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1" r:id="rId14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5"/>
    </p:embeddedFont>
    <p:embeddedFont>
      <p:font typeface="KoPubWorld돋움체 Medium" panose="000006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CF230-2104-47C7-BB17-F07B58D5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BCCC7-CB61-4BCC-BB3E-6119B5B2D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04B2B-0706-49AB-8D38-70A92AA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C7AE0-489D-44FA-9AD9-36AB744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21862-836A-465F-A67F-B9D309A9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9AD4-36B1-4430-863F-A40125A6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4A0F0-1822-42B0-A06E-6DC1C61C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A651E-F12A-4B4E-8A86-D56EC869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F1234-61D5-4C2A-B5E6-A7113A82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699BD-DC0D-44FB-BBA0-9764447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BE39C4-4E59-464E-9599-F128DD2B9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479E8-FCFD-427D-8099-F3B36932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C81E-40EC-4C5C-8916-B8297D34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97D00-4852-49A5-9296-F45BD0F4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BDC7A-9773-426D-934E-6D58003A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3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E22BF-C866-4357-8805-D09E045F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E38AA-4735-4B96-ADB2-F0956281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6C6F7-21F2-400D-BEDD-1F3E47F4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B324-A42C-48EE-8912-87908081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08D8E-DDE4-4E90-92D9-F7C2A677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D1D4-CFFD-41DE-B4ED-01B2A349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0FB59-2CD7-4C5C-ACE2-DE142AC5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FF7F0-8010-4F32-8077-DC5AABE3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55FC8-C1B7-4F2F-9020-29349F45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1173-DAB2-4B64-AF4C-E033287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072C5-5E50-4089-9EEC-A01BF163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5ACB-7E9E-48F5-AF46-07DDCBDB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87FE1-7382-4EE8-B88C-0B5FFA9B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04237-75E2-45CC-8BE1-E3AD1BE4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15584-2588-4C37-8C93-2584C49C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BE604-31BA-43F3-8007-7986D04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5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F9BD-DDD4-4A47-A32F-2603F90F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9BCF4-D554-4104-8C81-017CAFB4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F4B41-DC93-4821-AE94-6BC0993F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11102-E529-407E-B3DD-16BAB9AA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3AEE4-8F7E-45A0-AF27-9E06C644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023FF8-2615-45BD-983E-57CC903A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B7E765-AF6B-41FB-BCAF-F0C3FF54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B7A1AB-8CE3-49D7-962A-FE84D72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DD1E-CCC7-498A-B5C1-0F0F16F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CC83F-9C9E-4788-8196-9D3EE7F9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FC6C98-9C80-4BB9-915B-F5D96CC2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AAA4B-C17C-4A95-8065-DF77DAEE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3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3F0E0-608A-4EE0-8EAC-9ACD872E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A9765-9D67-4C6C-855E-9E1B866A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6EAE8-5F78-4C1C-91EF-752B488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ABE54-B56B-4E38-B43C-20578C67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4134-4EB7-4BC2-BCF3-045E0E5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BB937-468C-46AD-A9EB-C1B9E36D3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C53A3-36B9-46D5-A344-4EFD8E6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4F90E-745C-4416-BD38-F0426C7B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821CE-6EA3-4DDD-8639-E6ADB03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DB316-4EDC-4A93-B100-47A5D717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106A0-1F93-4B16-A45D-E671C35D0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7DE11-29E4-4845-A50A-4AF23DBF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46C84-4B33-4DE1-BB81-74C34BA5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118D2-6686-4149-915D-C8150DF3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2D44F-9F61-4F50-ADEA-28A1B41C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BA0EB0-7F90-41DD-ADD8-57E3D797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5ADDC-F31D-4886-AA08-7BAB1713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1F283-8461-4E89-99C2-1B64632CD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950C-AC50-4E0D-915C-490F6A0799E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77CD6-48B2-45A6-8981-EAD839F02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24319-2BEF-48DF-B16D-A9E7ABB7F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D5B4-C689-44F3-BF17-CB2D2360E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DB3F-D500-4F70-B8CC-A36CF20F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ko-KR" spc="-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Swift - Protocol</a:t>
            </a:r>
            <a:endParaRPr lang="ko-KR" altLang="en-US" spc="-3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E41AB-6F99-4479-B70D-69BAE2BD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pc="-1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라효은</a:t>
            </a:r>
          </a:p>
        </p:txBody>
      </p:sp>
    </p:spTree>
    <p:extLst>
      <p:ext uri="{BB962C8B-B14F-4D97-AF65-F5344CB8AC3E}">
        <p14:creationId xmlns:p14="http://schemas.microsoft.com/office/powerpoint/2010/main" val="235815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482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Delegation(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위임</a:t>
            </a:r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6D17F-4C67-4248-A6D0-2388F59A5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20"/>
          <a:stretch/>
        </p:blipFill>
        <p:spPr>
          <a:xfrm>
            <a:off x="356705" y="1760898"/>
            <a:ext cx="5676832" cy="2290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105D0-C2C0-4E29-9C58-B7665418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83" r="-2870" b="369"/>
          <a:stretch/>
        </p:blipFill>
        <p:spPr>
          <a:xfrm>
            <a:off x="6096000" y="1524000"/>
            <a:ext cx="543456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2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C27328-9838-4F5E-A7B9-117CC62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2" y="1292225"/>
            <a:ext cx="6048375" cy="3943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F4212-7E67-4850-81BF-A5E1728B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7" y="2243137"/>
            <a:ext cx="45434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47C3D-0D37-4050-B7FA-C3FD708D26A6}"/>
              </a:ext>
            </a:extLst>
          </p:cNvPr>
          <p:cNvSpPr txBox="1"/>
          <p:nvPr/>
        </p:nvSpPr>
        <p:spPr>
          <a:xfrm>
            <a:off x="356705" y="328774"/>
            <a:ext cx="482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Delegation(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위임</a:t>
            </a:r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07112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847C3D-0D37-4050-B7FA-C3FD708D26A6}"/>
              </a:ext>
            </a:extLst>
          </p:cNvPr>
          <p:cNvSpPr txBox="1"/>
          <p:nvPr/>
        </p:nvSpPr>
        <p:spPr>
          <a:xfrm>
            <a:off x="356705" y="328774"/>
            <a:ext cx="4301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Protocol Inheritance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C53F7-4D7A-43BF-AFE9-2EE1600B5BC8}"/>
              </a:ext>
            </a:extLst>
          </p:cNvPr>
          <p:cNvSpPr txBox="1"/>
          <p:nvPr/>
        </p:nvSpPr>
        <p:spPr>
          <a:xfrm>
            <a:off x="730941" y="975105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클래스 상속과 같이 프로토콜도 상속할 수 있다</a:t>
            </a:r>
            <a:r>
              <a:rPr lang="en-US" altLang="ko-KR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(,(</a:t>
            </a:r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쉼표</a:t>
            </a:r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구분한다</a:t>
            </a:r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962A0-FE14-48B6-8856-D4DAB984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5" y="2801540"/>
            <a:ext cx="7847658" cy="12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847C3D-0D37-4050-B7FA-C3FD708D26A6}"/>
              </a:ext>
            </a:extLst>
          </p:cNvPr>
          <p:cNvSpPr txBox="1"/>
          <p:nvPr/>
        </p:nvSpPr>
        <p:spPr>
          <a:xfrm>
            <a:off x="356705" y="328774"/>
            <a:ext cx="458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Protocol Composition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C53F7-4D7A-43BF-AFE9-2EE1600B5BC8}"/>
              </a:ext>
            </a:extLst>
          </p:cNvPr>
          <p:cNvSpPr txBox="1"/>
          <p:nvPr/>
        </p:nvSpPr>
        <p:spPr>
          <a:xfrm>
            <a:off x="730941" y="975105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동시에 여러 프로토콜을 따르는 타입을 선언할 수 있다</a:t>
            </a:r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4BF25-D497-4588-B137-C42608B8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18" y="1621436"/>
            <a:ext cx="6052788" cy="40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9E406-05CA-47C6-A30A-0480F3BF8D66}"/>
              </a:ext>
            </a:extLst>
          </p:cNvPr>
          <p:cNvSpPr txBox="1"/>
          <p:nvPr/>
        </p:nvSpPr>
        <p:spPr>
          <a:xfrm>
            <a:off x="5055490" y="2640459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Protocol?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FC9F1-D0B3-4432-AEA0-8934353BCDBD}"/>
              </a:ext>
            </a:extLst>
          </p:cNvPr>
          <p:cNvSpPr txBox="1"/>
          <p:nvPr/>
        </p:nvSpPr>
        <p:spPr>
          <a:xfrm>
            <a:off x="3179976" y="3286790"/>
            <a:ext cx="58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 작업이나 기능에 적합한 메서드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속성 및 기타 요구 사항의 청사진</a:t>
            </a:r>
            <a:endParaRPr lang="ko-KR" altLang="en-US" spc="-15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9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프로토콜의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5D97-ECE4-4FE2-BC84-9532F1D557EF}"/>
              </a:ext>
            </a:extLst>
          </p:cNvPr>
          <p:cNvSpPr txBox="1"/>
          <p:nvPr/>
        </p:nvSpPr>
        <p:spPr>
          <a:xfrm>
            <a:off x="970018" y="2318416"/>
            <a:ext cx="97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구조체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클래스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열거형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프로토콜을 채택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해서 특정 기능을 실행하기 위한 프로토콜의 요구사항을 실제로 구현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가능</a:t>
            </a:r>
            <a:endParaRPr lang="en-US" altLang="ko-KR" b="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DA9D7-C83B-45BF-8D34-8742E8CC744C}"/>
              </a:ext>
            </a:extLst>
          </p:cNvPr>
          <p:cNvSpPr txBox="1"/>
          <p:nvPr/>
        </p:nvSpPr>
        <p:spPr>
          <a:xfrm>
            <a:off x="970018" y="3096380"/>
            <a:ext cx="7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프로토콜은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정의를 하고 제시를 할 뿐 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스스로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기능을 구현하지는 않는다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 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조건만 정의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87E5-0330-49CF-B743-054D1F864699}"/>
              </a:ext>
            </a:extLst>
          </p:cNvPr>
          <p:cNvSpPr txBox="1"/>
          <p:nvPr/>
        </p:nvSpPr>
        <p:spPr>
          <a:xfrm>
            <a:off x="970018" y="3874344"/>
            <a:ext cx="89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타입으로 사용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되기 때문에 아래와 같이 타입 사용이 허용되는 모든 곳에 프로토콜을 사용할 수 있다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7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형태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0C6427-E822-4CB8-810F-55AEDAAC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9" y="1167455"/>
            <a:ext cx="4494971" cy="1268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8F1E8-0C8F-4775-A038-7670DEAC9C81}"/>
              </a:ext>
            </a:extLst>
          </p:cNvPr>
          <p:cNvSpPr txBox="1"/>
          <p:nvPr/>
        </p:nvSpPr>
        <p:spPr>
          <a:xfrm>
            <a:off x="356705" y="2628029"/>
            <a:ext cx="869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구조체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클래스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열거형 등에서 프로토콜을 채택하려면 타입 이름 뒤에 콜론“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:”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붙여준 후</a:t>
            </a:r>
            <a:endParaRPr lang="en-US" altLang="ko-KR" b="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채택할 프로토콜 이름을 쉼표“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,”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구분하여 명시해준다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(</a:t>
            </a:r>
            <a:r>
              <a:rPr lang="en-US" altLang="ko-KR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SubClass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</a:t>
            </a:r>
            <a:r>
              <a:rPr lang="en-US" altLang="ko-KR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SuperClass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가장 앞에 명시</a:t>
            </a:r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9DC3E9-C98C-4F5C-811C-2BF91B3A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5" y="3429000"/>
            <a:ext cx="6398129" cy="13073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D7AFA-D9AA-4245-8D66-7EEA91A2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05" y="5036890"/>
            <a:ext cx="8256695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497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Property Requirements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8F1E8-0C8F-4775-A038-7670DEAC9C81}"/>
              </a:ext>
            </a:extLst>
          </p:cNvPr>
          <p:cNvSpPr txBox="1"/>
          <p:nvPr/>
        </p:nvSpPr>
        <p:spPr>
          <a:xfrm>
            <a:off x="652308" y="1236314"/>
            <a:ext cx="682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프로토콜에서는 프로퍼티가 </a:t>
            </a:r>
            <a:r>
              <a:rPr lang="ko-KR" altLang="en-US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저장프로퍼티인지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연산프로퍼티인지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명시하지 않고</a:t>
            </a:r>
            <a:endParaRPr lang="en-US" altLang="ko-KR" spc="-150" dirty="0">
              <a:solidFill>
                <a:srgbClr val="29292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이름과 타입 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gettable, settable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한지 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명시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(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프로퍼티는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항상 </a:t>
            </a:r>
            <a:r>
              <a:rPr lang="en-US" altLang="ko-KR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var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선언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3BA90-A763-48A0-8257-881805E5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8" y="1966773"/>
            <a:ext cx="5202392" cy="146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B70D8-9034-4325-B89C-B29E88B7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882645"/>
            <a:ext cx="5423892" cy="3825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052FA-6471-4EF6-94D2-AA85F2554F7B}"/>
              </a:ext>
            </a:extLst>
          </p:cNvPr>
          <p:cNvSpPr txBox="1"/>
          <p:nvPr/>
        </p:nvSpPr>
        <p:spPr>
          <a:xfrm>
            <a:off x="6223000" y="591444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사용 예</a:t>
            </a:r>
            <a:endParaRPr lang="en-US" altLang="ko-KR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33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481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Method Requirements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8F1E8-0C8F-4775-A038-7670DEAC9C81}"/>
              </a:ext>
            </a:extLst>
          </p:cNvPr>
          <p:cNvSpPr txBox="1"/>
          <p:nvPr/>
        </p:nvSpPr>
        <p:spPr>
          <a:xfrm>
            <a:off x="652308" y="1236314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프로토콜에서는 인스턴스 메소드와 타입 메소드를 정의할 수 있다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하지만 </a:t>
            </a:r>
            <a:r>
              <a:rPr lang="ko-KR" altLang="en-US" b="1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메소드 파라미터의 기본 값은 프로토콜 안에서 사용할 수 없음</a:t>
            </a:r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14894-0F8E-4188-A434-3579FA9EAEE2}"/>
              </a:ext>
            </a:extLst>
          </p:cNvPr>
          <p:cNvSpPr txBox="1"/>
          <p:nvPr/>
        </p:nvSpPr>
        <p:spPr>
          <a:xfrm>
            <a:off x="652308" y="2204369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메소드를 정의할 때 함수명과 </a:t>
            </a:r>
            <a:r>
              <a:rPr lang="ko-KR" altLang="en-US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반환값을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지정할 수 있고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{}</a:t>
            </a:r>
            <a:r>
              <a:rPr lang="ko-KR" altLang="en-US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적지 않는다</a:t>
            </a:r>
            <a:r>
              <a:rPr lang="en-US" altLang="ko-KR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DD25-86C4-4AFB-A679-D33CCF90678D}"/>
              </a:ext>
            </a:extLst>
          </p:cNvPr>
          <p:cNvSpPr txBox="1"/>
          <p:nvPr/>
        </p:nvSpPr>
        <p:spPr>
          <a:xfrm>
            <a:off x="652308" y="2895425"/>
            <a:ext cx="87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mutating 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키워드를 사용해 인스턴스에서 변경 가능하다는 것을 표시할 수 있다</a:t>
            </a:r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(</a:t>
            </a:r>
            <a:r>
              <a:rPr lang="ko-KR" altLang="en-US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타입에서만 사용 가능</a:t>
            </a:r>
            <a:r>
              <a:rPr lang="en-US" altLang="ko-KR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F8746-BC93-4E46-B7DA-CF7D4CAB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8" y="3765479"/>
            <a:ext cx="255270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1344EE-0EB6-4915-9D3F-6C4876B8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91" y="3751191"/>
            <a:ext cx="2409825" cy="771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2CBB9F-2EE3-4AFA-965E-EF58F2983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65479"/>
            <a:ext cx="2076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6659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Method Requirements – 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 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0A444-397E-49F4-8552-A1100E22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21" y="1571625"/>
            <a:ext cx="4038600" cy="3714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E4D01E-613B-45EC-881B-B7C5994C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7" y="1482724"/>
            <a:ext cx="4038600" cy="42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50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Initializer Requirements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0648C-A028-4EDE-9EEF-5B95D695922A}"/>
              </a:ext>
            </a:extLst>
          </p:cNvPr>
          <p:cNvSpPr txBox="1"/>
          <p:nvPr/>
        </p:nvSpPr>
        <p:spPr>
          <a:xfrm>
            <a:off x="695750" y="1231959"/>
            <a:ext cx="363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프로토콜에서는 </a:t>
            </a:r>
            <a:r>
              <a:rPr lang="ko-KR" altLang="en-US" sz="1600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이니셜라이저도</a:t>
            </a:r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정의할 수 있다</a:t>
            </a:r>
            <a:r>
              <a:rPr lang="en-US" altLang="ko-KR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60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FFF4E-A952-4FD5-A6C1-B43CBC506DE5}"/>
              </a:ext>
            </a:extLst>
          </p:cNvPr>
          <p:cNvSpPr txBox="1"/>
          <p:nvPr/>
        </p:nvSpPr>
        <p:spPr>
          <a:xfrm>
            <a:off x="695750" y="1601291"/>
            <a:ext cx="339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실패 가능한 </a:t>
            </a:r>
            <a:r>
              <a:rPr lang="ko-KR" altLang="en-US" sz="1600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이니셜라이저도</a:t>
            </a:r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선언 할 수 있다</a:t>
            </a:r>
            <a:r>
              <a:rPr lang="en-US" altLang="ko-KR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60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837E5-6334-4E33-9F49-CE4E8D68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6" y="2151152"/>
            <a:ext cx="2181225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9314C-DF83-43B4-A11B-E1639FEA194A}"/>
              </a:ext>
            </a:extLst>
          </p:cNvPr>
          <p:cNvSpPr txBox="1"/>
          <p:nvPr/>
        </p:nvSpPr>
        <p:spPr>
          <a:xfrm>
            <a:off x="695750" y="3017481"/>
            <a:ext cx="495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</a:t>
            </a:r>
            <a:r>
              <a:rPr lang="ko-KR" altLang="en-US" sz="1600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프토토콜에서</a:t>
            </a:r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특정 </a:t>
            </a:r>
            <a:r>
              <a:rPr lang="ko-KR" altLang="en-US" sz="1600" b="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이니셜라이저가</a:t>
            </a:r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필요하다고 명시했기 때문에</a:t>
            </a:r>
            <a:endParaRPr lang="en-US" altLang="ko-KR" sz="1600" b="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구현할 때 해당 </a:t>
            </a:r>
            <a:r>
              <a:rPr lang="ko-KR" altLang="en-US" sz="1600" i="0" spc="-15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이니셜라이저에</a:t>
            </a:r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required </a:t>
            </a:r>
            <a:r>
              <a:rPr lang="ko-KR" altLang="en-US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키워드를 붙여줘야 합니다</a:t>
            </a:r>
            <a:r>
              <a:rPr lang="en-US" altLang="ko-KR" sz="160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8FCA25-2DD4-40A1-946F-531F7F79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66" y="4020749"/>
            <a:ext cx="3467100" cy="1133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AB3FD-6BEC-4C7F-BC50-E75A435F12B4}"/>
              </a:ext>
            </a:extLst>
          </p:cNvPr>
          <p:cNvSpPr txBox="1"/>
          <p:nvPr/>
        </p:nvSpPr>
        <p:spPr>
          <a:xfrm>
            <a:off x="4991374" y="1155014"/>
            <a:ext cx="720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 프로토콜의 </a:t>
            </a:r>
            <a:r>
              <a:rPr lang="en-US" altLang="ko-KR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required </a:t>
            </a:r>
            <a:r>
              <a:rPr lang="ko-KR" altLang="en-US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이니셜라이저를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구현하고</a:t>
            </a:r>
            <a:r>
              <a:rPr lang="en-US" altLang="ko-KR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l"/>
            <a:r>
              <a:rPr lang="en-US" altLang="ko-KR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SuperClass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이니셜라이저를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SubClass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상속하는 경우 </a:t>
            </a:r>
            <a:endParaRPr lang="en-US" altLang="ko-KR" sz="1600" i="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SubClass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i="0" dirty="0" err="1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이니셜라이저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앞에 </a:t>
            </a:r>
            <a:r>
              <a:rPr lang="en-US" altLang="ko-KR" sz="1600" b="1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required 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키워드와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override </a:t>
            </a:r>
            <a:r>
              <a:rPr lang="ko-KR" altLang="en-US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키워드를 붙여줘야 한다</a:t>
            </a:r>
            <a:r>
              <a:rPr lang="en-US" altLang="ko-KR" sz="1600" i="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i="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EA75B9-794F-43A5-B8DA-28098EB0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34" y="2224996"/>
            <a:ext cx="5600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C5CAC-D5B2-45F0-A0CC-5ECF3CA244E8}"/>
              </a:ext>
            </a:extLst>
          </p:cNvPr>
          <p:cNvSpPr txBox="1"/>
          <p:nvPr/>
        </p:nvSpPr>
        <p:spPr>
          <a:xfrm>
            <a:off x="356705" y="328774"/>
            <a:ext cx="348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Delegation(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위임</a:t>
            </a:r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0648C-A028-4EDE-9EEF-5B95D695922A}"/>
              </a:ext>
            </a:extLst>
          </p:cNvPr>
          <p:cNvSpPr txBox="1"/>
          <p:nvPr/>
        </p:nvSpPr>
        <p:spPr>
          <a:xfrm>
            <a:off x="562186" y="1155634"/>
            <a:ext cx="6115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i="0" spc="-150" dirty="0">
                <a:solidFill>
                  <a:srgbClr val="292929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 클래스나 구조체의 인스턴스에 특정 행위에 대한 책임을 넘기는 디자인 패턴 중 하나</a:t>
            </a:r>
            <a:endParaRPr lang="en-US" altLang="ko-KR" sz="1600" i="0" spc="-150" dirty="0">
              <a:solidFill>
                <a:srgbClr val="292929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7F47C-4A8C-4879-BBBC-073C3B9D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3" y="1674717"/>
            <a:ext cx="6076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316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맑은 고딕</vt:lpstr>
      <vt:lpstr>KoPubWorld돋움체 Bold</vt:lpstr>
      <vt:lpstr>KoPubWorld돋움체 Medium</vt:lpstr>
      <vt:lpstr>Office 테마</vt:lpstr>
      <vt:lpstr>Swift - Protocol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- Protocol</dc:title>
  <dc:creator>라효은</dc:creator>
  <cp:lastModifiedBy>라효은</cp:lastModifiedBy>
  <cp:revision>2</cp:revision>
  <dcterms:created xsi:type="dcterms:W3CDTF">2022-12-26T06:38:10Z</dcterms:created>
  <dcterms:modified xsi:type="dcterms:W3CDTF">2022-12-26T12:12:03Z</dcterms:modified>
</cp:coreProperties>
</file>