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Montserrat" panose="020B0604020202020204" charset="-52"/>
      <p:regular r:id="rId12"/>
    </p:embeddedFont>
    <p:embeddedFont>
      <p:font typeface="Montserrat Semi-Bold Bold Italics" panose="020B0604020202020204" charset="-52"/>
      <p:regular r:id="rId13"/>
    </p:embeddedFont>
    <p:embeddedFont>
      <p:font typeface="Clear Sans Bold" panose="020B0604020202020204" charset="0"/>
      <p:regular r:id="rId14"/>
    </p:embeddedFont>
    <p:embeddedFont>
      <p:font typeface="Montserrat Semi-Bold" panose="020B0604020202020204" charset="-52"/>
      <p:regular r:id="rId15"/>
    </p:embeddedFont>
    <p:embeddedFont>
      <p:font typeface="Clear Sans Regular Bold" panose="020B0604020202020204" charset="0"/>
      <p:regular r:id="rId16"/>
    </p:embeddedFont>
    <p:embeddedFont>
      <p:font typeface="Montserrat Semi-Bold Bold" panose="020B0604020202020204" charset="-52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ontserrat Bold" panose="020B0604020202020204" charset="-52"/>
      <p:regular r:id="rId22"/>
    </p:embeddedFont>
    <p:embeddedFont>
      <p:font typeface="Clear Sans Regular" panose="020B0604020202020204" charset="0"/>
      <p:regular r:id="rId23"/>
    </p:embeddedFont>
    <p:embeddedFont>
      <p:font typeface="Arimo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6" d="100"/>
          <a:sy n="76" d="100"/>
        </p:scale>
        <p:origin x="5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sv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48547" y="4122274"/>
            <a:ext cx="15254462" cy="2543328"/>
            <a:chOff x="0" y="0"/>
            <a:chExt cx="20339283" cy="3391104"/>
          </a:xfrm>
        </p:grpSpPr>
        <p:sp>
          <p:nvSpPr>
            <p:cNvPr id="3" name="TextBox 3"/>
            <p:cNvSpPr txBox="1"/>
            <p:nvPr/>
          </p:nvSpPr>
          <p:spPr>
            <a:xfrm>
              <a:off x="0" y="-327678"/>
              <a:ext cx="20339283" cy="13078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485"/>
                </a:lnSpc>
              </a:pPr>
              <a:r>
                <a:rPr lang="en-US" sz="8106">
                  <a:solidFill>
                    <a:srgbClr val="FFFFFF"/>
                  </a:solidFill>
                  <a:latin typeface="Montserrat Semi-Bold Bold"/>
                </a:rPr>
                <a:t>Курсовая работа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858243"/>
              <a:ext cx="10427790" cy="16685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167"/>
                </a:lnSpc>
                <a:spcBef>
                  <a:spcPct val="0"/>
                </a:spcBef>
              </a:pPr>
              <a:r>
                <a:rPr lang="en-US" sz="3690" spc="369">
                  <a:solidFill>
                    <a:srgbClr val="FFFFFF"/>
                  </a:solidFill>
                  <a:latin typeface="Montserrat Bold"/>
                </a:rPr>
                <a:t>ЧАСТОТНЫЙ СЛОВАРЬ </a:t>
              </a:r>
              <a:r>
                <a:rPr lang="en-US" sz="3690" spc="369">
                  <a:solidFill>
                    <a:srgbClr val="BF2D00"/>
                  </a:solidFill>
                  <a:latin typeface="Montserrat Bold"/>
                </a:rPr>
                <a:t>КРАСНО</a:t>
              </a:r>
              <a:r>
                <a:rPr lang="en-US" sz="3690" spc="369">
                  <a:solidFill>
                    <a:srgbClr val="FFFFFF"/>
                  </a:solidFill>
                  <a:latin typeface="Montserrat Bold"/>
                </a:rPr>
                <a:t>-</a:t>
              </a:r>
              <a:r>
                <a:rPr lang="en-US" sz="3690" spc="369">
                  <a:solidFill>
                    <a:srgbClr val="616373"/>
                  </a:solidFill>
                  <a:latin typeface="Montserrat Bold"/>
                </a:rPr>
                <a:t>ЧЁРНОЕ</a:t>
              </a:r>
              <a:r>
                <a:rPr lang="en-US" sz="3690" spc="369">
                  <a:solidFill>
                    <a:srgbClr val="FFFFFF"/>
                  </a:solidFill>
                  <a:latin typeface="Montserrat Bold"/>
                </a:rPr>
                <a:t> ДЕРЕВО</a:t>
              </a:r>
            </a:p>
          </p:txBody>
        </p:sp>
      </p:grpSp>
      <p:sp>
        <p:nvSpPr>
          <p:cNvPr id="5" name="AutoShape 5"/>
          <p:cNvSpPr/>
          <p:nvPr/>
        </p:nvSpPr>
        <p:spPr>
          <a:xfrm>
            <a:off x="1646084" y="-96446"/>
            <a:ext cx="9525" cy="10623253"/>
          </a:xfrm>
          <a:prstGeom prst="rect">
            <a:avLst/>
          </a:prstGeom>
          <a:solidFill>
            <a:srgbClr val="FFFFFF">
              <a:alpha val="29804"/>
            </a:srgbClr>
          </a:solidFill>
        </p:spPr>
      </p:sp>
      <p:grpSp>
        <p:nvGrpSpPr>
          <p:cNvPr id="6" name="Group 6"/>
          <p:cNvGrpSpPr/>
          <p:nvPr/>
        </p:nvGrpSpPr>
        <p:grpSpPr>
          <a:xfrm rot="-5400000">
            <a:off x="-160652" y="5065925"/>
            <a:ext cx="1948417" cy="155149"/>
            <a:chOff x="0" y="0"/>
            <a:chExt cx="1913890" cy="152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52400"/>
            </a:xfrm>
            <a:custGeom>
              <a:avLst/>
              <a:gdLst/>
              <a:ahLst/>
              <a:cxnLst/>
              <a:rect l="l" t="t" r="r" b="b"/>
              <a:pathLst>
                <a:path w="1913890" h="15240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F2D0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6504661" y="9619831"/>
            <a:ext cx="1509278" cy="198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199" spc="120">
                <a:solidFill>
                  <a:srgbClr val="FFFFFF"/>
                </a:solidFill>
                <a:latin typeface="Montserrat Semi-Bold"/>
              </a:rPr>
              <a:t>2023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673205" y="8677473"/>
            <a:ext cx="7816800" cy="580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91"/>
              </a:lnSpc>
            </a:pPr>
            <a:r>
              <a:rPr lang="en-US" sz="1993">
                <a:solidFill>
                  <a:srgbClr val="E4E7E4"/>
                </a:solidFill>
                <a:latin typeface="Montserrat Semi-Bold"/>
              </a:rPr>
              <a:t>Выполнил студент гр. 3530904/20001</a:t>
            </a:r>
            <a:r>
              <a:rPr lang="en-US" sz="1993">
                <a:solidFill>
                  <a:srgbClr val="E4E7E4"/>
                </a:solidFill>
                <a:latin typeface="Montserrat Semi-Bold Bold"/>
              </a:rPr>
              <a:t> </a:t>
            </a:r>
            <a:r>
              <a:rPr lang="en-US" sz="1993">
                <a:solidFill>
                  <a:srgbClr val="BF2D00"/>
                </a:solidFill>
                <a:latin typeface="Montserrat Semi-Bold Bold"/>
              </a:rPr>
              <a:t>Костин А.К.</a:t>
            </a:r>
          </a:p>
          <a:p>
            <a:pPr algn="r">
              <a:lnSpc>
                <a:spcPts val="2391"/>
              </a:lnSpc>
            </a:pPr>
            <a:r>
              <a:rPr lang="en-US" sz="1993">
                <a:solidFill>
                  <a:srgbClr val="E4E7E4"/>
                </a:solidFill>
                <a:latin typeface="Montserrat Semi-Bold"/>
              </a:rPr>
              <a:t>Руководитель</a:t>
            </a:r>
            <a:r>
              <a:rPr lang="en-US" sz="1993">
                <a:solidFill>
                  <a:srgbClr val="E4E7E4"/>
                </a:solidFill>
                <a:latin typeface="Montserrat Semi-Bold Bold"/>
              </a:rPr>
              <a:t> </a:t>
            </a:r>
            <a:r>
              <a:rPr lang="en-US" sz="1993">
                <a:solidFill>
                  <a:srgbClr val="616373"/>
                </a:solidFill>
                <a:latin typeface="Montserrat Semi-Bold Bold"/>
              </a:rPr>
              <a:t>Павлов Е.А.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368313" y="4947290"/>
            <a:ext cx="1890987" cy="150576"/>
            <a:chOff x="0" y="0"/>
            <a:chExt cx="1913890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52400"/>
            </a:xfrm>
            <a:custGeom>
              <a:avLst/>
              <a:gdLst/>
              <a:ahLst/>
              <a:cxnLst/>
              <a:rect l="l" t="t" r="r" b="b"/>
              <a:pathLst>
                <a:path w="1913890" h="15240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F2D0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779987" y="2918907"/>
            <a:ext cx="9470192" cy="1339128"/>
            <a:chOff x="0" y="0"/>
            <a:chExt cx="12626923" cy="1785505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49313" cy="433458"/>
            </a:xfrm>
            <a:prstGeom prst="rect">
              <a:avLst/>
            </a:prstGeom>
          </p:spPr>
        </p:pic>
        <p:sp>
          <p:nvSpPr>
            <p:cNvPr id="6" name="TextBox 6"/>
            <p:cNvSpPr txBox="1"/>
            <p:nvPr/>
          </p:nvSpPr>
          <p:spPr>
            <a:xfrm>
              <a:off x="32880" y="672090"/>
              <a:ext cx="12594043" cy="11904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39"/>
                </a:lnSpc>
              </a:pPr>
              <a:r>
                <a:rPr lang="en-US" sz="2799">
                  <a:solidFill>
                    <a:srgbClr val="303030"/>
                  </a:solidFill>
                  <a:latin typeface="Montserrat Bold"/>
                </a:rPr>
                <a:t>Презентация защиты подготовлена:</a:t>
              </a:r>
            </a:p>
            <a:p>
              <a:pPr>
                <a:lnSpc>
                  <a:spcPts val="3639"/>
                </a:lnSpc>
              </a:pPr>
              <a:r>
                <a:rPr lang="en-US" sz="2799">
                  <a:solidFill>
                    <a:srgbClr val="303030"/>
                  </a:solidFill>
                  <a:latin typeface="Montserrat"/>
                </a:rPr>
                <a:t>студентом гр. 3530904/20001 </a:t>
              </a:r>
              <a:r>
                <a:rPr lang="en-US" sz="2799">
                  <a:solidFill>
                    <a:srgbClr val="A82A24"/>
                  </a:solidFill>
                  <a:latin typeface="Montserrat"/>
                </a:rPr>
                <a:t>Костиным А.К.</a:t>
              </a:r>
            </a:p>
          </p:txBody>
        </p:sp>
      </p:grpSp>
      <p:sp>
        <p:nvSpPr>
          <p:cNvPr id="7" name="AutoShape 7"/>
          <p:cNvSpPr/>
          <p:nvPr/>
        </p:nvSpPr>
        <p:spPr>
          <a:xfrm rot="5400000">
            <a:off x="9307364" y="-7030551"/>
            <a:ext cx="9525" cy="18624253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8" name="AutoShape 8"/>
          <p:cNvSpPr/>
          <p:nvPr/>
        </p:nvSpPr>
        <p:spPr>
          <a:xfrm>
            <a:off x="17259300" y="-336253"/>
            <a:ext cx="9525" cy="10623253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 t="21278" b="21278"/>
          <a:stretch>
            <a:fillRect/>
          </a:stretch>
        </p:blipFill>
        <p:spPr>
          <a:xfrm>
            <a:off x="1478908" y="5097866"/>
            <a:ext cx="15780392" cy="5680658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514098" y="1174410"/>
            <a:ext cx="7553702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4200" dirty="0" err="1">
                <a:solidFill>
                  <a:srgbClr val="303030"/>
                </a:solidFill>
                <a:latin typeface="Montserrat Semi-Bold"/>
              </a:rPr>
              <a:t>Спасибо</a:t>
            </a:r>
            <a:r>
              <a:rPr lang="en-US" sz="420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4200" dirty="0" err="1">
                <a:solidFill>
                  <a:srgbClr val="303030"/>
                </a:solidFill>
                <a:latin typeface="Montserrat Semi-Bold"/>
              </a:rPr>
              <a:t>за</a:t>
            </a:r>
            <a:r>
              <a:rPr lang="en-US" sz="420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4200" dirty="0" err="1">
                <a:solidFill>
                  <a:srgbClr val="303030"/>
                </a:solidFill>
                <a:latin typeface="Montserrat Semi-Bold"/>
              </a:rPr>
              <a:t>внимание</a:t>
            </a:r>
            <a:endParaRPr lang="en-US" sz="4200" dirty="0">
              <a:solidFill>
                <a:srgbClr val="303030"/>
              </a:solidFill>
              <a:latin typeface="Montserrat Semi-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144272" y="1277936"/>
            <a:ext cx="1948417" cy="155149"/>
            <a:chOff x="0" y="0"/>
            <a:chExt cx="1913890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52400"/>
            </a:xfrm>
            <a:custGeom>
              <a:avLst/>
              <a:gdLst/>
              <a:ahLst/>
              <a:cxnLst/>
              <a:rect l="l" t="t" r="r" b="b"/>
              <a:pathLst>
                <a:path w="1913890" h="15240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F2D00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16083165" y="-96446"/>
            <a:ext cx="9525" cy="10623253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TextBox 5"/>
          <p:cNvSpPr txBox="1"/>
          <p:nvPr/>
        </p:nvSpPr>
        <p:spPr>
          <a:xfrm>
            <a:off x="1514098" y="1529445"/>
            <a:ext cx="7530538" cy="542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19"/>
              </a:lnSpc>
            </a:pPr>
            <a:r>
              <a:rPr lang="en-US" sz="3599" spc="359">
                <a:solidFill>
                  <a:srgbClr val="303030"/>
                </a:solidFill>
                <a:latin typeface="Montserrat Semi-Bold"/>
              </a:rPr>
              <a:t>Общая постановка задачи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14098" y="2525712"/>
            <a:ext cx="12630174" cy="5856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11"/>
              </a:lnSpc>
            </a:pPr>
            <a:r>
              <a:rPr lang="en-US" sz="2593">
                <a:solidFill>
                  <a:srgbClr val="303030"/>
                </a:solidFill>
                <a:latin typeface="Montserrat Bold"/>
              </a:rPr>
              <a:t>1. Для разрабатываемого словаря реализовать</a:t>
            </a:r>
            <a:r>
              <a:rPr lang="en-US" sz="2593">
                <a:solidFill>
                  <a:srgbClr val="303030"/>
                </a:solidFill>
                <a:latin typeface="Montserrat"/>
              </a:rPr>
              <a:t> </a:t>
            </a:r>
            <a:r>
              <a:rPr lang="en-US" sz="2593">
                <a:solidFill>
                  <a:srgbClr val="BF2D00"/>
                </a:solidFill>
                <a:latin typeface="Montserrat Bold"/>
              </a:rPr>
              <a:t>основные операции</a:t>
            </a:r>
            <a:r>
              <a:rPr lang="en-US" sz="2593">
                <a:solidFill>
                  <a:srgbClr val="303030"/>
                </a:solidFill>
                <a:latin typeface="Montserrat"/>
              </a:rPr>
              <a:t>:</a:t>
            </a:r>
          </a:p>
          <a:p>
            <a:pPr marL="559888" lvl="1" indent="-279944">
              <a:lnSpc>
                <a:spcPts val="3111"/>
              </a:lnSpc>
              <a:buFont typeface="Arial"/>
              <a:buChar char="•"/>
            </a:pPr>
            <a:r>
              <a:rPr lang="en-US" sz="2593">
                <a:solidFill>
                  <a:srgbClr val="616373"/>
                </a:solidFill>
                <a:latin typeface="Montserrat Bold"/>
              </a:rPr>
              <a:t>INSERT (ключ, значение)</a:t>
            </a:r>
            <a:r>
              <a:rPr lang="en-US" sz="2593">
                <a:solidFill>
                  <a:srgbClr val="303030"/>
                </a:solidFill>
                <a:latin typeface="Montserrat Bold"/>
              </a:rPr>
              <a:t> </a:t>
            </a:r>
            <a:r>
              <a:rPr lang="en-US" sz="2593">
                <a:solidFill>
                  <a:srgbClr val="303030"/>
                </a:solidFill>
                <a:latin typeface="Montserrat"/>
              </a:rPr>
              <a:t>– добавить запись с указанным ключом и значением;</a:t>
            </a:r>
          </a:p>
          <a:p>
            <a:pPr marL="559888" lvl="1" indent="-279944">
              <a:lnSpc>
                <a:spcPts val="3111"/>
              </a:lnSpc>
              <a:buFont typeface="Arial"/>
              <a:buChar char="•"/>
            </a:pPr>
            <a:r>
              <a:rPr lang="en-US" sz="2593">
                <a:solidFill>
                  <a:srgbClr val="616373"/>
                </a:solidFill>
                <a:latin typeface="Montserrat Bold"/>
              </a:rPr>
              <a:t>SEARCH (ключ)</a:t>
            </a:r>
            <a:r>
              <a:rPr lang="en-US" sz="2593">
                <a:solidFill>
                  <a:srgbClr val="303030"/>
                </a:solidFill>
                <a:latin typeface="Montserrat Bold"/>
              </a:rPr>
              <a:t> –</a:t>
            </a:r>
            <a:r>
              <a:rPr lang="en-US" sz="2593">
                <a:solidFill>
                  <a:srgbClr val="303030"/>
                </a:solidFill>
                <a:latin typeface="Montserrat"/>
              </a:rPr>
              <a:t> найти запись с указанным ключом;</a:t>
            </a:r>
            <a:r>
              <a:rPr lang="en-US" sz="2593">
                <a:solidFill>
                  <a:srgbClr val="303030"/>
                </a:solidFill>
                <a:latin typeface="Montserrat Bold"/>
              </a:rPr>
              <a:t> </a:t>
            </a:r>
          </a:p>
          <a:p>
            <a:pPr marL="559888" lvl="1" indent="-279944">
              <a:lnSpc>
                <a:spcPts val="3111"/>
              </a:lnSpc>
              <a:buFont typeface="Arial"/>
              <a:buChar char="•"/>
            </a:pPr>
            <a:r>
              <a:rPr lang="en-US" sz="2593">
                <a:solidFill>
                  <a:srgbClr val="616373"/>
                </a:solidFill>
                <a:latin typeface="Montserrat Bold"/>
              </a:rPr>
              <a:t>DELETE (ключ)</a:t>
            </a:r>
            <a:r>
              <a:rPr lang="en-US" sz="2593">
                <a:solidFill>
                  <a:srgbClr val="303030"/>
                </a:solidFill>
                <a:latin typeface="Montserrat Bold"/>
              </a:rPr>
              <a:t> – </a:t>
            </a:r>
            <a:r>
              <a:rPr lang="en-US" sz="2593">
                <a:solidFill>
                  <a:srgbClr val="303030"/>
                </a:solidFill>
                <a:latin typeface="Montserrat"/>
              </a:rPr>
              <a:t>удалить запись с указанным ключом.</a:t>
            </a:r>
            <a:r>
              <a:rPr lang="en-US" sz="2593">
                <a:solidFill>
                  <a:srgbClr val="303030"/>
                </a:solidFill>
                <a:latin typeface="Montserrat Bold"/>
              </a:rPr>
              <a:t> </a:t>
            </a:r>
          </a:p>
          <a:p>
            <a:pPr>
              <a:lnSpc>
                <a:spcPts val="3111"/>
              </a:lnSpc>
            </a:pPr>
            <a:endParaRPr lang="en-US" sz="2593">
              <a:solidFill>
                <a:srgbClr val="303030"/>
              </a:solidFill>
              <a:latin typeface="Montserrat Bold"/>
            </a:endParaRPr>
          </a:p>
          <a:p>
            <a:pPr>
              <a:lnSpc>
                <a:spcPts val="3111"/>
              </a:lnSpc>
            </a:pPr>
            <a:r>
              <a:rPr lang="en-US" sz="2593">
                <a:solidFill>
                  <a:srgbClr val="303030"/>
                </a:solidFill>
                <a:latin typeface="Montserrat Bold"/>
              </a:rPr>
              <a:t>2. </a:t>
            </a:r>
            <a:r>
              <a:rPr lang="en-US" sz="2593">
                <a:solidFill>
                  <a:srgbClr val="303030"/>
                </a:solidFill>
                <a:latin typeface="Montserrat"/>
              </a:rPr>
              <a:t>Предусмотреть </a:t>
            </a:r>
            <a:r>
              <a:rPr lang="en-US" sz="2593">
                <a:solidFill>
                  <a:srgbClr val="303030"/>
                </a:solidFill>
                <a:latin typeface="Montserrat Bold"/>
              </a:rPr>
              <a:t>обработку и инициализацию</a:t>
            </a:r>
            <a:r>
              <a:rPr lang="en-US" sz="2593">
                <a:solidFill>
                  <a:srgbClr val="303030"/>
                </a:solidFill>
                <a:latin typeface="Montserrat"/>
              </a:rPr>
              <a:t> </a:t>
            </a:r>
            <a:r>
              <a:rPr lang="en-US" sz="2593">
                <a:solidFill>
                  <a:srgbClr val="BF2D00"/>
                </a:solidFill>
                <a:latin typeface="Montserrat Bold"/>
              </a:rPr>
              <a:t>исключительных ситуаций</a:t>
            </a:r>
            <a:r>
              <a:rPr lang="en-US" sz="2593">
                <a:solidFill>
                  <a:srgbClr val="303030"/>
                </a:solidFill>
                <a:latin typeface="Montserrat"/>
              </a:rPr>
              <a:t>, связанных, например, с проверкой значения полей перед инициализацией и присваиванием. </a:t>
            </a:r>
          </a:p>
          <a:p>
            <a:pPr>
              <a:lnSpc>
                <a:spcPts val="3111"/>
              </a:lnSpc>
            </a:pPr>
            <a:endParaRPr lang="en-US" sz="2593">
              <a:solidFill>
                <a:srgbClr val="303030"/>
              </a:solidFill>
              <a:latin typeface="Montserrat"/>
            </a:endParaRPr>
          </a:p>
          <a:p>
            <a:pPr>
              <a:lnSpc>
                <a:spcPts val="3111"/>
              </a:lnSpc>
            </a:pPr>
            <a:r>
              <a:rPr lang="en-US" sz="2593">
                <a:solidFill>
                  <a:srgbClr val="303030"/>
                </a:solidFill>
                <a:latin typeface="Montserrat Bold"/>
              </a:rPr>
              <a:t>3. </a:t>
            </a:r>
            <a:r>
              <a:rPr lang="en-US" sz="2593">
                <a:solidFill>
                  <a:srgbClr val="303030"/>
                </a:solidFill>
                <a:latin typeface="Montserrat"/>
              </a:rPr>
              <a:t>Программа должна быть написана в соответствии со стилем программирования: </a:t>
            </a:r>
            <a:r>
              <a:rPr lang="en-US" sz="2593">
                <a:solidFill>
                  <a:srgbClr val="303030"/>
                </a:solidFill>
                <a:latin typeface="Montserrat Bold"/>
              </a:rPr>
              <a:t>C++ Programming Style </a:t>
            </a:r>
            <a:r>
              <a:rPr lang="en-US" sz="2593">
                <a:solidFill>
                  <a:srgbClr val="BF2D00"/>
                </a:solidFill>
                <a:latin typeface="Montserrat Bold"/>
              </a:rPr>
              <a:t>Guidelines</a:t>
            </a:r>
            <a:r>
              <a:rPr lang="en-US" sz="2593">
                <a:solidFill>
                  <a:srgbClr val="303030"/>
                </a:solidFill>
                <a:latin typeface="Montserrat"/>
              </a:rPr>
              <a:t>. </a:t>
            </a:r>
          </a:p>
          <a:p>
            <a:pPr>
              <a:lnSpc>
                <a:spcPts val="3111"/>
              </a:lnSpc>
            </a:pPr>
            <a:endParaRPr lang="en-US" sz="2593">
              <a:solidFill>
                <a:srgbClr val="303030"/>
              </a:solidFill>
              <a:latin typeface="Montserrat"/>
            </a:endParaRPr>
          </a:p>
          <a:p>
            <a:pPr>
              <a:lnSpc>
                <a:spcPts val="3111"/>
              </a:lnSpc>
            </a:pPr>
            <a:r>
              <a:rPr lang="en-US" sz="2593">
                <a:solidFill>
                  <a:srgbClr val="303030"/>
                </a:solidFill>
                <a:latin typeface="Montserrat Bold"/>
              </a:rPr>
              <a:t>4. </a:t>
            </a:r>
            <a:r>
              <a:rPr lang="en-US" sz="2593">
                <a:solidFill>
                  <a:srgbClr val="303030"/>
                </a:solidFill>
                <a:latin typeface="Montserrat"/>
              </a:rPr>
              <a:t>Тесты должны учитывать как </a:t>
            </a:r>
            <a:r>
              <a:rPr lang="en-US" sz="2593">
                <a:solidFill>
                  <a:srgbClr val="303030"/>
                </a:solidFill>
                <a:latin typeface="Montserrat Bold"/>
              </a:rPr>
              <a:t>допустимые</a:t>
            </a:r>
            <a:r>
              <a:rPr lang="en-US" sz="2593">
                <a:solidFill>
                  <a:srgbClr val="303030"/>
                </a:solidFill>
                <a:latin typeface="Montserrat"/>
              </a:rPr>
              <a:t>, так и </a:t>
            </a:r>
            <a:r>
              <a:rPr lang="en-US" sz="2593">
                <a:solidFill>
                  <a:srgbClr val="BF2D00"/>
                </a:solidFill>
                <a:latin typeface="Montserrat Bold"/>
              </a:rPr>
              <a:t>недопустимые</a:t>
            </a:r>
            <a:r>
              <a:rPr lang="en-US" sz="2593">
                <a:solidFill>
                  <a:srgbClr val="303030"/>
                </a:solidFill>
                <a:latin typeface="Montserrat Bold"/>
              </a:rPr>
              <a:t> последовательности</a:t>
            </a:r>
            <a:r>
              <a:rPr lang="en-US" sz="2593">
                <a:solidFill>
                  <a:srgbClr val="303030"/>
                </a:solidFill>
                <a:latin typeface="Montserrat"/>
              </a:rPr>
              <a:t> входных данных.</a:t>
            </a:r>
          </a:p>
        </p:txBody>
      </p:sp>
      <p:sp>
        <p:nvSpPr>
          <p:cNvPr id="7" name="AutoShape 7"/>
          <p:cNvSpPr/>
          <p:nvPr/>
        </p:nvSpPr>
        <p:spPr>
          <a:xfrm rot="5400000">
            <a:off x="8971111" y="-49064"/>
            <a:ext cx="9525" cy="18624253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8" name="Group 8"/>
          <p:cNvGrpSpPr/>
          <p:nvPr/>
        </p:nvGrpSpPr>
        <p:grpSpPr>
          <a:xfrm>
            <a:off x="1028700" y="9755184"/>
            <a:ext cx="16379102" cy="170522"/>
            <a:chOff x="0" y="0"/>
            <a:chExt cx="21838803" cy="227363"/>
          </a:xfrm>
        </p:grpSpPr>
        <p:sp>
          <p:nvSpPr>
            <p:cNvPr id="9" name="TextBox 9"/>
            <p:cNvSpPr txBox="1"/>
            <p:nvPr/>
          </p:nvSpPr>
          <p:spPr>
            <a:xfrm>
              <a:off x="20771312" y="-30982"/>
              <a:ext cx="1067491" cy="258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679"/>
                </a:lnSpc>
                <a:spcBef>
                  <a:spcPct val="0"/>
                </a:spcBef>
              </a:pPr>
              <a:r>
                <a:rPr lang="en-US" sz="1199" spc="120">
                  <a:solidFill>
                    <a:srgbClr val="303030"/>
                  </a:solidFill>
                  <a:latin typeface="Montserrat Semi-Bold"/>
                </a:rPr>
                <a:t>2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0982"/>
              <a:ext cx="4780971" cy="258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79"/>
                </a:lnSpc>
                <a:spcBef>
                  <a:spcPct val="0"/>
                </a:spcBef>
              </a:pPr>
              <a:r>
                <a:rPr lang="en-US" sz="1199" spc="120">
                  <a:solidFill>
                    <a:srgbClr val="303030"/>
                  </a:solidFill>
                  <a:latin typeface="Montserrat Semi-Bold"/>
                </a:rPr>
                <a:t>ВВЕДЕНИЕ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9118" r="23593" b="6970"/>
          <a:stretch>
            <a:fillRect/>
          </a:stretch>
        </p:blipFill>
        <p:spPr>
          <a:xfrm>
            <a:off x="0" y="0"/>
            <a:ext cx="6697406" cy="8786707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7989076" y="2921412"/>
            <a:ext cx="1181976" cy="94119"/>
            <a:chOff x="0" y="0"/>
            <a:chExt cx="1913890" cy="152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13890" cy="152400"/>
            </a:xfrm>
            <a:custGeom>
              <a:avLst/>
              <a:gdLst/>
              <a:ahLst/>
              <a:cxnLst/>
              <a:rect l="l" t="t" r="r" b="b"/>
              <a:pathLst>
                <a:path w="1913890" h="15240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F2D00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7989076" y="4444836"/>
            <a:ext cx="6260367" cy="1368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247" lvl="1" indent="-172623">
              <a:lnSpc>
                <a:spcPts val="2238"/>
              </a:lnSpc>
              <a:buFont typeface="Arial"/>
              <a:buChar char="•"/>
            </a:pPr>
            <a:r>
              <a:rPr lang="en-US" sz="1599">
                <a:solidFill>
                  <a:srgbClr val="E6E6E6"/>
                </a:solidFill>
                <a:latin typeface="Montserrat"/>
              </a:rPr>
              <a:t>определить понятие слово;</a:t>
            </a:r>
          </a:p>
          <a:p>
            <a:pPr marL="345247" lvl="1" indent="-172623">
              <a:lnSpc>
                <a:spcPts val="2238"/>
              </a:lnSpc>
              <a:buFont typeface="Arial"/>
              <a:buChar char="•"/>
            </a:pPr>
            <a:r>
              <a:rPr lang="en-US" sz="1599">
                <a:solidFill>
                  <a:srgbClr val="E6E6E6"/>
                </a:solidFill>
                <a:latin typeface="Montserrat"/>
              </a:rPr>
              <a:t>прочитать текст и сформировать набор слов вместе с информацией о частоте их встречаемости;</a:t>
            </a:r>
          </a:p>
          <a:p>
            <a:pPr marL="345247" lvl="1" indent="-172623">
              <a:lnSpc>
                <a:spcPts val="2238"/>
              </a:lnSpc>
              <a:buFont typeface="Arial"/>
              <a:buChar char="•"/>
            </a:pPr>
            <a:r>
              <a:rPr lang="en-US" sz="1599">
                <a:solidFill>
                  <a:srgbClr val="E6E6E6"/>
                </a:solidFill>
                <a:latin typeface="Montserrat"/>
              </a:rPr>
              <a:t>определить три чаще всего встречающихся слова;</a:t>
            </a:r>
          </a:p>
          <a:p>
            <a:pPr>
              <a:lnSpc>
                <a:spcPts val="2238"/>
              </a:lnSpc>
            </a:pPr>
            <a:endParaRPr lang="en-US" sz="1599">
              <a:solidFill>
                <a:srgbClr val="E6E6E6"/>
              </a:solidFill>
              <a:latin typeface="Montserra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989076" y="3253928"/>
            <a:ext cx="2838638" cy="373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21"/>
              </a:lnSpc>
            </a:pPr>
            <a:r>
              <a:rPr lang="en-US" sz="2157">
                <a:solidFill>
                  <a:srgbClr val="616373"/>
                </a:solidFill>
                <a:latin typeface="Montserrat Semi-Bold Bold"/>
              </a:rPr>
              <a:t>Вариант </a:t>
            </a:r>
            <a:r>
              <a:rPr lang="en-US" sz="2157">
                <a:solidFill>
                  <a:srgbClr val="BF2D00"/>
                </a:solidFill>
                <a:latin typeface="Montserrat Semi-Bold Bold"/>
              </a:rPr>
              <a:t>1.3.3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989076" y="3747635"/>
            <a:ext cx="7394152" cy="645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89"/>
              </a:lnSpc>
              <a:spcBef>
                <a:spcPct val="0"/>
              </a:spcBef>
            </a:pPr>
            <a:r>
              <a:rPr lang="en-US" sz="2157">
                <a:solidFill>
                  <a:srgbClr val="FFFFFF"/>
                </a:solidFill>
                <a:latin typeface="Montserrat Semi-Bold Bold"/>
              </a:rPr>
              <a:t>Разработать и реализовать алгоритм формирования частотного словаря: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989076" y="6016621"/>
            <a:ext cx="1150247" cy="91592"/>
            <a:chOff x="0" y="0"/>
            <a:chExt cx="1913890" cy="152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52400"/>
            </a:xfrm>
            <a:custGeom>
              <a:avLst/>
              <a:gdLst/>
              <a:ahLst/>
              <a:cxnLst/>
              <a:rect l="l" t="t" r="r" b="b"/>
              <a:pathLst>
                <a:path w="1913890" h="15240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F2D00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7989076" y="6395420"/>
            <a:ext cx="6260367" cy="563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05"/>
              </a:lnSpc>
            </a:pPr>
            <a:r>
              <a:rPr lang="en-US" sz="2100">
                <a:solidFill>
                  <a:srgbClr val="FFFFFF"/>
                </a:solidFill>
                <a:latin typeface="Montserrat Semi-Bold Bold"/>
              </a:rPr>
              <a:t>Для реализации задания использовать </a:t>
            </a:r>
            <a:r>
              <a:rPr lang="en-US" sz="2100">
                <a:solidFill>
                  <a:srgbClr val="BF2D00"/>
                </a:solidFill>
                <a:latin typeface="Montserrat Semi-Bold Bold"/>
              </a:rPr>
              <a:t>красно</a:t>
            </a:r>
            <a:r>
              <a:rPr lang="en-US" sz="2100">
                <a:solidFill>
                  <a:srgbClr val="FFFFFF"/>
                </a:solidFill>
                <a:latin typeface="Montserrat Semi-Bold Bold"/>
              </a:rPr>
              <a:t>-</a:t>
            </a:r>
            <a:r>
              <a:rPr lang="en-US" sz="2100">
                <a:solidFill>
                  <a:srgbClr val="616373"/>
                </a:solidFill>
                <a:latin typeface="Montserrat Semi-Bold Bold"/>
              </a:rPr>
              <a:t>черное</a:t>
            </a:r>
            <a:r>
              <a:rPr lang="en-US" sz="2100">
                <a:solidFill>
                  <a:srgbClr val="FFFFFF"/>
                </a:solidFill>
                <a:latin typeface="Montserrat Semi-Bold Bold"/>
              </a:rPr>
              <a:t> дерево.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989076" y="7542099"/>
            <a:ext cx="6500090" cy="817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35980" lvl="1" indent="-167990">
              <a:lnSpc>
                <a:spcPts val="2178"/>
              </a:lnSpc>
              <a:buFont typeface="Arial"/>
              <a:buChar char="•"/>
            </a:pPr>
            <a:r>
              <a:rPr lang="en-US" sz="1556">
                <a:solidFill>
                  <a:srgbClr val="E6E6E6"/>
                </a:solidFill>
                <a:latin typeface="Montserrat"/>
              </a:rPr>
              <a:t>Ключ – слово;</a:t>
            </a:r>
          </a:p>
          <a:p>
            <a:pPr marL="335980" lvl="1" indent="-167990">
              <a:lnSpc>
                <a:spcPts val="2178"/>
              </a:lnSpc>
              <a:buFont typeface="Arial"/>
              <a:buChar char="•"/>
            </a:pPr>
            <a:r>
              <a:rPr lang="en-US" sz="1556">
                <a:solidFill>
                  <a:srgbClr val="E6E6E6"/>
                </a:solidFill>
                <a:latin typeface="Montserrat"/>
              </a:rPr>
              <a:t>Цвет узла;</a:t>
            </a:r>
          </a:p>
          <a:p>
            <a:pPr marL="335980" lvl="1" indent="-167990">
              <a:lnSpc>
                <a:spcPts val="2178"/>
              </a:lnSpc>
              <a:buFont typeface="Arial"/>
              <a:buChar char="•"/>
            </a:pPr>
            <a:r>
              <a:rPr lang="en-US" sz="1556">
                <a:solidFill>
                  <a:srgbClr val="E6E6E6"/>
                </a:solidFill>
                <a:latin typeface="Montserrat"/>
              </a:rPr>
              <a:t>Информационная часть – количество слов.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989076" y="7180281"/>
            <a:ext cx="5874483" cy="314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Montserrat Semi-Bold"/>
              </a:rPr>
              <a:t>Узел дерева должен содержать: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989076" y="1028700"/>
            <a:ext cx="5025666" cy="638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4200">
                <a:solidFill>
                  <a:srgbClr val="E6E6E6"/>
                </a:solidFill>
                <a:latin typeface="Montserrat Semi-Bold"/>
              </a:rPr>
              <a:t>Задача</a:t>
            </a:r>
          </a:p>
        </p:txBody>
      </p:sp>
      <p:sp>
        <p:nvSpPr>
          <p:cNvPr id="14" name="AutoShape 14"/>
          <p:cNvSpPr/>
          <p:nvPr/>
        </p:nvSpPr>
        <p:spPr>
          <a:xfrm rot="5400000">
            <a:off x="12650105" y="-3819834"/>
            <a:ext cx="9525" cy="11914923"/>
          </a:xfrm>
          <a:prstGeom prst="rect">
            <a:avLst/>
          </a:prstGeom>
          <a:solidFill>
            <a:srgbClr val="FFFFFF">
              <a:alpha val="29804"/>
            </a:srgbClr>
          </a:solidFill>
        </p:spPr>
      </p:sp>
      <p:sp>
        <p:nvSpPr>
          <p:cNvPr id="15" name="AutoShape 15"/>
          <p:cNvSpPr/>
          <p:nvPr/>
        </p:nvSpPr>
        <p:spPr>
          <a:xfrm>
            <a:off x="6697406" y="-96446"/>
            <a:ext cx="9525" cy="10623253"/>
          </a:xfrm>
          <a:prstGeom prst="rect">
            <a:avLst/>
          </a:prstGeom>
          <a:solidFill>
            <a:srgbClr val="FFFFFF">
              <a:alpha val="29804"/>
            </a:srgbClr>
          </a:solidFill>
        </p:spPr>
      </p:sp>
      <p:grpSp>
        <p:nvGrpSpPr>
          <p:cNvPr id="16" name="Group 16"/>
          <p:cNvGrpSpPr/>
          <p:nvPr/>
        </p:nvGrpSpPr>
        <p:grpSpPr>
          <a:xfrm>
            <a:off x="1028700" y="9746662"/>
            <a:ext cx="16230600" cy="170522"/>
            <a:chOff x="0" y="0"/>
            <a:chExt cx="21640800" cy="227363"/>
          </a:xfrm>
        </p:grpSpPr>
        <p:sp>
          <p:nvSpPr>
            <p:cNvPr id="17" name="TextBox 17"/>
            <p:cNvSpPr txBox="1"/>
            <p:nvPr/>
          </p:nvSpPr>
          <p:spPr>
            <a:xfrm>
              <a:off x="19628429" y="-30982"/>
              <a:ext cx="2012371" cy="258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679"/>
                </a:lnSpc>
                <a:spcBef>
                  <a:spcPct val="0"/>
                </a:spcBef>
              </a:pPr>
              <a:r>
                <a:rPr lang="en-US" sz="1199" spc="120">
                  <a:solidFill>
                    <a:srgbClr val="FFFFFF"/>
                  </a:solidFill>
                  <a:latin typeface="Montserrat Semi-Bold"/>
                </a:rPr>
                <a:t>3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0982"/>
              <a:ext cx="4780971" cy="258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79"/>
                </a:lnSpc>
                <a:spcBef>
                  <a:spcPct val="0"/>
                </a:spcBef>
              </a:pPr>
              <a:r>
                <a:rPr lang="en-US" sz="1199" spc="120">
                  <a:solidFill>
                    <a:srgbClr val="FFFFFF"/>
                  </a:solidFill>
                  <a:latin typeface="Montserrat Semi-Bold"/>
                </a:rPr>
                <a:t>ВВЕДЕНИЕ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00311" y="2892236"/>
            <a:ext cx="1149383" cy="91524"/>
            <a:chOff x="0" y="0"/>
            <a:chExt cx="1913890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52400"/>
            </a:xfrm>
            <a:custGeom>
              <a:avLst/>
              <a:gdLst/>
              <a:ahLst/>
              <a:cxnLst/>
              <a:rect l="l" t="t" r="r" b="b"/>
              <a:pathLst>
                <a:path w="1913890" h="15240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F2D0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983796" y="2892167"/>
            <a:ext cx="1150247" cy="91592"/>
            <a:chOff x="0" y="0"/>
            <a:chExt cx="1913890" cy="152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52400"/>
            </a:xfrm>
            <a:custGeom>
              <a:avLst/>
              <a:gdLst/>
              <a:ahLst/>
              <a:cxnLst/>
              <a:rect l="l" t="t" r="r" b="b"/>
              <a:pathLst>
                <a:path w="1913890" h="15240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F2D00"/>
            </a:solidFill>
          </p:spPr>
        </p:sp>
      </p:grpSp>
      <p:sp>
        <p:nvSpPr>
          <p:cNvPr id="6" name="AutoShape 6"/>
          <p:cNvSpPr/>
          <p:nvPr/>
        </p:nvSpPr>
        <p:spPr>
          <a:xfrm rot="5400000">
            <a:off x="9299725" y="-7022912"/>
            <a:ext cx="24803" cy="18624253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" name="AutoShape 7"/>
          <p:cNvSpPr/>
          <p:nvPr/>
        </p:nvSpPr>
        <p:spPr>
          <a:xfrm>
            <a:off x="9134475" y="2276813"/>
            <a:ext cx="22365" cy="10383446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430381" y="4305382"/>
            <a:ext cx="8640023" cy="4233611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595973" y="1028700"/>
            <a:ext cx="8376827" cy="638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4200" dirty="0" err="1">
                <a:solidFill>
                  <a:srgbClr val="BF2D00"/>
                </a:solidFill>
                <a:latin typeface="Montserrat Semi-Bold"/>
              </a:rPr>
              <a:t>Красно</a:t>
            </a:r>
            <a:r>
              <a:rPr lang="en-US" sz="4200" dirty="0" err="1">
                <a:solidFill>
                  <a:srgbClr val="303030"/>
                </a:solidFill>
                <a:latin typeface="Montserrat Semi-Bold"/>
              </a:rPr>
              <a:t>-</a:t>
            </a:r>
            <a:r>
              <a:rPr lang="en-US" sz="4200" dirty="0" err="1">
                <a:solidFill>
                  <a:srgbClr val="616373"/>
                </a:solidFill>
                <a:latin typeface="Montserrat Semi-Bold"/>
              </a:rPr>
              <a:t>чёрное</a:t>
            </a:r>
            <a:r>
              <a:rPr lang="en-US" sz="420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4200" dirty="0" err="1">
                <a:solidFill>
                  <a:srgbClr val="303030"/>
                </a:solidFill>
                <a:latin typeface="Montserrat Semi-Bold"/>
              </a:rPr>
              <a:t>дерево</a:t>
            </a:r>
            <a:endParaRPr lang="en-US" sz="4200" dirty="0">
              <a:solidFill>
                <a:srgbClr val="303030"/>
              </a:solidFill>
              <a:latin typeface="Montserrat Semi-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00311" y="3414531"/>
            <a:ext cx="7051393" cy="2257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88"/>
              </a:lnSpc>
            </a:pPr>
            <a:r>
              <a:rPr lang="en-US" sz="1848" u="sng">
                <a:solidFill>
                  <a:srgbClr val="BF2D00"/>
                </a:solidFill>
                <a:latin typeface="Montserrat Semi-Bold Bold"/>
              </a:rPr>
              <a:t>Красно</a:t>
            </a:r>
            <a:r>
              <a:rPr lang="en-US" sz="1848" u="sng">
                <a:solidFill>
                  <a:srgbClr val="303030"/>
                </a:solidFill>
                <a:latin typeface="Montserrat Semi-Bold Bold"/>
              </a:rPr>
              <a:t>-</a:t>
            </a:r>
            <a:r>
              <a:rPr lang="en-US" sz="1848" u="sng">
                <a:solidFill>
                  <a:srgbClr val="616373"/>
                </a:solidFill>
                <a:latin typeface="Montserrat Semi-Bold Bold"/>
              </a:rPr>
              <a:t>черное</a:t>
            </a:r>
            <a:r>
              <a:rPr lang="en-US" sz="1848" u="sng">
                <a:solidFill>
                  <a:srgbClr val="303030"/>
                </a:solidFill>
                <a:latin typeface="Montserrat Semi-Bold Bold"/>
              </a:rPr>
              <a:t> дерево</a:t>
            </a:r>
            <a:r>
              <a:rPr lang="en-US" sz="1848">
                <a:solidFill>
                  <a:srgbClr val="303030"/>
                </a:solidFill>
                <a:latin typeface="Montserrat Semi-Bold Bold"/>
              </a:rPr>
              <a:t> (КЧД)</a:t>
            </a:r>
          </a:p>
          <a:p>
            <a:pPr>
              <a:lnSpc>
                <a:spcPts val="2588"/>
              </a:lnSpc>
            </a:pPr>
            <a:r>
              <a:rPr lang="en-US" sz="1848">
                <a:solidFill>
                  <a:srgbClr val="303030"/>
                </a:solidFill>
                <a:latin typeface="Montserrat"/>
              </a:rPr>
              <a:t>представляет собой самобалансирующееся бинарное дерево поиска, гарантирующее логарифмический рост высоты дерева от числа узлов и позволяющее быстро выполнять основные операции дерева поиска: вставка, удаление и поиск узла. </a:t>
            </a:r>
            <a:r>
              <a:rPr lang="en-US" sz="1848">
                <a:solidFill>
                  <a:srgbClr val="303030"/>
                </a:solidFill>
                <a:latin typeface="Montserrat Bold"/>
              </a:rPr>
              <a:t>[1]</a:t>
            </a:r>
          </a:p>
          <a:p>
            <a:pPr>
              <a:lnSpc>
                <a:spcPts val="2588"/>
              </a:lnSpc>
            </a:pPr>
            <a:endParaRPr lang="en-US" sz="1848">
              <a:solidFill>
                <a:srgbClr val="303030"/>
              </a:solidFill>
              <a:latin typeface="Montserrat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00311" y="5776506"/>
            <a:ext cx="7051393" cy="3345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57"/>
              </a:lnSpc>
            </a:pPr>
            <a:r>
              <a:rPr lang="en-US" sz="1755">
                <a:solidFill>
                  <a:srgbClr val="303030"/>
                </a:solidFill>
                <a:latin typeface="Montserrat Semi-Bold"/>
              </a:rPr>
              <a:t>Бинарное дерево поиска является </a:t>
            </a:r>
            <a:r>
              <a:rPr lang="en-US" sz="1755">
                <a:solidFill>
                  <a:srgbClr val="BF2D00"/>
                </a:solidFill>
                <a:latin typeface="Montserrat Semi-Bold Bold"/>
              </a:rPr>
              <a:t>красно</a:t>
            </a:r>
            <a:r>
              <a:rPr lang="en-US" sz="1755">
                <a:solidFill>
                  <a:srgbClr val="303030"/>
                </a:solidFill>
                <a:latin typeface="Montserrat Semi-Bold Bold"/>
              </a:rPr>
              <a:t>-</a:t>
            </a:r>
            <a:r>
              <a:rPr lang="en-US" sz="1755">
                <a:solidFill>
                  <a:srgbClr val="616373"/>
                </a:solidFill>
                <a:latin typeface="Montserrat Semi-Bold Bold"/>
              </a:rPr>
              <a:t>черным</a:t>
            </a:r>
            <a:r>
              <a:rPr lang="en-US" sz="1755">
                <a:solidFill>
                  <a:srgbClr val="303030"/>
                </a:solidFill>
                <a:latin typeface="Montserrat Semi-Bold Bold"/>
              </a:rPr>
              <a:t> деревом</a:t>
            </a:r>
            <a:r>
              <a:rPr lang="en-US" sz="1755">
                <a:solidFill>
                  <a:srgbClr val="303030"/>
                </a:solidFill>
                <a:latin typeface="Montserrat Semi-Bold"/>
              </a:rPr>
              <a:t>, если оно удовлетворяет следующим </a:t>
            </a:r>
            <a:r>
              <a:rPr lang="en-US" sz="1755">
                <a:solidFill>
                  <a:srgbClr val="303030"/>
                </a:solidFill>
                <a:latin typeface="Montserrat Semi-Bold Bold"/>
              </a:rPr>
              <a:t>красно-черным свойствам</a:t>
            </a:r>
            <a:r>
              <a:rPr lang="en-US" sz="1755">
                <a:solidFill>
                  <a:srgbClr val="303030"/>
                </a:solidFill>
                <a:latin typeface="Montserrat Semi-Bold Bold Italics"/>
              </a:rPr>
              <a:t>:</a:t>
            </a:r>
          </a:p>
          <a:p>
            <a:pPr marL="378906" lvl="1" indent="-189453">
              <a:lnSpc>
                <a:spcPts val="2457"/>
              </a:lnSpc>
              <a:buFont typeface="Arial"/>
              <a:buChar char="•"/>
            </a:pPr>
            <a:r>
              <a:rPr lang="en-US" sz="1755">
                <a:solidFill>
                  <a:srgbClr val="303030"/>
                </a:solidFill>
                <a:latin typeface="Montserrat"/>
              </a:rPr>
              <a:t> Каждый узел является </a:t>
            </a:r>
            <a:r>
              <a:rPr lang="en-US" sz="1755">
                <a:solidFill>
                  <a:srgbClr val="BF2D00"/>
                </a:solidFill>
                <a:latin typeface="Montserrat Bold"/>
              </a:rPr>
              <a:t>красным</a:t>
            </a:r>
            <a:r>
              <a:rPr lang="en-US" sz="1755">
                <a:solidFill>
                  <a:srgbClr val="303030"/>
                </a:solidFill>
                <a:latin typeface="Montserrat"/>
              </a:rPr>
              <a:t> или </a:t>
            </a:r>
            <a:r>
              <a:rPr lang="en-US" sz="1755">
                <a:solidFill>
                  <a:srgbClr val="616373"/>
                </a:solidFill>
                <a:latin typeface="Montserrat Bold"/>
              </a:rPr>
              <a:t>черным</a:t>
            </a:r>
            <a:r>
              <a:rPr lang="en-US" sz="1755">
                <a:solidFill>
                  <a:srgbClr val="303030"/>
                </a:solidFill>
                <a:latin typeface="Montserrat"/>
              </a:rPr>
              <a:t>.</a:t>
            </a:r>
          </a:p>
          <a:p>
            <a:pPr marL="378906" lvl="1" indent="-189453">
              <a:lnSpc>
                <a:spcPts val="2457"/>
              </a:lnSpc>
              <a:buFont typeface="Arial"/>
              <a:buChar char="•"/>
            </a:pPr>
            <a:r>
              <a:rPr lang="en-US" sz="1755">
                <a:solidFill>
                  <a:srgbClr val="303030"/>
                </a:solidFill>
                <a:latin typeface="Montserrat"/>
              </a:rPr>
              <a:t> Корень дерева является </a:t>
            </a:r>
            <a:r>
              <a:rPr lang="en-US" sz="1755">
                <a:solidFill>
                  <a:srgbClr val="616373"/>
                </a:solidFill>
                <a:latin typeface="Montserrat Bold"/>
              </a:rPr>
              <a:t>черным</a:t>
            </a:r>
            <a:r>
              <a:rPr lang="en-US" sz="1755">
                <a:solidFill>
                  <a:srgbClr val="303030"/>
                </a:solidFill>
                <a:latin typeface="Montserrat"/>
              </a:rPr>
              <a:t>.</a:t>
            </a:r>
          </a:p>
          <a:p>
            <a:pPr marL="378906" lvl="1" indent="-189453">
              <a:lnSpc>
                <a:spcPts val="2457"/>
              </a:lnSpc>
              <a:buFont typeface="Arial"/>
              <a:buChar char="•"/>
            </a:pPr>
            <a:r>
              <a:rPr lang="en-US" sz="1755">
                <a:solidFill>
                  <a:srgbClr val="303030"/>
                </a:solidFill>
                <a:latin typeface="Montserrat"/>
              </a:rPr>
              <a:t> Каждый лист дерева (</a:t>
            </a:r>
            <a:r>
              <a:rPr lang="en-US" sz="1755">
                <a:solidFill>
                  <a:srgbClr val="303030"/>
                </a:solidFill>
                <a:latin typeface="Montserrat Bold"/>
              </a:rPr>
              <a:t>NIL</a:t>
            </a:r>
            <a:r>
              <a:rPr lang="en-US" sz="1755">
                <a:solidFill>
                  <a:srgbClr val="303030"/>
                </a:solidFill>
                <a:latin typeface="Montserrat"/>
              </a:rPr>
              <a:t>) является </a:t>
            </a:r>
            <a:r>
              <a:rPr lang="en-US" sz="1755">
                <a:solidFill>
                  <a:srgbClr val="616373"/>
                </a:solidFill>
                <a:latin typeface="Montserrat Bold"/>
              </a:rPr>
              <a:t>черным</a:t>
            </a:r>
            <a:r>
              <a:rPr lang="en-US" sz="1755">
                <a:solidFill>
                  <a:srgbClr val="303030"/>
                </a:solidFill>
                <a:latin typeface="Montserrat"/>
              </a:rPr>
              <a:t>.</a:t>
            </a:r>
          </a:p>
          <a:p>
            <a:pPr marL="378906" lvl="1" indent="-189453">
              <a:lnSpc>
                <a:spcPts val="2457"/>
              </a:lnSpc>
              <a:buFont typeface="Arial"/>
              <a:buChar char="•"/>
            </a:pPr>
            <a:r>
              <a:rPr lang="en-US" sz="1755">
                <a:solidFill>
                  <a:srgbClr val="303030"/>
                </a:solidFill>
                <a:latin typeface="Montserrat"/>
              </a:rPr>
              <a:t> Если узел — </a:t>
            </a:r>
            <a:r>
              <a:rPr lang="en-US" sz="1755">
                <a:solidFill>
                  <a:srgbClr val="BF2D00"/>
                </a:solidFill>
                <a:latin typeface="Montserrat Bold"/>
              </a:rPr>
              <a:t>красный</a:t>
            </a:r>
            <a:r>
              <a:rPr lang="en-US" sz="1755">
                <a:solidFill>
                  <a:srgbClr val="303030"/>
                </a:solidFill>
                <a:latin typeface="Montserrat"/>
              </a:rPr>
              <a:t>, то оба его дочерних узла — </a:t>
            </a:r>
            <a:r>
              <a:rPr lang="en-US" sz="1755">
                <a:solidFill>
                  <a:srgbClr val="616373"/>
                </a:solidFill>
                <a:latin typeface="Montserrat Bold"/>
              </a:rPr>
              <a:t>черные</a:t>
            </a:r>
            <a:r>
              <a:rPr lang="en-US" sz="1755">
                <a:solidFill>
                  <a:srgbClr val="303030"/>
                </a:solidFill>
                <a:latin typeface="Montserrat"/>
              </a:rPr>
              <a:t>.</a:t>
            </a:r>
          </a:p>
          <a:p>
            <a:pPr marL="378906" lvl="1" indent="-189453">
              <a:lnSpc>
                <a:spcPts val="2457"/>
              </a:lnSpc>
              <a:buFont typeface="Arial"/>
              <a:buChar char="•"/>
            </a:pPr>
            <a:r>
              <a:rPr lang="en-US" sz="1755">
                <a:solidFill>
                  <a:srgbClr val="303030"/>
                </a:solidFill>
                <a:latin typeface="Montserrat"/>
              </a:rPr>
              <a:t> Для каждого узла все пути от него до листьев, являющихся потомками данного узла, содержат одно и то же количество </a:t>
            </a:r>
            <a:r>
              <a:rPr lang="en-US" sz="1755">
                <a:solidFill>
                  <a:srgbClr val="616373"/>
                </a:solidFill>
                <a:latin typeface="Montserrat Bold"/>
              </a:rPr>
              <a:t>черных</a:t>
            </a:r>
            <a:r>
              <a:rPr lang="en-US" sz="1755">
                <a:solidFill>
                  <a:srgbClr val="303030"/>
                </a:solidFill>
                <a:latin typeface="Montserrat"/>
              </a:rPr>
              <a:t> узлов. </a:t>
            </a:r>
            <a:r>
              <a:rPr lang="en-US" sz="1755">
                <a:solidFill>
                  <a:srgbClr val="303030"/>
                </a:solidFill>
                <a:latin typeface="Montserrat Bold"/>
              </a:rPr>
              <a:t>[2]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983796" y="3657682"/>
            <a:ext cx="5227943" cy="299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15"/>
              </a:lnSpc>
            </a:pPr>
            <a:r>
              <a:rPr lang="en-US" sz="1725" u="sng">
                <a:solidFill>
                  <a:srgbClr val="303030"/>
                </a:solidFill>
                <a:latin typeface="Montserrat Semi-Bold Bold"/>
              </a:rPr>
              <a:t>Пример КЧД: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028700" y="9744594"/>
            <a:ext cx="16230600" cy="170522"/>
            <a:chOff x="0" y="0"/>
            <a:chExt cx="21640800" cy="227363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30982"/>
              <a:ext cx="4780971" cy="258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79"/>
                </a:lnSpc>
                <a:spcBef>
                  <a:spcPct val="0"/>
                </a:spcBef>
              </a:pPr>
              <a:r>
                <a:rPr lang="en-US" sz="1199" spc="120">
                  <a:solidFill>
                    <a:srgbClr val="303030"/>
                  </a:solidFill>
                  <a:latin typeface="Montserrat Semi-Bold"/>
                </a:rPr>
                <a:t>ОСНОВНАЯ ЧАСТЬ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9628429" y="-30982"/>
              <a:ext cx="2012371" cy="258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679"/>
                </a:lnSpc>
                <a:spcBef>
                  <a:spcPct val="0"/>
                </a:spcBef>
              </a:pPr>
              <a:r>
                <a:rPr lang="en-US" sz="1199" spc="120">
                  <a:solidFill>
                    <a:srgbClr val="303030"/>
                  </a:solidFill>
                  <a:latin typeface="Montserrat Semi-Bold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630779"/>
            <a:ext cx="1150247" cy="91592"/>
            <a:chOff x="0" y="0"/>
            <a:chExt cx="1913890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52400"/>
            </a:xfrm>
            <a:custGeom>
              <a:avLst/>
              <a:gdLst/>
              <a:ahLst/>
              <a:cxnLst/>
              <a:rect l="l" t="t" r="r" b="b"/>
              <a:pathLst>
                <a:path w="1913890" h="15240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F2D0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902817" y="2630779"/>
            <a:ext cx="1150247" cy="91592"/>
            <a:chOff x="0" y="0"/>
            <a:chExt cx="1913890" cy="152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52400"/>
            </a:xfrm>
            <a:custGeom>
              <a:avLst/>
              <a:gdLst/>
              <a:ahLst/>
              <a:cxnLst/>
              <a:rect l="l" t="t" r="r" b="b"/>
              <a:pathLst>
                <a:path w="1913890" h="15240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F2D00"/>
            </a:solidFill>
          </p:spPr>
        </p:sp>
      </p:grpSp>
      <p:sp>
        <p:nvSpPr>
          <p:cNvPr id="6" name="AutoShape 6"/>
          <p:cNvSpPr/>
          <p:nvPr/>
        </p:nvSpPr>
        <p:spPr>
          <a:xfrm rot="5400000">
            <a:off x="8895553" y="-8019506"/>
            <a:ext cx="9525" cy="19551815"/>
          </a:xfrm>
          <a:prstGeom prst="rect">
            <a:avLst/>
          </a:prstGeom>
          <a:solidFill>
            <a:srgbClr val="FFFFFF">
              <a:alpha val="29804"/>
            </a:srgbClr>
          </a:solidFill>
        </p:spPr>
      </p:sp>
      <p:sp>
        <p:nvSpPr>
          <p:cNvPr id="7" name="AutoShape 7"/>
          <p:cNvSpPr/>
          <p:nvPr/>
        </p:nvSpPr>
        <p:spPr>
          <a:xfrm rot="5400000">
            <a:off x="12547209" y="5868837"/>
            <a:ext cx="19959" cy="704182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8" name="Group 8"/>
          <p:cNvGrpSpPr/>
          <p:nvPr/>
        </p:nvGrpSpPr>
        <p:grpSpPr>
          <a:xfrm>
            <a:off x="9799764" y="5758909"/>
            <a:ext cx="2442977" cy="943998"/>
            <a:chOff x="0" y="0"/>
            <a:chExt cx="3071153" cy="118673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072423" cy="1186733"/>
            </a:xfrm>
            <a:custGeom>
              <a:avLst/>
              <a:gdLst/>
              <a:ahLst/>
              <a:cxnLst/>
              <a:rect l="l" t="t" r="r" b="b"/>
              <a:pathLst>
                <a:path w="3072423" h="1186733">
                  <a:moveTo>
                    <a:pt x="2518702" y="1186733"/>
                  </a:moveTo>
                  <a:lnTo>
                    <a:pt x="553720" y="1186733"/>
                  </a:lnTo>
                  <a:cubicBezTo>
                    <a:pt x="247650" y="1186733"/>
                    <a:pt x="0" y="921058"/>
                    <a:pt x="0" y="594055"/>
                  </a:cubicBezTo>
                  <a:cubicBezTo>
                    <a:pt x="0" y="265690"/>
                    <a:pt x="247650" y="0"/>
                    <a:pt x="553720" y="0"/>
                  </a:cubicBezTo>
                  <a:lnTo>
                    <a:pt x="2518702" y="0"/>
                  </a:lnTo>
                  <a:cubicBezTo>
                    <a:pt x="2824773" y="0"/>
                    <a:pt x="3072423" y="265690"/>
                    <a:pt x="3072423" y="594055"/>
                  </a:cubicBezTo>
                  <a:cubicBezTo>
                    <a:pt x="3071152" y="921058"/>
                    <a:pt x="2823502" y="1186733"/>
                    <a:pt x="2518702" y="1186733"/>
                  </a:cubicBezTo>
                  <a:close/>
                </a:path>
              </a:pathLst>
            </a:custGeom>
            <a:solidFill>
              <a:srgbClr val="BF2D00"/>
            </a:solidFill>
          </p:spPr>
        </p:sp>
      </p:grpSp>
      <p:sp>
        <p:nvSpPr>
          <p:cNvPr id="10" name="AutoShape 10"/>
          <p:cNvSpPr/>
          <p:nvPr/>
        </p:nvSpPr>
        <p:spPr>
          <a:xfrm rot="5400000">
            <a:off x="14477152" y="4313745"/>
            <a:ext cx="20047" cy="40297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" name="AutoShape 11"/>
          <p:cNvSpPr/>
          <p:nvPr/>
        </p:nvSpPr>
        <p:spPr>
          <a:xfrm>
            <a:off x="14680305" y="4121304"/>
            <a:ext cx="23437" cy="81233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4643610" y="4084183"/>
            <a:ext cx="96827" cy="96827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4643610" y="4849456"/>
            <a:ext cx="96827" cy="96827"/>
          </a:xfrm>
          <a:prstGeom prst="rect">
            <a:avLst/>
          </a:prstGeom>
        </p:spPr>
      </p:pic>
      <p:sp>
        <p:nvSpPr>
          <p:cNvPr id="14" name="AutoShape 14"/>
          <p:cNvSpPr/>
          <p:nvPr/>
        </p:nvSpPr>
        <p:spPr>
          <a:xfrm rot="5400000">
            <a:off x="14888627" y="6023970"/>
            <a:ext cx="20047" cy="40297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5" name="AutoShape 15"/>
          <p:cNvSpPr/>
          <p:nvPr/>
        </p:nvSpPr>
        <p:spPr>
          <a:xfrm>
            <a:off x="15091780" y="5831529"/>
            <a:ext cx="23437" cy="81233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5055085" y="5794407"/>
            <a:ext cx="96827" cy="96827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5055085" y="6559680"/>
            <a:ext cx="96827" cy="96827"/>
          </a:xfrm>
          <a:prstGeom prst="rect">
            <a:avLst/>
          </a:prstGeom>
        </p:spPr>
      </p:pic>
      <p:sp>
        <p:nvSpPr>
          <p:cNvPr id="18" name="AutoShape 18"/>
          <p:cNvSpPr/>
          <p:nvPr/>
        </p:nvSpPr>
        <p:spPr>
          <a:xfrm rot="5400000">
            <a:off x="13181757" y="4212685"/>
            <a:ext cx="20047" cy="565002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9" name="Group 19"/>
          <p:cNvGrpSpPr/>
          <p:nvPr/>
        </p:nvGrpSpPr>
        <p:grpSpPr>
          <a:xfrm>
            <a:off x="13275914" y="4299412"/>
            <a:ext cx="1093907" cy="456113"/>
            <a:chOff x="0" y="0"/>
            <a:chExt cx="2797961" cy="116663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799231" cy="1166631"/>
            </a:xfrm>
            <a:custGeom>
              <a:avLst/>
              <a:gdLst/>
              <a:ahLst/>
              <a:cxnLst/>
              <a:rect l="l" t="t" r="r" b="b"/>
              <a:pathLst>
                <a:path w="2799231" h="1166631">
                  <a:moveTo>
                    <a:pt x="2245511" y="1166631"/>
                  </a:moveTo>
                  <a:lnTo>
                    <a:pt x="553720" y="1166631"/>
                  </a:lnTo>
                  <a:cubicBezTo>
                    <a:pt x="247650" y="1166631"/>
                    <a:pt x="0" y="905454"/>
                    <a:pt x="0" y="583991"/>
                  </a:cubicBezTo>
                  <a:cubicBezTo>
                    <a:pt x="0" y="261189"/>
                    <a:pt x="247650" y="0"/>
                    <a:pt x="553720" y="0"/>
                  </a:cubicBezTo>
                  <a:lnTo>
                    <a:pt x="2245511" y="0"/>
                  </a:lnTo>
                  <a:cubicBezTo>
                    <a:pt x="2551581" y="0"/>
                    <a:pt x="2799231" y="261189"/>
                    <a:pt x="2799231" y="583991"/>
                  </a:cubicBezTo>
                  <a:cubicBezTo>
                    <a:pt x="2797961" y="905454"/>
                    <a:pt x="2550311" y="1166631"/>
                    <a:pt x="2245511" y="1166631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id="21" name="AutoShape 21"/>
          <p:cNvSpPr/>
          <p:nvPr/>
        </p:nvSpPr>
        <p:spPr>
          <a:xfrm rot="5400000">
            <a:off x="13379433" y="5734929"/>
            <a:ext cx="20047" cy="981057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22" name="AutoShape 22"/>
          <p:cNvSpPr/>
          <p:nvPr/>
        </p:nvSpPr>
        <p:spPr>
          <a:xfrm>
            <a:off x="12910107" y="4471935"/>
            <a:ext cx="40070" cy="3432328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23" name="Group 23"/>
          <p:cNvGrpSpPr/>
          <p:nvPr/>
        </p:nvGrpSpPr>
        <p:grpSpPr>
          <a:xfrm>
            <a:off x="13275914" y="5982893"/>
            <a:ext cx="1427827" cy="456113"/>
            <a:chOff x="0" y="0"/>
            <a:chExt cx="3652052" cy="116663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653322" cy="1166631"/>
            </a:xfrm>
            <a:custGeom>
              <a:avLst/>
              <a:gdLst/>
              <a:ahLst/>
              <a:cxnLst/>
              <a:rect l="l" t="t" r="r" b="b"/>
              <a:pathLst>
                <a:path w="3653322" h="1166631">
                  <a:moveTo>
                    <a:pt x="3099602" y="1166631"/>
                  </a:moveTo>
                  <a:lnTo>
                    <a:pt x="553720" y="1166631"/>
                  </a:lnTo>
                  <a:cubicBezTo>
                    <a:pt x="247650" y="1166631"/>
                    <a:pt x="0" y="905454"/>
                    <a:pt x="0" y="583991"/>
                  </a:cubicBezTo>
                  <a:cubicBezTo>
                    <a:pt x="0" y="261189"/>
                    <a:pt x="247650" y="0"/>
                    <a:pt x="553720" y="0"/>
                  </a:cubicBezTo>
                  <a:lnTo>
                    <a:pt x="3099602" y="0"/>
                  </a:lnTo>
                  <a:cubicBezTo>
                    <a:pt x="3405672" y="0"/>
                    <a:pt x="3653322" y="261189"/>
                    <a:pt x="3653322" y="583991"/>
                  </a:cubicBezTo>
                  <a:cubicBezTo>
                    <a:pt x="3652052" y="905454"/>
                    <a:pt x="3404402" y="1166631"/>
                    <a:pt x="3099602" y="1166631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id="25" name="AutoShape 25"/>
          <p:cNvSpPr/>
          <p:nvPr/>
        </p:nvSpPr>
        <p:spPr>
          <a:xfrm rot="5400000">
            <a:off x="14477152" y="7702775"/>
            <a:ext cx="20047" cy="40297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26" name="AutoShape 26"/>
          <p:cNvSpPr/>
          <p:nvPr/>
        </p:nvSpPr>
        <p:spPr>
          <a:xfrm>
            <a:off x="14680305" y="7510334"/>
            <a:ext cx="23437" cy="81233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4643610" y="7473213"/>
            <a:ext cx="96827" cy="96827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4643610" y="8238486"/>
            <a:ext cx="96827" cy="96827"/>
          </a:xfrm>
          <a:prstGeom prst="rect">
            <a:avLst/>
          </a:prstGeom>
        </p:spPr>
      </p:pic>
      <p:sp>
        <p:nvSpPr>
          <p:cNvPr id="29" name="AutoShape 29"/>
          <p:cNvSpPr/>
          <p:nvPr/>
        </p:nvSpPr>
        <p:spPr>
          <a:xfrm rot="5400000">
            <a:off x="13181757" y="7601715"/>
            <a:ext cx="20047" cy="565002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0" name="Group 30"/>
          <p:cNvGrpSpPr/>
          <p:nvPr/>
        </p:nvGrpSpPr>
        <p:grpSpPr>
          <a:xfrm>
            <a:off x="13275914" y="7676206"/>
            <a:ext cx="1093907" cy="456113"/>
            <a:chOff x="0" y="0"/>
            <a:chExt cx="2797961" cy="1166631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2799231" cy="1166631"/>
            </a:xfrm>
            <a:custGeom>
              <a:avLst/>
              <a:gdLst/>
              <a:ahLst/>
              <a:cxnLst/>
              <a:rect l="l" t="t" r="r" b="b"/>
              <a:pathLst>
                <a:path w="2799231" h="1166631">
                  <a:moveTo>
                    <a:pt x="2245511" y="1166631"/>
                  </a:moveTo>
                  <a:lnTo>
                    <a:pt x="553720" y="1166631"/>
                  </a:lnTo>
                  <a:cubicBezTo>
                    <a:pt x="247650" y="1166631"/>
                    <a:pt x="0" y="905454"/>
                    <a:pt x="0" y="583991"/>
                  </a:cubicBezTo>
                  <a:cubicBezTo>
                    <a:pt x="0" y="261189"/>
                    <a:pt x="247650" y="0"/>
                    <a:pt x="553720" y="0"/>
                  </a:cubicBezTo>
                  <a:lnTo>
                    <a:pt x="2245511" y="0"/>
                  </a:lnTo>
                  <a:cubicBezTo>
                    <a:pt x="2551581" y="0"/>
                    <a:pt x="2799231" y="261189"/>
                    <a:pt x="2799231" y="583991"/>
                  </a:cubicBezTo>
                  <a:cubicBezTo>
                    <a:pt x="2797961" y="905454"/>
                    <a:pt x="2550311" y="1166631"/>
                    <a:pt x="2245511" y="1166631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pic>
        <p:nvPicPr>
          <p:cNvPr id="32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16560669" y="4113463"/>
            <a:ext cx="735992" cy="735992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17000720" y="5867484"/>
            <a:ext cx="735992" cy="735992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16549745" y="7516220"/>
            <a:ext cx="735992" cy="735992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1386309" y="719048"/>
            <a:ext cx="7452891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4199" dirty="0" err="1">
                <a:solidFill>
                  <a:srgbClr val="E6E6E6"/>
                </a:solidFill>
                <a:latin typeface="Montserrat Semi-Bold"/>
              </a:rPr>
              <a:t>Анализ</a:t>
            </a:r>
            <a:r>
              <a:rPr lang="en-US" sz="4199" dirty="0">
                <a:solidFill>
                  <a:srgbClr val="E6E6E6"/>
                </a:solidFill>
                <a:latin typeface="Montserrat Semi-Bold"/>
              </a:rPr>
              <a:t> </a:t>
            </a:r>
            <a:r>
              <a:rPr lang="en-US" sz="4199" dirty="0" err="1">
                <a:solidFill>
                  <a:srgbClr val="E6E6E6"/>
                </a:solidFill>
                <a:latin typeface="Montserrat Semi-Bold"/>
              </a:rPr>
              <a:t>алгоритма</a:t>
            </a:r>
            <a:endParaRPr lang="en-US" sz="4199" dirty="0">
              <a:solidFill>
                <a:srgbClr val="E6E6E6"/>
              </a:solidFill>
              <a:latin typeface="Montserrat Semi-Bold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028700" y="3154754"/>
            <a:ext cx="5196852" cy="356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 spc="153">
                <a:solidFill>
                  <a:srgbClr val="FFFFFF"/>
                </a:solidFill>
                <a:latin typeface="Montserrat Semi-Bold Bold"/>
              </a:rPr>
              <a:t>Особенности операций в </a:t>
            </a:r>
            <a:r>
              <a:rPr lang="en-US" sz="2100" spc="153">
                <a:solidFill>
                  <a:srgbClr val="BF2D00"/>
                </a:solidFill>
                <a:latin typeface="Montserrat Semi-Bold Bold"/>
              </a:rPr>
              <a:t>К</a:t>
            </a:r>
            <a:r>
              <a:rPr lang="en-US" sz="2100" spc="153">
                <a:solidFill>
                  <a:srgbClr val="616373"/>
                </a:solidFill>
                <a:latin typeface="Montserrat Semi-Bold Bold"/>
              </a:rPr>
              <a:t>Ч</a:t>
            </a:r>
            <a:r>
              <a:rPr lang="en-US" sz="2100" spc="153">
                <a:solidFill>
                  <a:srgbClr val="E4E7E4"/>
                </a:solidFill>
                <a:latin typeface="Montserrat Semi-Bold Bold"/>
              </a:rPr>
              <a:t>Д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663513" y="4184717"/>
            <a:ext cx="7783701" cy="4272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57569" lvl="1" indent="-178785">
              <a:lnSpc>
                <a:spcPts val="2318"/>
              </a:lnSpc>
              <a:buFont typeface="Arial"/>
              <a:buChar char="•"/>
            </a:pPr>
            <a:r>
              <a:rPr lang="en-US" sz="1656">
                <a:solidFill>
                  <a:srgbClr val="E6E6E6"/>
                </a:solidFill>
                <a:latin typeface="Montserrat"/>
              </a:rPr>
              <a:t>Путь от корня до самого дальнего листа не более чем вдвое длиннее, чем до самого ближнего, и дерево примерно сбалансировано. </a:t>
            </a:r>
          </a:p>
          <a:p>
            <a:pPr>
              <a:lnSpc>
                <a:spcPts val="2318"/>
              </a:lnSpc>
            </a:pPr>
            <a:endParaRPr lang="en-US" sz="1656">
              <a:solidFill>
                <a:srgbClr val="E6E6E6"/>
              </a:solidFill>
              <a:latin typeface="Montserrat"/>
            </a:endParaRPr>
          </a:p>
          <a:p>
            <a:pPr marL="357569" lvl="1" indent="-178785" algn="just">
              <a:lnSpc>
                <a:spcPts val="2318"/>
              </a:lnSpc>
              <a:buFont typeface="Arial"/>
              <a:buChar char="•"/>
            </a:pPr>
            <a:r>
              <a:rPr lang="en-US" sz="1656">
                <a:solidFill>
                  <a:srgbClr val="E6E6E6"/>
                </a:solidFill>
                <a:latin typeface="Montserrat"/>
              </a:rPr>
              <a:t>Операции вставки, удаления и поиска </a:t>
            </a:r>
            <a:r>
              <a:rPr lang="en-US" sz="1656">
                <a:solidFill>
                  <a:srgbClr val="BF2D00"/>
                </a:solidFill>
                <a:latin typeface="Montserrat Bold"/>
              </a:rPr>
              <a:t>[4]</a:t>
            </a:r>
            <a:r>
              <a:rPr lang="en-US" sz="1656">
                <a:solidFill>
                  <a:srgbClr val="E6E6E6"/>
                </a:solidFill>
                <a:latin typeface="Montserrat"/>
              </a:rPr>
              <a:t> требуют в худшем случае времени, пропорционального длине дерева, что позволяет красно-чёрным деревьям быть более эффективными в худшем случае, чем обычные двоичные деревья поиска </a:t>
            </a:r>
            <a:r>
              <a:rPr lang="en-US" sz="1656">
                <a:solidFill>
                  <a:srgbClr val="BF2D00"/>
                </a:solidFill>
                <a:latin typeface="Montserrat Bold"/>
              </a:rPr>
              <a:t>[1]</a:t>
            </a:r>
            <a:r>
              <a:rPr lang="en-US" sz="1656">
                <a:solidFill>
                  <a:srgbClr val="E6E6E6"/>
                </a:solidFill>
                <a:latin typeface="Montserrat"/>
              </a:rPr>
              <a:t>.</a:t>
            </a:r>
          </a:p>
          <a:p>
            <a:pPr algn="just">
              <a:lnSpc>
                <a:spcPts val="2318"/>
              </a:lnSpc>
            </a:pPr>
            <a:endParaRPr lang="en-US" sz="1656">
              <a:solidFill>
                <a:srgbClr val="E6E6E6"/>
              </a:solidFill>
              <a:latin typeface="Montserrat"/>
            </a:endParaRPr>
          </a:p>
          <a:p>
            <a:pPr marL="357569" lvl="1" indent="-178785">
              <a:lnSpc>
                <a:spcPts val="2318"/>
              </a:lnSpc>
              <a:buFont typeface="Arial"/>
              <a:buChar char="•"/>
            </a:pPr>
            <a:r>
              <a:rPr lang="en-US" sz="1656">
                <a:solidFill>
                  <a:srgbClr val="E6E6E6"/>
                </a:solidFill>
                <a:latin typeface="Montserrat"/>
              </a:rPr>
              <a:t>После вставки или удаления требуется операция балнсировки, требующая (O(log n) или O(1)) смен цветов и не более чем трёх поворотов дерева (для вставки — не более двух) </a:t>
            </a:r>
            <a:r>
              <a:rPr lang="en-US" sz="1656">
                <a:solidFill>
                  <a:srgbClr val="BF2D00"/>
                </a:solidFill>
                <a:latin typeface="Montserrat Bold"/>
              </a:rPr>
              <a:t>[3]</a:t>
            </a:r>
            <a:r>
              <a:rPr lang="en-US" sz="1656">
                <a:solidFill>
                  <a:srgbClr val="E6E6E6"/>
                </a:solidFill>
                <a:latin typeface="Montserrat"/>
              </a:rPr>
              <a:t>.</a:t>
            </a:r>
          </a:p>
          <a:p>
            <a:pPr>
              <a:lnSpc>
                <a:spcPts val="2318"/>
              </a:lnSpc>
            </a:pPr>
            <a:endParaRPr lang="en-US" sz="1656">
              <a:solidFill>
                <a:srgbClr val="E6E6E6"/>
              </a:solidFill>
              <a:latin typeface="Montserrat"/>
            </a:endParaRPr>
          </a:p>
          <a:p>
            <a:pPr marL="357569" lvl="1" indent="-178785">
              <a:lnSpc>
                <a:spcPts val="2318"/>
              </a:lnSpc>
              <a:buFont typeface="Arial"/>
              <a:buChar char="•"/>
            </a:pPr>
            <a:r>
              <a:rPr lang="en-US" sz="1656">
                <a:solidFill>
                  <a:srgbClr val="E6E6E6"/>
                </a:solidFill>
                <a:latin typeface="Montserrat"/>
              </a:rPr>
              <a:t>Хотя вставка и удаление сложны, их сложность остаётся O(log n).</a:t>
            </a:r>
          </a:p>
          <a:p>
            <a:pPr>
              <a:lnSpc>
                <a:spcPts val="2318"/>
              </a:lnSpc>
            </a:pPr>
            <a:endParaRPr lang="en-US" sz="1656">
              <a:solidFill>
                <a:srgbClr val="E6E6E6"/>
              </a:solidFill>
              <a:latin typeface="Montserrat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9902817" y="3154754"/>
            <a:ext cx="4698476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 spc="153">
                <a:solidFill>
                  <a:srgbClr val="FFFFFF"/>
                </a:solidFill>
                <a:latin typeface="Montserrat Semi-Bold Bold"/>
              </a:rPr>
              <a:t>Оценка сложности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1028700" y="9685832"/>
            <a:ext cx="16230600" cy="170522"/>
            <a:chOff x="0" y="0"/>
            <a:chExt cx="21640800" cy="227363"/>
          </a:xfrm>
        </p:grpSpPr>
        <p:sp>
          <p:nvSpPr>
            <p:cNvPr id="40" name="TextBox 40"/>
            <p:cNvSpPr txBox="1"/>
            <p:nvPr/>
          </p:nvSpPr>
          <p:spPr>
            <a:xfrm>
              <a:off x="0" y="-30982"/>
              <a:ext cx="4780971" cy="258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79"/>
                </a:lnSpc>
                <a:spcBef>
                  <a:spcPct val="0"/>
                </a:spcBef>
              </a:pPr>
              <a:r>
                <a:rPr lang="en-US" sz="1199" spc="120">
                  <a:solidFill>
                    <a:srgbClr val="FFFFFF"/>
                  </a:solidFill>
                  <a:latin typeface="Montserrat Semi-Bold"/>
                </a:rPr>
                <a:t>ОСНОВНАЯ ЧАСТЬ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19628429" y="-30982"/>
              <a:ext cx="2012371" cy="258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679"/>
                </a:lnSpc>
                <a:spcBef>
                  <a:spcPct val="0"/>
                </a:spcBef>
              </a:pPr>
              <a:r>
                <a:rPr lang="en-US" sz="1199" spc="120">
                  <a:solidFill>
                    <a:srgbClr val="FFFFFF"/>
                  </a:solidFill>
                  <a:latin typeface="Montserrat Semi-Bold"/>
                </a:rPr>
                <a:t>5</a:t>
              </a:r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10115899" y="6241062"/>
            <a:ext cx="1810708" cy="265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186"/>
              </a:lnSpc>
            </a:pPr>
            <a:r>
              <a:rPr lang="en-US" sz="1561" spc="78">
                <a:solidFill>
                  <a:srgbClr val="191919"/>
                </a:solidFill>
                <a:latin typeface="Clear Sans Regular Bold"/>
              </a:rPr>
              <a:t>операций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0115899" y="5932485"/>
            <a:ext cx="1810708" cy="342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11"/>
              </a:lnSpc>
              <a:spcBef>
                <a:spcPct val="0"/>
              </a:spcBef>
            </a:pPr>
            <a:r>
              <a:rPr lang="en-US" sz="2069" spc="62">
                <a:solidFill>
                  <a:srgbClr val="FFFFFF"/>
                </a:solidFill>
                <a:latin typeface="Clear Sans Bold"/>
              </a:rPr>
              <a:t>СЛОЖНОСТЬ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2929729" y="4396279"/>
            <a:ext cx="1810708" cy="218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794"/>
              </a:lnSpc>
              <a:spcBef>
                <a:spcPct val="0"/>
              </a:spcBef>
            </a:pPr>
            <a:r>
              <a:rPr lang="en-US" sz="1369" spc="41">
                <a:solidFill>
                  <a:srgbClr val="FFFFFF"/>
                </a:solidFill>
                <a:latin typeface="Clear Sans Bold"/>
              </a:rPr>
              <a:t>ВСТАВКА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3087943" y="6085458"/>
            <a:ext cx="1810708" cy="218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794"/>
              </a:lnSpc>
              <a:spcBef>
                <a:spcPct val="0"/>
              </a:spcBef>
            </a:pPr>
            <a:r>
              <a:rPr lang="en-US" sz="1369" spc="41">
                <a:solidFill>
                  <a:srgbClr val="FFFFFF"/>
                </a:solidFill>
                <a:latin typeface="Clear Sans Bold"/>
              </a:rPr>
              <a:t>УДАЛЕНИЕ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2909280" y="7785309"/>
            <a:ext cx="1810708" cy="218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794"/>
              </a:lnSpc>
              <a:spcBef>
                <a:spcPct val="0"/>
              </a:spcBef>
            </a:pPr>
            <a:r>
              <a:rPr lang="en-US" sz="1369" spc="41">
                <a:solidFill>
                  <a:srgbClr val="FFFFFF"/>
                </a:solidFill>
                <a:latin typeface="Clear Sans Bold"/>
              </a:rPr>
              <a:t>ПОИСК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4740437" y="4002350"/>
            <a:ext cx="1810708" cy="218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794"/>
              </a:lnSpc>
              <a:spcBef>
                <a:spcPct val="0"/>
              </a:spcBef>
            </a:pPr>
            <a:r>
              <a:rPr lang="en-US" sz="1369" spc="41">
                <a:solidFill>
                  <a:srgbClr val="FFFFFF"/>
                </a:solidFill>
                <a:latin typeface="Clear Sans Bold"/>
              </a:rPr>
              <a:t>ЛУЧШИЙ СЛУЧАЙ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5151912" y="5723867"/>
            <a:ext cx="1810708" cy="218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794"/>
              </a:lnSpc>
              <a:spcBef>
                <a:spcPct val="0"/>
              </a:spcBef>
            </a:pPr>
            <a:r>
              <a:rPr lang="en-US" sz="1369" spc="41">
                <a:solidFill>
                  <a:srgbClr val="FFFFFF"/>
                </a:solidFill>
                <a:latin typeface="Clear Sans Bold"/>
              </a:rPr>
              <a:t>ЛУЧШИЙ СЛУЧАЙ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4719987" y="7391380"/>
            <a:ext cx="1810708" cy="218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794"/>
              </a:lnSpc>
              <a:spcBef>
                <a:spcPct val="0"/>
              </a:spcBef>
            </a:pPr>
            <a:r>
              <a:rPr lang="en-US" sz="1369" spc="41">
                <a:solidFill>
                  <a:srgbClr val="FFFFFF"/>
                </a:solidFill>
                <a:latin typeface="Clear Sans Bold"/>
              </a:rPr>
              <a:t>ЛУЧШИЙ СЛУЧАЙ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4740437" y="4762060"/>
            <a:ext cx="1810708" cy="218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794"/>
              </a:lnSpc>
              <a:spcBef>
                <a:spcPct val="0"/>
              </a:spcBef>
            </a:pPr>
            <a:r>
              <a:rPr lang="en-US" sz="1369" spc="41">
                <a:solidFill>
                  <a:srgbClr val="FFFFFF"/>
                </a:solidFill>
                <a:latin typeface="Clear Sans Bold"/>
              </a:rPr>
              <a:t>ХУДШИЙ СЛУЧАЙ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5151912" y="6485649"/>
            <a:ext cx="1810708" cy="218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794"/>
              </a:lnSpc>
              <a:spcBef>
                <a:spcPct val="0"/>
              </a:spcBef>
            </a:pPr>
            <a:r>
              <a:rPr lang="en-US" sz="1369" spc="41">
                <a:solidFill>
                  <a:srgbClr val="FFFFFF"/>
                </a:solidFill>
                <a:latin typeface="Clear Sans Bold"/>
              </a:rPr>
              <a:t>ХУДШИЙ СЛУЧАЙ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4703742" y="8167946"/>
            <a:ext cx="1810708" cy="218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794"/>
              </a:lnSpc>
              <a:spcBef>
                <a:spcPct val="0"/>
              </a:spcBef>
            </a:pPr>
            <a:r>
              <a:rPr lang="en-US" sz="1369" spc="41">
                <a:solidFill>
                  <a:srgbClr val="FFFFFF"/>
                </a:solidFill>
                <a:latin typeface="Clear Sans Bold"/>
              </a:rPr>
              <a:t>ХУДШИЙ СЛУЧАЙ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6032837" y="4352981"/>
            <a:ext cx="1810708" cy="218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794"/>
              </a:lnSpc>
              <a:spcBef>
                <a:spcPct val="0"/>
              </a:spcBef>
            </a:pPr>
            <a:r>
              <a:rPr lang="en-US" sz="1369" spc="41">
                <a:solidFill>
                  <a:srgbClr val="FFFFFF"/>
                </a:solidFill>
                <a:latin typeface="Clear Sans Bold"/>
              </a:rPr>
              <a:t>O(log n)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6477292" y="6116527"/>
            <a:ext cx="1810708" cy="218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794"/>
              </a:lnSpc>
              <a:spcBef>
                <a:spcPct val="0"/>
              </a:spcBef>
            </a:pPr>
            <a:r>
              <a:rPr lang="en-US" sz="1369" spc="41">
                <a:solidFill>
                  <a:srgbClr val="FFFFFF"/>
                </a:solidFill>
                <a:latin typeface="Clear Sans Bold"/>
              </a:rPr>
              <a:t>O(log n)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6023312" y="7765263"/>
            <a:ext cx="1810708" cy="218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794"/>
              </a:lnSpc>
              <a:spcBef>
                <a:spcPct val="0"/>
              </a:spcBef>
            </a:pPr>
            <a:r>
              <a:rPr lang="en-US" sz="1369" spc="41">
                <a:solidFill>
                  <a:srgbClr val="FFFFFF"/>
                </a:solidFill>
                <a:latin typeface="Clear Sans Bold"/>
              </a:rPr>
              <a:t>O(log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0100" y="4587847"/>
            <a:ext cx="5532714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55"/>
              </a:lnSpc>
            </a:pPr>
            <a:r>
              <a:rPr lang="en-US" sz="3796" spc="379">
                <a:solidFill>
                  <a:srgbClr val="BF2D00"/>
                </a:solidFill>
                <a:latin typeface="Montserrat Semi-Bold Bold"/>
              </a:rPr>
              <a:t>КОНСОЛЬНОЕ </a:t>
            </a:r>
            <a:r>
              <a:rPr lang="en-US" sz="3796" spc="379">
                <a:solidFill>
                  <a:srgbClr val="616373"/>
                </a:solidFill>
                <a:latin typeface="Montserrat Semi-Bold Bold"/>
              </a:rPr>
              <a:t>ПРИЛОЖЕНИЕ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00100" y="1924310"/>
            <a:ext cx="1948417" cy="155149"/>
            <a:chOff x="0" y="0"/>
            <a:chExt cx="1913890" cy="152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13890" cy="152400"/>
            </a:xfrm>
            <a:custGeom>
              <a:avLst/>
              <a:gdLst/>
              <a:ahLst/>
              <a:cxnLst/>
              <a:rect l="l" t="t" r="r" b="b"/>
              <a:pathLst>
                <a:path w="1913890" h="15240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F2D00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7387055" y="2351827"/>
            <a:ext cx="27498" cy="6181872"/>
          </a:xfrm>
          <a:prstGeom prst="rect">
            <a:avLst/>
          </a:prstGeom>
          <a:solidFill>
            <a:srgbClr val="191919"/>
          </a:solidFill>
        </p:spPr>
      </p:sp>
      <p:sp>
        <p:nvSpPr>
          <p:cNvPr id="6" name="AutoShape 6"/>
          <p:cNvSpPr/>
          <p:nvPr/>
        </p:nvSpPr>
        <p:spPr>
          <a:xfrm rot="5400000">
            <a:off x="6312653" y="4069098"/>
            <a:ext cx="27498" cy="2121307"/>
          </a:xfrm>
          <a:prstGeom prst="rect">
            <a:avLst/>
          </a:prstGeom>
          <a:solidFill>
            <a:srgbClr val="191919"/>
          </a:solidFill>
        </p:spPr>
      </p:sp>
      <p:sp>
        <p:nvSpPr>
          <p:cNvPr id="7" name="AutoShape 7"/>
          <p:cNvSpPr/>
          <p:nvPr/>
        </p:nvSpPr>
        <p:spPr>
          <a:xfrm rot="5400000">
            <a:off x="7582933" y="2128452"/>
            <a:ext cx="27498" cy="419253"/>
          </a:xfrm>
          <a:prstGeom prst="rect">
            <a:avLst/>
          </a:prstGeom>
          <a:solidFill>
            <a:srgbClr val="191919"/>
          </a:solidFill>
        </p:spPr>
      </p:sp>
      <p:sp>
        <p:nvSpPr>
          <p:cNvPr id="8" name="AutoShape 8"/>
          <p:cNvSpPr/>
          <p:nvPr/>
        </p:nvSpPr>
        <p:spPr>
          <a:xfrm rot="5400000">
            <a:off x="7583862" y="8311253"/>
            <a:ext cx="25639" cy="419253"/>
          </a:xfrm>
          <a:prstGeom prst="rect">
            <a:avLst/>
          </a:prstGeom>
          <a:solidFill>
            <a:srgbClr val="191919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548581" y="6365200"/>
            <a:ext cx="10550440" cy="188206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735022" y="4043147"/>
            <a:ext cx="1016608" cy="1016608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5850498" y="4503826"/>
            <a:ext cx="5532714" cy="269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89"/>
              </a:lnSpc>
            </a:pPr>
            <a:r>
              <a:rPr lang="en-US" sz="1612">
                <a:solidFill>
                  <a:srgbClr val="BF2D00"/>
                </a:solidFill>
                <a:latin typeface="Montserrat Semi-Bold Bold"/>
              </a:rPr>
              <a:t>text.txt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00100" y="1028700"/>
            <a:ext cx="13677900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4200" dirty="0" err="1">
                <a:solidFill>
                  <a:srgbClr val="303030"/>
                </a:solidFill>
                <a:latin typeface="Montserrat Semi-Bold"/>
              </a:rPr>
              <a:t>Описание</a:t>
            </a:r>
            <a:r>
              <a:rPr lang="en-US" sz="420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4200" dirty="0" err="1">
                <a:solidFill>
                  <a:srgbClr val="303030"/>
                </a:solidFill>
                <a:latin typeface="Montserrat Semi-Bold"/>
              </a:rPr>
              <a:t>спецификации</a:t>
            </a:r>
            <a:r>
              <a:rPr lang="en-US" sz="420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4200" dirty="0" err="1">
                <a:solidFill>
                  <a:srgbClr val="303030"/>
                </a:solidFill>
                <a:latin typeface="Montserrat Semi-Bold"/>
              </a:rPr>
              <a:t>программы</a:t>
            </a:r>
            <a:endParaRPr lang="en-US" sz="4200" dirty="0">
              <a:solidFill>
                <a:srgbClr val="303030"/>
              </a:solidFill>
              <a:latin typeface="Montserrat Semi-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00100" y="5743103"/>
            <a:ext cx="5532714" cy="269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89"/>
              </a:lnSpc>
            </a:pPr>
            <a:r>
              <a:rPr lang="en-US" sz="1612">
                <a:solidFill>
                  <a:srgbClr val="303030"/>
                </a:solidFill>
                <a:latin typeface="Montserrat Semi-Bold Bold"/>
              </a:rPr>
              <a:t>Тестирование + система команд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028700" y="9744594"/>
            <a:ext cx="16230600" cy="170522"/>
            <a:chOff x="0" y="0"/>
            <a:chExt cx="21640800" cy="227363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30982"/>
              <a:ext cx="4780971" cy="258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79"/>
                </a:lnSpc>
                <a:spcBef>
                  <a:spcPct val="0"/>
                </a:spcBef>
              </a:pPr>
              <a:r>
                <a:rPr lang="en-US" sz="1199" spc="120">
                  <a:solidFill>
                    <a:srgbClr val="303030"/>
                  </a:solidFill>
                  <a:latin typeface="Montserrat Semi-Bold"/>
                </a:rPr>
                <a:t>ОСНОВНАЯ ЧАСТЬ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9628429" y="-30982"/>
              <a:ext cx="2012371" cy="258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679"/>
                </a:lnSpc>
                <a:spcBef>
                  <a:spcPct val="0"/>
                </a:spcBef>
              </a:pPr>
              <a:r>
                <a:rPr lang="en-US" sz="1199" spc="120">
                  <a:solidFill>
                    <a:srgbClr val="303030"/>
                  </a:solidFill>
                  <a:latin typeface="Montserrat Semi-Bold"/>
                </a:rPr>
                <a:t>6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8459775" y="2628363"/>
            <a:ext cx="5532714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55"/>
              </a:lnSpc>
            </a:pPr>
            <a:r>
              <a:rPr lang="en-US" sz="3796" u="sng" spc="379">
                <a:solidFill>
                  <a:srgbClr val="191919"/>
                </a:solidFill>
                <a:latin typeface="Montserrat Semi-Bold Bold"/>
              </a:rPr>
              <a:t>Тестирование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471828" y="5116002"/>
            <a:ext cx="5532714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55"/>
              </a:lnSpc>
            </a:pPr>
            <a:r>
              <a:rPr lang="en-US" sz="3796" u="sng" spc="379">
                <a:solidFill>
                  <a:srgbClr val="191919"/>
                </a:solidFill>
                <a:latin typeface="Montserrat Semi-Bold Bold"/>
              </a:rPr>
              <a:t>Система команд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471828" y="3470804"/>
            <a:ext cx="5532714" cy="1022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2876" lvl="1" indent="-206438">
              <a:lnSpc>
                <a:spcPts val="2715"/>
              </a:lnSpc>
              <a:buFont typeface="Arial"/>
              <a:buChar char="•"/>
            </a:pPr>
            <a:r>
              <a:rPr lang="en-US" sz="1912">
                <a:solidFill>
                  <a:srgbClr val="303030"/>
                </a:solidFill>
                <a:latin typeface="Montserrat Semi-Bold Bold"/>
              </a:rPr>
              <a:t>тесты </a:t>
            </a:r>
            <a:r>
              <a:rPr lang="en-US" sz="1912">
                <a:solidFill>
                  <a:srgbClr val="A82A24"/>
                </a:solidFill>
                <a:latin typeface="Montserrat Semi-Bold Bold"/>
              </a:rPr>
              <a:t>форматирования </a:t>
            </a:r>
            <a:r>
              <a:rPr lang="en-US" sz="1912">
                <a:solidFill>
                  <a:srgbClr val="303030"/>
                </a:solidFill>
                <a:latin typeface="Montserrat Semi-Bold Bold"/>
              </a:rPr>
              <a:t>таблицы</a:t>
            </a:r>
          </a:p>
          <a:p>
            <a:pPr marL="412876" lvl="1" indent="-206438">
              <a:lnSpc>
                <a:spcPts val="2715"/>
              </a:lnSpc>
              <a:buFont typeface="Arial"/>
              <a:buChar char="•"/>
            </a:pPr>
            <a:r>
              <a:rPr lang="en-US" sz="1912">
                <a:solidFill>
                  <a:srgbClr val="303030"/>
                </a:solidFill>
                <a:latin typeface="Montserrat Semi-Bold Bold"/>
              </a:rPr>
              <a:t>тесты </a:t>
            </a:r>
            <a:r>
              <a:rPr lang="en-US" sz="1912">
                <a:solidFill>
                  <a:srgbClr val="A82A24"/>
                </a:solidFill>
                <a:latin typeface="Montserrat Semi-Bold Bold"/>
              </a:rPr>
              <a:t>удаления</a:t>
            </a:r>
            <a:r>
              <a:rPr lang="en-US" sz="1912">
                <a:solidFill>
                  <a:srgbClr val="303030"/>
                </a:solidFill>
                <a:latin typeface="Montserrat Semi-Bold Bold"/>
              </a:rPr>
              <a:t> слов из таблицы</a:t>
            </a:r>
          </a:p>
          <a:p>
            <a:pPr marL="412876" lvl="1" indent="-206438">
              <a:lnSpc>
                <a:spcPts val="2715"/>
              </a:lnSpc>
              <a:buFont typeface="Arial"/>
              <a:buChar char="•"/>
            </a:pPr>
            <a:r>
              <a:rPr lang="en-US" sz="1912">
                <a:solidFill>
                  <a:srgbClr val="303030"/>
                </a:solidFill>
                <a:latin typeface="Montserrat Semi-Bold Bold"/>
              </a:rPr>
              <a:t>тесты возникающих </a:t>
            </a:r>
            <a:r>
              <a:rPr lang="en-US" sz="1912">
                <a:solidFill>
                  <a:srgbClr val="BF2D00"/>
                </a:solidFill>
                <a:latin typeface="Montserrat Semi-Bold Bold"/>
              </a:rPr>
              <a:t>исключений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471828" y="5853929"/>
            <a:ext cx="5532714" cy="311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91287" lvl="1" indent="-195643">
              <a:lnSpc>
                <a:spcPts val="2573"/>
              </a:lnSpc>
              <a:buFont typeface="Arial"/>
              <a:buChar char="•"/>
            </a:pPr>
            <a:r>
              <a:rPr lang="en-US" sz="1812" u="sng">
                <a:solidFill>
                  <a:srgbClr val="303030"/>
                </a:solidFill>
                <a:latin typeface="Montserrat Semi-Bold Bold"/>
              </a:rPr>
              <a:t>Команда </a:t>
            </a:r>
            <a:r>
              <a:rPr lang="en-US" sz="1812" u="sng">
                <a:solidFill>
                  <a:srgbClr val="A82A24"/>
                </a:solidFill>
                <a:latin typeface="Montserrat Semi-Bold Bold"/>
              </a:rPr>
              <a:t>help</a:t>
            </a:r>
            <a:r>
              <a:rPr lang="en-US" sz="1812">
                <a:solidFill>
                  <a:srgbClr val="A82A24"/>
                </a:solidFill>
                <a:latin typeface="Montserrat Semi-Bold Bold"/>
              </a:rPr>
              <a:t> </a:t>
            </a:r>
            <a:r>
              <a:rPr lang="en-US" sz="1812">
                <a:solidFill>
                  <a:srgbClr val="191919"/>
                </a:solidFill>
                <a:latin typeface="Montserrat Semi-Bold Bold"/>
              </a:rPr>
              <a:t>- вывод списка команд: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23629755" y="-2461699"/>
            <a:ext cx="9608" cy="10978468"/>
          </a:xfrm>
          <a:prstGeom prst="rect">
            <a:avLst/>
          </a:prstGeom>
          <a:solidFill>
            <a:srgbClr val="FFFFFF">
              <a:alpha val="29804"/>
            </a:srgbClr>
          </a:solidFill>
        </p:spPr>
      </p:sp>
      <p:sp>
        <p:nvSpPr>
          <p:cNvPr id="3" name="AutoShape 3"/>
          <p:cNvSpPr/>
          <p:nvPr/>
        </p:nvSpPr>
        <p:spPr>
          <a:xfrm rot="-5400000">
            <a:off x="6566005" y="5684431"/>
            <a:ext cx="9710" cy="1483097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AutoShape 4"/>
          <p:cNvSpPr/>
          <p:nvPr/>
        </p:nvSpPr>
        <p:spPr>
          <a:xfrm rot="-2700000">
            <a:off x="6636319" y="1941087"/>
            <a:ext cx="9525" cy="2286508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AutoShape 5"/>
          <p:cNvSpPr/>
          <p:nvPr/>
        </p:nvSpPr>
        <p:spPr>
          <a:xfrm rot="2700000">
            <a:off x="11543174" y="2021699"/>
            <a:ext cx="9525" cy="2286508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" name="AutoShape 6"/>
          <p:cNvSpPr/>
          <p:nvPr/>
        </p:nvSpPr>
        <p:spPr>
          <a:xfrm>
            <a:off x="9137570" y="7081473"/>
            <a:ext cx="9525" cy="147001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7" name="Group 7"/>
          <p:cNvGrpSpPr/>
          <p:nvPr/>
        </p:nvGrpSpPr>
        <p:grpSpPr>
          <a:xfrm>
            <a:off x="6915981" y="2991002"/>
            <a:ext cx="4443601" cy="4443601"/>
            <a:chOff x="0" y="0"/>
            <a:chExt cx="5924802" cy="5924802"/>
          </a:xfrm>
        </p:grpSpPr>
        <p:sp>
          <p:nvSpPr>
            <p:cNvPr id="8" name="TextBox 8"/>
            <p:cNvSpPr txBox="1"/>
            <p:nvPr/>
          </p:nvSpPr>
          <p:spPr>
            <a:xfrm>
              <a:off x="5072181" y="391319"/>
              <a:ext cx="439128" cy="445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06"/>
                </a:lnSpc>
              </a:pPr>
              <a:r>
                <a:rPr lang="en-US" sz="933">
                  <a:solidFill>
                    <a:srgbClr val="191919"/>
                  </a:solidFill>
                  <a:latin typeface="Arimo"/>
                </a:rPr>
                <a:t>Item 1</a:t>
              </a:r>
            </a:p>
            <a:p>
              <a:pPr algn="ctr">
                <a:lnSpc>
                  <a:spcPts val="1306"/>
                </a:lnSpc>
              </a:pPr>
              <a:r>
                <a:rPr lang="en-US" sz="933">
                  <a:solidFill>
                    <a:srgbClr val="191919"/>
                  </a:solidFill>
                  <a:latin typeface="Arimo"/>
                </a:rPr>
                <a:t>25%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5072181" y="5050007"/>
              <a:ext cx="439128" cy="445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06"/>
                </a:lnSpc>
              </a:pPr>
              <a:r>
                <a:rPr lang="en-US" sz="933">
                  <a:solidFill>
                    <a:srgbClr val="191919"/>
                  </a:solidFill>
                  <a:latin typeface="Arimo"/>
                </a:rPr>
                <a:t>Item 2</a:t>
              </a:r>
            </a:p>
            <a:p>
              <a:pPr algn="ctr">
                <a:lnSpc>
                  <a:spcPts val="1306"/>
                </a:lnSpc>
              </a:pPr>
              <a:r>
                <a:rPr lang="en-US" sz="933">
                  <a:solidFill>
                    <a:srgbClr val="191919"/>
                  </a:solidFill>
                  <a:latin typeface="Arimo"/>
                </a:rPr>
                <a:t>25%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413493" y="5050007"/>
              <a:ext cx="439128" cy="445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06"/>
                </a:lnSpc>
              </a:pPr>
              <a:r>
                <a:rPr lang="en-US" sz="933">
                  <a:solidFill>
                    <a:srgbClr val="191919"/>
                  </a:solidFill>
                  <a:latin typeface="Arimo"/>
                </a:rPr>
                <a:t>Item 3</a:t>
              </a:r>
            </a:p>
            <a:p>
              <a:pPr algn="ctr">
                <a:lnSpc>
                  <a:spcPts val="1306"/>
                </a:lnSpc>
              </a:pPr>
              <a:r>
                <a:rPr lang="en-US" sz="933">
                  <a:solidFill>
                    <a:srgbClr val="191919"/>
                  </a:solidFill>
                  <a:latin typeface="Arimo"/>
                </a:rPr>
                <a:t>25%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413493" y="391319"/>
              <a:ext cx="439128" cy="445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06"/>
                </a:lnSpc>
              </a:pPr>
              <a:r>
                <a:rPr lang="en-US" sz="933">
                  <a:solidFill>
                    <a:srgbClr val="191919"/>
                  </a:solidFill>
                  <a:latin typeface="Arimo"/>
                </a:rPr>
                <a:t>Item 4</a:t>
              </a:r>
            </a:p>
            <a:p>
              <a:pPr algn="ctr">
                <a:lnSpc>
                  <a:spcPts val="1306"/>
                </a:lnSpc>
              </a:pPr>
              <a:r>
                <a:rPr lang="en-US" sz="933">
                  <a:solidFill>
                    <a:srgbClr val="191919"/>
                  </a:solidFill>
                  <a:latin typeface="Arimo"/>
                </a:rPr>
                <a:t>25%</a:t>
              </a:r>
            </a:p>
          </p:txBody>
        </p:sp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0" y="0"/>
              <a:ext cx="5924802" cy="5924802"/>
              <a:chOff x="0" y="0"/>
              <a:chExt cx="2540000" cy="254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270000" y="0"/>
                <a:ext cx="1285798" cy="1333474"/>
              </a:xfrm>
              <a:custGeom>
                <a:avLst/>
                <a:gdLst/>
                <a:ahLst/>
                <a:cxnLst/>
                <a:rect l="l" t="t" r="r" b="b"/>
                <a:pathLst>
                  <a:path w="1285798" h="1333474">
                    <a:moveTo>
                      <a:pt x="0" y="0"/>
                    </a:moveTo>
                    <a:cubicBezTo>
                      <a:pt x="347841" y="0"/>
                      <a:pt x="680458" y="142671"/>
                      <a:pt x="920193" y="394703"/>
                    </a:cubicBezTo>
                    <a:cubicBezTo>
                      <a:pt x="1159929" y="646735"/>
                      <a:pt x="1285798" y="986067"/>
                      <a:pt x="1268413" y="1333474"/>
                    </a:cubicBezTo>
                    <a:lnTo>
                      <a:pt x="0" y="1270000"/>
                    </a:lnTo>
                    <a:close/>
                  </a:path>
                </a:pathLst>
              </a:custGeom>
              <a:solidFill>
                <a:srgbClr val="A82A24"/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1206526" y="1270000"/>
                <a:ext cx="1333474" cy="1285798"/>
              </a:xfrm>
              <a:custGeom>
                <a:avLst/>
                <a:gdLst/>
                <a:ahLst/>
                <a:cxnLst/>
                <a:rect l="l" t="t" r="r" b="b"/>
                <a:pathLst>
                  <a:path w="1333474" h="1285798">
                    <a:moveTo>
                      <a:pt x="1333474" y="0"/>
                    </a:moveTo>
                    <a:cubicBezTo>
                      <a:pt x="1333474" y="347841"/>
                      <a:pt x="1190803" y="680458"/>
                      <a:pt x="938771" y="920193"/>
                    </a:cubicBezTo>
                    <a:cubicBezTo>
                      <a:pt x="686738" y="1159929"/>
                      <a:pt x="347407" y="1285798"/>
                      <a:pt x="0" y="1268413"/>
                    </a:cubicBezTo>
                    <a:lnTo>
                      <a:pt x="63474" y="0"/>
                    </a:lnTo>
                    <a:close/>
                  </a:path>
                </a:pathLst>
              </a:custGeom>
              <a:solidFill>
                <a:srgbClr val="CA5667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-15798" y="1206526"/>
                <a:ext cx="1285798" cy="1333474"/>
              </a:xfrm>
              <a:custGeom>
                <a:avLst/>
                <a:gdLst/>
                <a:ahLst/>
                <a:cxnLst/>
                <a:rect l="l" t="t" r="r" b="b"/>
                <a:pathLst>
                  <a:path w="1285798" h="1333474">
                    <a:moveTo>
                      <a:pt x="1285798" y="1333474"/>
                    </a:moveTo>
                    <a:cubicBezTo>
                      <a:pt x="937957" y="1333474"/>
                      <a:pt x="605340" y="1190803"/>
                      <a:pt x="365605" y="938771"/>
                    </a:cubicBezTo>
                    <a:cubicBezTo>
                      <a:pt x="125869" y="686738"/>
                      <a:pt x="0" y="347407"/>
                      <a:pt x="17385" y="0"/>
                    </a:cubicBezTo>
                    <a:lnTo>
                      <a:pt x="1285798" y="63474"/>
                    </a:lnTo>
                    <a:close/>
                  </a:path>
                </a:pathLst>
              </a:custGeom>
              <a:solidFill>
                <a:srgbClr val="E086A4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0"/>
                <a:ext cx="1270000" cy="1270000"/>
              </a:xfrm>
              <a:custGeom>
                <a:avLst/>
                <a:gdLst/>
                <a:ahLst/>
                <a:cxnLst/>
                <a:rect l="l" t="t" r="r" b="b"/>
                <a:pathLst>
                  <a:path w="1270000" h="1270000">
                    <a:moveTo>
                      <a:pt x="0" y="1270000"/>
                    </a:moveTo>
                    <a:cubicBezTo>
                      <a:pt x="0" y="568648"/>
                      <a:pt x="568521" y="70"/>
                      <a:pt x="1269873" y="0"/>
                    </a:cubicBezTo>
                    <a:lnTo>
                      <a:pt x="1270000" y="1270000"/>
                    </a:lnTo>
                    <a:close/>
                  </a:path>
                </a:pathLst>
              </a:custGeom>
              <a:solidFill>
                <a:srgbClr val="EFB7D8"/>
              </a:solidFill>
            </p:spPr>
          </p:sp>
        </p:grp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7575323" y="3650345"/>
            <a:ext cx="3124916" cy="3124916"/>
          </a:xfrm>
          <a:prstGeom prst="rect">
            <a:avLst/>
          </a:prstGeom>
        </p:spPr>
      </p:pic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8920177" y="6758866"/>
            <a:ext cx="435208" cy="292620"/>
            <a:chOff x="0" y="0"/>
            <a:chExt cx="1930400" cy="129794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0" name="Group 20"/>
          <p:cNvGrpSpPr>
            <a:grpSpLocks noChangeAspect="1"/>
          </p:cNvGrpSpPr>
          <p:nvPr/>
        </p:nvGrpSpPr>
        <p:grpSpPr>
          <a:xfrm rot="-10800000">
            <a:off x="8920177" y="3411338"/>
            <a:ext cx="435208" cy="292620"/>
            <a:chOff x="0" y="0"/>
            <a:chExt cx="1930400" cy="129794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2" name="Group 22"/>
          <p:cNvGrpSpPr>
            <a:grpSpLocks noChangeAspect="1"/>
          </p:cNvGrpSpPr>
          <p:nvPr/>
        </p:nvGrpSpPr>
        <p:grpSpPr>
          <a:xfrm rot="-5400000">
            <a:off x="10596156" y="5066492"/>
            <a:ext cx="435208" cy="292620"/>
            <a:chOff x="0" y="0"/>
            <a:chExt cx="1930400" cy="129794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4" name="Group 24"/>
          <p:cNvGrpSpPr>
            <a:grpSpLocks noChangeAspect="1"/>
          </p:cNvGrpSpPr>
          <p:nvPr/>
        </p:nvGrpSpPr>
        <p:grpSpPr>
          <a:xfrm rot="5400000">
            <a:off x="7244198" y="5066492"/>
            <a:ext cx="435208" cy="292620"/>
            <a:chOff x="0" y="0"/>
            <a:chExt cx="1930400" cy="129794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498901" y="1043798"/>
            <a:ext cx="1150247" cy="91592"/>
            <a:chOff x="0" y="0"/>
            <a:chExt cx="1913890" cy="1524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913890" cy="152400"/>
            </a:xfrm>
            <a:custGeom>
              <a:avLst/>
              <a:gdLst/>
              <a:ahLst/>
              <a:cxnLst/>
              <a:rect l="l" t="t" r="r" b="b"/>
              <a:pathLst>
                <a:path w="1913890" h="15240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F2D00"/>
            </a:solidFill>
          </p:spPr>
        </p:sp>
      </p:grpSp>
      <p:sp>
        <p:nvSpPr>
          <p:cNvPr id="28" name="AutoShape 28"/>
          <p:cNvSpPr/>
          <p:nvPr/>
        </p:nvSpPr>
        <p:spPr>
          <a:xfrm rot="6456853">
            <a:off x="6512256" y="520880"/>
            <a:ext cx="9525" cy="2286508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29" name="AutoShape 29"/>
          <p:cNvSpPr/>
          <p:nvPr/>
        </p:nvSpPr>
        <p:spPr>
          <a:xfrm rot="4468460">
            <a:off x="6480728" y="111588"/>
            <a:ext cx="9525" cy="2286508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0" name="Group 30"/>
          <p:cNvGrpSpPr/>
          <p:nvPr/>
        </p:nvGrpSpPr>
        <p:grpSpPr>
          <a:xfrm>
            <a:off x="1182083" y="1254842"/>
            <a:ext cx="4781891" cy="1519574"/>
            <a:chOff x="0" y="0"/>
            <a:chExt cx="1259428" cy="400217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259428" cy="400217"/>
            </a:xfrm>
            <a:custGeom>
              <a:avLst/>
              <a:gdLst/>
              <a:ahLst/>
              <a:cxnLst/>
              <a:rect l="l" t="t" r="r" b="b"/>
              <a:pathLst>
                <a:path w="1259428" h="400217">
                  <a:moveTo>
                    <a:pt x="82569" y="0"/>
                  </a:moveTo>
                  <a:lnTo>
                    <a:pt x="1176859" y="0"/>
                  </a:lnTo>
                  <a:cubicBezTo>
                    <a:pt x="1222461" y="0"/>
                    <a:pt x="1259428" y="36968"/>
                    <a:pt x="1259428" y="82569"/>
                  </a:cubicBezTo>
                  <a:lnTo>
                    <a:pt x="1259428" y="317647"/>
                  </a:lnTo>
                  <a:cubicBezTo>
                    <a:pt x="1259428" y="363249"/>
                    <a:pt x="1222461" y="400217"/>
                    <a:pt x="1176859" y="400217"/>
                  </a:cubicBezTo>
                  <a:lnTo>
                    <a:pt x="82569" y="400217"/>
                  </a:lnTo>
                  <a:cubicBezTo>
                    <a:pt x="60671" y="400217"/>
                    <a:pt x="39669" y="391518"/>
                    <a:pt x="24184" y="376033"/>
                  </a:cubicBezTo>
                  <a:cubicBezTo>
                    <a:pt x="8699" y="360548"/>
                    <a:pt x="0" y="339546"/>
                    <a:pt x="0" y="317647"/>
                  </a:cubicBezTo>
                  <a:lnTo>
                    <a:pt x="0" y="82569"/>
                  </a:lnTo>
                  <a:cubicBezTo>
                    <a:pt x="0" y="36968"/>
                    <a:pt x="36968" y="0"/>
                    <a:pt x="82569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498901" y="6028056"/>
            <a:ext cx="1150247" cy="91592"/>
            <a:chOff x="0" y="0"/>
            <a:chExt cx="1913890" cy="1524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913890" cy="152400"/>
            </a:xfrm>
            <a:custGeom>
              <a:avLst/>
              <a:gdLst/>
              <a:ahLst/>
              <a:cxnLst/>
              <a:rect l="l" t="t" r="r" b="b"/>
              <a:pathLst>
                <a:path w="1913890" h="15240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F2D00"/>
            </a:solidFill>
          </p:spPr>
        </p:sp>
      </p:grpSp>
      <p:grpSp>
        <p:nvGrpSpPr>
          <p:cNvPr id="35" name="Group 35"/>
          <p:cNvGrpSpPr/>
          <p:nvPr/>
        </p:nvGrpSpPr>
        <p:grpSpPr>
          <a:xfrm>
            <a:off x="1182083" y="6239100"/>
            <a:ext cx="4781891" cy="1519574"/>
            <a:chOff x="0" y="0"/>
            <a:chExt cx="1259428" cy="400217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259428" cy="400217"/>
            </a:xfrm>
            <a:custGeom>
              <a:avLst/>
              <a:gdLst/>
              <a:ahLst/>
              <a:cxnLst/>
              <a:rect l="l" t="t" r="r" b="b"/>
              <a:pathLst>
                <a:path w="1259428" h="400217">
                  <a:moveTo>
                    <a:pt x="82569" y="0"/>
                  </a:moveTo>
                  <a:lnTo>
                    <a:pt x="1176859" y="0"/>
                  </a:lnTo>
                  <a:cubicBezTo>
                    <a:pt x="1222461" y="0"/>
                    <a:pt x="1259428" y="36968"/>
                    <a:pt x="1259428" y="82569"/>
                  </a:cubicBezTo>
                  <a:lnTo>
                    <a:pt x="1259428" y="317647"/>
                  </a:lnTo>
                  <a:cubicBezTo>
                    <a:pt x="1259428" y="363249"/>
                    <a:pt x="1222461" y="400217"/>
                    <a:pt x="1176859" y="400217"/>
                  </a:cubicBezTo>
                  <a:lnTo>
                    <a:pt x="82569" y="400217"/>
                  </a:lnTo>
                  <a:cubicBezTo>
                    <a:pt x="60671" y="400217"/>
                    <a:pt x="39669" y="391518"/>
                    <a:pt x="24184" y="376033"/>
                  </a:cubicBezTo>
                  <a:cubicBezTo>
                    <a:pt x="8699" y="360548"/>
                    <a:pt x="0" y="339546"/>
                    <a:pt x="0" y="317647"/>
                  </a:cubicBezTo>
                  <a:lnTo>
                    <a:pt x="0" y="82569"/>
                  </a:lnTo>
                  <a:cubicBezTo>
                    <a:pt x="0" y="36968"/>
                    <a:pt x="36968" y="0"/>
                    <a:pt x="82569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38" name="AutoShape 38"/>
          <p:cNvSpPr/>
          <p:nvPr/>
        </p:nvSpPr>
        <p:spPr>
          <a:xfrm rot="-5400000">
            <a:off x="11734797" y="5700592"/>
            <a:ext cx="9525" cy="147001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9" name="Group 39"/>
          <p:cNvGrpSpPr/>
          <p:nvPr/>
        </p:nvGrpSpPr>
        <p:grpSpPr>
          <a:xfrm>
            <a:off x="12676525" y="1043798"/>
            <a:ext cx="1150247" cy="91592"/>
            <a:chOff x="0" y="0"/>
            <a:chExt cx="1913890" cy="1524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913890" cy="152400"/>
            </a:xfrm>
            <a:custGeom>
              <a:avLst/>
              <a:gdLst/>
              <a:ahLst/>
              <a:cxnLst/>
              <a:rect l="l" t="t" r="r" b="b"/>
              <a:pathLst>
                <a:path w="1913890" h="15240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F2D00"/>
            </a:solidFill>
          </p:spPr>
        </p:sp>
      </p:grpSp>
      <p:grpSp>
        <p:nvGrpSpPr>
          <p:cNvPr id="41" name="Group 41"/>
          <p:cNvGrpSpPr/>
          <p:nvPr/>
        </p:nvGrpSpPr>
        <p:grpSpPr>
          <a:xfrm>
            <a:off x="12359707" y="1254842"/>
            <a:ext cx="4781891" cy="1519574"/>
            <a:chOff x="0" y="0"/>
            <a:chExt cx="1259428" cy="400217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1259428" cy="400217"/>
            </a:xfrm>
            <a:custGeom>
              <a:avLst/>
              <a:gdLst/>
              <a:ahLst/>
              <a:cxnLst/>
              <a:rect l="l" t="t" r="r" b="b"/>
              <a:pathLst>
                <a:path w="1259428" h="400217">
                  <a:moveTo>
                    <a:pt x="82569" y="0"/>
                  </a:moveTo>
                  <a:lnTo>
                    <a:pt x="1176859" y="0"/>
                  </a:lnTo>
                  <a:cubicBezTo>
                    <a:pt x="1222461" y="0"/>
                    <a:pt x="1259428" y="36968"/>
                    <a:pt x="1259428" y="82569"/>
                  </a:cubicBezTo>
                  <a:lnTo>
                    <a:pt x="1259428" y="317647"/>
                  </a:lnTo>
                  <a:cubicBezTo>
                    <a:pt x="1259428" y="363249"/>
                    <a:pt x="1222461" y="400217"/>
                    <a:pt x="1176859" y="400217"/>
                  </a:cubicBezTo>
                  <a:lnTo>
                    <a:pt x="82569" y="400217"/>
                  </a:lnTo>
                  <a:cubicBezTo>
                    <a:pt x="60671" y="400217"/>
                    <a:pt x="39669" y="391518"/>
                    <a:pt x="24184" y="376033"/>
                  </a:cubicBezTo>
                  <a:cubicBezTo>
                    <a:pt x="8699" y="360548"/>
                    <a:pt x="0" y="339546"/>
                    <a:pt x="0" y="317647"/>
                  </a:cubicBezTo>
                  <a:lnTo>
                    <a:pt x="0" y="82569"/>
                  </a:lnTo>
                  <a:cubicBezTo>
                    <a:pt x="0" y="36968"/>
                    <a:pt x="36968" y="0"/>
                    <a:pt x="82569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2676525" y="5980431"/>
            <a:ext cx="1150247" cy="91592"/>
            <a:chOff x="0" y="0"/>
            <a:chExt cx="1913890" cy="1524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913890" cy="152400"/>
            </a:xfrm>
            <a:custGeom>
              <a:avLst/>
              <a:gdLst/>
              <a:ahLst/>
              <a:cxnLst/>
              <a:rect l="l" t="t" r="r" b="b"/>
              <a:pathLst>
                <a:path w="1913890" h="15240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F2D00"/>
            </a:solidFill>
          </p:spPr>
        </p:sp>
      </p:grpSp>
      <p:grpSp>
        <p:nvGrpSpPr>
          <p:cNvPr id="46" name="Group 46"/>
          <p:cNvGrpSpPr/>
          <p:nvPr/>
        </p:nvGrpSpPr>
        <p:grpSpPr>
          <a:xfrm>
            <a:off x="12359707" y="6191475"/>
            <a:ext cx="4781891" cy="1519574"/>
            <a:chOff x="0" y="0"/>
            <a:chExt cx="1259428" cy="400217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1259428" cy="400217"/>
            </a:xfrm>
            <a:custGeom>
              <a:avLst/>
              <a:gdLst/>
              <a:ahLst/>
              <a:cxnLst/>
              <a:rect l="l" t="t" r="r" b="b"/>
              <a:pathLst>
                <a:path w="1259428" h="400217">
                  <a:moveTo>
                    <a:pt x="82569" y="0"/>
                  </a:moveTo>
                  <a:lnTo>
                    <a:pt x="1176859" y="0"/>
                  </a:lnTo>
                  <a:cubicBezTo>
                    <a:pt x="1222461" y="0"/>
                    <a:pt x="1259428" y="36968"/>
                    <a:pt x="1259428" y="82569"/>
                  </a:cubicBezTo>
                  <a:lnTo>
                    <a:pt x="1259428" y="317647"/>
                  </a:lnTo>
                  <a:cubicBezTo>
                    <a:pt x="1259428" y="363249"/>
                    <a:pt x="1222461" y="400217"/>
                    <a:pt x="1176859" y="400217"/>
                  </a:cubicBezTo>
                  <a:lnTo>
                    <a:pt x="82569" y="400217"/>
                  </a:lnTo>
                  <a:cubicBezTo>
                    <a:pt x="60671" y="400217"/>
                    <a:pt x="39669" y="391518"/>
                    <a:pt x="24184" y="376033"/>
                  </a:cubicBezTo>
                  <a:cubicBezTo>
                    <a:pt x="8699" y="360548"/>
                    <a:pt x="0" y="339546"/>
                    <a:pt x="0" y="317647"/>
                  </a:cubicBezTo>
                  <a:lnTo>
                    <a:pt x="0" y="82569"/>
                  </a:lnTo>
                  <a:cubicBezTo>
                    <a:pt x="0" y="36968"/>
                    <a:pt x="36968" y="0"/>
                    <a:pt x="82569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pic>
        <p:nvPicPr>
          <p:cNvPr id="49" name="Picture 4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938258" y="2898241"/>
            <a:ext cx="3269542" cy="2625733"/>
          </a:xfrm>
          <a:prstGeom prst="rect">
            <a:avLst/>
          </a:prstGeom>
        </p:spPr>
      </p:pic>
      <p:pic>
        <p:nvPicPr>
          <p:cNvPr id="50" name="Picture 5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938258" y="7930124"/>
            <a:ext cx="3101667" cy="1329286"/>
          </a:xfrm>
          <a:prstGeom prst="rect">
            <a:avLst/>
          </a:prstGeom>
        </p:spPr>
      </p:pic>
      <p:pic>
        <p:nvPicPr>
          <p:cNvPr id="51" name="Picture 5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3251649" y="2953454"/>
            <a:ext cx="3258061" cy="2424604"/>
          </a:xfrm>
          <a:prstGeom prst="rect">
            <a:avLst/>
          </a:prstGeom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7"/>
          <a:srcRect r="944" b="4872"/>
          <a:stretch>
            <a:fillRect/>
          </a:stretch>
        </p:blipFill>
        <p:spPr>
          <a:xfrm>
            <a:off x="12835911" y="7939649"/>
            <a:ext cx="4453789" cy="1155400"/>
          </a:xfrm>
          <a:prstGeom prst="rect">
            <a:avLst/>
          </a:prstGeom>
        </p:spPr>
      </p:pic>
      <p:pic>
        <p:nvPicPr>
          <p:cNvPr id="53" name="Picture 53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6856940" y="760749"/>
            <a:ext cx="4561683" cy="677678"/>
          </a:xfrm>
          <a:prstGeom prst="rect">
            <a:avLst/>
          </a:prstGeom>
        </p:spPr>
      </p:pic>
      <p:pic>
        <p:nvPicPr>
          <p:cNvPr id="54" name="Picture 54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6856940" y="1587121"/>
            <a:ext cx="4561261" cy="822855"/>
          </a:xfrm>
          <a:prstGeom prst="rect">
            <a:avLst/>
          </a:prstGeom>
        </p:spPr>
      </p:pic>
      <p:grpSp>
        <p:nvGrpSpPr>
          <p:cNvPr id="55" name="Group 55"/>
          <p:cNvGrpSpPr/>
          <p:nvPr/>
        </p:nvGrpSpPr>
        <p:grpSpPr>
          <a:xfrm>
            <a:off x="1028700" y="9685832"/>
            <a:ext cx="16230600" cy="170522"/>
            <a:chOff x="0" y="0"/>
            <a:chExt cx="21640800" cy="227363"/>
          </a:xfrm>
        </p:grpSpPr>
        <p:sp>
          <p:nvSpPr>
            <p:cNvPr id="56" name="TextBox 56"/>
            <p:cNvSpPr txBox="1"/>
            <p:nvPr/>
          </p:nvSpPr>
          <p:spPr>
            <a:xfrm>
              <a:off x="0" y="-30982"/>
              <a:ext cx="4780971" cy="258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79"/>
                </a:lnSpc>
                <a:spcBef>
                  <a:spcPct val="0"/>
                </a:spcBef>
              </a:pPr>
              <a:r>
                <a:rPr lang="en-US" sz="1199" spc="120">
                  <a:solidFill>
                    <a:srgbClr val="FFFFFF"/>
                  </a:solidFill>
                  <a:latin typeface="Montserrat Semi-Bold"/>
                </a:rPr>
                <a:t>ОСНОВНАЯ ЧАСТЬ</a:t>
              </a:r>
            </a:p>
          </p:txBody>
        </p:sp>
        <p:sp>
          <p:nvSpPr>
            <p:cNvPr id="57" name="TextBox 57"/>
            <p:cNvSpPr txBox="1"/>
            <p:nvPr/>
          </p:nvSpPr>
          <p:spPr>
            <a:xfrm>
              <a:off x="19628429" y="-30982"/>
              <a:ext cx="2012371" cy="258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679"/>
                </a:lnSpc>
                <a:spcBef>
                  <a:spcPct val="0"/>
                </a:spcBef>
              </a:pPr>
              <a:r>
                <a:rPr lang="en-US" sz="1199" spc="120">
                  <a:solidFill>
                    <a:srgbClr val="FFFFFF"/>
                  </a:solidFill>
                  <a:latin typeface="Montserrat Semi-Bold"/>
                </a:rPr>
                <a:t>7</a:t>
              </a:r>
            </a:p>
          </p:txBody>
        </p:sp>
      </p:grpSp>
      <p:sp>
        <p:nvSpPr>
          <p:cNvPr id="58" name="TextBox 58"/>
          <p:cNvSpPr txBox="1"/>
          <p:nvPr/>
        </p:nvSpPr>
        <p:spPr>
          <a:xfrm rot="-3193413">
            <a:off x="7029997" y="3912018"/>
            <a:ext cx="1289793" cy="313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43"/>
              </a:lnSpc>
            </a:pPr>
            <a:r>
              <a:rPr lang="en-US" sz="1888" spc="75">
                <a:solidFill>
                  <a:srgbClr val="FFFFFF"/>
                </a:solidFill>
                <a:latin typeface="Clear Sans Regular"/>
              </a:rPr>
              <a:t>analyse</a:t>
            </a:r>
          </a:p>
        </p:txBody>
      </p:sp>
      <p:sp>
        <p:nvSpPr>
          <p:cNvPr id="59" name="TextBox 59"/>
          <p:cNvSpPr txBox="1"/>
          <p:nvPr/>
        </p:nvSpPr>
        <p:spPr>
          <a:xfrm rot="2974528">
            <a:off x="9843626" y="3810358"/>
            <a:ext cx="1289793" cy="313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43"/>
              </a:lnSpc>
            </a:pPr>
            <a:r>
              <a:rPr lang="en-US" sz="1888" spc="75">
                <a:solidFill>
                  <a:srgbClr val="FFFFFF"/>
                </a:solidFill>
                <a:latin typeface="Clear Sans Regular"/>
              </a:rPr>
              <a:t>frequency</a:t>
            </a:r>
          </a:p>
        </p:txBody>
      </p:sp>
      <p:sp>
        <p:nvSpPr>
          <p:cNvPr id="60" name="TextBox 60"/>
          <p:cNvSpPr txBox="1"/>
          <p:nvPr/>
        </p:nvSpPr>
        <p:spPr>
          <a:xfrm rot="-2700000">
            <a:off x="9827324" y="6357461"/>
            <a:ext cx="1289793" cy="313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43"/>
              </a:lnSpc>
            </a:pPr>
            <a:r>
              <a:rPr lang="en-US" sz="1888" spc="75">
                <a:solidFill>
                  <a:srgbClr val="FFFFFF"/>
                </a:solidFill>
                <a:latin typeface="Clear Sans Regular"/>
              </a:rPr>
              <a:t>exit</a:t>
            </a:r>
          </a:p>
        </p:txBody>
      </p:sp>
      <p:sp>
        <p:nvSpPr>
          <p:cNvPr id="61" name="TextBox 61"/>
          <p:cNvSpPr txBox="1"/>
          <p:nvPr/>
        </p:nvSpPr>
        <p:spPr>
          <a:xfrm rot="2700000">
            <a:off x="7207630" y="6357461"/>
            <a:ext cx="1289793" cy="313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43"/>
              </a:lnSpc>
            </a:pPr>
            <a:r>
              <a:rPr lang="en-US" sz="1888" spc="75">
                <a:solidFill>
                  <a:srgbClr val="FFFFFF"/>
                </a:solidFill>
                <a:latin typeface="Clear Sans Regular"/>
              </a:rPr>
              <a:t>3mfw</a:t>
            </a:r>
          </a:p>
        </p:txBody>
      </p:sp>
      <p:grpSp>
        <p:nvGrpSpPr>
          <p:cNvPr id="62" name="Group 62"/>
          <p:cNvGrpSpPr/>
          <p:nvPr/>
        </p:nvGrpSpPr>
        <p:grpSpPr>
          <a:xfrm>
            <a:off x="7608113" y="4460915"/>
            <a:ext cx="3059337" cy="1503774"/>
            <a:chOff x="0" y="0"/>
            <a:chExt cx="4079116" cy="2005032"/>
          </a:xfrm>
        </p:grpSpPr>
        <p:sp>
          <p:nvSpPr>
            <p:cNvPr id="63" name="TextBox 63"/>
            <p:cNvSpPr txBox="1"/>
            <p:nvPr/>
          </p:nvSpPr>
          <p:spPr>
            <a:xfrm>
              <a:off x="0" y="1643011"/>
              <a:ext cx="4079116" cy="3649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363"/>
                </a:lnSpc>
              </a:pPr>
              <a:r>
                <a:rPr lang="en-US" sz="1688" spc="84">
                  <a:solidFill>
                    <a:srgbClr val="191919"/>
                  </a:solidFill>
                  <a:latin typeface="Clear Sans Regular"/>
                </a:rPr>
                <a:t>Описание</a:t>
              </a:r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0" y="-41345"/>
              <a:ext cx="4079116" cy="1546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693"/>
                </a:lnSpc>
                <a:spcBef>
                  <a:spcPct val="0"/>
                </a:spcBef>
              </a:pPr>
              <a:r>
                <a:rPr lang="en-US" sz="3582" spc="107">
                  <a:solidFill>
                    <a:srgbClr val="191919"/>
                  </a:solidFill>
                  <a:latin typeface="Clear Sans Bold"/>
                </a:rPr>
                <a:t>СИСТЕМА КОМАНД</a:t>
              </a:r>
            </a:p>
          </p:txBody>
        </p:sp>
      </p:grpSp>
      <p:sp>
        <p:nvSpPr>
          <p:cNvPr id="65" name="TextBox 65"/>
          <p:cNvSpPr txBox="1"/>
          <p:nvPr/>
        </p:nvSpPr>
        <p:spPr>
          <a:xfrm>
            <a:off x="1498901" y="698600"/>
            <a:ext cx="5104556" cy="273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57"/>
              </a:lnSpc>
            </a:pPr>
            <a:r>
              <a:rPr lang="en-US" sz="1612">
                <a:solidFill>
                  <a:srgbClr val="FFFFFF"/>
                </a:solidFill>
                <a:latin typeface="Montserrat Semi-Bold Bold"/>
              </a:rPr>
              <a:t>analyse </a:t>
            </a:r>
            <a:r>
              <a:rPr lang="en-US" sz="1612">
                <a:solidFill>
                  <a:srgbClr val="BF2D00"/>
                </a:solidFill>
                <a:latin typeface="Montserrat Semi-Bold Bold"/>
              </a:rPr>
              <a:t>&lt;filename&gt;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498901" y="1371727"/>
            <a:ext cx="4601845" cy="1450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20"/>
              </a:lnSpc>
            </a:pPr>
            <a:r>
              <a:rPr lang="en-US" sz="1512">
                <a:solidFill>
                  <a:srgbClr val="FFFFFF"/>
                </a:solidFill>
                <a:latin typeface="Montserrat"/>
              </a:rPr>
              <a:t>Данная команда формирует таблицу, в которой все слова будут расположены в алфавитном порядке и для каждого слова будет указано количество вхождений (частота встречаемости).</a:t>
            </a:r>
          </a:p>
          <a:p>
            <a:pPr>
              <a:lnSpc>
                <a:spcPts val="2117"/>
              </a:lnSpc>
            </a:pPr>
            <a:endParaRPr lang="en-US" sz="1512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67" name="TextBox 67"/>
          <p:cNvSpPr txBox="1"/>
          <p:nvPr/>
        </p:nvSpPr>
        <p:spPr>
          <a:xfrm>
            <a:off x="1498901" y="5682858"/>
            <a:ext cx="5104556" cy="273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57"/>
              </a:lnSpc>
            </a:pPr>
            <a:r>
              <a:rPr lang="en-US" sz="1612">
                <a:solidFill>
                  <a:srgbClr val="FFFFFF"/>
                </a:solidFill>
                <a:latin typeface="Montserrat Semi-Bold Bold"/>
              </a:rPr>
              <a:t>3mfw </a:t>
            </a:r>
            <a:r>
              <a:rPr lang="en-US" sz="1612">
                <a:solidFill>
                  <a:srgbClr val="BF2D00"/>
                </a:solidFill>
                <a:latin typeface="Montserrat Semi-Bold Bold"/>
              </a:rPr>
              <a:t>&lt;filename&gt;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498901" y="6355985"/>
            <a:ext cx="4601845" cy="1450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20"/>
              </a:lnSpc>
            </a:pPr>
            <a:r>
              <a:rPr lang="en-US" sz="1512">
                <a:solidFill>
                  <a:srgbClr val="FFFFFF"/>
                </a:solidFill>
                <a:latin typeface="Montserrat"/>
              </a:rPr>
              <a:t>Данная команда формирует таблицу, в которой все слова будут расположены в алфавитном порядке и для каждого слова будет указано количество вхождений (частота встречаемости).</a:t>
            </a:r>
          </a:p>
          <a:p>
            <a:pPr>
              <a:lnSpc>
                <a:spcPts val="2117"/>
              </a:lnSpc>
            </a:pPr>
            <a:endParaRPr lang="en-US" sz="1512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69" name="TextBox 69"/>
          <p:cNvSpPr txBox="1"/>
          <p:nvPr/>
        </p:nvSpPr>
        <p:spPr>
          <a:xfrm>
            <a:off x="12676525" y="698600"/>
            <a:ext cx="5104556" cy="273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57"/>
              </a:lnSpc>
            </a:pPr>
            <a:r>
              <a:rPr lang="en-US" sz="1612">
                <a:solidFill>
                  <a:srgbClr val="FFFFFF"/>
                </a:solidFill>
                <a:latin typeface="Montserrat Semi-Bold Bold"/>
              </a:rPr>
              <a:t>frequency </a:t>
            </a:r>
            <a:r>
              <a:rPr lang="en-US" sz="1612">
                <a:solidFill>
                  <a:srgbClr val="BF2D00"/>
                </a:solidFill>
                <a:latin typeface="Montserrat Semi-Bold Bold"/>
              </a:rPr>
              <a:t>&lt;filename&gt;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2676525" y="1371727"/>
            <a:ext cx="4465073" cy="1688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20"/>
              </a:lnSpc>
            </a:pPr>
            <a:r>
              <a:rPr lang="en-US" sz="1512">
                <a:solidFill>
                  <a:srgbClr val="FFFFFF"/>
                </a:solidFill>
                <a:latin typeface="Montserrat"/>
              </a:rPr>
              <a:t>Данная команда формирует таблицу, в которой все слова будут расположены в алфавитном порядке и для каждого слова будет по невозрастанию указано количество вхождений (частота).</a:t>
            </a:r>
          </a:p>
          <a:p>
            <a:pPr>
              <a:lnSpc>
                <a:spcPts val="2117"/>
              </a:lnSpc>
            </a:pPr>
            <a:endParaRPr lang="en-US" sz="1512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71" name="TextBox 71"/>
          <p:cNvSpPr txBox="1"/>
          <p:nvPr/>
        </p:nvSpPr>
        <p:spPr>
          <a:xfrm>
            <a:off x="12676525" y="5635233"/>
            <a:ext cx="5104556" cy="273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57"/>
              </a:lnSpc>
            </a:pPr>
            <a:r>
              <a:rPr lang="en-US" sz="1612">
                <a:solidFill>
                  <a:srgbClr val="FFFFFF"/>
                </a:solidFill>
                <a:latin typeface="Montserrat Semi-Bold Bold"/>
              </a:rPr>
              <a:t>exit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2676525" y="6308360"/>
            <a:ext cx="4601845" cy="1450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20"/>
              </a:lnSpc>
            </a:pPr>
            <a:r>
              <a:rPr lang="en-US" sz="1512">
                <a:solidFill>
                  <a:srgbClr val="FFFFFF"/>
                </a:solidFill>
                <a:latin typeface="Montserrat"/>
              </a:rPr>
              <a:t>Данная команда формирует таблицу, в которой все слова будут расположены в алфавитном порядке и для каждого слова будет указано количество вхождений (частота встречаемости).</a:t>
            </a:r>
          </a:p>
          <a:p>
            <a:pPr>
              <a:lnSpc>
                <a:spcPts val="2117"/>
              </a:lnSpc>
            </a:pPr>
            <a:endParaRPr lang="en-US" sz="1512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73" name="AutoShape 73"/>
          <p:cNvSpPr/>
          <p:nvPr/>
        </p:nvSpPr>
        <p:spPr>
          <a:xfrm>
            <a:off x="1733928" y="3557648"/>
            <a:ext cx="7416" cy="1820410"/>
          </a:xfrm>
          <a:prstGeom prst="line">
            <a:avLst/>
          </a:prstGeom>
          <a:ln w="38100" cap="flat">
            <a:solidFill>
              <a:srgbClr val="A82A24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74" name="AutoShape 74"/>
          <p:cNvSpPr/>
          <p:nvPr/>
        </p:nvSpPr>
        <p:spPr>
          <a:xfrm flipV="1">
            <a:off x="16752860" y="3475828"/>
            <a:ext cx="19050" cy="1786073"/>
          </a:xfrm>
          <a:prstGeom prst="line">
            <a:avLst/>
          </a:prstGeom>
          <a:ln w="38100" cap="flat">
            <a:solidFill>
              <a:srgbClr val="A82A24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75" name="Group 75"/>
          <p:cNvGrpSpPr/>
          <p:nvPr/>
        </p:nvGrpSpPr>
        <p:grpSpPr>
          <a:xfrm>
            <a:off x="6641082" y="8105120"/>
            <a:ext cx="5098478" cy="1153180"/>
            <a:chOff x="0" y="0"/>
            <a:chExt cx="1342809" cy="303718"/>
          </a:xfrm>
        </p:grpSpPr>
        <p:sp>
          <p:nvSpPr>
            <p:cNvPr id="76" name="Freeform 76"/>
            <p:cNvSpPr/>
            <p:nvPr/>
          </p:nvSpPr>
          <p:spPr>
            <a:xfrm>
              <a:off x="0" y="0"/>
              <a:ext cx="1342809" cy="303718"/>
            </a:xfrm>
            <a:custGeom>
              <a:avLst/>
              <a:gdLst/>
              <a:ahLst/>
              <a:cxnLst/>
              <a:rect l="l" t="t" r="r" b="b"/>
              <a:pathLst>
                <a:path w="1342809" h="303718">
                  <a:moveTo>
                    <a:pt x="77442" y="0"/>
                  </a:moveTo>
                  <a:lnTo>
                    <a:pt x="1265367" y="0"/>
                  </a:lnTo>
                  <a:cubicBezTo>
                    <a:pt x="1285906" y="0"/>
                    <a:pt x="1305603" y="8159"/>
                    <a:pt x="1320127" y="22682"/>
                  </a:cubicBezTo>
                  <a:cubicBezTo>
                    <a:pt x="1334650" y="37206"/>
                    <a:pt x="1342809" y="56903"/>
                    <a:pt x="1342809" y="77442"/>
                  </a:cubicBezTo>
                  <a:lnTo>
                    <a:pt x="1342809" y="226276"/>
                  </a:lnTo>
                  <a:cubicBezTo>
                    <a:pt x="1342809" y="246815"/>
                    <a:pt x="1334650" y="266513"/>
                    <a:pt x="1320127" y="281036"/>
                  </a:cubicBezTo>
                  <a:cubicBezTo>
                    <a:pt x="1305603" y="295559"/>
                    <a:pt x="1285906" y="303718"/>
                    <a:pt x="1265367" y="303718"/>
                  </a:cubicBezTo>
                  <a:lnTo>
                    <a:pt x="77442" y="303718"/>
                  </a:lnTo>
                  <a:cubicBezTo>
                    <a:pt x="56903" y="303718"/>
                    <a:pt x="37206" y="295559"/>
                    <a:pt x="22682" y="281036"/>
                  </a:cubicBezTo>
                  <a:cubicBezTo>
                    <a:pt x="8159" y="266513"/>
                    <a:pt x="0" y="246815"/>
                    <a:pt x="0" y="226276"/>
                  </a:cubicBezTo>
                  <a:lnTo>
                    <a:pt x="0" y="77442"/>
                  </a:lnTo>
                  <a:cubicBezTo>
                    <a:pt x="0" y="56903"/>
                    <a:pt x="8159" y="37206"/>
                    <a:pt x="22682" y="22682"/>
                  </a:cubicBezTo>
                  <a:cubicBezTo>
                    <a:pt x="37206" y="8159"/>
                    <a:pt x="56903" y="0"/>
                    <a:pt x="77442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77" name="TextBox 7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78" name="TextBox 78"/>
          <p:cNvSpPr txBox="1"/>
          <p:nvPr/>
        </p:nvSpPr>
        <p:spPr>
          <a:xfrm>
            <a:off x="7049748" y="8158503"/>
            <a:ext cx="4281146" cy="982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77"/>
              </a:lnSpc>
            </a:pPr>
            <a:r>
              <a:rPr lang="en-US" sz="1412">
                <a:solidFill>
                  <a:srgbClr val="FFFFFF"/>
                </a:solidFill>
                <a:latin typeface="Montserrat"/>
              </a:rPr>
              <a:t>В работе каждой команды предусмотрены </a:t>
            </a:r>
            <a:r>
              <a:rPr lang="en-US" sz="1412">
                <a:solidFill>
                  <a:srgbClr val="FFFFFF"/>
                </a:solidFill>
                <a:latin typeface="Montserrat Bold"/>
              </a:rPr>
              <a:t>исключения</a:t>
            </a:r>
            <a:r>
              <a:rPr lang="en-US" sz="1412">
                <a:solidFill>
                  <a:srgbClr val="FFFFFF"/>
                </a:solidFill>
                <a:latin typeface="Montserrat"/>
              </a:rPr>
              <a:t>, возникающие ввиду неверного расширения или названия файла, а также, если указанного не существует для анализа.</a:t>
            </a:r>
          </a:p>
        </p:txBody>
      </p:sp>
      <p:grpSp>
        <p:nvGrpSpPr>
          <p:cNvPr id="79" name="Group 79"/>
          <p:cNvGrpSpPr/>
          <p:nvPr/>
        </p:nvGrpSpPr>
        <p:grpSpPr>
          <a:xfrm>
            <a:off x="8562446" y="9367823"/>
            <a:ext cx="1150247" cy="91592"/>
            <a:chOff x="0" y="0"/>
            <a:chExt cx="1913890" cy="152400"/>
          </a:xfrm>
        </p:grpSpPr>
        <p:sp>
          <p:nvSpPr>
            <p:cNvPr id="80" name="Freeform 80"/>
            <p:cNvSpPr/>
            <p:nvPr/>
          </p:nvSpPr>
          <p:spPr>
            <a:xfrm>
              <a:off x="0" y="0"/>
              <a:ext cx="1913890" cy="152400"/>
            </a:xfrm>
            <a:custGeom>
              <a:avLst/>
              <a:gdLst/>
              <a:ahLst/>
              <a:cxnLst/>
              <a:rect l="l" t="t" r="r" b="b"/>
              <a:pathLst>
                <a:path w="1913890" h="15240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F2D00"/>
            </a:solidFill>
          </p:spPr>
        </p:sp>
      </p:grpSp>
      <p:sp>
        <p:nvSpPr>
          <p:cNvPr id="81" name="TextBox 81"/>
          <p:cNvSpPr txBox="1"/>
          <p:nvPr/>
        </p:nvSpPr>
        <p:spPr>
          <a:xfrm>
            <a:off x="8543396" y="9478672"/>
            <a:ext cx="1372484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57"/>
              </a:lnSpc>
            </a:pPr>
            <a:r>
              <a:rPr lang="en-US" sz="1612" dirty="0">
                <a:solidFill>
                  <a:srgbClr val="FFFFFF"/>
                </a:solidFill>
                <a:latin typeface="Montserrat Semi-Bold Bold"/>
              </a:rPr>
              <a:t>e</a:t>
            </a:r>
            <a:r>
              <a:rPr lang="en-US" sz="1612" dirty="0" smtClean="0">
                <a:solidFill>
                  <a:srgbClr val="FFFFFF"/>
                </a:solidFill>
                <a:latin typeface="Montserrat Semi-Bold Bold"/>
              </a:rPr>
              <a:t>xceptions</a:t>
            </a:r>
            <a:endParaRPr lang="en-US" sz="1612" dirty="0">
              <a:solidFill>
                <a:srgbClr val="FFFFFF"/>
              </a:solidFill>
              <a:latin typeface="Montserrat Semi-Bold Bold"/>
            </a:endParaRPr>
          </a:p>
        </p:txBody>
      </p:sp>
      <p:grpSp>
        <p:nvGrpSpPr>
          <p:cNvPr id="82" name="Group 82"/>
          <p:cNvGrpSpPr/>
          <p:nvPr/>
        </p:nvGrpSpPr>
        <p:grpSpPr>
          <a:xfrm>
            <a:off x="8552921" y="564381"/>
            <a:ext cx="1150247" cy="91592"/>
            <a:chOff x="0" y="0"/>
            <a:chExt cx="1913890" cy="152400"/>
          </a:xfrm>
        </p:grpSpPr>
        <p:sp>
          <p:nvSpPr>
            <p:cNvPr id="83" name="Freeform 83"/>
            <p:cNvSpPr/>
            <p:nvPr/>
          </p:nvSpPr>
          <p:spPr>
            <a:xfrm>
              <a:off x="0" y="0"/>
              <a:ext cx="1913890" cy="152400"/>
            </a:xfrm>
            <a:custGeom>
              <a:avLst/>
              <a:gdLst/>
              <a:ahLst/>
              <a:cxnLst/>
              <a:rect l="l" t="t" r="r" b="b"/>
              <a:pathLst>
                <a:path w="1913890" h="15240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F2D00"/>
            </a:solidFill>
          </p:spPr>
        </p:sp>
      </p:grpSp>
      <p:sp>
        <p:nvSpPr>
          <p:cNvPr id="84" name="TextBox 84"/>
          <p:cNvSpPr txBox="1"/>
          <p:nvPr/>
        </p:nvSpPr>
        <p:spPr>
          <a:xfrm>
            <a:off x="8414819" y="262435"/>
            <a:ext cx="1464552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57"/>
              </a:lnSpc>
            </a:pPr>
            <a:r>
              <a:rPr lang="en-US" sz="1612" dirty="0">
                <a:solidFill>
                  <a:srgbClr val="FFFFFF"/>
                </a:solidFill>
                <a:latin typeface="Montserrat Semi-Bold Bold"/>
              </a:rPr>
              <a:t>d</a:t>
            </a:r>
            <a:r>
              <a:rPr lang="en-US" sz="1612" dirty="0" smtClean="0">
                <a:solidFill>
                  <a:srgbClr val="FFFFFF"/>
                </a:solidFill>
                <a:latin typeface="Montserrat Semi-Bold Bold"/>
              </a:rPr>
              <a:t>elete/insert</a:t>
            </a:r>
            <a:endParaRPr lang="en-US" sz="1612" dirty="0">
              <a:solidFill>
                <a:srgbClr val="FFFFFF"/>
              </a:solidFill>
              <a:latin typeface="Montserrat Semi-Bold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14098" y="1143944"/>
            <a:ext cx="5724902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4199" dirty="0" err="1">
                <a:solidFill>
                  <a:srgbClr val="303030"/>
                </a:solidFill>
                <a:latin typeface="Montserrat Semi-Bold"/>
              </a:rPr>
              <a:t>Заключение</a:t>
            </a:r>
            <a:endParaRPr lang="en-US" sz="4199" dirty="0">
              <a:solidFill>
                <a:srgbClr val="303030"/>
              </a:solidFill>
              <a:latin typeface="Montserrat Semi-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593531" y="2634057"/>
            <a:ext cx="1150247" cy="91592"/>
            <a:chOff x="0" y="0"/>
            <a:chExt cx="1913890" cy="152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13890" cy="152400"/>
            </a:xfrm>
            <a:custGeom>
              <a:avLst/>
              <a:gdLst/>
              <a:ahLst/>
              <a:cxnLst/>
              <a:rect l="l" t="t" r="r" b="b"/>
              <a:pathLst>
                <a:path w="1913890" h="15240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F2D00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593531" y="3135148"/>
            <a:ext cx="13725899" cy="4441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39"/>
              </a:lnSpc>
            </a:pPr>
            <a:r>
              <a:rPr lang="en-US" sz="2099">
                <a:solidFill>
                  <a:srgbClr val="303030"/>
                </a:solidFill>
                <a:latin typeface="Montserrat Bold"/>
              </a:rPr>
              <a:t>          </a:t>
            </a:r>
            <a:r>
              <a:rPr lang="en-US" sz="2099">
                <a:solidFill>
                  <a:srgbClr val="303030"/>
                </a:solidFill>
                <a:latin typeface="Montserrat"/>
              </a:rPr>
              <a:t>В результате выполнения курсовой работы мной была изучена структура данных – </a:t>
            </a:r>
            <a:r>
              <a:rPr lang="en-US" sz="2099">
                <a:solidFill>
                  <a:srgbClr val="A82A24"/>
                </a:solidFill>
                <a:latin typeface="Montserrat Bold"/>
              </a:rPr>
              <a:t>красно</a:t>
            </a:r>
            <a:r>
              <a:rPr lang="en-US" sz="2099">
                <a:solidFill>
                  <a:srgbClr val="303030"/>
                </a:solidFill>
                <a:latin typeface="Montserrat Bold"/>
              </a:rPr>
              <a:t>-</a:t>
            </a:r>
            <a:r>
              <a:rPr lang="en-US" sz="2099">
                <a:solidFill>
                  <a:srgbClr val="616373"/>
                </a:solidFill>
                <a:latin typeface="Montserrat Bold"/>
              </a:rPr>
              <a:t>черное</a:t>
            </a:r>
            <a:r>
              <a:rPr lang="en-US" sz="2099">
                <a:solidFill>
                  <a:srgbClr val="303030"/>
                </a:solidFill>
                <a:latin typeface="Montserrat Bold"/>
              </a:rPr>
              <a:t> дерево</a:t>
            </a:r>
            <a:r>
              <a:rPr lang="en-US" sz="2099">
                <a:solidFill>
                  <a:srgbClr val="303030"/>
                </a:solidFill>
                <a:latin typeface="Montserrat"/>
              </a:rPr>
              <a:t>, а также алгоритмы и методы для работы с ним. </a:t>
            </a:r>
          </a:p>
          <a:p>
            <a:pPr>
              <a:lnSpc>
                <a:spcPts val="2939"/>
              </a:lnSpc>
            </a:pPr>
            <a:endParaRPr lang="en-US" sz="2099">
              <a:solidFill>
                <a:srgbClr val="303030"/>
              </a:solidFill>
              <a:latin typeface="Montserrat"/>
            </a:endParaRPr>
          </a:p>
          <a:p>
            <a:pPr>
              <a:lnSpc>
                <a:spcPts val="2939"/>
              </a:lnSpc>
            </a:pPr>
            <a:r>
              <a:rPr lang="en-US" sz="2099">
                <a:solidFill>
                  <a:srgbClr val="303030"/>
                </a:solidFill>
                <a:latin typeface="Montserrat"/>
              </a:rPr>
              <a:t>          В процессе были разработаны классы, представляющие собой </a:t>
            </a:r>
            <a:r>
              <a:rPr lang="en-US" sz="2099">
                <a:solidFill>
                  <a:srgbClr val="303030"/>
                </a:solidFill>
                <a:latin typeface="Montserrat Bold"/>
              </a:rPr>
              <a:t>частотный словарь</a:t>
            </a:r>
            <a:r>
              <a:rPr lang="en-US" sz="2099">
                <a:solidFill>
                  <a:srgbClr val="303030"/>
                </a:solidFill>
                <a:latin typeface="Montserrat"/>
              </a:rPr>
              <a:t> на основе </a:t>
            </a:r>
            <a:r>
              <a:rPr lang="en-US" sz="2099">
                <a:solidFill>
                  <a:srgbClr val="A82A24"/>
                </a:solidFill>
                <a:latin typeface="Montserrat Bold"/>
              </a:rPr>
              <a:t>красно</a:t>
            </a:r>
            <a:r>
              <a:rPr lang="en-US" sz="2099">
                <a:solidFill>
                  <a:srgbClr val="303030"/>
                </a:solidFill>
                <a:latin typeface="Montserrat Bold"/>
              </a:rPr>
              <a:t>-</a:t>
            </a:r>
            <a:r>
              <a:rPr lang="en-US" sz="2099">
                <a:solidFill>
                  <a:srgbClr val="616373"/>
                </a:solidFill>
                <a:latin typeface="Montserrat Bold"/>
              </a:rPr>
              <a:t>черного</a:t>
            </a:r>
            <a:r>
              <a:rPr lang="en-US" sz="2099">
                <a:solidFill>
                  <a:srgbClr val="303030"/>
                </a:solidFill>
                <a:latin typeface="Montserrat Bold"/>
              </a:rPr>
              <a:t> дерева</a:t>
            </a:r>
            <a:r>
              <a:rPr lang="en-US" sz="2099">
                <a:solidFill>
                  <a:srgbClr val="303030"/>
                </a:solidFill>
                <a:latin typeface="Montserrat"/>
              </a:rPr>
              <a:t> и анализ полученного словаря относительно сортировки </a:t>
            </a:r>
            <a:r>
              <a:rPr lang="en-US" sz="2099">
                <a:solidFill>
                  <a:srgbClr val="303030"/>
                </a:solidFill>
                <a:latin typeface="Montserrat Bold"/>
              </a:rPr>
              <a:t>по алфавитному порядку</a:t>
            </a:r>
            <a:r>
              <a:rPr lang="en-US" sz="2099">
                <a:solidFill>
                  <a:srgbClr val="303030"/>
                </a:solidFill>
                <a:latin typeface="Montserrat"/>
              </a:rPr>
              <a:t> и </a:t>
            </a:r>
            <a:r>
              <a:rPr lang="en-US" sz="2099">
                <a:solidFill>
                  <a:srgbClr val="303030"/>
                </a:solidFill>
                <a:latin typeface="Montserrat Bold"/>
              </a:rPr>
              <a:t>частоте вхождений слов</a:t>
            </a:r>
            <a:r>
              <a:rPr lang="en-US" sz="2099">
                <a:solidFill>
                  <a:srgbClr val="303030"/>
                </a:solidFill>
                <a:latin typeface="Montserrat"/>
              </a:rPr>
              <a:t>.</a:t>
            </a:r>
          </a:p>
          <a:p>
            <a:pPr>
              <a:lnSpc>
                <a:spcPts val="2939"/>
              </a:lnSpc>
            </a:pPr>
            <a:endParaRPr lang="en-US" sz="2099">
              <a:solidFill>
                <a:srgbClr val="303030"/>
              </a:solidFill>
              <a:latin typeface="Montserrat"/>
            </a:endParaRPr>
          </a:p>
          <a:p>
            <a:pPr>
              <a:lnSpc>
                <a:spcPts val="2939"/>
              </a:lnSpc>
            </a:pPr>
            <a:r>
              <a:rPr lang="en-US" sz="2099">
                <a:solidFill>
                  <a:srgbClr val="303030"/>
                </a:solidFill>
                <a:latin typeface="Montserrat"/>
              </a:rPr>
              <a:t>          Также реализована </a:t>
            </a:r>
            <a:r>
              <a:rPr lang="en-US" sz="2099">
                <a:solidFill>
                  <a:srgbClr val="303030"/>
                </a:solidFill>
                <a:latin typeface="Montserrat Bold"/>
              </a:rPr>
              <a:t>система команд</a:t>
            </a:r>
            <a:r>
              <a:rPr lang="en-US" sz="2099">
                <a:solidFill>
                  <a:srgbClr val="303030"/>
                </a:solidFill>
                <a:latin typeface="Montserrat"/>
              </a:rPr>
              <a:t> для взаимодействия пользователя с программой в окне консольного приложения. </a:t>
            </a:r>
          </a:p>
          <a:p>
            <a:pPr>
              <a:lnSpc>
                <a:spcPts val="2939"/>
              </a:lnSpc>
            </a:pPr>
            <a:endParaRPr lang="en-US" sz="2099">
              <a:solidFill>
                <a:srgbClr val="303030"/>
              </a:solidFill>
              <a:latin typeface="Montserrat"/>
            </a:endParaRPr>
          </a:p>
          <a:p>
            <a:pPr>
              <a:lnSpc>
                <a:spcPts val="2939"/>
              </a:lnSpc>
            </a:pPr>
            <a:r>
              <a:rPr lang="en-US" sz="2099">
                <a:solidFill>
                  <a:srgbClr val="303030"/>
                </a:solidFill>
                <a:latin typeface="Montserrat"/>
              </a:rPr>
              <a:t>         </a:t>
            </a:r>
            <a:r>
              <a:rPr lang="en-US" sz="2099">
                <a:solidFill>
                  <a:srgbClr val="303030"/>
                </a:solidFill>
                <a:latin typeface="Montserrat Bold"/>
              </a:rPr>
              <a:t> В результате, программа соответствует всем поставленным целям и задачам.</a:t>
            </a:r>
          </a:p>
          <a:p>
            <a:pPr>
              <a:lnSpc>
                <a:spcPts val="2939"/>
              </a:lnSpc>
            </a:pPr>
            <a:endParaRPr lang="en-US" sz="2099">
              <a:solidFill>
                <a:srgbClr val="303030"/>
              </a:solidFill>
              <a:latin typeface="Montserrat Bold"/>
            </a:endParaRPr>
          </a:p>
        </p:txBody>
      </p:sp>
      <p:sp>
        <p:nvSpPr>
          <p:cNvPr id="6" name="AutoShape 6"/>
          <p:cNvSpPr/>
          <p:nvPr/>
        </p:nvSpPr>
        <p:spPr>
          <a:xfrm rot="5400000">
            <a:off x="9307364" y="-7030551"/>
            <a:ext cx="9525" cy="18624253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7" name="Group 7"/>
          <p:cNvGrpSpPr/>
          <p:nvPr/>
        </p:nvGrpSpPr>
        <p:grpSpPr>
          <a:xfrm>
            <a:off x="1028700" y="9744594"/>
            <a:ext cx="16230600" cy="170522"/>
            <a:chOff x="0" y="0"/>
            <a:chExt cx="21640800" cy="227363"/>
          </a:xfrm>
        </p:grpSpPr>
        <p:sp>
          <p:nvSpPr>
            <p:cNvPr id="8" name="TextBox 8"/>
            <p:cNvSpPr txBox="1"/>
            <p:nvPr/>
          </p:nvSpPr>
          <p:spPr>
            <a:xfrm>
              <a:off x="0" y="-30982"/>
              <a:ext cx="4780971" cy="258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79"/>
                </a:lnSpc>
                <a:spcBef>
                  <a:spcPct val="0"/>
                </a:spcBef>
              </a:pPr>
              <a:r>
                <a:rPr lang="en-US" sz="1199" spc="120">
                  <a:solidFill>
                    <a:srgbClr val="303030"/>
                  </a:solidFill>
                  <a:latin typeface="Montserrat Semi-Bold"/>
                </a:rPr>
                <a:t>ЗАКЛЮЧЕНИЕ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9628429" y="-30982"/>
              <a:ext cx="2012371" cy="258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679"/>
                </a:lnSpc>
                <a:spcBef>
                  <a:spcPct val="0"/>
                </a:spcBef>
              </a:pPr>
              <a:r>
                <a:rPr lang="en-US" sz="1199" spc="120">
                  <a:solidFill>
                    <a:srgbClr val="303030"/>
                  </a:solidFill>
                  <a:latin typeface="Montserrat Semi-Bold"/>
                </a:rPr>
                <a:t>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14098" y="1028700"/>
            <a:ext cx="13649702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4200" dirty="0" err="1">
                <a:solidFill>
                  <a:srgbClr val="E6E6E6"/>
                </a:solidFill>
                <a:latin typeface="Montserrat Semi-Bold"/>
              </a:rPr>
              <a:t>Список</a:t>
            </a:r>
            <a:r>
              <a:rPr lang="en-US" sz="4200" dirty="0">
                <a:solidFill>
                  <a:srgbClr val="E6E6E6"/>
                </a:solidFill>
                <a:latin typeface="Montserrat Semi-Bold"/>
              </a:rPr>
              <a:t> </a:t>
            </a:r>
            <a:r>
              <a:rPr lang="en-US" sz="4200" dirty="0" err="1">
                <a:solidFill>
                  <a:srgbClr val="E6E6E6"/>
                </a:solidFill>
                <a:latin typeface="Montserrat Semi-Bold"/>
              </a:rPr>
              <a:t>использованных</a:t>
            </a:r>
            <a:r>
              <a:rPr lang="en-US" sz="4200" dirty="0">
                <a:solidFill>
                  <a:srgbClr val="E6E6E6"/>
                </a:solidFill>
                <a:latin typeface="Montserrat Semi-Bold"/>
              </a:rPr>
              <a:t> </a:t>
            </a:r>
            <a:r>
              <a:rPr lang="en-US" sz="4200" dirty="0" err="1">
                <a:solidFill>
                  <a:srgbClr val="E6E6E6"/>
                </a:solidFill>
                <a:latin typeface="Montserrat Semi-Bold"/>
              </a:rPr>
              <a:t>источников</a:t>
            </a:r>
            <a:endParaRPr lang="en-US" sz="4200" dirty="0">
              <a:solidFill>
                <a:srgbClr val="E6E6E6"/>
              </a:solidFill>
              <a:latin typeface="Montserrat Semi-Bold"/>
            </a:endParaRPr>
          </a:p>
        </p:txBody>
      </p:sp>
      <p:sp>
        <p:nvSpPr>
          <p:cNvPr id="3" name="AutoShape 3"/>
          <p:cNvSpPr/>
          <p:nvPr/>
        </p:nvSpPr>
        <p:spPr>
          <a:xfrm rot="5400000">
            <a:off x="9319221" y="-7395142"/>
            <a:ext cx="9525" cy="18889356"/>
          </a:xfrm>
          <a:prstGeom prst="rect">
            <a:avLst/>
          </a:prstGeom>
          <a:solidFill>
            <a:srgbClr val="FFFFFF">
              <a:alpha val="29804"/>
            </a:srgbClr>
          </a:solidFill>
        </p:spPr>
      </p:sp>
      <p:sp>
        <p:nvSpPr>
          <p:cNvPr id="4" name="TextBox 4"/>
          <p:cNvSpPr txBox="1"/>
          <p:nvPr/>
        </p:nvSpPr>
        <p:spPr>
          <a:xfrm>
            <a:off x="1514098" y="2603437"/>
            <a:ext cx="12020158" cy="6412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57"/>
              </a:lnSpc>
            </a:pPr>
            <a:r>
              <a:rPr lang="en-US" sz="1755" dirty="0">
                <a:solidFill>
                  <a:srgbClr val="FFFFFF"/>
                </a:solidFill>
                <a:latin typeface="Montserrat Semi-Bold"/>
              </a:rPr>
              <a:t>1. </a:t>
            </a:r>
            <a:r>
              <a:rPr lang="en-US" sz="1755" dirty="0" err="1">
                <a:solidFill>
                  <a:srgbClr val="FFFFFF"/>
                </a:solidFill>
                <a:latin typeface="Montserrat Semi-Bold"/>
              </a:rPr>
              <a:t>Алгоритмы</a:t>
            </a:r>
            <a:r>
              <a:rPr lang="en-US" sz="1755" dirty="0">
                <a:solidFill>
                  <a:srgbClr val="FFFFFF"/>
                </a:solidFill>
                <a:latin typeface="Montserrat Semi-Bold"/>
              </a:rPr>
              <a:t>: </a:t>
            </a:r>
            <a:r>
              <a:rPr lang="en-US" sz="1755" dirty="0" err="1">
                <a:solidFill>
                  <a:srgbClr val="FFFFFF"/>
                </a:solidFill>
                <a:latin typeface="Montserrat Semi-Bold"/>
              </a:rPr>
              <a:t>построение</a:t>
            </a:r>
            <a:r>
              <a:rPr lang="en-US" sz="1755" dirty="0">
                <a:solidFill>
                  <a:srgbClr val="FFFFFF"/>
                </a:solidFill>
                <a:latin typeface="Montserrat Semi-Bold"/>
              </a:rPr>
              <a:t> и </a:t>
            </a:r>
            <a:r>
              <a:rPr lang="en-US" sz="1755" dirty="0" err="1">
                <a:solidFill>
                  <a:srgbClr val="FFFFFF"/>
                </a:solidFill>
                <a:latin typeface="Montserrat Semi-Bold"/>
              </a:rPr>
              <a:t>анализ</a:t>
            </a:r>
            <a:r>
              <a:rPr lang="en-US" sz="1755" dirty="0">
                <a:solidFill>
                  <a:srgbClr val="FFFFFF"/>
                </a:solidFill>
                <a:latin typeface="Montserrat Semi-Bold"/>
              </a:rPr>
              <a:t>: / </a:t>
            </a:r>
            <a:r>
              <a:rPr lang="en-US" sz="1755" dirty="0" err="1">
                <a:solidFill>
                  <a:srgbClr val="FFFFFF"/>
                </a:solidFill>
                <a:latin typeface="Montserrat Semi-Bold"/>
              </a:rPr>
              <a:t>Кормен</a:t>
            </a:r>
            <a:r>
              <a:rPr lang="en-US" sz="1755" dirty="0">
                <a:solidFill>
                  <a:srgbClr val="FFFFFF"/>
                </a:solidFill>
                <a:latin typeface="Montserrat Semi-Bold"/>
              </a:rPr>
              <a:t> Т., </a:t>
            </a:r>
            <a:r>
              <a:rPr lang="en-US" sz="1755" dirty="0" err="1">
                <a:solidFill>
                  <a:srgbClr val="FFFFFF"/>
                </a:solidFill>
                <a:latin typeface="Montserrat Semi-Bold"/>
              </a:rPr>
              <a:t>Лейзерсон</a:t>
            </a:r>
            <a:r>
              <a:rPr lang="en-US" sz="1755" dirty="0">
                <a:solidFill>
                  <a:srgbClr val="FFFFFF"/>
                </a:solidFill>
                <a:latin typeface="Montserrat Semi-Bold"/>
              </a:rPr>
              <a:t> Ч., </a:t>
            </a:r>
            <a:r>
              <a:rPr lang="en-US" sz="1755" dirty="0" err="1">
                <a:solidFill>
                  <a:srgbClr val="FFFFFF"/>
                </a:solidFill>
                <a:latin typeface="Montserrat Semi-Bold"/>
              </a:rPr>
              <a:t>Ривест</a:t>
            </a:r>
            <a:r>
              <a:rPr lang="en-US" sz="1755" dirty="0">
                <a:solidFill>
                  <a:srgbClr val="FFFFFF"/>
                </a:solidFill>
                <a:latin typeface="Montserrat Semi-Bold"/>
              </a:rPr>
              <a:t> Р., </a:t>
            </a:r>
            <a:r>
              <a:rPr lang="en-US" sz="1755" dirty="0" err="1">
                <a:solidFill>
                  <a:srgbClr val="FFFFFF"/>
                </a:solidFill>
                <a:latin typeface="Montserrat Semi-Bold"/>
              </a:rPr>
              <a:t>Штайн</a:t>
            </a:r>
            <a:r>
              <a:rPr lang="en-US" sz="1755" dirty="0">
                <a:solidFill>
                  <a:srgbClr val="FFFFFF"/>
                </a:solidFill>
                <a:latin typeface="Montserrat Semi-Bold"/>
              </a:rPr>
              <a:t> К. - М.: </a:t>
            </a:r>
            <a:r>
              <a:rPr lang="en-US" sz="1755" dirty="0" err="1">
                <a:solidFill>
                  <a:srgbClr val="FFFFFF"/>
                </a:solidFill>
                <a:latin typeface="Montserrat Semi-Bold"/>
              </a:rPr>
              <a:t>Вильямс</a:t>
            </a:r>
            <a:r>
              <a:rPr lang="en-US" sz="1755" dirty="0">
                <a:solidFill>
                  <a:srgbClr val="FFFFFF"/>
                </a:solidFill>
                <a:latin typeface="Montserrat Semi-Bold"/>
              </a:rPr>
              <a:t>, 2011.- 1296 с.</a:t>
            </a:r>
          </a:p>
          <a:p>
            <a:pPr>
              <a:lnSpc>
                <a:spcPts val="2457"/>
              </a:lnSpc>
            </a:pPr>
            <a:endParaRPr lang="en-US" sz="1755" dirty="0">
              <a:solidFill>
                <a:srgbClr val="FFFFFF"/>
              </a:solidFill>
              <a:latin typeface="Montserrat Semi-Bold"/>
            </a:endParaRPr>
          </a:p>
          <a:p>
            <a:pPr>
              <a:lnSpc>
                <a:spcPts val="2457"/>
              </a:lnSpc>
            </a:pPr>
            <a:r>
              <a:rPr lang="en-US" sz="1755" dirty="0">
                <a:solidFill>
                  <a:srgbClr val="FFFFFF"/>
                </a:solidFill>
                <a:latin typeface="Montserrat Semi-Bold"/>
              </a:rPr>
              <a:t>2. Introduction to Red-Black Tree/ </a:t>
            </a:r>
            <a:r>
              <a:rPr lang="en-US" sz="1755" dirty="0">
                <a:solidFill>
                  <a:srgbClr val="FF5757"/>
                </a:solidFill>
                <a:latin typeface="Montserrat Semi-Bold"/>
              </a:rPr>
              <a:t>URL:</a:t>
            </a:r>
            <a:r>
              <a:rPr lang="en-US" sz="1755" dirty="0">
                <a:solidFill>
                  <a:srgbClr val="89735E"/>
                </a:solidFill>
                <a:latin typeface="Montserrat Semi-Bold"/>
              </a:rPr>
              <a:t> </a:t>
            </a:r>
            <a:r>
              <a:rPr lang="en-US" sz="1755" u="sng" dirty="0">
                <a:solidFill>
                  <a:srgbClr val="A82A24"/>
                </a:solidFill>
                <a:latin typeface="Montserrat Semi-Bold"/>
              </a:rPr>
              <a:t>https://www.geeksforgeeks.org/introduction-to-red-black-tree</a:t>
            </a:r>
            <a:r>
              <a:rPr lang="en-US" sz="1755" u="sng" dirty="0" smtClean="0">
                <a:solidFill>
                  <a:srgbClr val="A82A24"/>
                </a:solidFill>
                <a:latin typeface="Montserrat Semi-Bold"/>
              </a:rPr>
              <a:t>/</a:t>
            </a:r>
            <a:r>
              <a:rPr lang="en-US" sz="1755" dirty="0" smtClean="0">
                <a:solidFill>
                  <a:srgbClr val="FFFFFF"/>
                </a:solidFill>
                <a:latin typeface="Montserrat Semi-Bold"/>
              </a:rPr>
              <a:t>– </a:t>
            </a:r>
            <a:r>
              <a:rPr lang="en-US" sz="1755" dirty="0">
                <a:solidFill>
                  <a:srgbClr val="616373"/>
                </a:solidFill>
                <a:latin typeface="Montserrat Semi-Bold"/>
              </a:rPr>
              <a:t>(</a:t>
            </a:r>
            <a:r>
              <a:rPr lang="en-US" sz="1755" dirty="0" err="1">
                <a:solidFill>
                  <a:srgbClr val="616373"/>
                </a:solidFill>
                <a:latin typeface="Montserrat Semi-Bold"/>
              </a:rPr>
              <a:t>дата</a:t>
            </a:r>
            <a:r>
              <a:rPr lang="en-US" sz="1755" dirty="0">
                <a:solidFill>
                  <a:srgbClr val="616373"/>
                </a:solidFill>
                <a:latin typeface="Montserrat Semi-Bold"/>
              </a:rPr>
              <a:t> </a:t>
            </a:r>
            <a:r>
              <a:rPr lang="en-US" sz="1755" dirty="0" err="1">
                <a:solidFill>
                  <a:srgbClr val="616373"/>
                </a:solidFill>
                <a:latin typeface="Montserrat Semi-Bold"/>
              </a:rPr>
              <a:t>обращения</a:t>
            </a:r>
            <a:r>
              <a:rPr lang="en-US" sz="1755" dirty="0">
                <a:solidFill>
                  <a:srgbClr val="616373"/>
                </a:solidFill>
                <a:latin typeface="Montserrat Semi-Bold"/>
              </a:rPr>
              <a:t> 17.05.2023)</a:t>
            </a:r>
          </a:p>
          <a:p>
            <a:pPr>
              <a:lnSpc>
                <a:spcPts val="2457"/>
              </a:lnSpc>
            </a:pPr>
            <a:endParaRPr lang="en-US" sz="1755" dirty="0">
              <a:solidFill>
                <a:srgbClr val="616373"/>
              </a:solidFill>
              <a:latin typeface="Montserrat Semi-Bold"/>
            </a:endParaRPr>
          </a:p>
          <a:p>
            <a:pPr>
              <a:lnSpc>
                <a:spcPts val="2457"/>
              </a:lnSpc>
            </a:pPr>
            <a:r>
              <a:rPr lang="en-US" sz="1755" dirty="0">
                <a:solidFill>
                  <a:srgbClr val="FFFFFF"/>
                </a:solidFill>
                <a:latin typeface="Montserrat Semi-Bold"/>
              </a:rPr>
              <a:t>3. </a:t>
            </a:r>
            <a:r>
              <a:rPr lang="en-US" sz="1755" dirty="0" err="1">
                <a:solidFill>
                  <a:srgbClr val="FFFFFF"/>
                </a:solidFill>
                <a:latin typeface="Montserrat Semi-Bold"/>
              </a:rPr>
              <a:t>Википедия</a:t>
            </a:r>
            <a:r>
              <a:rPr lang="en-US" sz="1755" dirty="0">
                <a:solidFill>
                  <a:srgbClr val="FFFFFF"/>
                </a:solidFill>
                <a:latin typeface="Montserrat Semi-Bold"/>
              </a:rPr>
              <a:t> – </a:t>
            </a:r>
            <a:r>
              <a:rPr lang="en-US" sz="1755" dirty="0" err="1">
                <a:solidFill>
                  <a:srgbClr val="FFFFFF"/>
                </a:solidFill>
                <a:latin typeface="Montserrat Semi-Bold"/>
              </a:rPr>
              <a:t>Красно-Чёрное</a:t>
            </a:r>
            <a:r>
              <a:rPr lang="en-US" sz="1755" dirty="0">
                <a:solidFill>
                  <a:srgbClr val="FFFFFF"/>
                </a:solidFill>
                <a:latin typeface="Montserrat Semi-Bold"/>
              </a:rPr>
              <a:t> </a:t>
            </a:r>
            <a:r>
              <a:rPr lang="en-US" sz="1755" dirty="0" err="1">
                <a:solidFill>
                  <a:srgbClr val="FFFFFF"/>
                </a:solidFill>
                <a:latin typeface="Montserrat Semi-Bold"/>
              </a:rPr>
              <a:t>дерево</a:t>
            </a:r>
            <a:r>
              <a:rPr lang="en-US" sz="1755" dirty="0">
                <a:solidFill>
                  <a:srgbClr val="FFFFFF"/>
                </a:solidFill>
                <a:latin typeface="Montserrat Semi-Bold"/>
              </a:rPr>
              <a:t> / </a:t>
            </a:r>
            <a:r>
              <a:rPr lang="en-US" sz="1755" dirty="0">
                <a:solidFill>
                  <a:srgbClr val="FF5757"/>
                </a:solidFill>
                <a:latin typeface="Montserrat Semi-Bold"/>
              </a:rPr>
              <a:t>URL:</a:t>
            </a:r>
            <a:r>
              <a:rPr lang="en-US" sz="1755" dirty="0">
                <a:solidFill>
                  <a:srgbClr val="FFFFFF"/>
                </a:solidFill>
                <a:latin typeface="Montserrat Semi-Bold"/>
              </a:rPr>
              <a:t> </a:t>
            </a:r>
            <a:r>
              <a:rPr lang="en-US" sz="1755" u="sng" dirty="0">
                <a:solidFill>
                  <a:srgbClr val="A82A24"/>
                </a:solidFill>
                <a:latin typeface="Montserrat Semi-Bold"/>
              </a:rPr>
              <a:t>https://</a:t>
            </a:r>
            <a:r>
              <a:rPr lang="en-US" sz="1755" u="sng" dirty="0" smtClean="0">
                <a:solidFill>
                  <a:srgbClr val="A82A24"/>
                </a:solidFill>
                <a:latin typeface="Montserrat Semi-Bold"/>
              </a:rPr>
              <a:t>ru.wikipedia.org/wiki/Красно-чёрное_дерево</a:t>
            </a:r>
            <a:r>
              <a:rPr lang="ru-RU" sz="1755" dirty="0">
                <a:solidFill>
                  <a:srgbClr val="FFFFFF"/>
                </a:solidFill>
                <a:latin typeface="Montserrat Semi-Bold"/>
              </a:rPr>
              <a:t> </a:t>
            </a:r>
            <a:r>
              <a:rPr lang="en-US" sz="1755" dirty="0" smtClean="0">
                <a:solidFill>
                  <a:srgbClr val="FFFFFF"/>
                </a:solidFill>
                <a:latin typeface="Montserrat Semi-Bold"/>
              </a:rPr>
              <a:t>– </a:t>
            </a:r>
            <a:r>
              <a:rPr lang="en-US" sz="1755" dirty="0">
                <a:solidFill>
                  <a:srgbClr val="616373"/>
                </a:solidFill>
                <a:latin typeface="Montserrat Semi-Bold"/>
              </a:rPr>
              <a:t>(</a:t>
            </a:r>
            <a:r>
              <a:rPr lang="en-US" sz="1755" dirty="0" err="1">
                <a:solidFill>
                  <a:srgbClr val="616373"/>
                </a:solidFill>
                <a:latin typeface="Montserrat Semi-Bold"/>
              </a:rPr>
              <a:t>дата</a:t>
            </a:r>
            <a:r>
              <a:rPr lang="en-US" sz="1755" dirty="0">
                <a:solidFill>
                  <a:srgbClr val="616373"/>
                </a:solidFill>
                <a:latin typeface="Montserrat Semi-Bold"/>
              </a:rPr>
              <a:t> </a:t>
            </a:r>
            <a:r>
              <a:rPr lang="en-US" sz="1755" dirty="0" err="1">
                <a:solidFill>
                  <a:srgbClr val="616373"/>
                </a:solidFill>
                <a:latin typeface="Montserrat Semi-Bold"/>
              </a:rPr>
              <a:t>обращения</a:t>
            </a:r>
            <a:r>
              <a:rPr lang="en-US" sz="1755" dirty="0">
                <a:solidFill>
                  <a:srgbClr val="616373"/>
                </a:solidFill>
                <a:latin typeface="Montserrat Semi-Bold"/>
              </a:rPr>
              <a:t> 20.05.2023)</a:t>
            </a:r>
          </a:p>
          <a:p>
            <a:pPr>
              <a:lnSpc>
                <a:spcPts val="2457"/>
              </a:lnSpc>
            </a:pPr>
            <a:endParaRPr lang="en-US" sz="1755" dirty="0">
              <a:solidFill>
                <a:srgbClr val="616373"/>
              </a:solidFill>
              <a:latin typeface="Montserrat Semi-Bold"/>
            </a:endParaRPr>
          </a:p>
          <a:p>
            <a:pPr>
              <a:lnSpc>
                <a:spcPts val="2457"/>
              </a:lnSpc>
            </a:pPr>
            <a:r>
              <a:rPr lang="en-US" sz="1755" dirty="0">
                <a:solidFill>
                  <a:srgbClr val="FFFFFF"/>
                </a:solidFill>
                <a:latin typeface="Montserrat Semi-Bold"/>
              </a:rPr>
              <a:t>4. Red-Black Tree/ URL: </a:t>
            </a:r>
            <a:r>
              <a:rPr lang="en-US" sz="1755" u="sng" dirty="0">
                <a:solidFill>
                  <a:srgbClr val="A82A24"/>
                </a:solidFill>
                <a:latin typeface="Montserrat Semi-Bold"/>
              </a:rPr>
              <a:t>https://www.programiz.com/dsa/red-black-tree</a:t>
            </a:r>
            <a:r>
              <a:rPr lang="en-US" sz="1755" dirty="0">
                <a:solidFill>
                  <a:srgbClr val="FFFFFF"/>
                </a:solidFill>
                <a:latin typeface="Montserrat Semi-Bold"/>
              </a:rPr>
              <a:t> – </a:t>
            </a:r>
            <a:r>
              <a:rPr lang="en-US" sz="1755" dirty="0">
                <a:solidFill>
                  <a:srgbClr val="616373"/>
                </a:solidFill>
                <a:latin typeface="Montserrat Semi-Bold"/>
              </a:rPr>
              <a:t>(</a:t>
            </a:r>
            <a:r>
              <a:rPr lang="en-US" sz="1755" dirty="0" err="1">
                <a:solidFill>
                  <a:srgbClr val="616373"/>
                </a:solidFill>
                <a:latin typeface="Montserrat Semi-Bold"/>
              </a:rPr>
              <a:t>дата</a:t>
            </a:r>
            <a:r>
              <a:rPr lang="en-US" sz="1755" dirty="0">
                <a:solidFill>
                  <a:srgbClr val="616373"/>
                </a:solidFill>
                <a:latin typeface="Montserrat Semi-Bold"/>
              </a:rPr>
              <a:t> </a:t>
            </a:r>
            <a:r>
              <a:rPr lang="en-US" sz="1755" dirty="0" err="1">
                <a:solidFill>
                  <a:srgbClr val="616373"/>
                </a:solidFill>
                <a:latin typeface="Montserrat Semi-Bold"/>
              </a:rPr>
              <a:t>обращения</a:t>
            </a:r>
            <a:r>
              <a:rPr lang="en-US" sz="1755" dirty="0">
                <a:solidFill>
                  <a:srgbClr val="616373"/>
                </a:solidFill>
                <a:latin typeface="Montserrat Semi-Bold"/>
              </a:rPr>
              <a:t> 10.05.2023)</a:t>
            </a:r>
          </a:p>
          <a:p>
            <a:pPr>
              <a:lnSpc>
                <a:spcPts val="2457"/>
              </a:lnSpc>
            </a:pPr>
            <a:endParaRPr lang="en-US" sz="1755" dirty="0">
              <a:solidFill>
                <a:srgbClr val="616373"/>
              </a:solidFill>
              <a:latin typeface="Montserrat Semi-Bold"/>
            </a:endParaRPr>
          </a:p>
          <a:p>
            <a:pPr>
              <a:lnSpc>
                <a:spcPts val="2457"/>
              </a:lnSpc>
            </a:pPr>
            <a:r>
              <a:rPr lang="en-US" sz="1755" dirty="0">
                <a:solidFill>
                  <a:srgbClr val="FFFFFF"/>
                </a:solidFill>
                <a:latin typeface="Montserrat Semi-Bold"/>
              </a:rPr>
              <a:t>5. </a:t>
            </a:r>
            <a:r>
              <a:rPr lang="en-US" sz="1755" dirty="0" err="1">
                <a:solidFill>
                  <a:srgbClr val="FFFFFF"/>
                </a:solidFill>
                <a:latin typeface="Montserrat Semi-Bold"/>
              </a:rPr>
              <a:t>Визуализатор</a:t>
            </a:r>
            <a:r>
              <a:rPr lang="en-US" sz="1755" dirty="0">
                <a:solidFill>
                  <a:srgbClr val="FFFFFF"/>
                </a:solidFill>
                <a:latin typeface="Montserrat Semi-Bold"/>
              </a:rPr>
              <a:t> </a:t>
            </a:r>
            <a:r>
              <a:rPr lang="en-US" sz="1755" dirty="0" err="1">
                <a:solidFill>
                  <a:srgbClr val="FFFFFF"/>
                </a:solidFill>
                <a:latin typeface="Montserrat Semi-Bold"/>
              </a:rPr>
              <a:t>красно-черного</a:t>
            </a:r>
            <a:r>
              <a:rPr lang="en-US" sz="1755" dirty="0">
                <a:solidFill>
                  <a:srgbClr val="FFFFFF"/>
                </a:solidFill>
                <a:latin typeface="Montserrat Semi-Bold"/>
              </a:rPr>
              <a:t> </a:t>
            </a:r>
            <a:r>
              <a:rPr lang="en-US" sz="1755" dirty="0" err="1">
                <a:solidFill>
                  <a:srgbClr val="FFFFFF"/>
                </a:solidFill>
                <a:latin typeface="Montserrat Semi-Bold"/>
              </a:rPr>
              <a:t>дерева</a:t>
            </a:r>
            <a:r>
              <a:rPr lang="en-US" sz="1755" dirty="0">
                <a:solidFill>
                  <a:srgbClr val="FFFFFF"/>
                </a:solidFill>
                <a:latin typeface="Montserrat Semi-Bold"/>
              </a:rPr>
              <a:t> / </a:t>
            </a:r>
            <a:r>
              <a:rPr lang="en-US" sz="1755" dirty="0">
                <a:solidFill>
                  <a:srgbClr val="FF5757"/>
                </a:solidFill>
                <a:latin typeface="Montserrat Semi-Bold"/>
              </a:rPr>
              <a:t>URL:</a:t>
            </a:r>
            <a:r>
              <a:rPr lang="en-US" sz="1755" dirty="0">
                <a:solidFill>
                  <a:srgbClr val="FFFFFF"/>
                </a:solidFill>
                <a:latin typeface="Montserrat Semi-Bold"/>
              </a:rPr>
              <a:t> </a:t>
            </a:r>
            <a:r>
              <a:rPr lang="en-US" sz="1755" u="sng" dirty="0">
                <a:solidFill>
                  <a:srgbClr val="A82A24"/>
                </a:solidFill>
                <a:latin typeface="Montserrat Semi-Bold"/>
              </a:rPr>
              <a:t>https://www.cs.usfca.edu/~galles/visualization/RedBlack.html</a:t>
            </a:r>
            <a:r>
              <a:rPr lang="en-US" sz="1755" dirty="0">
                <a:solidFill>
                  <a:srgbClr val="FFFFFF"/>
                </a:solidFill>
                <a:latin typeface="Montserrat Semi-Bold"/>
              </a:rPr>
              <a:t> - </a:t>
            </a:r>
            <a:r>
              <a:rPr lang="en-US" sz="1755" dirty="0">
                <a:solidFill>
                  <a:srgbClr val="616373"/>
                </a:solidFill>
                <a:latin typeface="Montserrat Semi-Bold"/>
              </a:rPr>
              <a:t>(</a:t>
            </a:r>
            <a:r>
              <a:rPr lang="en-US" sz="1755" dirty="0" err="1">
                <a:solidFill>
                  <a:srgbClr val="616373"/>
                </a:solidFill>
                <a:latin typeface="Montserrat Semi-Bold"/>
              </a:rPr>
              <a:t>дата</a:t>
            </a:r>
            <a:r>
              <a:rPr lang="en-US" sz="1755" dirty="0">
                <a:solidFill>
                  <a:srgbClr val="616373"/>
                </a:solidFill>
                <a:latin typeface="Montserrat Semi-Bold"/>
              </a:rPr>
              <a:t> </a:t>
            </a:r>
            <a:r>
              <a:rPr lang="en-US" sz="1755" dirty="0" err="1">
                <a:solidFill>
                  <a:srgbClr val="616373"/>
                </a:solidFill>
                <a:latin typeface="Montserrat Semi-Bold"/>
              </a:rPr>
              <a:t>обращения</a:t>
            </a:r>
            <a:r>
              <a:rPr lang="en-US" sz="1755" dirty="0">
                <a:solidFill>
                  <a:srgbClr val="616373"/>
                </a:solidFill>
                <a:latin typeface="Montserrat Semi-Bold"/>
              </a:rPr>
              <a:t> 13.05.2023)</a:t>
            </a:r>
          </a:p>
          <a:p>
            <a:pPr>
              <a:lnSpc>
                <a:spcPts val="2457"/>
              </a:lnSpc>
            </a:pPr>
            <a:endParaRPr lang="en-US" sz="1755" dirty="0">
              <a:solidFill>
                <a:srgbClr val="616373"/>
              </a:solidFill>
              <a:latin typeface="Montserrat Semi-Bold"/>
            </a:endParaRPr>
          </a:p>
          <a:p>
            <a:pPr>
              <a:lnSpc>
                <a:spcPts val="2457"/>
              </a:lnSpc>
            </a:pPr>
            <a:r>
              <a:rPr lang="en-US" sz="1755" dirty="0">
                <a:solidFill>
                  <a:srgbClr val="FFFFFF"/>
                </a:solidFill>
                <a:latin typeface="Montserrat Semi-Bold"/>
              </a:rPr>
              <a:t>6. </a:t>
            </a:r>
            <a:r>
              <a:rPr lang="en-US" sz="1755" dirty="0" err="1">
                <a:solidFill>
                  <a:srgbClr val="FFFFFF"/>
                </a:solidFill>
                <a:latin typeface="Montserrat Semi-Bold"/>
              </a:rPr>
              <a:t>Понимаем</a:t>
            </a:r>
            <a:r>
              <a:rPr lang="en-US" sz="1755" dirty="0">
                <a:solidFill>
                  <a:srgbClr val="FFFFFF"/>
                </a:solidFill>
                <a:latin typeface="Montserrat Semi-Bold"/>
              </a:rPr>
              <a:t> </a:t>
            </a:r>
            <a:r>
              <a:rPr lang="en-US" sz="1755" dirty="0" err="1">
                <a:solidFill>
                  <a:srgbClr val="FFFFFF"/>
                </a:solidFill>
                <a:latin typeface="Montserrat Semi-Bold"/>
              </a:rPr>
              <a:t>красно-черное</a:t>
            </a:r>
            <a:r>
              <a:rPr lang="en-US" sz="1755" dirty="0">
                <a:solidFill>
                  <a:srgbClr val="FFFFFF"/>
                </a:solidFill>
                <a:latin typeface="Montserrat Semi-Bold"/>
              </a:rPr>
              <a:t> </a:t>
            </a:r>
            <a:r>
              <a:rPr lang="en-US" sz="1755" dirty="0" err="1">
                <a:solidFill>
                  <a:srgbClr val="FFFFFF"/>
                </a:solidFill>
                <a:latin typeface="Montserrat Semi-Bold"/>
              </a:rPr>
              <a:t>дерево</a:t>
            </a:r>
            <a:r>
              <a:rPr lang="en-US" sz="1755" dirty="0">
                <a:solidFill>
                  <a:srgbClr val="FFFFFF"/>
                </a:solidFill>
                <a:latin typeface="Montserrat Semi-Bold"/>
              </a:rPr>
              <a:t>. </a:t>
            </a:r>
            <a:r>
              <a:rPr lang="en-US" sz="1755" dirty="0" err="1">
                <a:solidFill>
                  <a:srgbClr val="FFFFFF"/>
                </a:solidFill>
                <a:latin typeface="Montserrat Semi-Bold"/>
              </a:rPr>
              <a:t>Часть</a:t>
            </a:r>
            <a:r>
              <a:rPr lang="en-US" sz="1755" dirty="0">
                <a:solidFill>
                  <a:srgbClr val="FFFFFF"/>
                </a:solidFill>
                <a:latin typeface="Montserrat Semi-Bold"/>
              </a:rPr>
              <a:t> 1. </a:t>
            </a:r>
            <a:r>
              <a:rPr lang="en-US" sz="1755" dirty="0" err="1">
                <a:solidFill>
                  <a:srgbClr val="FFFFFF"/>
                </a:solidFill>
                <a:latin typeface="Montserrat Semi-Bold"/>
              </a:rPr>
              <a:t>Введение</a:t>
            </a:r>
            <a:r>
              <a:rPr lang="en-US" sz="1755" dirty="0">
                <a:solidFill>
                  <a:srgbClr val="FFFFFF"/>
                </a:solidFill>
                <a:latin typeface="Montserrat Semi-Bold"/>
              </a:rPr>
              <a:t> / </a:t>
            </a:r>
            <a:r>
              <a:rPr lang="en-US" sz="1755" dirty="0">
                <a:solidFill>
                  <a:srgbClr val="FF5757"/>
                </a:solidFill>
                <a:latin typeface="Montserrat Semi-Bold"/>
              </a:rPr>
              <a:t>URL:</a:t>
            </a:r>
            <a:r>
              <a:rPr lang="en-US" sz="1755" dirty="0">
                <a:solidFill>
                  <a:srgbClr val="FFFFFF"/>
                </a:solidFill>
                <a:latin typeface="Montserrat Semi-Bold"/>
              </a:rPr>
              <a:t> </a:t>
            </a:r>
            <a:r>
              <a:rPr lang="en-US" sz="1755" u="sng" dirty="0">
                <a:solidFill>
                  <a:srgbClr val="A82A24"/>
                </a:solidFill>
                <a:latin typeface="Montserrat Semi-Bold"/>
              </a:rPr>
              <a:t>https://habr.com/ru/articles/555404/</a:t>
            </a:r>
            <a:r>
              <a:rPr lang="en-US" sz="1755" dirty="0">
                <a:solidFill>
                  <a:srgbClr val="FFFFFF"/>
                </a:solidFill>
                <a:latin typeface="Montserrat Semi-Bold"/>
              </a:rPr>
              <a:t> - </a:t>
            </a:r>
            <a:r>
              <a:rPr lang="en-US" sz="1755" dirty="0">
                <a:solidFill>
                  <a:srgbClr val="616373"/>
                </a:solidFill>
                <a:latin typeface="Montserrat Semi-Bold"/>
              </a:rPr>
              <a:t>(</a:t>
            </a:r>
            <a:r>
              <a:rPr lang="en-US" sz="1755" dirty="0" err="1">
                <a:solidFill>
                  <a:srgbClr val="616373"/>
                </a:solidFill>
                <a:latin typeface="Montserrat Semi-Bold"/>
              </a:rPr>
              <a:t>дата</a:t>
            </a:r>
            <a:r>
              <a:rPr lang="en-US" sz="1755" dirty="0">
                <a:solidFill>
                  <a:srgbClr val="616373"/>
                </a:solidFill>
                <a:latin typeface="Montserrat Semi-Bold"/>
              </a:rPr>
              <a:t> </a:t>
            </a:r>
            <a:r>
              <a:rPr lang="en-US" sz="1755" dirty="0" err="1">
                <a:solidFill>
                  <a:srgbClr val="616373"/>
                </a:solidFill>
                <a:latin typeface="Montserrat Semi-Bold"/>
              </a:rPr>
              <a:t>обращения</a:t>
            </a:r>
            <a:r>
              <a:rPr lang="en-US" sz="1755" dirty="0">
                <a:solidFill>
                  <a:srgbClr val="616373"/>
                </a:solidFill>
                <a:latin typeface="Montserrat Semi-Bold"/>
              </a:rPr>
              <a:t> 08.05.2023)</a:t>
            </a:r>
          </a:p>
          <a:p>
            <a:pPr>
              <a:lnSpc>
                <a:spcPts val="2457"/>
              </a:lnSpc>
            </a:pPr>
            <a:endParaRPr lang="en-US" sz="1755" dirty="0">
              <a:solidFill>
                <a:srgbClr val="616373"/>
              </a:solidFill>
              <a:latin typeface="Montserrat Semi-Bold"/>
            </a:endParaRPr>
          </a:p>
          <a:p>
            <a:pPr>
              <a:lnSpc>
                <a:spcPts val="2457"/>
              </a:lnSpc>
            </a:pPr>
            <a:r>
              <a:rPr lang="en-US" sz="1755" dirty="0">
                <a:solidFill>
                  <a:srgbClr val="FFFFFF"/>
                </a:solidFill>
                <a:latin typeface="Montserrat Semi-Bold"/>
              </a:rPr>
              <a:t>7. </a:t>
            </a:r>
            <a:r>
              <a:rPr lang="en-US" sz="1755" dirty="0" err="1">
                <a:solidFill>
                  <a:srgbClr val="FFFFFF"/>
                </a:solidFill>
                <a:latin typeface="Montserrat Semi-Bold"/>
              </a:rPr>
              <a:t>Понимаем</a:t>
            </a:r>
            <a:r>
              <a:rPr lang="en-US" sz="1755" dirty="0">
                <a:solidFill>
                  <a:srgbClr val="FFFFFF"/>
                </a:solidFill>
                <a:latin typeface="Montserrat Semi-Bold"/>
              </a:rPr>
              <a:t> </a:t>
            </a:r>
            <a:r>
              <a:rPr lang="en-US" sz="1755" dirty="0" err="1">
                <a:solidFill>
                  <a:srgbClr val="FFFFFF"/>
                </a:solidFill>
                <a:latin typeface="Montserrat Semi-Bold"/>
              </a:rPr>
              <a:t>красно-черное</a:t>
            </a:r>
            <a:r>
              <a:rPr lang="en-US" sz="1755" dirty="0">
                <a:solidFill>
                  <a:srgbClr val="FFFFFF"/>
                </a:solidFill>
                <a:latin typeface="Montserrat Semi-Bold"/>
              </a:rPr>
              <a:t> </a:t>
            </a:r>
            <a:r>
              <a:rPr lang="en-US" sz="1755" dirty="0" err="1">
                <a:solidFill>
                  <a:srgbClr val="FFFFFF"/>
                </a:solidFill>
                <a:latin typeface="Montserrat Semi-Bold"/>
              </a:rPr>
              <a:t>дерево</a:t>
            </a:r>
            <a:r>
              <a:rPr lang="en-US" sz="1755" dirty="0">
                <a:solidFill>
                  <a:srgbClr val="FFFFFF"/>
                </a:solidFill>
                <a:latin typeface="Montserrat Semi-Bold"/>
              </a:rPr>
              <a:t>. </a:t>
            </a:r>
            <a:r>
              <a:rPr lang="en-US" sz="1755" dirty="0" err="1">
                <a:solidFill>
                  <a:srgbClr val="FFFFFF"/>
                </a:solidFill>
                <a:latin typeface="Montserrat Semi-Bold"/>
              </a:rPr>
              <a:t>Часть</a:t>
            </a:r>
            <a:r>
              <a:rPr lang="en-US" sz="1755" dirty="0">
                <a:solidFill>
                  <a:srgbClr val="FFFFFF"/>
                </a:solidFill>
                <a:latin typeface="Montserrat Semi-Bold"/>
              </a:rPr>
              <a:t> 2. </a:t>
            </a:r>
            <a:r>
              <a:rPr lang="en-US" sz="1755" dirty="0" err="1">
                <a:solidFill>
                  <a:srgbClr val="FFFFFF"/>
                </a:solidFill>
                <a:latin typeface="Montserrat Semi-Bold"/>
              </a:rPr>
              <a:t>Балансировка</a:t>
            </a:r>
            <a:r>
              <a:rPr lang="en-US" sz="1755" dirty="0">
                <a:solidFill>
                  <a:srgbClr val="FFFFFF"/>
                </a:solidFill>
                <a:latin typeface="Montserrat Semi-Bold"/>
              </a:rPr>
              <a:t> и </a:t>
            </a:r>
            <a:r>
              <a:rPr lang="en-US" sz="1755" dirty="0" err="1">
                <a:solidFill>
                  <a:srgbClr val="FFFFFF"/>
                </a:solidFill>
                <a:latin typeface="Montserrat Semi-Bold"/>
              </a:rPr>
              <a:t>вставка</a:t>
            </a:r>
            <a:r>
              <a:rPr lang="en-US" sz="1755" dirty="0">
                <a:solidFill>
                  <a:srgbClr val="FFFFFF"/>
                </a:solidFill>
                <a:latin typeface="Montserrat Semi-Bold"/>
              </a:rPr>
              <a:t> / </a:t>
            </a:r>
            <a:r>
              <a:rPr lang="en-US" sz="1755" dirty="0">
                <a:solidFill>
                  <a:srgbClr val="FF5757"/>
                </a:solidFill>
                <a:latin typeface="Montserrat Semi-Bold"/>
              </a:rPr>
              <a:t>URL:</a:t>
            </a:r>
            <a:r>
              <a:rPr lang="en-US" sz="1755" dirty="0">
                <a:solidFill>
                  <a:srgbClr val="FFFFFF"/>
                </a:solidFill>
                <a:latin typeface="Montserrat Semi-Bold"/>
              </a:rPr>
              <a:t> </a:t>
            </a:r>
            <a:r>
              <a:rPr lang="en-US" sz="1755" u="sng" dirty="0">
                <a:solidFill>
                  <a:srgbClr val="A82A24"/>
                </a:solidFill>
                <a:latin typeface="Montserrat Semi-Bold"/>
              </a:rPr>
              <a:t>https://habr.com/ru/articles/557328/</a:t>
            </a:r>
            <a:r>
              <a:rPr lang="en-US" sz="1755" dirty="0">
                <a:solidFill>
                  <a:srgbClr val="FFFFFF"/>
                </a:solidFill>
                <a:latin typeface="Montserrat Semi-Bold"/>
              </a:rPr>
              <a:t> - </a:t>
            </a:r>
            <a:r>
              <a:rPr lang="en-US" sz="1755" dirty="0">
                <a:solidFill>
                  <a:srgbClr val="616373"/>
                </a:solidFill>
                <a:latin typeface="Montserrat Semi-Bold"/>
              </a:rPr>
              <a:t>(</a:t>
            </a:r>
            <a:r>
              <a:rPr lang="en-US" sz="1755" dirty="0" err="1">
                <a:solidFill>
                  <a:srgbClr val="616373"/>
                </a:solidFill>
                <a:latin typeface="Montserrat Semi-Bold"/>
              </a:rPr>
              <a:t>дата</a:t>
            </a:r>
            <a:r>
              <a:rPr lang="en-US" sz="1755" dirty="0">
                <a:solidFill>
                  <a:srgbClr val="616373"/>
                </a:solidFill>
                <a:latin typeface="Montserrat Semi-Bold"/>
              </a:rPr>
              <a:t> </a:t>
            </a:r>
            <a:r>
              <a:rPr lang="en-US" sz="1755" dirty="0" err="1">
                <a:solidFill>
                  <a:srgbClr val="616373"/>
                </a:solidFill>
                <a:latin typeface="Montserrat Semi-Bold"/>
              </a:rPr>
              <a:t>обращения</a:t>
            </a:r>
            <a:r>
              <a:rPr lang="en-US" sz="1755" dirty="0">
                <a:solidFill>
                  <a:srgbClr val="616373"/>
                </a:solidFill>
                <a:latin typeface="Montserrat Semi-Bold"/>
              </a:rPr>
              <a:t> 08.05.2023)</a:t>
            </a:r>
          </a:p>
          <a:p>
            <a:pPr>
              <a:lnSpc>
                <a:spcPts val="2457"/>
              </a:lnSpc>
            </a:pPr>
            <a:endParaRPr lang="en-US" sz="1755" dirty="0">
              <a:solidFill>
                <a:srgbClr val="616373"/>
              </a:solidFill>
              <a:latin typeface="Montserrat Semi-Bol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028700" y="9685832"/>
            <a:ext cx="16230600" cy="170522"/>
            <a:chOff x="0" y="0"/>
            <a:chExt cx="21640800" cy="227363"/>
          </a:xfrm>
        </p:grpSpPr>
        <p:sp>
          <p:nvSpPr>
            <p:cNvPr id="6" name="TextBox 6"/>
            <p:cNvSpPr txBox="1"/>
            <p:nvPr/>
          </p:nvSpPr>
          <p:spPr>
            <a:xfrm>
              <a:off x="0" y="-30982"/>
              <a:ext cx="4780971" cy="258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79"/>
                </a:lnSpc>
                <a:spcBef>
                  <a:spcPct val="0"/>
                </a:spcBef>
              </a:pPr>
              <a:r>
                <a:rPr lang="en-US" sz="1199" spc="120">
                  <a:solidFill>
                    <a:srgbClr val="FFFFFF"/>
                  </a:solidFill>
                  <a:latin typeface="Montserrat Semi-Bold"/>
                </a:rPr>
                <a:t>ИСТОЧНИКИ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9628429" y="-30982"/>
              <a:ext cx="2012371" cy="258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679"/>
                </a:lnSpc>
                <a:spcBef>
                  <a:spcPct val="0"/>
                </a:spcBef>
              </a:pPr>
              <a:r>
                <a:rPr lang="en-US" sz="1199" spc="120">
                  <a:solidFill>
                    <a:srgbClr val="FFFFFF"/>
                  </a:solidFill>
                  <a:latin typeface="Montserrat Semi-Bold"/>
                </a:rPr>
                <a:t>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919</Words>
  <Application>Microsoft Office PowerPoint</Application>
  <PresentationFormat>Произвольный</PresentationFormat>
  <Paragraphs>137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2" baseType="lpstr">
      <vt:lpstr>Montserrat</vt:lpstr>
      <vt:lpstr>Montserrat Semi-Bold Bold Italics</vt:lpstr>
      <vt:lpstr>Clear Sans Bold</vt:lpstr>
      <vt:lpstr>Montserrat Semi-Bold</vt:lpstr>
      <vt:lpstr>Arial</vt:lpstr>
      <vt:lpstr>Clear Sans Regular Bold</vt:lpstr>
      <vt:lpstr>Montserrat Semi-Bold Bold</vt:lpstr>
      <vt:lpstr>Calibri</vt:lpstr>
      <vt:lpstr>Montserrat Bold</vt:lpstr>
      <vt:lpstr>Clear Sans Regular</vt:lpstr>
      <vt:lpstr>Arimo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</dc:title>
  <dc:creator>Andrey Kostin</dc:creator>
  <cp:lastModifiedBy>Учетная запись Майкрософт</cp:lastModifiedBy>
  <cp:revision>2</cp:revision>
  <dcterms:created xsi:type="dcterms:W3CDTF">2006-08-16T00:00:00Z</dcterms:created>
  <dcterms:modified xsi:type="dcterms:W3CDTF">2023-05-24T18:40:10Z</dcterms:modified>
  <dc:identifier>DAFj1kAlDcs</dc:identifier>
</cp:coreProperties>
</file>