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zh" initials="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8" d="100"/>
          <a:sy n="88" d="100"/>
        </p:scale>
        <p:origin x="9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link.springer.com/article/10.1007/s10278-019-00227-x" TargetMode="Externa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link.springer.com/article/10.1007/s10278-019-00227-x#ref-CR12" TargetMode="External"/><Relationship Id="rId2" Type="http://schemas.openxmlformats.org/officeDocument/2006/relationships/hyperlink" Target="https://link.springer.com/article/10.1007/s10278-019-00227-x#ref-CR7" TargetMode="External"/><Relationship Id="rId1" Type="http://schemas.openxmlformats.org/officeDocument/2006/relationships/hyperlink" Target="https://link.springer.com/article/10.1007/s10278-019-00227-x#ref-CR35"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link.springer.com/article/10.1007/s10278-019-00227-x#ref-CR93" TargetMode="External"/><Relationship Id="rId1" Type="http://schemas.openxmlformats.org/officeDocument/2006/relationships/hyperlink" Target="https://link.springer.com/article/10.1007/s10278-019-00227-x#ref-CR2"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41632" y="1833042"/>
            <a:ext cx="11864012" cy="1077218"/>
          </a:xfrm>
          <a:prstGeom prst="rect">
            <a:avLst/>
          </a:prstGeom>
          <a:noFill/>
        </p:spPr>
        <p:txBody>
          <a:bodyPr wrap="square">
            <a:spAutoFit/>
          </a:bodyPr>
          <a:lstStyle/>
          <a:p>
            <a:pPr algn="ctr"/>
            <a:r>
              <a:rPr lang="en-US" altLang="zh-CN" sz="3200" b="0" i="0" dirty="0">
                <a:effectLst/>
                <a:latin typeface="Arial" panose="020B0604020202020204" pitchFamily="34" charset="0"/>
              </a:rPr>
              <a:t>Deep Learning Techniques for Medical Image Segmentation: Achievements and Challenges</a:t>
            </a:r>
            <a:endParaRPr lang="zh-CN" altLang="en-US" sz="3200" dirty="0"/>
          </a:p>
        </p:txBody>
      </p:sp>
      <p:sp>
        <p:nvSpPr>
          <p:cNvPr id="6" name="文本框 5"/>
          <p:cNvSpPr txBox="1"/>
          <p:nvPr/>
        </p:nvSpPr>
        <p:spPr>
          <a:xfrm>
            <a:off x="2225616" y="3429000"/>
            <a:ext cx="8203721" cy="800219"/>
          </a:xfrm>
          <a:prstGeom prst="rect">
            <a:avLst/>
          </a:prstGeom>
          <a:noFill/>
        </p:spPr>
        <p:txBody>
          <a:bodyPr wrap="square" rtlCol="0">
            <a:spAutoFit/>
          </a:bodyPr>
          <a:lstStyle/>
          <a:p>
            <a:r>
              <a:rPr lang="zh-CN" altLang="en-US" sz="2800" b="0" i="0" dirty="0">
                <a:solidFill>
                  <a:srgbClr val="333333"/>
                </a:solidFill>
                <a:effectLst/>
                <a:latin typeface="楷体" panose="02010609060101010101" pitchFamily="49" charset="-122"/>
                <a:ea typeface="楷体" panose="02010609060101010101" pitchFamily="49" charset="-122"/>
              </a:rPr>
              <a:t>用于医学图像分割的深度学习技术：成就和挑战</a:t>
            </a:r>
            <a:endParaRPr lang="zh-CN" altLang="en-US" sz="2800" b="0" i="0" dirty="0">
              <a:solidFill>
                <a:srgbClr val="333333"/>
              </a:solidFill>
              <a:effectLst/>
              <a:latin typeface="楷体" panose="02010609060101010101" pitchFamily="49" charset="-122"/>
              <a:ea typeface="楷体" panose="02010609060101010101" pitchFamily="49" charset="-122"/>
            </a:endParaRPr>
          </a:p>
          <a:p>
            <a:endParaRPr lang="zh-CN" altLang="en-US" dirty="0"/>
          </a:p>
        </p:txBody>
      </p:sp>
      <p:sp>
        <p:nvSpPr>
          <p:cNvPr id="7" name="文本框 6"/>
          <p:cNvSpPr txBox="1"/>
          <p:nvPr/>
        </p:nvSpPr>
        <p:spPr>
          <a:xfrm>
            <a:off x="3010618" y="4382219"/>
            <a:ext cx="7643004" cy="369332"/>
          </a:xfrm>
          <a:prstGeom prst="rect">
            <a:avLst/>
          </a:prstGeom>
          <a:noFill/>
        </p:spPr>
        <p:txBody>
          <a:bodyPr wrap="square" rtlCol="0">
            <a:spAutoFit/>
          </a:bodyPr>
          <a:lstStyle/>
          <a:p>
            <a:r>
              <a:rPr lang="en-US" altLang="zh-CN" dirty="0">
                <a:hlinkClick r:id="rId1"/>
              </a:rPr>
              <a:t>https://link.springer.com/article/10.1007/s10278-019-00227-x</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36617" y="1193074"/>
            <a:ext cx="3701143" cy="2923877"/>
          </a:xfrm>
          <a:prstGeom prst="rect">
            <a:avLst/>
          </a:prstGeom>
          <a:noFill/>
        </p:spPr>
        <p:txBody>
          <a:bodyPr wrap="square" rtlCol="0">
            <a:spAutoFit/>
          </a:bodyPr>
          <a:lstStyle/>
          <a:p>
            <a:pPr algn="l"/>
            <a:r>
              <a:rPr lang="en-US" altLang="zh-CN" sz="2000" b="0" i="0" dirty="0">
                <a:solidFill>
                  <a:srgbClr val="FF0000"/>
                </a:solidFill>
                <a:effectLst/>
                <a:latin typeface="-apple-system"/>
              </a:rPr>
              <a:t>LSTM</a:t>
            </a:r>
            <a:endParaRPr lang="en-US" altLang="zh-CN" sz="2000" b="0" i="0" dirty="0">
              <a:solidFill>
                <a:srgbClr val="FF0000"/>
              </a:solidFill>
              <a:effectLst/>
              <a:latin typeface="-apple-system"/>
            </a:endParaRPr>
          </a:p>
          <a:p>
            <a:pPr algn="l"/>
            <a:endParaRPr lang="en-US" altLang="zh-CN" sz="2000" b="0" i="0" dirty="0">
              <a:solidFill>
                <a:srgbClr val="FF0000"/>
              </a:solidFill>
              <a:effectLst/>
              <a:latin typeface="-apple-system"/>
            </a:endParaRPr>
          </a:p>
          <a:p>
            <a:pPr algn="l"/>
            <a:r>
              <a:rPr lang="en-US" altLang="zh-CN" b="0" i="0" dirty="0">
                <a:solidFill>
                  <a:srgbClr val="333333"/>
                </a:solidFill>
                <a:effectLst/>
                <a:latin typeface="楷体" panose="02010609060101010101" pitchFamily="49" charset="-122"/>
                <a:ea typeface="楷体" panose="02010609060101010101" pitchFamily="49" charset="-122"/>
              </a:rPr>
              <a:t>LSTM [ </a:t>
            </a:r>
            <a:r>
              <a:rPr lang="en-US" altLang="zh-CN" b="0" i="0" u="sng" dirty="0">
                <a:solidFill>
                  <a:srgbClr val="A345C9"/>
                </a:solidFill>
                <a:effectLst/>
                <a:latin typeface="楷体" panose="02010609060101010101" pitchFamily="49" charset="-122"/>
                <a:ea typeface="楷体" panose="02010609060101010101" pitchFamily="49" charset="-122"/>
                <a:hlinkClick r:id="rId1" tooltip="Hochreiter S，Schmidhuber J：长期记忆。 神经计算9（8）：1735-1780，1997年"/>
              </a:rPr>
              <a:t>35</a:t>
            </a:r>
            <a:r>
              <a:rPr lang="zh-CN" altLang="en-US" b="0" i="0" dirty="0">
                <a:solidFill>
                  <a:srgbClr val="333333"/>
                </a:solidFill>
                <a:effectLst/>
                <a:latin typeface="楷体" panose="02010609060101010101" pitchFamily="49" charset="-122"/>
                <a:ea typeface="楷体" panose="02010609060101010101" pitchFamily="49" charset="-122"/>
              </a:rPr>
              <a:t> </a:t>
            </a:r>
            <a:r>
              <a:rPr lang="en-US" altLang="zh-CN" b="0" i="0" dirty="0">
                <a:solidFill>
                  <a:srgbClr val="333333"/>
                </a:solidFill>
                <a:effectLst/>
                <a:latin typeface="楷体" panose="02010609060101010101" pitchFamily="49" charset="-122"/>
                <a:ea typeface="楷体" panose="02010609060101010101" pitchFamily="49" charset="-122"/>
              </a:rPr>
              <a:t>]</a:t>
            </a:r>
            <a:r>
              <a:rPr lang="zh-CN" altLang="en-US" b="0" i="0" dirty="0">
                <a:solidFill>
                  <a:srgbClr val="333333"/>
                </a:solidFill>
                <a:effectLst/>
                <a:latin typeface="楷体" panose="02010609060101010101" pitchFamily="49" charset="-122"/>
                <a:ea typeface="楷体" panose="02010609060101010101" pitchFamily="49" charset="-122"/>
              </a:rPr>
              <a:t>被认为是最著名的</a:t>
            </a:r>
            <a:r>
              <a:rPr lang="en-US" altLang="zh-CN" b="0" i="0" dirty="0">
                <a:solidFill>
                  <a:srgbClr val="333333"/>
                </a:solidFill>
                <a:effectLst/>
                <a:latin typeface="楷体" panose="02010609060101010101" pitchFamily="49" charset="-122"/>
                <a:ea typeface="楷体" panose="02010609060101010101" pitchFamily="49" charset="-122"/>
              </a:rPr>
              <a:t>RNN</a:t>
            </a:r>
            <a:r>
              <a:rPr lang="zh-CN" altLang="en-US" b="0" i="0" dirty="0">
                <a:solidFill>
                  <a:srgbClr val="333333"/>
                </a:solidFill>
                <a:effectLst/>
                <a:latin typeface="楷体" panose="02010609060101010101" pitchFamily="49" charset="-122"/>
                <a:ea typeface="楷体" panose="02010609060101010101" pitchFamily="49" charset="-122"/>
              </a:rPr>
              <a:t>类型。在标准</a:t>
            </a:r>
            <a:r>
              <a:rPr lang="en-US" altLang="zh-CN" b="0" i="0" dirty="0">
                <a:solidFill>
                  <a:srgbClr val="333333"/>
                </a:solidFill>
                <a:effectLst/>
                <a:latin typeface="楷体" panose="02010609060101010101" pitchFamily="49" charset="-122"/>
                <a:ea typeface="楷体" panose="02010609060101010101" pitchFamily="49" charset="-122"/>
              </a:rPr>
              <a:t>LSTM</a:t>
            </a:r>
            <a:r>
              <a:rPr lang="zh-CN" altLang="en-US" b="0" i="0" dirty="0">
                <a:solidFill>
                  <a:srgbClr val="333333"/>
                </a:solidFill>
                <a:effectLst/>
                <a:latin typeface="楷体" panose="02010609060101010101" pitchFamily="49" charset="-122"/>
                <a:ea typeface="楷体" panose="02010609060101010101" pitchFamily="49" charset="-122"/>
              </a:rPr>
              <a:t>网络中，输入应为矢量化输入，这</a:t>
            </a:r>
            <a:r>
              <a:rPr lang="zh-CN" altLang="en-US" b="0" i="0" dirty="0">
                <a:solidFill>
                  <a:srgbClr val="FF0000"/>
                </a:solidFill>
                <a:effectLst/>
                <a:latin typeface="楷体" panose="02010609060101010101" pitchFamily="49" charset="-122"/>
                <a:ea typeface="楷体" panose="02010609060101010101" pitchFamily="49" charset="-122"/>
              </a:rPr>
              <a:t>对医学图像分割是不利的，因为空间信息将丢失。</a:t>
            </a:r>
            <a:r>
              <a:rPr lang="zh-CN" altLang="en-US" b="0" i="0" dirty="0">
                <a:solidFill>
                  <a:srgbClr val="333333"/>
                </a:solidFill>
                <a:effectLst/>
                <a:latin typeface="楷体" panose="02010609060101010101" pitchFamily="49" charset="-122"/>
                <a:ea typeface="楷体" panose="02010609060101010101" pitchFamily="49" charset="-122"/>
              </a:rPr>
              <a:t>因此，好的建议可以是卷积</a:t>
            </a:r>
            <a:r>
              <a:rPr lang="en-US" altLang="zh-CN" b="0" i="0" dirty="0">
                <a:solidFill>
                  <a:srgbClr val="333333"/>
                </a:solidFill>
                <a:effectLst/>
                <a:latin typeface="楷体" panose="02010609060101010101" pitchFamily="49" charset="-122"/>
                <a:ea typeface="楷体" panose="02010609060101010101" pitchFamily="49" charset="-122"/>
              </a:rPr>
              <a:t>LSTM</a:t>
            </a:r>
            <a:r>
              <a:rPr lang="zh-CN" altLang="en-US" b="0" i="0" dirty="0">
                <a:solidFill>
                  <a:srgbClr val="333333"/>
                </a:solidFill>
                <a:effectLst/>
                <a:latin typeface="楷体" panose="02010609060101010101" pitchFamily="49" charset="-122"/>
                <a:ea typeface="楷体" panose="02010609060101010101" pitchFamily="49" charset="-122"/>
              </a:rPr>
              <a:t>（</a:t>
            </a:r>
            <a:r>
              <a:rPr lang="en-US" altLang="zh-CN" b="0" i="0" dirty="0">
                <a:solidFill>
                  <a:srgbClr val="333333"/>
                </a:solidFill>
                <a:effectLst/>
                <a:latin typeface="楷体" panose="02010609060101010101" pitchFamily="49" charset="-122"/>
                <a:ea typeface="楷体" panose="02010609060101010101" pitchFamily="49" charset="-122"/>
              </a:rPr>
              <a:t>CLSTM</a:t>
            </a:r>
            <a:r>
              <a:rPr lang="zh-CN" altLang="en-US" b="0" i="0" dirty="0">
                <a:solidFill>
                  <a:srgbClr val="333333"/>
                </a:solidFill>
                <a:effectLst/>
                <a:latin typeface="楷体" panose="02010609060101010101" pitchFamily="49" charset="-122"/>
                <a:ea typeface="楷体" panose="02010609060101010101" pitchFamily="49" charset="-122"/>
              </a:rPr>
              <a:t>）的应用，其中矢量乘法已被替换的卷积操作。</a:t>
            </a:r>
            <a:endParaRPr lang="zh-CN" altLang="en-US" b="0" i="0" dirty="0">
              <a:solidFill>
                <a:srgbClr val="333333"/>
              </a:solidFill>
              <a:effectLst/>
              <a:latin typeface="楷体" panose="02010609060101010101" pitchFamily="49" charset="-122"/>
              <a:ea typeface="楷体" panose="02010609060101010101" pitchFamily="49" charset="-122"/>
            </a:endParaRPr>
          </a:p>
          <a:p>
            <a:endParaRPr lang="zh-CN" altLang="en-US" dirty="0"/>
          </a:p>
        </p:txBody>
      </p:sp>
      <p:sp>
        <p:nvSpPr>
          <p:cNvPr id="3" name="文本框 2"/>
          <p:cNvSpPr txBox="1"/>
          <p:nvPr/>
        </p:nvSpPr>
        <p:spPr>
          <a:xfrm>
            <a:off x="6313715" y="1193073"/>
            <a:ext cx="4345577" cy="2923877"/>
          </a:xfrm>
          <a:prstGeom prst="rect">
            <a:avLst/>
          </a:prstGeom>
          <a:noFill/>
        </p:spPr>
        <p:txBody>
          <a:bodyPr wrap="square" rtlCol="0">
            <a:spAutoFit/>
          </a:bodyPr>
          <a:lstStyle/>
          <a:p>
            <a:pPr algn="l"/>
            <a:r>
              <a:rPr lang="zh-CN" altLang="en-US" sz="2000" b="0" i="0" dirty="0">
                <a:solidFill>
                  <a:srgbClr val="FF0000"/>
                </a:solidFill>
                <a:effectLst/>
                <a:latin typeface="-apple-system"/>
              </a:rPr>
              <a:t>上下文</a:t>
            </a:r>
            <a:r>
              <a:rPr lang="en-US" altLang="zh-CN" sz="2000" b="0" i="0" dirty="0">
                <a:solidFill>
                  <a:srgbClr val="FF0000"/>
                </a:solidFill>
                <a:effectLst/>
                <a:latin typeface="-apple-system"/>
              </a:rPr>
              <a:t>LSTM</a:t>
            </a:r>
            <a:r>
              <a:rPr lang="zh-CN" altLang="en-US" sz="2000" b="0" i="0" dirty="0">
                <a:solidFill>
                  <a:srgbClr val="FF0000"/>
                </a:solidFill>
                <a:effectLst/>
                <a:latin typeface="-apple-system"/>
              </a:rPr>
              <a:t>（</a:t>
            </a:r>
            <a:r>
              <a:rPr lang="en-US" altLang="zh-CN" sz="2000" b="0" i="0" dirty="0">
                <a:solidFill>
                  <a:srgbClr val="FF0000"/>
                </a:solidFill>
                <a:effectLst/>
                <a:latin typeface="-apple-system"/>
              </a:rPr>
              <a:t>CLSTM</a:t>
            </a:r>
            <a:r>
              <a:rPr lang="zh-CN" altLang="en-US" sz="2000" b="0" i="0" dirty="0">
                <a:solidFill>
                  <a:srgbClr val="FF0000"/>
                </a:solidFill>
                <a:effectLst/>
                <a:latin typeface="-apple-system"/>
              </a:rPr>
              <a:t>）</a:t>
            </a:r>
            <a:endParaRPr lang="en-US" altLang="zh-CN" sz="2000" b="0" i="0" dirty="0">
              <a:solidFill>
                <a:srgbClr val="FF0000"/>
              </a:solidFill>
              <a:effectLst/>
              <a:latin typeface="-apple-system"/>
            </a:endParaRPr>
          </a:p>
          <a:p>
            <a:pPr algn="l"/>
            <a:endParaRPr lang="zh-CN" altLang="en-US" sz="2000" b="0" i="0" dirty="0">
              <a:solidFill>
                <a:srgbClr val="FF0000"/>
              </a:solidFill>
              <a:effectLst/>
              <a:latin typeface="-apple-system"/>
            </a:endParaRPr>
          </a:p>
          <a:p>
            <a:pPr algn="l"/>
            <a:r>
              <a:rPr lang="zh-CN" altLang="en-US" b="0" i="0" dirty="0">
                <a:solidFill>
                  <a:srgbClr val="333333"/>
                </a:solidFill>
                <a:effectLst/>
                <a:latin typeface="楷体" panose="02010609060101010101" pitchFamily="49" charset="-122"/>
                <a:ea typeface="楷体" panose="02010609060101010101" pitchFamily="49" charset="-122"/>
              </a:rPr>
              <a:t>在</a:t>
            </a:r>
            <a:r>
              <a:rPr lang="en-US" altLang="zh-CN" b="0" i="0" dirty="0">
                <a:solidFill>
                  <a:srgbClr val="333333"/>
                </a:solidFill>
                <a:effectLst/>
                <a:latin typeface="楷体" panose="02010609060101010101" pitchFamily="49" charset="-122"/>
                <a:ea typeface="楷体" panose="02010609060101010101" pitchFamily="49" charset="-122"/>
              </a:rPr>
              <a:t>[ </a:t>
            </a:r>
            <a:r>
              <a:rPr lang="en-US" altLang="zh-CN" b="0" i="0" u="sng" dirty="0">
                <a:solidFill>
                  <a:srgbClr val="A345C9"/>
                </a:solidFill>
                <a:effectLst/>
                <a:latin typeface="楷体" panose="02010609060101010101" pitchFamily="49" charset="-122"/>
                <a:ea typeface="楷体" panose="02010609060101010101" pitchFamily="49" charset="-122"/>
                <a:hlinkClick r:id="rId2" tooltip="蔡J，陆L，谢Y，邢F，杨L（2017）通过循环神经上下文学习和直接损失功能改善CT和MRI图像中的深胰腺分割，arXiv：1707.04912&#10;                    &#10;                  &#10;                        "/>
              </a:rPr>
              <a:t>7</a:t>
            </a:r>
            <a:r>
              <a:rPr lang="zh-CN" altLang="en-US" b="0" i="0" dirty="0">
                <a:solidFill>
                  <a:srgbClr val="333333"/>
                </a:solidFill>
                <a:effectLst/>
                <a:latin typeface="楷体" panose="02010609060101010101" pitchFamily="49" charset="-122"/>
                <a:ea typeface="楷体" panose="02010609060101010101" pitchFamily="49" charset="-122"/>
              </a:rPr>
              <a:t> </a:t>
            </a:r>
            <a:r>
              <a:rPr lang="en-US" altLang="zh-CN" b="0" i="0" dirty="0">
                <a:solidFill>
                  <a:srgbClr val="333333"/>
                </a:solidFill>
                <a:effectLst/>
                <a:latin typeface="楷体" panose="02010609060101010101" pitchFamily="49" charset="-122"/>
                <a:ea typeface="楷体" panose="02010609060101010101" pitchFamily="49" charset="-122"/>
              </a:rPr>
              <a:t>]</a:t>
            </a:r>
            <a:r>
              <a:rPr lang="zh-CN" altLang="en-US" b="0" i="0" dirty="0">
                <a:solidFill>
                  <a:srgbClr val="333333"/>
                </a:solidFill>
                <a:effectLst/>
                <a:latin typeface="楷体" panose="02010609060101010101" pitchFamily="49" charset="-122"/>
                <a:ea typeface="楷体" panose="02010609060101010101" pitchFamily="49" charset="-122"/>
              </a:rPr>
              <a:t>中，</a:t>
            </a:r>
            <a:r>
              <a:rPr lang="en-US" altLang="zh-CN" b="0" i="0" dirty="0">
                <a:solidFill>
                  <a:srgbClr val="333333"/>
                </a:solidFill>
                <a:effectLst/>
                <a:latin typeface="楷体" panose="02010609060101010101" pitchFamily="49" charset="-122"/>
                <a:ea typeface="楷体" panose="02010609060101010101" pitchFamily="49" charset="-122"/>
              </a:rPr>
              <a:t>CLSTM</a:t>
            </a:r>
            <a:r>
              <a:rPr lang="zh-CN" altLang="en-US" b="0" i="0" dirty="0">
                <a:solidFill>
                  <a:srgbClr val="333333"/>
                </a:solidFill>
                <a:effectLst/>
                <a:latin typeface="楷体" panose="02010609060101010101" pitchFamily="49" charset="-122"/>
                <a:ea typeface="楷体" panose="02010609060101010101" pitchFamily="49" charset="-122"/>
              </a:rPr>
              <a:t>应用于深层</a:t>
            </a:r>
            <a:r>
              <a:rPr lang="en-US" altLang="zh-CN" b="0" i="0" dirty="0">
                <a:solidFill>
                  <a:srgbClr val="333333"/>
                </a:solidFill>
                <a:effectLst/>
                <a:latin typeface="楷体" panose="02010609060101010101" pitchFamily="49" charset="-122"/>
                <a:ea typeface="楷体" panose="02010609060101010101" pitchFamily="49" charset="-122"/>
              </a:rPr>
              <a:t>CNN</a:t>
            </a:r>
            <a:r>
              <a:rPr lang="zh-CN" altLang="en-US" b="0" i="0" dirty="0">
                <a:solidFill>
                  <a:srgbClr val="333333"/>
                </a:solidFill>
                <a:effectLst/>
                <a:latin typeface="楷体" panose="02010609060101010101" pitchFamily="49" charset="-122"/>
                <a:ea typeface="楷体" panose="02010609060101010101" pitchFamily="49" charset="-122"/>
              </a:rPr>
              <a:t>的输出层，以通过捕获相邻切片之间的上下文信息来实现更清晰的分割。</a:t>
            </a:r>
            <a:endParaRPr lang="en-US" altLang="zh-CN" b="0" i="0" dirty="0">
              <a:solidFill>
                <a:srgbClr val="333333"/>
              </a:solidFill>
              <a:effectLst/>
              <a:latin typeface="楷体" panose="02010609060101010101" pitchFamily="49" charset="-122"/>
              <a:ea typeface="楷体" panose="02010609060101010101" pitchFamily="49" charset="-122"/>
            </a:endParaRPr>
          </a:p>
          <a:p>
            <a:pPr algn="l"/>
            <a:endParaRPr lang="en-US" altLang="zh-CN" dirty="0">
              <a:solidFill>
                <a:srgbClr val="333333"/>
              </a:solidFill>
              <a:latin typeface="楷体" panose="02010609060101010101" pitchFamily="49" charset="-122"/>
              <a:ea typeface="楷体" panose="02010609060101010101" pitchFamily="49" charset="-122"/>
            </a:endParaRPr>
          </a:p>
          <a:p>
            <a:pPr algn="l"/>
            <a:r>
              <a:rPr lang="en-US" altLang="zh-CN" b="0" i="0" dirty="0">
                <a:solidFill>
                  <a:srgbClr val="333333"/>
                </a:solidFill>
                <a:effectLst/>
                <a:latin typeface="楷体" panose="02010609060101010101" pitchFamily="49" charset="-122"/>
                <a:ea typeface="楷体" panose="02010609060101010101" pitchFamily="49" charset="-122"/>
              </a:rPr>
              <a:t>Chen</a:t>
            </a:r>
            <a:r>
              <a:rPr lang="zh-CN" altLang="en-US" b="0" i="0" dirty="0">
                <a:solidFill>
                  <a:srgbClr val="333333"/>
                </a:solidFill>
                <a:effectLst/>
                <a:latin typeface="楷体" panose="02010609060101010101" pitchFamily="49" charset="-122"/>
                <a:ea typeface="楷体" panose="02010609060101010101" pitchFamily="49" charset="-122"/>
              </a:rPr>
              <a:t>等在</a:t>
            </a:r>
            <a:r>
              <a:rPr lang="en-US" altLang="zh-CN" b="0" i="0" dirty="0">
                <a:solidFill>
                  <a:srgbClr val="333333"/>
                </a:solidFill>
                <a:effectLst/>
                <a:latin typeface="楷体" panose="02010609060101010101" pitchFamily="49" charset="-122"/>
                <a:ea typeface="楷体" panose="02010609060101010101" pitchFamily="49" charset="-122"/>
              </a:rPr>
              <a:t>[ </a:t>
            </a:r>
            <a:r>
              <a:rPr lang="en-US" altLang="zh-CN" b="0" i="0" u="sng" dirty="0">
                <a:solidFill>
                  <a:srgbClr val="A345C9"/>
                </a:solidFill>
                <a:effectLst/>
                <a:latin typeface="楷体" panose="02010609060101010101" pitchFamily="49" charset="-122"/>
                <a:ea typeface="楷体" panose="02010609060101010101" pitchFamily="49" charset="-122"/>
                <a:hlinkClick r:id="rId3" tooltip="Chen J，Yang L，Zhang Y，Alber M，Chen DZ：将全卷积神经网络和递归神经网络相结合进行3D生物医学图像分割..于：神经信息处理系统进展，2016年，第3036–3044页"/>
              </a:rPr>
              <a:t>12</a:t>
            </a:r>
            <a:r>
              <a:rPr lang="zh-CN" altLang="en-US" b="0" i="0" dirty="0">
                <a:solidFill>
                  <a:srgbClr val="333333"/>
                </a:solidFill>
                <a:effectLst/>
                <a:latin typeface="楷体" panose="02010609060101010101" pitchFamily="49" charset="-122"/>
                <a:ea typeface="楷体" panose="02010609060101010101" pitchFamily="49" charset="-122"/>
              </a:rPr>
              <a:t> </a:t>
            </a:r>
            <a:r>
              <a:rPr lang="en-US" altLang="zh-CN" b="0" i="0" dirty="0">
                <a:solidFill>
                  <a:srgbClr val="333333"/>
                </a:solidFill>
                <a:effectLst/>
                <a:latin typeface="楷体" panose="02010609060101010101" pitchFamily="49" charset="-122"/>
                <a:ea typeface="楷体" panose="02010609060101010101" pitchFamily="49" charset="-122"/>
              </a:rPr>
              <a:t>]</a:t>
            </a:r>
            <a:r>
              <a:rPr lang="zh-CN" altLang="en-US" b="0" i="0" dirty="0">
                <a:solidFill>
                  <a:srgbClr val="333333"/>
                </a:solidFill>
                <a:effectLst/>
                <a:latin typeface="楷体" panose="02010609060101010101" pitchFamily="49" charset="-122"/>
                <a:ea typeface="楷体" panose="02010609060101010101" pitchFamily="49" charset="-122"/>
              </a:rPr>
              <a:t>中，在修改后的</a:t>
            </a:r>
            <a:r>
              <a:rPr lang="en-US" altLang="zh-CN" b="0" i="0" dirty="0">
                <a:solidFill>
                  <a:srgbClr val="333333"/>
                </a:solidFill>
                <a:effectLst/>
                <a:latin typeface="楷体" panose="02010609060101010101" pitchFamily="49" charset="-122"/>
                <a:ea typeface="楷体" panose="02010609060101010101" pitchFamily="49" charset="-122"/>
              </a:rPr>
              <a:t>U-Net</a:t>
            </a:r>
            <a:r>
              <a:rPr lang="zh-CN" altLang="en-US" b="0" i="0" dirty="0">
                <a:solidFill>
                  <a:srgbClr val="333333"/>
                </a:solidFill>
                <a:effectLst/>
                <a:latin typeface="楷体" panose="02010609060101010101" pitchFamily="49" charset="-122"/>
                <a:ea typeface="楷体" panose="02010609060101010101" pitchFamily="49" charset="-122"/>
              </a:rPr>
              <a:t>结构</a:t>
            </a:r>
            <a:r>
              <a:rPr lang="en-US" altLang="zh-CN" b="0" i="0" dirty="0">
                <a:solidFill>
                  <a:srgbClr val="333333"/>
                </a:solidFill>
                <a:effectLst/>
                <a:latin typeface="楷体" panose="02010609060101010101" pitchFamily="49" charset="-122"/>
                <a:ea typeface="楷体" panose="02010609060101010101" pitchFamily="49" charset="-122"/>
              </a:rPr>
              <a:t>CNN</a:t>
            </a:r>
            <a:r>
              <a:rPr lang="zh-CN" altLang="en-US" b="0" i="0" dirty="0">
                <a:solidFill>
                  <a:srgbClr val="333333"/>
                </a:solidFill>
                <a:effectLst/>
                <a:latin typeface="楷体" panose="02010609060101010101" pitchFamily="49" charset="-122"/>
                <a:ea typeface="楷体" panose="02010609060101010101" pitchFamily="49" charset="-122"/>
              </a:rPr>
              <a:t>中添加了双向</a:t>
            </a:r>
            <a:r>
              <a:rPr lang="en-US" altLang="zh-CN" b="0" i="0" dirty="0">
                <a:solidFill>
                  <a:srgbClr val="333333"/>
                </a:solidFill>
                <a:effectLst/>
                <a:latin typeface="楷体" panose="02010609060101010101" pitchFamily="49" charset="-122"/>
                <a:ea typeface="楷体" panose="02010609060101010101" pitchFamily="49" charset="-122"/>
              </a:rPr>
              <a:t>CLSTM</a:t>
            </a:r>
            <a:r>
              <a:rPr lang="zh-CN" altLang="en-US" b="0" i="0" dirty="0">
                <a:solidFill>
                  <a:srgbClr val="333333"/>
                </a:solidFill>
                <a:effectLst/>
                <a:latin typeface="楷体" panose="02010609060101010101" pitchFamily="49" charset="-122"/>
                <a:ea typeface="楷体" panose="02010609060101010101" pitchFamily="49" charset="-122"/>
              </a:rPr>
              <a:t>（</a:t>
            </a:r>
            <a:r>
              <a:rPr lang="en-US" altLang="zh-CN" b="0" i="0" dirty="0">
                <a:solidFill>
                  <a:srgbClr val="333333"/>
                </a:solidFill>
                <a:effectLst/>
                <a:latin typeface="楷体" panose="02010609060101010101" pitchFamily="49" charset="-122"/>
                <a:ea typeface="楷体" panose="02010609060101010101" pitchFamily="49" charset="-122"/>
              </a:rPr>
              <a:t>BDC-LSTM</a:t>
            </a:r>
            <a:r>
              <a:rPr lang="zh-CN" altLang="en-US" b="0" i="0" dirty="0">
                <a:solidFill>
                  <a:srgbClr val="333333"/>
                </a:solidFill>
                <a:effectLst/>
                <a:latin typeface="楷体" panose="02010609060101010101" pitchFamily="49" charset="-122"/>
                <a:ea typeface="楷体" panose="02010609060101010101" pitchFamily="49" charset="-122"/>
              </a:rPr>
              <a:t>）。</a:t>
            </a:r>
            <a:r>
              <a:rPr lang="en-US" altLang="zh-CN" b="0" i="0" dirty="0">
                <a:solidFill>
                  <a:srgbClr val="333333"/>
                </a:solidFill>
                <a:effectLst/>
                <a:latin typeface="楷体" panose="02010609060101010101" pitchFamily="49" charset="-122"/>
                <a:ea typeface="楷体" panose="02010609060101010101" pitchFamily="49" charset="-122"/>
              </a:rPr>
              <a:t>BDC-LSTM</a:t>
            </a:r>
            <a:r>
              <a:rPr lang="zh-CN" altLang="en-US" b="0" i="0" dirty="0">
                <a:solidFill>
                  <a:srgbClr val="333333"/>
                </a:solidFill>
                <a:effectLst/>
                <a:latin typeface="楷体" panose="02010609060101010101" pitchFamily="49" charset="-122"/>
                <a:ea typeface="楷体" panose="02010609060101010101" pitchFamily="49" charset="-122"/>
              </a:rPr>
              <a:t>能够捕获的时序数据中的两个方向上</a:t>
            </a:r>
            <a:r>
              <a:rPr lang="en-US" altLang="zh-CN" b="0" i="1" dirty="0">
                <a:solidFill>
                  <a:srgbClr val="333333"/>
                </a:solidFill>
                <a:effectLst/>
                <a:latin typeface="楷体" panose="02010609060101010101" pitchFamily="49" charset="-122"/>
                <a:ea typeface="楷体" panose="02010609060101010101" pitchFamily="49" charset="-122"/>
              </a:rPr>
              <a:t>Ž </a:t>
            </a:r>
            <a:r>
              <a:rPr lang="en-US" altLang="zh-CN" b="0" i="0" baseline="30000" dirty="0">
                <a:solidFill>
                  <a:srgbClr val="333333"/>
                </a:solidFill>
                <a:effectLst/>
                <a:latin typeface="楷体" panose="02010609060101010101" pitchFamily="49" charset="-122"/>
                <a:ea typeface="楷体" panose="02010609060101010101" pitchFamily="49" charset="-122"/>
              </a:rPr>
              <a:t>+</a:t>
            </a:r>
            <a:r>
              <a:rPr lang="zh-CN" altLang="en-US" b="0" i="0" dirty="0">
                <a:solidFill>
                  <a:srgbClr val="333333"/>
                </a:solidFill>
                <a:effectLst/>
                <a:latin typeface="楷体" panose="02010609060101010101" pitchFamily="49" charset="-122"/>
                <a:ea typeface="楷体" panose="02010609060101010101" pitchFamily="49" charset="-122"/>
              </a:rPr>
              <a:t>和</a:t>
            </a:r>
            <a:r>
              <a:rPr lang="en-US" altLang="zh-CN" b="0" i="1" dirty="0">
                <a:solidFill>
                  <a:srgbClr val="333333"/>
                </a:solidFill>
                <a:effectLst/>
                <a:latin typeface="楷体" panose="02010609060101010101" pitchFamily="49" charset="-122"/>
                <a:ea typeface="楷体" panose="02010609060101010101" pitchFamily="49" charset="-122"/>
              </a:rPr>
              <a:t>ž </a:t>
            </a:r>
            <a:r>
              <a:rPr lang="en-US" altLang="zh-CN" b="0" i="0" baseline="30000" dirty="0">
                <a:solidFill>
                  <a:srgbClr val="333333"/>
                </a:solidFill>
                <a:effectLst/>
                <a:latin typeface="楷体" panose="02010609060101010101" pitchFamily="49" charset="-122"/>
                <a:ea typeface="楷体" panose="02010609060101010101" pitchFamily="49" charset="-122"/>
              </a:rPr>
              <a:t>-</a:t>
            </a:r>
            <a:r>
              <a:rPr lang="zh-CN" altLang="en-US" b="0" i="0" dirty="0">
                <a:solidFill>
                  <a:srgbClr val="333333"/>
                </a:solidFill>
                <a:effectLst/>
                <a:latin typeface="楷体" panose="02010609060101010101" pitchFamily="49" charset="-122"/>
                <a:ea typeface="楷体" panose="02010609060101010101" pitchFamily="49" charset="-122"/>
              </a:rPr>
              <a:t>而不是单一的方向。</a:t>
            </a:r>
            <a:endParaRPr lang="zh-CN" altLang="en-US" dirty="0">
              <a:latin typeface="楷体" panose="02010609060101010101" pitchFamily="49" charset="-122"/>
              <a:ea typeface="楷体" panose="0201060906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61851" y="687977"/>
            <a:ext cx="3518263" cy="461665"/>
          </a:xfrm>
          <a:prstGeom prst="rect">
            <a:avLst/>
          </a:prstGeom>
          <a:noFill/>
        </p:spPr>
        <p:txBody>
          <a:bodyPr wrap="square" rtlCol="0">
            <a:spAutoFit/>
          </a:bodyPr>
          <a:lstStyle/>
          <a:p>
            <a:r>
              <a:rPr lang="zh-CN" altLang="en-US" sz="2400" dirty="0"/>
              <a:t>二、难点与解决方案</a:t>
            </a:r>
            <a:endParaRPr lang="zh-CN" altLang="en-US" sz="2400" dirty="0"/>
          </a:p>
        </p:txBody>
      </p:sp>
      <p:sp>
        <p:nvSpPr>
          <p:cNvPr id="5" name="文本框 4"/>
          <p:cNvSpPr txBox="1"/>
          <p:nvPr/>
        </p:nvSpPr>
        <p:spPr>
          <a:xfrm>
            <a:off x="548640" y="1395608"/>
            <a:ext cx="2569028" cy="461665"/>
          </a:xfrm>
          <a:prstGeom prst="rect">
            <a:avLst/>
          </a:prstGeom>
          <a:noFill/>
        </p:spPr>
        <p:txBody>
          <a:bodyPr wrap="square" rtlCol="0">
            <a:spAutoFit/>
          </a:bodyPr>
          <a:lstStyle/>
          <a:p>
            <a:pPr algn="l"/>
            <a:r>
              <a:rPr lang="en-US" altLang="zh-CN" sz="2400" b="0" i="0" dirty="0">
                <a:solidFill>
                  <a:srgbClr val="FF0000"/>
                </a:solidFill>
                <a:effectLst/>
                <a:latin typeface="楷体" panose="02010609060101010101" pitchFamily="49" charset="-122"/>
                <a:ea typeface="楷体" panose="02010609060101010101" pitchFamily="49" charset="-122"/>
              </a:rPr>
              <a:t>1</a:t>
            </a:r>
            <a:r>
              <a:rPr lang="zh-CN" altLang="en-US" sz="2400" b="0" i="0" dirty="0">
                <a:solidFill>
                  <a:srgbClr val="FF0000"/>
                </a:solidFill>
                <a:effectLst/>
                <a:latin typeface="楷体" panose="02010609060101010101" pitchFamily="49" charset="-122"/>
                <a:ea typeface="楷体" panose="02010609060101010101" pitchFamily="49" charset="-122"/>
              </a:rPr>
              <a:t>、注释数据有限？</a:t>
            </a:r>
            <a:endParaRPr lang="zh-CN" altLang="en-US" sz="2400" b="0" i="0" dirty="0">
              <a:solidFill>
                <a:srgbClr val="FF0000"/>
              </a:solidFill>
              <a:effectLst/>
              <a:latin typeface="楷体" panose="02010609060101010101" pitchFamily="49" charset="-122"/>
              <a:ea typeface="楷体" panose="02010609060101010101" pitchFamily="49" charset="-122"/>
            </a:endParaRPr>
          </a:p>
        </p:txBody>
      </p:sp>
      <p:sp>
        <p:nvSpPr>
          <p:cNvPr id="7" name="文本框 6"/>
          <p:cNvSpPr txBox="1"/>
          <p:nvPr/>
        </p:nvSpPr>
        <p:spPr>
          <a:xfrm>
            <a:off x="2403564" y="2258419"/>
            <a:ext cx="6096000" cy="1754326"/>
          </a:xfrm>
          <a:prstGeom prst="rect">
            <a:avLst/>
          </a:prstGeom>
          <a:noFill/>
        </p:spPr>
        <p:txBody>
          <a:bodyPr wrap="square">
            <a:spAutoFit/>
          </a:bodyPr>
          <a:lstStyle/>
          <a:p>
            <a:r>
              <a:rPr lang="zh-CN" altLang="en-US" dirty="0">
                <a:solidFill>
                  <a:srgbClr val="FF0000"/>
                </a:solidFill>
                <a:latin typeface="楷体" panose="02010609060101010101" pitchFamily="49" charset="-122"/>
                <a:ea typeface="楷体" panose="02010609060101010101" pitchFamily="49" charset="-122"/>
              </a:rPr>
              <a:t>数据增强</a:t>
            </a:r>
            <a:endParaRPr lang="zh-CN" altLang="en-US" dirty="0">
              <a:solidFill>
                <a:srgbClr val="FF0000"/>
              </a:solidFill>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增加训练数据集大小的最常用方法是数据扩充，这是对样本进行一组仿射变换（例如，翻转，旋转，镜像）的应用，以及增加颜色（灰色）值。在非医学实验中，评估了数据增强的有效性，结果表明，传统的增强技术能够将性能提高多达</a:t>
            </a:r>
            <a:r>
              <a:rPr lang="en-US" altLang="zh-CN" dirty="0">
                <a:latin typeface="楷体" panose="02010609060101010101" pitchFamily="49" charset="-122"/>
                <a:ea typeface="楷体" panose="02010609060101010101" pitchFamily="49" charset="-122"/>
              </a:rPr>
              <a:t>7</a:t>
            </a:r>
            <a:r>
              <a:rPr lang="zh-CN" altLang="en-US" dirty="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sp>
        <p:nvSpPr>
          <p:cNvPr id="8" name="文本框 7"/>
          <p:cNvSpPr txBox="1"/>
          <p:nvPr/>
        </p:nvSpPr>
        <p:spPr>
          <a:xfrm>
            <a:off x="2403564" y="4521357"/>
            <a:ext cx="6035040" cy="1200329"/>
          </a:xfrm>
          <a:prstGeom prst="rect">
            <a:avLst/>
          </a:prstGeom>
          <a:noFill/>
        </p:spPr>
        <p:txBody>
          <a:bodyPr wrap="square" rtlCol="0">
            <a:spAutoFit/>
          </a:bodyPr>
          <a:lstStyle/>
          <a:p>
            <a:r>
              <a:rPr lang="zh-CN" altLang="en-US" dirty="0">
                <a:solidFill>
                  <a:srgbClr val="FF0000"/>
                </a:solidFill>
                <a:latin typeface="楷体" panose="02010609060101010101" pitchFamily="49" charset="-122"/>
                <a:ea typeface="楷体" panose="02010609060101010101" pitchFamily="49" charset="-122"/>
              </a:rPr>
              <a:t>迁移学习</a:t>
            </a:r>
            <a:endParaRPr lang="zh-CN" altLang="en-US" dirty="0">
              <a:solidFill>
                <a:srgbClr val="FF0000"/>
              </a:solidFill>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从同一领域（甚至其他领域）实施的成功模型中进行迁移学习是解决此问题的另一种解决方案。与数据增强相比，迁移学习是一种更具体的解决方案。</a:t>
            </a:r>
            <a:endParaRPr lang="zh-CN" altLang="en-US" dirty="0">
              <a:latin typeface="楷体" panose="02010609060101010101" pitchFamily="49" charset="-122"/>
              <a:ea typeface="楷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238103" y="1479232"/>
            <a:ext cx="5608321" cy="1477328"/>
          </a:xfrm>
          <a:prstGeom prst="rect">
            <a:avLst/>
          </a:prstGeom>
          <a:noFill/>
        </p:spPr>
        <p:txBody>
          <a:bodyPr wrap="square">
            <a:spAutoFit/>
          </a:bodyPr>
          <a:lstStyle/>
          <a:p>
            <a:r>
              <a:rPr lang="zh-CN" altLang="en-US" dirty="0">
                <a:solidFill>
                  <a:srgbClr val="FF0000"/>
                </a:solidFill>
                <a:latin typeface="楷体" panose="02010609060101010101" pitchFamily="49" charset="-122"/>
                <a:ea typeface="楷体" panose="02010609060101010101" pitchFamily="49" charset="-122"/>
              </a:rPr>
              <a:t>弱监督学习</a:t>
            </a:r>
            <a:endParaRPr lang="zh-CN" altLang="en-US" dirty="0">
              <a:solidFill>
                <a:srgbClr val="FF0000"/>
              </a:solidFill>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无监督学习方法也已经用于从标记较弱的数据中提取更可靠的数据，然后使用提取的带注释的数据来训练网络。</a:t>
            </a:r>
            <a:endParaRPr lang="zh-CN" altLang="en-US" dirty="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p:sp>
        <p:nvSpPr>
          <p:cNvPr id="4" name="文本框 3"/>
          <p:cNvSpPr txBox="1"/>
          <p:nvPr/>
        </p:nvSpPr>
        <p:spPr>
          <a:xfrm>
            <a:off x="2238103" y="3579223"/>
            <a:ext cx="5495109" cy="1477328"/>
          </a:xfrm>
          <a:prstGeom prst="rect">
            <a:avLst/>
          </a:prstGeom>
          <a:noFill/>
        </p:spPr>
        <p:txBody>
          <a:bodyPr wrap="square" rtlCol="0">
            <a:spAutoFit/>
          </a:bodyPr>
          <a:lstStyle/>
          <a:p>
            <a:r>
              <a:rPr lang="zh-CN" altLang="en-US" dirty="0">
                <a:solidFill>
                  <a:srgbClr val="FF0000"/>
                </a:solidFill>
                <a:latin typeface="楷体" panose="02010609060101010101" pitchFamily="49" charset="-122"/>
                <a:ea typeface="楷体" panose="02010609060101010101" pitchFamily="49" charset="-122"/>
              </a:rPr>
              <a:t>稀疏注释</a:t>
            </a:r>
            <a:endParaRPr lang="zh-CN" altLang="en-US" dirty="0">
              <a:solidFill>
                <a:srgbClr val="FF0000"/>
              </a:solidFill>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特别是在</a:t>
            </a:r>
            <a:r>
              <a:rPr lang="en-US" altLang="zh-CN" dirty="0">
                <a:latin typeface="楷体" panose="02010609060101010101" pitchFamily="49" charset="-122"/>
                <a:ea typeface="楷体" panose="02010609060101010101" pitchFamily="49" charset="-122"/>
              </a:rPr>
              <a:t>3D</a:t>
            </a:r>
            <a:r>
              <a:rPr lang="zh-CN" altLang="en-US" dirty="0">
                <a:latin typeface="楷体" panose="02010609060101010101" pitchFamily="49" charset="-122"/>
                <a:ea typeface="楷体" panose="02010609060101010101" pitchFamily="49" charset="-122"/>
              </a:rPr>
              <a:t>情况下，不一定总是可以完全注释数据，因此通常我们必须使用稀疏注释的数据。将未标记数据的权重设置为零的加权损失函数的应用是仅从稀疏注释的体积中的标记像素中学习的关键。</a:t>
            </a:r>
            <a:endParaRPr lang="zh-CN" altLang="en-US" dirty="0">
              <a:latin typeface="楷体" panose="02010609060101010101" pitchFamily="49" charset="-122"/>
              <a:ea typeface="楷体" panose="020106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7279" y="431802"/>
            <a:ext cx="3335383" cy="400110"/>
          </a:xfrm>
          <a:prstGeom prst="rect">
            <a:avLst/>
          </a:prstGeom>
          <a:noFill/>
        </p:spPr>
        <p:txBody>
          <a:bodyPr wrap="square" rtlCol="0">
            <a:spAutoFit/>
          </a:bodyPr>
          <a:lstStyle/>
          <a:p>
            <a:r>
              <a:rPr lang="zh-CN" altLang="en-US" sz="2000" dirty="0">
                <a:solidFill>
                  <a:srgbClr val="FF0000"/>
                </a:solidFill>
                <a:latin typeface="楷体" panose="02010609060101010101" pitchFamily="49" charset="-122"/>
                <a:ea typeface="楷体" panose="02010609060101010101" pitchFamily="49" charset="-122"/>
              </a:rPr>
              <a:t>有效负集？</a:t>
            </a:r>
            <a:endParaRPr lang="zh-CN" altLang="en-US" sz="2000" dirty="0">
              <a:solidFill>
                <a:srgbClr val="FF0000"/>
              </a:solidFill>
              <a:latin typeface="楷体" panose="02010609060101010101" pitchFamily="49" charset="-122"/>
              <a:ea typeface="楷体" panose="02010609060101010101" pitchFamily="49" charset="-122"/>
            </a:endParaRPr>
          </a:p>
        </p:txBody>
      </p:sp>
      <p:sp>
        <p:nvSpPr>
          <p:cNvPr id="3" name="文本框 2"/>
          <p:cNvSpPr txBox="1"/>
          <p:nvPr/>
        </p:nvSpPr>
        <p:spPr>
          <a:xfrm>
            <a:off x="2490651" y="966651"/>
            <a:ext cx="5930537" cy="1477328"/>
          </a:xfrm>
          <a:prstGeom prst="rect">
            <a:avLst/>
          </a:prstGeom>
          <a:noFill/>
        </p:spPr>
        <p:txBody>
          <a:bodyPr wrap="square" rtlCol="0">
            <a:spAutoFit/>
          </a:bodyPr>
          <a:lstStyle/>
          <a:p>
            <a:pPr algn="l"/>
            <a:r>
              <a:rPr lang="zh-CN" altLang="en-US" b="0" i="0" dirty="0">
                <a:solidFill>
                  <a:srgbClr val="333333"/>
                </a:solidFill>
                <a:effectLst/>
                <a:latin typeface="楷体" panose="02010609060101010101" pitchFamily="49" charset="-122"/>
                <a:ea typeface="楷体" panose="02010609060101010101" pitchFamily="49" charset="-122"/>
              </a:rPr>
              <a:t>要克服的另一个挑战是收集一组合适的阴性样品。为了增强网络对假阳性病例的区分能力，阴性组必须包含结节状但不是阳性的病例。例如，</a:t>
            </a:r>
            <a:r>
              <a:rPr lang="en-US" altLang="zh-CN" b="0" i="0" dirty="0">
                <a:solidFill>
                  <a:srgbClr val="333333"/>
                </a:solidFill>
                <a:effectLst/>
                <a:latin typeface="楷体" panose="02010609060101010101" pitchFamily="49" charset="-122"/>
                <a:ea typeface="楷体" panose="02010609060101010101" pitchFamily="49" charset="-122"/>
              </a:rPr>
              <a:t>[ </a:t>
            </a:r>
            <a:r>
              <a:rPr lang="en-US" altLang="zh-CN" b="0" i="0" u="sng" dirty="0">
                <a:solidFill>
                  <a:srgbClr val="A345C9"/>
                </a:solidFill>
                <a:effectLst/>
                <a:latin typeface="楷体" panose="02010609060101010101" pitchFamily="49" charset="-122"/>
                <a:ea typeface="楷体" panose="02010609060101010101" pitchFamily="49" charset="-122"/>
                <a:hlinkClick r:id="rId1" tooltip="Anirudh R，Thiagarajan JJ，Bremer T，Kim H：使用在弱标记数据上训练的3D卷积神经网络进行肺结节检测。在：《医学成像2016：计算机辅助诊断》，第9785卷，2016年，第978532页。国际光学学会和光子学"/>
              </a:rPr>
              <a:t>2</a:t>
            </a:r>
            <a:r>
              <a:rPr lang="zh-CN" altLang="en-US" b="0" i="0" dirty="0">
                <a:solidFill>
                  <a:srgbClr val="333333"/>
                </a:solidFill>
                <a:effectLst/>
                <a:latin typeface="楷体" panose="02010609060101010101" pitchFamily="49" charset="-122"/>
                <a:ea typeface="楷体" panose="02010609060101010101" pitchFamily="49" charset="-122"/>
              </a:rPr>
              <a:t> </a:t>
            </a:r>
            <a:r>
              <a:rPr lang="en-US" altLang="zh-CN" b="0" i="0" dirty="0">
                <a:solidFill>
                  <a:srgbClr val="333333"/>
                </a:solidFill>
                <a:effectLst/>
                <a:latin typeface="楷体" panose="02010609060101010101" pitchFamily="49" charset="-122"/>
                <a:ea typeface="楷体" panose="02010609060101010101" pitchFamily="49" charset="-122"/>
              </a:rPr>
              <a:t>]</a:t>
            </a:r>
            <a:r>
              <a:rPr lang="zh-CN" altLang="en-US" b="0" i="0" dirty="0">
                <a:solidFill>
                  <a:srgbClr val="333333"/>
                </a:solidFill>
                <a:effectLst/>
                <a:latin typeface="楷体" panose="02010609060101010101" pitchFamily="49" charset="-122"/>
                <a:ea typeface="楷体" panose="02010609060101010101" pitchFamily="49" charset="-122"/>
              </a:rPr>
              <a:t>中的作者从肺区域内部以</a:t>
            </a:r>
            <a:r>
              <a:rPr lang="en-US" altLang="zh-CN" b="0" i="0" dirty="0">
                <a:solidFill>
                  <a:srgbClr val="333333"/>
                </a:solidFill>
                <a:effectLst/>
                <a:latin typeface="楷体" panose="02010609060101010101" pitchFamily="49" charset="-122"/>
                <a:ea typeface="楷体" panose="02010609060101010101" pitchFamily="49" charset="-122"/>
              </a:rPr>
              <a:t>Hounsfield</a:t>
            </a:r>
            <a:r>
              <a:rPr lang="zh-CN" altLang="en-US" b="0" i="0" dirty="0">
                <a:solidFill>
                  <a:srgbClr val="333333"/>
                </a:solidFill>
                <a:effectLst/>
                <a:latin typeface="楷体" panose="02010609060101010101" pitchFamily="49" charset="-122"/>
                <a:ea typeface="楷体" panose="02010609060101010101" pitchFamily="49" charset="-122"/>
              </a:rPr>
              <a:t>量表在</a:t>
            </a:r>
            <a:r>
              <a:rPr lang="en-US" altLang="zh-CN" b="0" i="0" dirty="0">
                <a:solidFill>
                  <a:srgbClr val="333333"/>
                </a:solidFill>
                <a:effectLst/>
                <a:latin typeface="楷体" panose="02010609060101010101" pitchFamily="49" charset="-122"/>
                <a:ea typeface="楷体" panose="02010609060101010101" pitchFamily="49" charset="-122"/>
              </a:rPr>
              <a:t>400</a:t>
            </a:r>
            <a:r>
              <a:rPr lang="zh-CN" altLang="en-US" b="0" i="0" dirty="0">
                <a:solidFill>
                  <a:srgbClr val="333333"/>
                </a:solidFill>
                <a:effectLst/>
                <a:latin typeface="楷体" panose="02010609060101010101" pitchFamily="49" charset="-122"/>
                <a:ea typeface="楷体" panose="02010609060101010101" pitchFamily="49" charset="-122"/>
              </a:rPr>
              <a:t>到</a:t>
            </a:r>
            <a:r>
              <a:rPr lang="en-US" altLang="zh-CN" b="0" i="0" dirty="0">
                <a:solidFill>
                  <a:srgbClr val="333333"/>
                </a:solidFill>
                <a:effectLst/>
                <a:latin typeface="楷体" panose="02010609060101010101" pitchFamily="49" charset="-122"/>
                <a:ea typeface="楷体" panose="02010609060101010101" pitchFamily="49" charset="-122"/>
              </a:rPr>
              <a:t>500</a:t>
            </a:r>
            <a:r>
              <a:rPr lang="zh-CN" altLang="en-US" b="0" i="0" dirty="0">
                <a:solidFill>
                  <a:srgbClr val="333333"/>
                </a:solidFill>
                <a:effectLst/>
                <a:latin typeface="楷体" panose="02010609060101010101" pitchFamily="49" charset="-122"/>
                <a:ea typeface="楷体" panose="02010609060101010101" pitchFamily="49" charset="-122"/>
              </a:rPr>
              <a:t>之间的范围内抽取了随机样本。此</a:t>
            </a:r>
            <a:r>
              <a:rPr lang="en-US" altLang="zh-CN" b="0" i="0" dirty="0">
                <a:solidFill>
                  <a:srgbClr val="333333"/>
                </a:solidFill>
                <a:effectLst/>
                <a:latin typeface="楷体" panose="02010609060101010101" pitchFamily="49" charset="-122"/>
                <a:ea typeface="楷体" panose="02010609060101010101" pitchFamily="49" charset="-122"/>
              </a:rPr>
              <a:t>HU</a:t>
            </a:r>
            <a:r>
              <a:rPr lang="zh-CN" altLang="en-US" b="0" i="0" dirty="0">
                <a:solidFill>
                  <a:srgbClr val="333333"/>
                </a:solidFill>
                <a:effectLst/>
                <a:latin typeface="楷体" panose="02010609060101010101" pitchFamily="49" charset="-122"/>
                <a:ea typeface="楷体" panose="02010609060101010101" pitchFamily="49" charset="-122"/>
              </a:rPr>
              <a:t>范围包含阴性的结节样样本。</a:t>
            </a:r>
            <a:endParaRPr lang="zh-CN" altLang="en-US" b="0" i="0" dirty="0">
              <a:solidFill>
                <a:srgbClr val="333333"/>
              </a:solidFill>
              <a:effectLst/>
              <a:latin typeface="楷体" panose="02010609060101010101" pitchFamily="49" charset="-122"/>
              <a:ea typeface="楷体" panose="02010609060101010101" pitchFamily="49" charset="-122"/>
            </a:endParaRPr>
          </a:p>
        </p:txBody>
      </p:sp>
      <p:sp>
        <p:nvSpPr>
          <p:cNvPr id="4" name="文本框 3"/>
          <p:cNvSpPr txBox="1"/>
          <p:nvPr/>
        </p:nvSpPr>
        <p:spPr>
          <a:xfrm>
            <a:off x="2621280" y="2978828"/>
            <a:ext cx="6723017" cy="3416320"/>
          </a:xfrm>
          <a:prstGeom prst="rect">
            <a:avLst/>
          </a:prstGeom>
          <a:noFill/>
        </p:spPr>
        <p:txBody>
          <a:bodyPr wrap="square" rtlCol="0">
            <a:spAutoFit/>
          </a:bodyPr>
          <a:lstStyle/>
          <a:p>
            <a:pPr algn="l"/>
            <a:r>
              <a:rPr lang="zh-CN" altLang="en-US" b="0" i="0" dirty="0">
                <a:solidFill>
                  <a:srgbClr val="333333"/>
                </a:solidFill>
                <a:effectLst/>
                <a:latin typeface="楷体" panose="02010609060101010101" pitchFamily="49" charset="-122"/>
                <a:ea typeface="楷体" panose="02010609060101010101" pitchFamily="49" charset="-122"/>
              </a:rPr>
              <a:t>感兴趣的解剖仅占据图像的很小一部分。因此，大多数提取的斑块属于背景区域，而这些小器官（异常）则更为重要。培养具有这样的数据往往导致训练的网络的网络被偏压朝向背景。</a:t>
            </a:r>
            <a:endParaRPr lang="en-US" altLang="zh-CN" b="0" i="0" dirty="0">
              <a:solidFill>
                <a:srgbClr val="333333"/>
              </a:solidFill>
              <a:effectLst/>
              <a:latin typeface="楷体" panose="02010609060101010101" pitchFamily="49" charset="-122"/>
              <a:ea typeface="楷体" panose="02010609060101010101" pitchFamily="49" charset="-122"/>
            </a:endParaRPr>
          </a:p>
          <a:p>
            <a:pPr algn="l"/>
            <a:endParaRPr lang="zh-CN" altLang="en-US" b="0" i="0" dirty="0">
              <a:solidFill>
                <a:srgbClr val="333333"/>
              </a:solidFill>
              <a:effectLst/>
              <a:latin typeface="楷体" panose="02010609060101010101" pitchFamily="49" charset="-122"/>
              <a:ea typeface="楷体" panose="02010609060101010101" pitchFamily="49" charset="-122"/>
            </a:endParaRPr>
          </a:p>
          <a:p>
            <a:pPr algn="l"/>
            <a:r>
              <a:rPr lang="zh-CN" altLang="en-US" b="0" i="0" dirty="0">
                <a:solidFill>
                  <a:srgbClr val="333333"/>
                </a:solidFill>
                <a:effectLst/>
                <a:latin typeface="楷体" panose="02010609060101010101" pitchFamily="49" charset="-122"/>
                <a:ea typeface="楷体" panose="02010609060101010101" pitchFamily="49" charset="-122"/>
              </a:rPr>
              <a:t>这个问题的</a:t>
            </a:r>
            <a:r>
              <a:rPr lang="zh-CN" altLang="en-US" b="0" i="0" dirty="0">
                <a:solidFill>
                  <a:srgbClr val="FF0000"/>
                </a:solidFill>
                <a:effectLst/>
                <a:latin typeface="楷体" panose="02010609060101010101" pitchFamily="49" charset="-122"/>
                <a:ea typeface="楷体" panose="02010609060101010101" pitchFamily="49" charset="-122"/>
              </a:rPr>
              <a:t>一个流行解决方案是样本重加权</a:t>
            </a:r>
            <a:r>
              <a:rPr lang="zh-CN" altLang="en-US" b="0" i="0" dirty="0">
                <a:solidFill>
                  <a:srgbClr val="333333"/>
                </a:solidFill>
                <a:effectLst/>
                <a:latin typeface="楷体" panose="02010609060101010101" pitchFamily="49" charset="-122"/>
                <a:ea typeface="楷体" panose="02010609060101010101" pitchFamily="49" charset="-122"/>
              </a:rPr>
              <a:t>，在训练过程中将较高的权重应用于前景补丁。样品重新加权的自动修改已经通过使用骰子损耗层和骰子系数。然而，在解决极端阶级失衡方面的有效性是有限的</a:t>
            </a:r>
            <a:r>
              <a:rPr lang="en-US" altLang="zh-CN" b="0" i="0" dirty="0">
                <a:solidFill>
                  <a:srgbClr val="333333"/>
                </a:solidFill>
                <a:effectLst/>
                <a:latin typeface="楷体" panose="02010609060101010101" pitchFamily="49" charset="-122"/>
                <a:ea typeface="楷体" panose="02010609060101010101" pitchFamily="49" charset="-122"/>
              </a:rPr>
              <a:t>[ </a:t>
            </a:r>
            <a:r>
              <a:rPr lang="en-US" altLang="zh-CN" b="0" i="0" u="sng" dirty="0">
                <a:solidFill>
                  <a:srgbClr val="A345C9"/>
                </a:solidFill>
                <a:effectLst/>
                <a:latin typeface="楷体" panose="02010609060101010101" pitchFamily="49" charset="-122"/>
                <a:ea typeface="楷体" panose="02010609060101010101" pitchFamily="49" charset="-122"/>
                <a:hlinkClick r:id="rId2" tooltip="Zhou XY，Shen M，Riga C，Yang GZ，Lee SL（2017）Focal FCN：小目标分割，训练数据有限。 arXiv：1711.01506&#10;                    &#10;                  &#10;                        "/>
              </a:rPr>
              <a:t>93</a:t>
            </a:r>
            <a:r>
              <a:rPr lang="zh-CN" altLang="en-US" b="0" i="0" dirty="0">
                <a:solidFill>
                  <a:srgbClr val="333333"/>
                </a:solidFill>
                <a:effectLst/>
                <a:latin typeface="楷体" panose="02010609060101010101" pitchFamily="49" charset="-122"/>
                <a:ea typeface="楷体" panose="02010609060101010101" pitchFamily="49" charset="-122"/>
              </a:rPr>
              <a:t> </a:t>
            </a:r>
            <a:r>
              <a:rPr lang="en-US" altLang="zh-CN" b="0" i="0" dirty="0">
                <a:solidFill>
                  <a:srgbClr val="333333"/>
                </a:solidFill>
                <a:effectLst/>
                <a:latin typeface="楷体" panose="02010609060101010101" pitchFamily="49" charset="-122"/>
                <a:ea typeface="楷体" panose="02010609060101010101" pitchFamily="49" charset="-122"/>
              </a:rPr>
              <a:t>]</a:t>
            </a:r>
            <a:r>
              <a:rPr lang="zh-CN" altLang="en-US" b="0" i="0" dirty="0">
                <a:solidFill>
                  <a:srgbClr val="333333"/>
                </a:solidFill>
                <a:effectLst/>
                <a:latin typeface="楷体" panose="02010609060101010101" pitchFamily="49" charset="-122"/>
                <a:ea typeface="楷体" panose="02010609060101010101" pitchFamily="49" charset="-122"/>
              </a:rPr>
              <a:t>。</a:t>
            </a:r>
            <a:endParaRPr lang="en-US" altLang="zh-CN" b="0" i="0" dirty="0">
              <a:solidFill>
                <a:srgbClr val="333333"/>
              </a:solidFill>
              <a:effectLst/>
              <a:latin typeface="楷体" panose="02010609060101010101" pitchFamily="49" charset="-122"/>
              <a:ea typeface="楷体" panose="02010609060101010101" pitchFamily="49" charset="-122"/>
            </a:endParaRPr>
          </a:p>
          <a:p>
            <a:pPr algn="l"/>
            <a:endParaRPr lang="en-US" altLang="zh-CN" b="0" i="0" dirty="0">
              <a:solidFill>
                <a:srgbClr val="333333"/>
              </a:solidFill>
              <a:effectLst/>
              <a:latin typeface="楷体" panose="02010609060101010101" pitchFamily="49" charset="-122"/>
              <a:ea typeface="楷体" panose="02010609060101010101" pitchFamily="49" charset="-122"/>
            </a:endParaRPr>
          </a:p>
          <a:p>
            <a:pPr algn="l"/>
            <a:r>
              <a:rPr lang="zh-CN" altLang="en-US" dirty="0">
                <a:solidFill>
                  <a:srgbClr val="FF0000"/>
                </a:solidFill>
                <a:latin typeface="楷体" panose="02010609060101010101" pitchFamily="49" charset="-122"/>
                <a:ea typeface="楷体" panose="02010609060101010101" pitchFamily="49" charset="-122"/>
              </a:rPr>
              <a:t>裁剪小块</a:t>
            </a:r>
            <a:r>
              <a:rPr lang="zh-CN" altLang="en-US" b="0" i="0" dirty="0">
                <a:solidFill>
                  <a:srgbClr val="FF0000"/>
                </a:solidFill>
                <a:effectLst/>
                <a:latin typeface="楷体" panose="02010609060101010101" pitchFamily="49" charset="-122"/>
                <a:ea typeface="楷体" panose="02010609060101010101" pitchFamily="49" charset="-122"/>
              </a:rPr>
              <a:t>训练与小块选择相结合</a:t>
            </a:r>
            <a:r>
              <a:rPr lang="zh-CN" altLang="en-US" b="0" i="0" dirty="0">
                <a:solidFill>
                  <a:srgbClr val="333333"/>
                </a:solidFill>
                <a:effectLst/>
                <a:latin typeface="楷体" panose="02010609060101010101" pitchFamily="49" charset="-122"/>
                <a:ea typeface="楷体" panose="02010609060101010101" pitchFamily="49" charset="-122"/>
              </a:rPr>
              <a:t>可以帮助解决样本不平衡的问题。从根本上讲，在训练集的创建过程中，可以将控制机制设置为具有平衡的背景和前景小块数量。</a:t>
            </a:r>
            <a:endParaRPr lang="zh-CN" altLang="en-US" b="0" i="0" dirty="0">
              <a:solidFill>
                <a:srgbClr val="333333"/>
              </a:solidFill>
              <a:effectLst/>
              <a:latin typeface="楷体" panose="02010609060101010101" pitchFamily="49" charset="-122"/>
              <a:ea typeface="楷体" panose="02010609060101010101" pitchFamily="49" charset="-122"/>
            </a:endParaRPr>
          </a:p>
        </p:txBody>
      </p:sp>
      <p:sp>
        <p:nvSpPr>
          <p:cNvPr id="5" name="文本框 4"/>
          <p:cNvSpPr txBox="1"/>
          <p:nvPr/>
        </p:nvSpPr>
        <p:spPr>
          <a:xfrm>
            <a:off x="1166949" y="2578718"/>
            <a:ext cx="2046514" cy="400110"/>
          </a:xfrm>
          <a:prstGeom prst="rect">
            <a:avLst/>
          </a:prstGeom>
          <a:noFill/>
        </p:spPr>
        <p:txBody>
          <a:bodyPr wrap="square" rtlCol="0">
            <a:spAutoFit/>
          </a:bodyPr>
          <a:lstStyle/>
          <a:p>
            <a:r>
              <a:rPr lang="zh-CN" altLang="en-US" sz="2000" dirty="0">
                <a:solidFill>
                  <a:srgbClr val="FF0000"/>
                </a:solidFill>
                <a:latin typeface="楷体" panose="02010609060101010101" pitchFamily="49" charset="-122"/>
                <a:ea typeface="楷体" panose="02010609060101010101" pitchFamily="49" charset="-122"/>
              </a:rPr>
              <a:t>样本失衡？</a:t>
            </a:r>
            <a:endParaRPr lang="zh-CN" altLang="en-US" sz="2000" dirty="0">
              <a:solidFill>
                <a:srgbClr val="FF0000"/>
              </a:solidFill>
              <a:latin typeface="楷体" panose="02010609060101010101" pitchFamily="49" charset="-122"/>
              <a:ea typeface="楷体" panose="020106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05097" y="704340"/>
            <a:ext cx="6096000" cy="2646878"/>
          </a:xfrm>
          <a:prstGeom prst="rect">
            <a:avLst/>
          </a:prstGeom>
          <a:noFill/>
        </p:spPr>
        <p:txBody>
          <a:bodyPr wrap="square">
            <a:spAutoFit/>
          </a:bodyPr>
          <a:lstStyle/>
          <a:p>
            <a:pPr algn="l"/>
            <a:r>
              <a:rPr lang="zh-CN" altLang="en-US" sz="2000" b="0" i="0" dirty="0">
                <a:solidFill>
                  <a:srgbClr val="FF0000"/>
                </a:solidFill>
                <a:effectLst/>
                <a:latin typeface="楷体" panose="02010609060101010101" pitchFamily="49" charset="-122"/>
                <a:ea typeface="楷体" panose="02010609060101010101" pitchFamily="49" charset="-122"/>
              </a:rPr>
              <a:t>训练时间？</a:t>
            </a:r>
            <a:endParaRPr lang="en-US" altLang="zh-CN" sz="2000" b="0" i="0" dirty="0">
              <a:solidFill>
                <a:srgbClr val="FF0000"/>
              </a:solidFill>
              <a:effectLst/>
              <a:latin typeface="楷体" panose="02010609060101010101" pitchFamily="49" charset="-122"/>
              <a:ea typeface="楷体" panose="02010609060101010101" pitchFamily="49" charset="-122"/>
            </a:endParaRPr>
          </a:p>
          <a:p>
            <a:pPr algn="l"/>
            <a:endParaRPr lang="zh-CN" altLang="en-US" sz="2000" b="0" i="0" dirty="0">
              <a:solidFill>
                <a:srgbClr val="FF0000"/>
              </a:solidFill>
              <a:effectLst/>
              <a:latin typeface="楷体" panose="02010609060101010101" pitchFamily="49" charset="-122"/>
              <a:ea typeface="楷体" panose="02010609060101010101" pitchFamily="49" charset="-122"/>
            </a:endParaRPr>
          </a:p>
          <a:p>
            <a:pPr algn="l"/>
            <a:r>
              <a:rPr lang="zh-CN" altLang="en-US" b="0" i="0" dirty="0">
                <a:solidFill>
                  <a:srgbClr val="333333"/>
                </a:solidFill>
                <a:effectLst/>
                <a:latin typeface="楷体" panose="02010609060101010101" pitchFamily="49" charset="-122"/>
                <a:ea typeface="楷体" panose="02010609060101010101" pitchFamily="49" charset="-122"/>
              </a:rPr>
              <a:t>减少训练时间并加快收敛速度​​是许多研究的核心主题。解决此问题的较早解决方案之一是</a:t>
            </a:r>
            <a:r>
              <a:rPr lang="zh-CN" altLang="en-US" b="0" i="0" dirty="0">
                <a:solidFill>
                  <a:srgbClr val="FF0000"/>
                </a:solidFill>
                <a:effectLst/>
                <a:latin typeface="楷体" panose="02010609060101010101" pitchFamily="49" charset="-122"/>
                <a:ea typeface="楷体" panose="02010609060101010101" pitchFamily="49" charset="-122"/>
              </a:rPr>
              <a:t>应用可降低参数维数的池化层</a:t>
            </a:r>
            <a:r>
              <a:rPr lang="zh-CN" altLang="en-US" b="0" i="0" dirty="0">
                <a:solidFill>
                  <a:srgbClr val="333333"/>
                </a:solidFill>
                <a:effectLst/>
                <a:latin typeface="楷体" panose="02010609060101010101" pitchFamily="49" charset="-122"/>
                <a:ea typeface="楷体" panose="02010609060101010101" pitchFamily="49" charset="-122"/>
              </a:rPr>
              <a:t>。最近基于池的解决方案</a:t>
            </a:r>
            <a:r>
              <a:rPr lang="zh-CN" altLang="en-US" b="0" i="0" dirty="0">
                <a:solidFill>
                  <a:srgbClr val="FF0000"/>
                </a:solidFill>
                <a:effectLst/>
                <a:latin typeface="楷体" panose="02010609060101010101" pitchFamily="49" charset="-122"/>
                <a:ea typeface="楷体" panose="02010609060101010101" pitchFamily="49" charset="-122"/>
              </a:rPr>
              <a:t>使用步幅进行卷积</a:t>
            </a:r>
            <a:r>
              <a:rPr lang="zh-CN" altLang="en-US" b="0" i="0" dirty="0">
                <a:solidFill>
                  <a:srgbClr val="333333"/>
                </a:solidFill>
                <a:effectLst/>
                <a:latin typeface="楷体" panose="02010609060101010101" pitchFamily="49" charset="-122"/>
                <a:ea typeface="楷体" panose="02010609060101010101" pitchFamily="49" charset="-122"/>
              </a:rPr>
              <a:t>，其效果相同，但减轻了网络负担。</a:t>
            </a:r>
            <a:r>
              <a:rPr lang="zh-CN" altLang="en-US" b="0" i="0" dirty="0">
                <a:solidFill>
                  <a:srgbClr val="FF0000"/>
                </a:solidFill>
                <a:effectLst/>
                <a:latin typeface="楷体" panose="02010609060101010101" pitchFamily="49" charset="-122"/>
                <a:ea typeface="楷体" panose="02010609060101010101" pitchFamily="49" charset="-122"/>
              </a:rPr>
              <a:t>批处理规范化</a:t>
            </a:r>
            <a:r>
              <a:rPr lang="zh-CN" altLang="en-US" b="0" i="0" dirty="0">
                <a:solidFill>
                  <a:srgbClr val="333333"/>
                </a:solidFill>
                <a:effectLst/>
                <a:latin typeface="楷体" panose="02010609060101010101" pitchFamily="49" charset="-122"/>
                <a:ea typeface="楷体" panose="02010609060101010101" pitchFamily="49" charset="-122"/>
              </a:rPr>
              <a:t>是提高网络收敛性的一种更可取的方法，因为据报导它不会对性能产生任何负面影响，而合并和下采样技术却导致丢失了有益的信息。</a:t>
            </a:r>
            <a:endParaRPr lang="zh-CN" altLang="en-US" b="0" i="0" dirty="0">
              <a:solidFill>
                <a:srgbClr val="333333"/>
              </a:solidFill>
              <a:effectLst/>
              <a:latin typeface="楷体" panose="02010609060101010101" pitchFamily="49" charset="-122"/>
              <a:ea typeface="楷体" panose="02010609060101010101" pitchFamily="49" charset="-122"/>
            </a:endParaRPr>
          </a:p>
        </p:txBody>
      </p:sp>
      <p:sp>
        <p:nvSpPr>
          <p:cNvPr id="6" name="文本框 5"/>
          <p:cNvSpPr txBox="1"/>
          <p:nvPr/>
        </p:nvSpPr>
        <p:spPr>
          <a:xfrm>
            <a:off x="6723017" y="2272938"/>
            <a:ext cx="4432663" cy="4001095"/>
          </a:xfrm>
          <a:prstGeom prst="rect">
            <a:avLst/>
          </a:prstGeom>
          <a:noFill/>
        </p:spPr>
        <p:txBody>
          <a:bodyPr wrap="square" rtlCol="0">
            <a:spAutoFit/>
          </a:bodyPr>
          <a:lstStyle/>
          <a:p>
            <a:pPr algn="l"/>
            <a:r>
              <a:rPr lang="zh-CN" altLang="en-US" sz="2000" b="0" i="0" dirty="0">
                <a:solidFill>
                  <a:srgbClr val="FF0000"/>
                </a:solidFill>
                <a:effectLst/>
                <a:latin typeface="楷体" panose="02010609060101010101" pitchFamily="49" charset="-122"/>
                <a:ea typeface="楷体" panose="02010609060101010101" pitchFamily="49" charset="-122"/>
              </a:rPr>
              <a:t>渐变消失？</a:t>
            </a:r>
            <a:endParaRPr lang="zh-CN" altLang="en-US" sz="2000" b="0" i="0" dirty="0">
              <a:solidFill>
                <a:srgbClr val="FF0000"/>
              </a:solidFill>
              <a:effectLst/>
              <a:latin typeface="楷体" panose="02010609060101010101" pitchFamily="49" charset="-122"/>
              <a:ea typeface="楷体" panose="02010609060101010101" pitchFamily="49" charset="-122"/>
            </a:endParaRPr>
          </a:p>
          <a:p>
            <a:pPr algn="l"/>
            <a:r>
              <a:rPr lang="zh-CN" altLang="en-US" b="0" i="0" dirty="0">
                <a:solidFill>
                  <a:srgbClr val="333333"/>
                </a:solidFill>
                <a:effectLst/>
                <a:latin typeface="楷体" panose="02010609060101010101" pitchFamily="49" charset="-122"/>
                <a:ea typeface="楷体" panose="02010609060101010101" pitchFamily="49" charset="-122"/>
              </a:rPr>
              <a:t>事实证明，更深层的网络具有更好的性能，但最终损失无法有效地反向传播至浅层。在</a:t>
            </a:r>
            <a:r>
              <a:rPr lang="en-US" altLang="zh-CN" b="0" i="0" dirty="0">
                <a:solidFill>
                  <a:srgbClr val="333333"/>
                </a:solidFill>
                <a:effectLst/>
                <a:latin typeface="楷体" panose="02010609060101010101" pitchFamily="49" charset="-122"/>
                <a:ea typeface="楷体" panose="02010609060101010101" pitchFamily="49" charset="-122"/>
              </a:rPr>
              <a:t>3D</a:t>
            </a:r>
            <a:r>
              <a:rPr lang="zh-CN" altLang="en-US" b="0" i="0" dirty="0">
                <a:solidFill>
                  <a:srgbClr val="333333"/>
                </a:solidFill>
                <a:effectLst/>
                <a:latin typeface="楷体" panose="02010609060101010101" pitchFamily="49" charset="-122"/>
                <a:ea typeface="楷体" panose="02010609060101010101" pitchFamily="49" charset="-122"/>
              </a:rPr>
              <a:t>模型中，此问题更为严重。</a:t>
            </a:r>
            <a:endParaRPr lang="en-US" altLang="zh-CN" b="0" i="0" dirty="0">
              <a:solidFill>
                <a:srgbClr val="333333"/>
              </a:solidFill>
              <a:effectLst/>
              <a:latin typeface="楷体" panose="02010609060101010101" pitchFamily="49" charset="-122"/>
              <a:ea typeface="楷体" panose="02010609060101010101" pitchFamily="49" charset="-122"/>
            </a:endParaRPr>
          </a:p>
          <a:p>
            <a:pPr algn="l"/>
            <a:endParaRPr lang="zh-CN" altLang="en-US" b="0" i="0" dirty="0">
              <a:solidFill>
                <a:srgbClr val="333333"/>
              </a:solidFill>
              <a:effectLst/>
              <a:latin typeface="楷体" panose="02010609060101010101" pitchFamily="49" charset="-122"/>
              <a:ea typeface="楷体" panose="02010609060101010101" pitchFamily="49" charset="-122"/>
            </a:endParaRPr>
          </a:p>
          <a:p>
            <a:pPr algn="l"/>
            <a:r>
              <a:rPr lang="zh-CN" altLang="en-US" b="0" i="0" dirty="0">
                <a:solidFill>
                  <a:srgbClr val="333333"/>
                </a:solidFill>
                <a:effectLst/>
                <a:latin typeface="楷体" panose="02010609060101010101" pitchFamily="49" charset="-122"/>
                <a:ea typeface="楷体" panose="02010609060101010101" pitchFamily="49" charset="-122"/>
              </a:rPr>
              <a:t>梯度消失的一般解决方案是</a:t>
            </a:r>
            <a:r>
              <a:rPr lang="zh-CN" altLang="en-US" b="0" i="0" dirty="0">
                <a:effectLst/>
                <a:latin typeface="楷体" panose="02010609060101010101" pitchFamily="49" charset="-122"/>
                <a:ea typeface="楷体" panose="02010609060101010101" pitchFamily="49" charset="-122"/>
              </a:rPr>
              <a:t>采用深度监督的方法</a:t>
            </a:r>
            <a:r>
              <a:rPr lang="zh-CN" altLang="en-US" b="0" i="0" dirty="0">
                <a:solidFill>
                  <a:srgbClr val="333333"/>
                </a:solidFill>
                <a:effectLst/>
                <a:latin typeface="楷体" panose="02010609060101010101" pitchFamily="49" charset="-122"/>
                <a:ea typeface="楷体" panose="02010609060101010101" pitchFamily="49" charset="-122"/>
              </a:rPr>
              <a:t>，其中将</a:t>
            </a:r>
            <a:r>
              <a:rPr lang="zh-CN" altLang="en-US" b="0" i="0" dirty="0">
                <a:solidFill>
                  <a:srgbClr val="FF0000"/>
                </a:solidFill>
                <a:effectLst/>
                <a:latin typeface="楷体" panose="02010609060101010101" pitchFamily="49" charset="-122"/>
                <a:ea typeface="楷体" panose="02010609060101010101" pitchFamily="49" charset="-122"/>
              </a:rPr>
              <a:t>使用反卷积来放大中间隐藏层的输出，并将其传递给</a:t>
            </a:r>
            <a:r>
              <a:rPr lang="en-US" altLang="zh-CN" b="0" i="0" dirty="0" err="1">
                <a:solidFill>
                  <a:srgbClr val="FF0000"/>
                </a:solidFill>
                <a:effectLst/>
                <a:latin typeface="楷体" panose="02010609060101010101" pitchFamily="49" charset="-122"/>
                <a:ea typeface="楷体" panose="02010609060101010101" pitchFamily="49" charset="-122"/>
              </a:rPr>
              <a:t>softmax</a:t>
            </a:r>
            <a:r>
              <a:rPr lang="zh-CN" altLang="en-US" b="0" i="0" dirty="0">
                <a:solidFill>
                  <a:srgbClr val="FF0000"/>
                </a:solidFill>
                <a:effectLst/>
                <a:latin typeface="楷体" panose="02010609060101010101" pitchFamily="49" charset="-122"/>
                <a:ea typeface="楷体" panose="02010609060101010101" pitchFamily="49" charset="-122"/>
              </a:rPr>
              <a:t>以从中获取预测值。</a:t>
            </a:r>
            <a:r>
              <a:rPr lang="zh-CN" altLang="en-US" b="0" i="0" dirty="0">
                <a:solidFill>
                  <a:srgbClr val="333333"/>
                </a:solidFill>
                <a:effectLst/>
                <a:latin typeface="楷体" panose="02010609060101010101" pitchFamily="49" charset="-122"/>
                <a:ea typeface="楷体" panose="02010609060101010101" pitchFamily="49" charset="-122"/>
              </a:rPr>
              <a:t>辅助损失与隐藏层的初始损失一起被组合以加强梯度。</a:t>
            </a:r>
            <a:endParaRPr lang="zh-CN" altLang="en-US" b="0" i="0" dirty="0">
              <a:solidFill>
                <a:srgbClr val="333333"/>
              </a:solidFill>
              <a:effectLst/>
              <a:latin typeface="楷体" panose="02010609060101010101" pitchFamily="49" charset="-122"/>
              <a:ea typeface="楷体" panose="02010609060101010101" pitchFamily="49" charset="-122"/>
            </a:endParaRPr>
          </a:p>
          <a:p>
            <a:pPr algn="l"/>
            <a:r>
              <a:rPr lang="zh-CN" altLang="en-US" b="0" i="0" dirty="0">
                <a:solidFill>
                  <a:srgbClr val="333333"/>
                </a:solidFill>
                <a:effectLst/>
                <a:latin typeface="楷体" panose="02010609060101010101" pitchFamily="49" charset="-122"/>
                <a:ea typeface="楷体" panose="02010609060101010101" pitchFamily="49" charset="-122"/>
              </a:rPr>
              <a:t>在从头开始训练的方法中，</a:t>
            </a:r>
            <a:r>
              <a:rPr lang="zh-CN" altLang="en-US" b="0" i="0" dirty="0">
                <a:solidFill>
                  <a:srgbClr val="FF0000"/>
                </a:solidFill>
                <a:effectLst/>
                <a:latin typeface="楷体" panose="02010609060101010101" pitchFamily="49" charset="-122"/>
                <a:ea typeface="楷体" panose="02010609060101010101" pitchFamily="49" charset="-122"/>
              </a:rPr>
              <a:t>谨慎的权重初始化在梯度消失中也具有改善的效果</a:t>
            </a:r>
            <a:r>
              <a:rPr lang="zh-CN" altLang="en-US" b="0" i="0" dirty="0">
                <a:solidFill>
                  <a:srgbClr val="333333"/>
                </a:solidFill>
                <a:effectLst/>
                <a:latin typeface="楷体" panose="02010609060101010101" pitchFamily="49" charset="-122"/>
                <a:ea typeface="楷体" panose="02010609060101010101" pitchFamily="49" charset="-122"/>
              </a:rPr>
              <a:t>，可以通过从正态分布中采样来初始化内核的权重。</a:t>
            </a:r>
            <a:endParaRPr lang="zh-CN" altLang="en-US" b="0" i="0" dirty="0">
              <a:solidFill>
                <a:srgbClr val="333333"/>
              </a:solidFill>
              <a:effectLst/>
              <a:latin typeface="楷体" panose="02010609060101010101" pitchFamily="49" charset="-122"/>
              <a:ea typeface="楷体" panose="02010609060101010101"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92183" y="1023486"/>
            <a:ext cx="6096000" cy="2646878"/>
          </a:xfrm>
          <a:prstGeom prst="rect">
            <a:avLst/>
          </a:prstGeom>
          <a:noFill/>
        </p:spPr>
        <p:txBody>
          <a:bodyPr wrap="square">
            <a:spAutoFit/>
          </a:bodyPr>
          <a:lstStyle/>
          <a:p>
            <a:pPr algn="l"/>
            <a:r>
              <a:rPr lang="zh-CN" altLang="en-US" sz="2000" b="0" i="0" dirty="0">
                <a:solidFill>
                  <a:srgbClr val="FF0000"/>
                </a:solidFill>
                <a:effectLst/>
                <a:latin typeface="楷体" panose="02010609060101010101" pitchFamily="49" charset="-122"/>
                <a:ea typeface="楷体" panose="02010609060101010101" pitchFamily="49" charset="-122"/>
              </a:rPr>
              <a:t>器官外观？</a:t>
            </a:r>
            <a:endParaRPr lang="en-US" altLang="zh-CN" sz="2000" b="0" i="0" dirty="0">
              <a:solidFill>
                <a:srgbClr val="FF0000"/>
              </a:solidFill>
              <a:effectLst/>
              <a:latin typeface="楷体" panose="02010609060101010101" pitchFamily="49" charset="-122"/>
              <a:ea typeface="楷体" panose="02010609060101010101" pitchFamily="49" charset="-122"/>
            </a:endParaRPr>
          </a:p>
          <a:p>
            <a:pPr algn="l"/>
            <a:endParaRPr lang="zh-CN" altLang="en-US" sz="2000" b="0" i="0" dirty="0">
              <a:solidFill>
                <a:srgbClr val="FF0000"/>
              </a:solidFill>
              <a:effectLst/>
              <a:latin typeface="楷体" panose="02010609060101010101" pitchFamily="49" charset="-122"/>
              <a:ea typeface="楷体" panose="02010609060101010101" pitchFamily="49" charset="-122"/>
            </a:endParaRPr>
          </a:p>
          <a:p>
            <a:pPr algn="l"/>
            <a:r>
              <a:rPr lang="zh-CN" altLang="en-US" b="0" i="0" dirty="0">
                <a:solidFill>
                  <a:srgbClr val="333333"/>
                </a:solidFill>
                <a:effectLst/>
                <a:latin typeface="楷体" panose="02010609060101010101" pitchFamily="49" charset="-122"/>
                <a:ea typeface="楷体" panose="02010609060101010101" pitchFamily="49" charset="-122"/>
              </a:rPr>
              <a:t>问题</a:t>
            </a:r>
            <a:r>
              <a:rPr lang="en-US" altLang="zh-CN" b="0" i="0" dirty="0">
                <a:solidFill>
                  <a:srgbClr val="333333"/>
                </a:solidFill>
                <a:effectLst/>
                <a:latin typeface="楷体" panose="02010609060101010101" pitchFamily="49" charset="-122"/>
                <a:ea typeface="楷体" panose="02010609060101010101" pitchFamily="49" charset="-122"/>
              </a:rPr>
              <a:t>1.</a:t>
            </a:r>
            <a:r>
              <a:rPr lang="zh-CN" altLang="en-US" b="0" i="0" dirty="0">
                <a:solidFill>
                  <a:srgbClr val="333333"/>
                </a:solidFill>
                <a:effectLst/>
                <a:latin typeface="楷体" panose="02010609060101010101" pitchFamily="49" charset="-122"/>
                <a:ea typeface="楷体" panose="02010609060101010101" pitchFamily="49" charset="-122"/>
              </a:rPr>
              <a:t>目标器官的异质外观是医学图像分割中的一大挑战。靶标器官或病变的大小，形状和位置可能因患者而异。</a:t>
            </a:r>
            <a:endParaRPr lang="en-US" altLang="zh-CN" dirty="0">
              <a:solidFill>
                <a:srgbClr val="333333"/>
              </a:solidFill>
              <a:latin typeface="楷体" panose="02010609060101010101" pitchFamily="49" charset="-122"/>
              <a:ea typeface="楷体" panose="02010609060101010101" pitchFamily="49" charset="-122"/>
            </a:endParaRPr>
          </a:p>
          <a:p>
            <a:pPr algn="l"/>
            <a:r>
              <a:rPr lang="zh-CN" altLang="en-US" b="0" i="0" dirty="0">
                <a:solidFill>
                  <a:srgbClr val="333333"/>
                </a:solidFill>
                <a:effectLst/>
                <a:latin typeface="楷体" panose="02010609060101010101" pitchFamily="49" charset="-122"/>
                <a:ea typeface="楷体" panose="02010609060101010101" pitchFamily="49" charset="-122"/>
              </a:rPr>
              <a:t>据报道，</a:t>
            </a:r>
            <a:r>
              <a:rPr lang="zh-CN" altLang="en-US" b="0" i="0" dirty="0">
                <a:solidFill>
                  <a:srgbClr val="FF0000"/>
                </a:solidFill>
                <a:effectLst/>
                <a:latin typeface="楷体" panose="02010609060101010101" pitchFamily="49" charset="-122"/>
                <a:ea typeface="楷体" panose="02010609060101010101" pitchFamily="49" charset="-122"/>
              </a:rPr>
              <a:t>增加网络深度</a:t>
            </a:r>
            <a:r>
              <a:rPr lang="zh-CN" altLang="en-US" b="0" i="0" dirty="0">
                <a:solidFill>
                  <a:srgbClr val="333333"/>
                </a:solidFill>
                <a:effectLst/>
                <a:latin typeface="楷体" panose="02010609060101010101" pitchFamily="49" charset="-122"/>
                <a:ea typeface="楷体" panose="02010609060101010101" pitchFamily="49" charset="-122"/>
              </a:rPr>
              <a:t>是一种有效的解决方案。</a:t>
            </a:r>
            <a:endParaRPr lang="en-US" altLang="zh-CN" b="0" i="0" dirty="0">
              <a:solidFill>
                <a:srgbClr val="333333"/>
              </a:solidFill>
              <a:effectLst/>
              <a:latin typeface="楷体" panose="02010609060101010101" pitchFamily="49" charset="-122"/>
              <a:ea typeface="楷体" panose="02010609060101010101" pitchFamily="49" charset="-122"/>
            </a:endParaRPr>
          </a:p>
          <a:p>
            <a:pPr algn="l"/>
            <a:endParaRPr lang="zh-CN" altLang="en-US" b="0" i="0" dirty="0">
              <a:solidFill>
                <a:srgbClr val="333333"/>
              </a:solidFill>
              <a:effectLst/>
              <a:latin typeface="楷体" panose="02010609060101010101" pitchFamily="49" charset="-122"/>
              <a:ea typeface="楷体" panose="02010609060101010101" pitchFamily="49" charset="-122"/>
            </a:endParaRPr>
          </a:p>
          <a:p>
            <a:pPr algn="l"/>
            <a:r>
              <a:rPr lang="zh-CN" altLang="en-US" b="0" i="0" dirty="0">
                <a:effectLst/>
                <a:latin typeface="楷体" panose="02010609060101010101" pitchFamily="49" charset="-122"/>
                <a:ea typeface="楷体" panose="02010609060101010101" pitchFamily="49" charset="-122"/>
              </a:rPr>
              <a:t>问题</a:t>
            </a:r>
            <a:r>
              <a:rPr lang="en-US" altLang="zh-CN" b="0" i="0" dirty="0">
                <a:effectLst/>
                <a:latin typeface="楷体" panose="02010609060101010101" pitchFamily="49" charset="-122"/>
                <a:ea typeface="楷体" panose="02010609060101010101" pitchFamily="49" charset="-122"/>
              </a:rPr>
              <a:t>2.</a:t>
            </a:r>
            <a:r>
              <a:rPr lang="zh-CN" altLang="en-US" b="0" i="0" dirty="0">
                <a:effectLst/>
                <a:latin typeface="楷体" panose="02010609060101010101" pitchFamily="49" charset="-122"/>
                <a:ea typeface="楷体" panose="02010609060101010101" pitchFamily="49" charset="-122"/>
              </a:rPr>
              <a:t>靶向器官和邻近组织之间的对比度有限的模糊边界是已知的固有成像挑战。</a:t>
            </a:r>
            <a:r>
              <a:rPr lang="zh-CN" altLang="en-US" b="0" i="0" dirty="0">
                <a:solidFill>
                  <a:srgbClr val="333333"/>
                </a:solidFill>
                <a:effectLst/>
                <a:latin typeface="楷体" panose="02010609060101010101" pitchFamily="49" charset="-122"/>
                <a:ea typeface="楷体" panose="02010609060101010101" pitchFamily="49" charset="-122"/>
              </a:rPr>
              <a:t>这通常是由在</a:t>
            </a:r>
            <a:r>
              <a:rPr lang="en-US" altLang="zh-CN" b="0" i="0" dirty="0">
                <a:solidFill>
                  <a:srgbClr val="333333"/>
                </a:solidFill>
                <a:effectLst/>
                <a:latin typeface="楷体" panose="02010609060101010101" pitchFamily="49" charset="-122"/>
                <a:ea typeface="楷体" panose="02010609060101010101" pitchFamily="49" charset="-122"/>
              </a:rPr>
              <a:t>CT</a:t>
            </a:r>
            <a:r>
              <a:rPr lang="zh-CN" altLang="en-US" b="0" i="0" dirty="0">
                <a:solidFill>
                  <a:srgbClr val="333333"/>
                </a:solidFill>
                <a:effectLst/>
                <a:latin typeface="楷体" panose="02010609060101010101" pitchFamily="49" charset="-122"/>
                <a:ea typeface="楷体" panose="02010609060101010101" pitchFamily="49" charset="-122"/>
              </a:rPr>
              <a:t>衰减系数和弛豫时间在</a:t>
            </a:r>
            <a:r>
              <a:rPr lang="en-US" altLang="zh-CN" b="0" i="0" dirty="0">
                <a:solidFill>
                  <a:srgbClr val="333333"/>
                </a:solidFill>
                <a:effectLst/>
                <a:latin typeface="楷体" panose="02010609060101010101" pitchFamily="49" charset="-122"/>
                <a:ea typeface="楷体" panose="02010609060101010101" pitchFamily="49" charset="-122"/>
              </a:rPr>
              <a:t>MRI</a:t>
            </a:r>
            <a:r>
              <a:rPr lang="zh-CN" altLang="en-US" b="0" i="0" dirty="0">
                <a:solidFill>
                  <a:srgbClr val="333333"/>
                </a:solidFill>
                <a:effectLst/>
                <a:latin typeface="楷体" panose="02010609060101010101" pitchFamily="49" charset="-122"/>
                <a:ea typeface="楷体" panose="02010609060101010101" pitchFamily="49" charset="-122"/>
              </a:rPr>
              <a:t>。</a:t>
            </a:r>
            <a:r>
              <a:rPr lang="zh-CN" altLang="en-US" b="0" i="0" dirty="0">
                <a:solidFill>
                  <a:srgbClr val="FF0000"/>
                </a:solidFill>
                <a:effectLst/>
                <a:latin typeface="楷体" panose="02010609060101010101" pitchFamily="49" charset="-122"/>
                <a:ea typeface="楷体" panose="02010609060101010101" pitchFamily="49" charset="-122"/>
              </a:rPr>
              <a:t>多模态为基础的方法</a:t>
            </a:r>
            <a:r>
              <a:rPr lang="zh-CN" altLang="en-US" b="0" i="0" dirty="0">
                <a:solidFill>
                  <a:srgbClr val="333333"/>
                </a:solidFill>
                <a:effectLst/>
                <a:latin typeface="楷体" panose="02010609060101010101" pitchFamily="49" charset="-122"/>
                <a:ea typeface="楷体" panose="02010609060101010101" pitchFamily="49" charset="-122"/>
              </a:rPr>
              <a:t>可以解决这个问题。</a:t>
            </a:r>
            <a:endParaRPr lang="zh-CN" altLang="en-US" b="0" i="0" dirty="0">
              <a:solidFill>
                <a:srgbClr val="333333"/>
              </a:solidFill>
              <a:effectLst/>
              <a:latin typeface="楷体" panose="02010609060101010101" pitchFamily="49" charset="-122"/>
              <a:ea typeface="楷体" panose="02010609060101010101" pitchFamily="49" charset="-122"/>
            </a:endParaRPr>
          </a:p>
        </p:txBody>
      </p:sp>
      <p:sp>
        <p:nvSpPr>
          <p:cNvPr id="4" name="文本框 3"/>
          <p:cNvSpPr txBox="1"/>
          <p:nvPr/>
        </p:nvSpPr>
        <p:spPr>
          <a:xfrm>
            <a:off x="6357257" y="3433058"/>
            <a:ext cx="5242560" cy="2339102"/>
          </a:xfrm>
          <a:prstGeom prst="rect">
            <a:avLst/>
          </a:prstGeom>
          <a:noFill/>
        </p:spPr>
        <p:txBody>
          <a:bodyPr wrap="square" rtlCol="0">
            <a:spAutoFit/>
          </a:bodyPr>
          <a:lstStyle/>
          <a:p>
            <a:pPr algn="l"/>
            <a:r>
              <a:rPr lang="en-US" altLang="zh-CN" sz="2000" b="0" i="0" dirty="0">
                <a:solidFill>
                  <a:srgbClr val="FF0000"/>
                </a:solidFill>
                <a:effectLst/>
                <a:latin typeface="楷体" panose="02010609060101010101" pitchFamily="49" charset="-122"/>
                <a:ea typeface="楷体" panose="02010609060101010101" pitchFamily="49" charset="-122"/>
              </a:rPr>
              <a:t>3D</a:t>
            </a:r>
            <a:r>
              <a:rPr lang="zh-CN" altLang="en-US" sz="2000" b="0" i="0" dirty="0">
                <a:solidFill>
                  <a:srgbClr val="FF0000"/>
                </a:solidFill>
                <a:effectLst/>
                <a:latin typeface="楷体" panose="02010609060101010101" pitchFamily="49" charset="-122"/>
                <a:ea typeface="楷体" panose="02010609060101010101" pitchFamily="49" charset="-122"/>
              </a:rPr>
              <a:t>挑战？</a:t>
            </a:r>
            <a:endParaRPr lang="zh-CN" altLang="en-US" sz="2000" b="0" i="0" dirty="0">
              <a:solidFill>
                <a:srgbClr val="FF0000"/>
              </a:solidFill>
              <a:effectLst/>
              <a:latin typeface="楷体" panose="02010609060101010101" pitchFamily="49" charset="-122"/>
              <a:ea typeface="楷体" panose="02010609060101010101" pitchFamily="49" charset="-122"/>
            </a:endParaRPr>
          </a:p>
          <a:p>
            <a:pPr algn="l"/>
            <a:r>
              <a:rPr lang="zh-CN" altLang="en-US" b="0" i="0" dirty="0">
                <a:solidFill>
                  <a:srgbClr val="333333"/>
                </a:solidFill>
                <a:effectLst/>
                <a:latin typeface="楷体" panose="02010609060101010101" pitchFamily="49" charset="-122"/>
                <a:ea typeface="楷体" panose="02010609060101010101" pitchFamily="49" charset="-122"/>
              </a:rPr>
              <a:t>由于目标和相邻体素之间的语音差异较小，参数数量较大以及体积训练数据有限，因此在处理体积数据时，上述所有训练挑战都可能更加严峻。</a:t>
            </a:r>
            <a:endParaRPr lang="en-US" altLang="zh-CN" b="0" i="0" dirty="0">
              <a:solidFill>
                <a:srgbClr val="333333"/>
              </a:solidFill>
              <a:effectLst/>
              <a:latin typeface="楷体" panose="02010609060101010101" pitchFamily="49" charset="-122"/>
              <a:ea typeface="楷体" panose="02010609060101010101" pitchFamily="49" charset="-122"/>
            </a:endParaRPr>
          </a:p>
          <a:p>
            <a:pPr algn="l"/>
            <a:r>
              <a:rPr lang="zh-CN" altLang="en-US" b="0" i="0" dirty="0">
                <a:solidFill>
                  <a:srgbClr val="333333"/>
                </a:solidFill>
                <a:effectLst/>
                <a:latin typeface="楷体" panose="02010609060101010101" pitchFamily="49" charset="-122"/>
                <a:ea typeface="楷体" panose="02010609060101010101" pitchFamily="49" charset="-122"/>
              </a:rPr>
              <a:t>方案</a:t>
            </a:r>
            <a:r>
              <a:rPr lang="en-US" altLang="zh-CN" b="0" i="0" dirty="0">
                <a:solidFill>
                  <a:srgbClr val="333333"/>
                </a:solidFill>
                <a:effectLst/>
                <a:latin typeface="楷体" panose="02010609060101010101" pitchFamily="49" charset="-122"/>
                <a:ea typeface="楷体" panose="02010609060101010101" pitchFamily="49" charset="-122"/>
              </a:rPr>
              <a:t>1.</a:t>
            </a:r>
            <a:r>
              <a:rPr lang="zh-CN" altLang="en-US" b="0" i="0" dirty="0">
                <a:solidFill>
                  <a:srgbClr val="FF0000"/>
                </a:solidFill>
                <a:effectLst/>
                <a:latin typeface="楷体" panose="02010609060101010101" pitchFamily="49" charset="-122"/>
                <a:ea typeface="楷体" panose="02010609060101010101" pitchFamily="49" charset="-122"/>
              </a:rPr>
              <a:t>应用密集推理</a:t>
            </a:r>
            <a:r>
              <a:rPr lang="zh-CN" altLang="en-US" b="0" i="0" dirty="0">
                <a:solidFill>
                  <a:srgbClr val="333333"/>
                </a:solidFill>
                <a:effectLst/>
                <a:latin typeface="楷体" panose="02010609060101010101" pitchFamily="49" charset="-122"/>
                <a:ea typeface="楷体" panose="02010609060101010101" pitchFamily="49" charset="-122"/>
              </a:rPr>
              <a:t>被证明可以将单个大脑扫描的推理时间显着减少到大约一分钟。</a:t>
            </a:r>
            <a:endParaRPr lang="en-US" altLang="zh-CN" b="0" i="0" dirty="0">
              <a:solidFill>
                <a:srgbClr val="333333"/>
              </a:solidFill>
              <a:effectLst/>
              <a:latin typeface="楷体" panose="02010609060101010101" pitchFamily="49" charset="-122"/>
              <a:ea typeface="楷体" panose="02010609060101010101" pitchFamily="49" charset="-122"/>
            </a:endParaRPr>
          </a:p>
          <a:p>
            <a:pPr algn="l"/>
            <a:r>
              <a:rPr lang="zh-CN" altLang="en-US" dirty="0">
                <a:solidFill>
                  <a:srgbClr val="333333"/>
                </a:solidFill>
                <a:latin typeface="楷体" panose="02010609060101010101" pitchFamily="49" charset="-122"/>
                <a:ea typeface="楷体" panose="02010609060101010101" pitchFamily="49" charset="-122"/>
              </a:rPr>
              <a:t>方案</a:t>
            </a:r>
            <a:r>
              <a:rPr lang="en-US" altLang="zh-CN" dirty="0">
                <a:solidFill>
                  <a:srgbClr val="333333"/>
                </a:solidFill>
                <a:latin typeface="楷体" panose="02010609060101010101" pitchFamily="49" charset="-122"/>
                <a:ea typeface="楷体" panose="02010609060101010101" pitchFamily="49" charset="-122"/>
              </a:rPr>
              <a:t>2.</a:t>
            </a:r>
            <a:r>
              <a:rPr lang="zh-CN" altLang="en-US" b="0" i="0" dirty="0">
                <a:solidFill>
                  <a:srgbClr val="FF0000"/>
                </a:solidFill>
                <a:effectLst/>
                <a:latin typeface="楷体" panose="02010609060101010101" pitchFamily="49" charset="-122"/>
                <a:ea typeface="楷体" panose="02010609060101010101" pitchFamily="49" charset="-122"/>
              </a:rPr>
              <a:t>执行排除策略</a:t>
            </a:r>
            <a:r>
              <a:rPr lang="zh-CN" altLang="en-US" b="0" i="0" dirty="0">
                <a:solidFill>
                  <a:srgbClr val="333333"/>
                </a:solidFill>
                <a:effectLst/>
                <a:latin typeface="楷体" panose="02010609060101010101" pitchFamily="49" charset="-122"/>
                <a:ea typeface="楷体" panose="02010609060101010101" pitchFamily="49" charset="-122"/>
              </a:rPr>
              <a:t>以消除不太可能包含目标器官的区域可以有效地减少搜索空间并导致更快的推断</a:t>
            </a:r>
            <a:endParaRPr lang="en-US" altLang="zh-CN" b="0" i="0" dirty="0">
              <a:solidFill>
                <a:srgbClr val="333333"/>
              </a:solidFill>
              <a:effectLst/>
              <a:latin typeface="楷体" panose="02010609060101010101" pitchFamily="49" charset="-122"/>
              <a:ea typeface="楷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61688" y="2644170"/>
            <a:ext cx="8212822" cy="1569660"/>
          </a:xfrm>
          <a:prstGeom prst="rect">
            <a:avLst/>
          </a:prstGeom>
          <a:noFill/>
        </p:spPr>
        <p:txBody>
          <a:bodyPr wrap="square" rtlCol="0">
            <a:spAutoFit/>
          </a:bodyPr>
          <a:lstStyle/>
          <a:p>
            <a:r>
              <a:rPr lang="zh-CN" altLang="en-US" sz="2400" b="0" i="0" dirty="0">
                <a:solidFill>
                  <a:srgbClr val="333333"/>
                </a:solidFill>
                <a:effectLst/>
                <a:latin typeface="楷体" panose="02010609060101010101" pitchFamily="49" charset="-122"/>
                <a:ea typeface="楷体" panose="02010609060101010101" pitchFamily="49" charset="-122"/>
              </a:rPr>
              <a:t>    本文首先总结了用于医学图像分割的最流行的网络结构，然后概述了医学图像分割的主要技术的优缺点。最后，重点分析了基于深度学习的医学图像分割方法的主要难点，并提出了应对难点的有效解决方案。</a:t>
            </a:r>
            <a:endParaRPr lang="zh-CN" altLang="en-US" sz="2400" dirty="0">
              <a:latin typeface="楷体" panose="02010609060101010101" pitchFamily="49" charset="-122"/>
              <a:ea typeface="楷体" panose="02010609060101010101" pitchFamily="49" charset="-122"/>
            </a:endParaRPr>
          </a:p>
        </p:txBody>
      </p:sp>
      <p:sp>
        <p:nvSpPr>
          <p:cNvPr id="5" name="文本框 4"/>
          <p:cNvSpPr txBox="1"/>
          <p:nvPr/>
        </p:nvSpPr>
        <p:spPr>
          <a:xfrm>
            <a:off x="721452" y="1040235"/>
            <a:ext cx="3749879" cy="523220"/>
          </a:xfrm>
          <a:prstGeom prst="rect">
            <a:avLst/>
          </a:prstGeom>
          <a:noFill/>
        </p:spPr>
        <p:txBody>
          <a:bodyPr wrap="square" rtlCol="0">
            <a:spAutoFit/>
          </a:bodyPr>
          <a:lstStyle/>
          <a:p>
            <a:r>
              <a:rPr lang="zh-CN" altLang="en-US" sz="2800" dirty="0">
                <a:latin typeface="楷体" panose="02010609060101010101" pitchFamily="49" charset="-122"/>
                <a:ea typeface="楷体" panose="02010609060101010101" pitchFamily="49" charset="-122"/>
              </a:rPr>
              <a:t>论文梗概</a:t>
            </a:r>
            <a:endParaRPr lang="zh-CN" altLang="en-US" sz="2800" dirty="0">
              <a:latin typeface="楷体" panose="02010609060101010101" pitchFamily="49" charset="-122"/>
              <a:ea typeface="楷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5343" y="788565"/>
            <a:ext cx="3783435" cy="523220"/>
          </a:xfrm>
          <a:prstGeom prst="rect">
            <a:avLst/>
          </a:prstGeom>
          <a:noFill/>
        </p:spPr>
        <p:txBody>
          <a:bodyPr wrap="square" rtlCol="0">
            <a:spAutoFit/>
          </a:bodyPr>
          <a:lstStyle/>
          <a:p>
            <a:r>
              <a:rPr lang="zh-CN" altLang="en-US" sz="2800" dirty="0">
                <a:latin typeface="楷体" panose="02010609060101010101" pitchFamily="49" charset="-122"/>
                <a:ea typeface="楷体" panose="02010609060101010101" pitchFamily="49" charset="-122"/>
              </a:rPr>
              <a:t>一、网络结构</a:t>
            </a:r>
            <a:endParaRPr lang="zh-CN" altLang="en-US" sz="2800" dirty="0">
              <a:latin typeface="楷体" panose="02010609060101010101" pitchFamily="49" charset="-122"/>
              <a:ea typeface="楷体" panose="02010609060101010101" pitchFamily="49" charset="-122"/>
            </a:endParaRPr>
          </a:p>
        </p:txBody>
      </p:sp>
      <p:pic>
        <p:nvPicPr>
          <p:cNvPr id="3" name="图片 2"/>
          <p:cNvPicPr>
            <a:picLocks noChangeAspect="1"/>
          </p:cNvPicPr>
          <p:nvPr/>
        </p:nvPicPr>
        <p:blipFill>
          <a:blip r:embed="rId1"/>
          <a:stretch>
            <a:fillRect/>
          </a:stretch>
        </p:blipFill>
        <p:spPr>
          <a:xfrm>
            <a:off x="1157681" y="1387286"/>
            <a:ext cx="4629923" cy="4778622"/>
          </a:xfrm>
          <a:prstGeom prst="rect">
            <a:avLst/>
          </a:prstGeom>
        </p:spPr>
      </p:pic>
      <p:sp>
        <p:nvSpPr>
          <p:cNvPr id="4" name="文本框 3"/>
          <p:cNvSpPr txBox="1"/>
          <p:nvPr/>
        </p:nvSpPr>
        <p:spPr>
          <a:xfrm>
            <a:off x="3028425" y="6241409"/>
            <a:ext cx="3811398" cy="400110"/>
          </a:xfrm>
          <a:prstGeom prst="rect">
            <a:avLst/>
          </a:prstGeom>
          <a:noFill/>
        </p:spPr>
        <p:txBody>
          <a:bodyPr wrap="square" rtlCol="0">
            <a:spAutoFit/>
          </a:bodyPr>
          <a:lstStyle/>
          <a:p>
            <a:r>
              <a:rPr lang="zh-CN" altLang="en-US" sz="2000">
                <a:latin typeface="楷体" panose="02010609060101010101" pitchFamily="49" charset="-122"/>
                <a:ea typeface="楷体" panose="02010609060101010101" pitchFamily="49" charset="-122"/>
              </a:rPr>
              <a:t>常规的</a:t>
            </a:r>
            <a:r>
              <a:rPr lang="en-US" altLang="zh-CN" sz="2000">
                <a:latin typeface="楷体" panose="02010609060101010101" pitchFamily="49" charset="-122"/>
                <a:ea typeface="楷体" panose="02010609060101010101" pitchFamily="49" charset="-122"/>
              </a:rPr>
              <a:t>CNN</a:t>
            </a:r>
            <a:endParaRPr lang="zh-CN" altLang="en-US" sz="2000" dirty="0">
              <a:latin typeface="楷体" panose="02010609060101010101" pitchFamily="49" charset="-122"/>
              <a:ea typeface="楷体" panose="02010609060101010101" pitchFamily="49" charset="-122"/>
            </a:endParaRPr>
          </a:p>
        </p:txBody>
      </p:sp>
      <p:sp>
        <p:nvSpPr>
          <p:cNvPr id="7" name="文本框 6"/>
          <p:cNvSpPr txBox="1"/>
          <p:nvPr/>
        </p:nvSpPr>
        <p:spPr>
          <a:xfrm>
            <a:off x="6999215" y="1641593"/>
            <a:ext cx="4035104" cy="4524315"/>
          </a:xfrm>
          <a:prstGeom prst="rect">
            <a:avLst/>
          </a:prstGeom>
          <a:noFill/>
        </p:spPr>
        <p:txBody>
          <a:bodyPr wrap="square" rtlCol="0">
            <a:spAutoFit/>
          </a:bodyPr>
          <a:lstStyle/>
          <a:p>
            <a:r>
              <a:rPr lang="zh-CN" altLang="en-US" b="0" i="0" dirty="0">
                <a:solidFill>
                  <a:srgbClr val="333333"/>
                </a:solidFill>
                <a:effectLst/>
                <a:latin typeface="楷体" panose="02010609060101010101" pitchFamily="49" charset="-122"/>
                <a:ea typeface="楷体" panose="02010609060101010101" pitchFamily="49" charset="-122"/>
              </a:rPr>
              <a:t>    一般的想法是通过使用</a:t>
            </a:r>
            <a:r>
              <a:rPr lang="en-US" altLang="zh-CN" b="0" i="0" dirty="0">
                <a:solidFill>
                  <a:srgbClr val="333333"/>
                </a:solidFill>
                <a:effectLst/>
                <a:latin typeface="楷体" panose="02010609060101010101" pitchFamily="49" charset="-122"/>
                <a:ea typeface="楷体" panose="02010609060101010101" pitchFamily="49" charset="-122"/>
              </a:rPr>
              <a:t>2D</a:t>
            </a:r>
            <a:r>
              <a:rPr lang="zh-CN" altLang="en-US" b="0" i="0" dirty="0">
                <a:solidFill>
                  <a:srgbClr val="333333"/>
                </a:solidFill>
                <a:effectLst/>
                <a:latin typeface="楷体" panose="02010609060101010101" pitchFamily="49" charset="-122"/>
                <a:ea typeface="楷体" panose="02010609060101010101" pitchFamily="49" charset="-122"/>
              </a:rPr>
              <a:t>输入图像并在其上应用</a:t>
            </a:r>
            <a:r>
              <a:rPr lang="en-US" altLang="zh-CN" b="0" i="0" dirty="0">
                <a:solidFill>
                  <a:srgbClr val="333333"/>
                </a:solidFill>
                <a:effectLst/>
                <a:latin typeface="楷体" panose="02010609060101010101" pitchFamily="49" charset="-122"/>
                <a:ea typeface="楷体" panose="02010609060101010101" pitchFamily="49" charset="-122"/>
              </a:rPr>
              <a:t>2D</a:t>
            </a:r>
            <a:r>
              <a:rPr lang="zh-CN" altLang="en-US" dirty="0">
                <a:solidFill>
                  <a:srgbClr val="333333"/>
                </a:solidFill>
                <a:latin typeface="楷体" panose="02010609060101010101" pitchFamily="49" charset="-122"/>
                <a:ea typeface="楷体" panose="02010609060101010101" pitchFamily="49" charset="-122"/>
              </a:rPr>
              <a:t>过滤器</a:t>
            </a:r>
            <a:r>
              <a:rPr lang="zh-CN" altLang="en-US" b="0" i="0" dirty="0">
                <a:solidFill>
                  <a:srgbClr val="333333"/>
                </a:solidFill>
                <a:effectLst/>
                <a:latin typeface="楷体" panose="02010609060101010101" pitchFamily="49" charset="-122"/>
                <a:ea typeface="楷体" panose="02010609060101010101" pitchFamily="49" charset="-122"/>
              </a:rPr>
              <a:t>来执行分割。</a:t>
            </a:r>
            <a:endParaRPr lang="en-US" altLang="zh-CN" b="0" i="0" dirty="0">
              <a:solidFill>
                <a:srgbClr val="333333"/>
              </a:solidFill>
              <a:effectLst/>
              <a:latin typeface="楷体" panose="02010609060101010101" pitchFamily="49" charset="-122"/>
              <a:ea typeface="楷体" panose="02010609060101010101" pitchFamily="49" charset="-122"/>
            </a:endParaRPr>
          </a:p>
          <a:p>
            <a:endParaRPr lang="en-US" altLang="zh-CN" dirty="0">
              <a:solidFill>
                <a:srgbClr val="333333"/>
              </a:solidFill>
              <a:latin typeface="楷体" panose="02010609060101010101" pitchFamily="49" charset="-122"/>
              <a:ea typeface="楷体" panose="02010609060101010101" pitchFamily="49" charset="-122"/>
            </a:endParaRPr>
          </a:p>
          <a:p>
            <a:r>
              <a:rPr lang="zh-CN" altLang="en-US" dirty="0">
                <a:solidFill>
                  <a:srgbClr val="FF0000"/>
                </a:solidFill>
                <a:latin typeface="楷体" panose="02010609060101010101" pitchFamily="49" charset="-122"/>
                <a:ea typeface="楷体" panose="02010609060101010101" pitchFamily="49" charset="-122"/>
              </a:rPr>
              <a:t>方法一：</a:t>
            </a:r>
            <a:endParaRPr lang="en-US" altLang="zh-CN" dirty="0">
              <a:solidFill>
                <a:srgbClr val="FF0000"/>
              </a:solidFill>
              <a:latin typeface="楷体" panose="02010609060101010101" pitchFamily="49" charset="-122"/>
              <a:ea typeface="楷体" panose="02010609060101010101" pitchFamily="49" charset="-122"/>
            </a:endParaRPr>
          </a:p>
          <a:p>
            <a:r>
              <a:rPr lang="zh-CN" altLang="en-US" b="0" i="0" dirty="0">
                <a:solidFill>
                  <a:srgbClr val="333333"/>
                </a:solidFill>
                <a:effectLst/>
                <a:latin typeface="楷体" panose="02010609060101010101" pitchFamily="49" charset="-122"/>
                <a:ea typeface="楷体" panose="02010609060101010101" pitchFamily="49" charset="-122"/>
              </a:rPr>
              <a:t>将</a:t>
            </a:r>
            <a:r>
              <a:rPr lang="en-US" altLang="zh-CN" b="0" i="0" dirty="0">
                <a:solidFill>
                  <a:srgbClr val="333333"/>
                </a:solidFill>
                <a:effectLst/>
                <a:latin typeface="楷体" panose="02010609060101010101" pitchFamily="49" charset="-122"/>
                <a:ea typeface="楷体" panose="02010609060101010101" pitchFamily="49" charset="-122"/>
              </a:rPr>
              <a:t>2D</a:t>
            </a:r>
            <a:r>
              <a:rPr lang="zh-CN" altLang="en-US" b="0" i="0" dirty="0">
                <a:solidFill>
                  <a:srgbClr val="333333"/>
                </a:solidFill>
                <a:effectLst/>
                <a:latin typeface="楷体" panose="02010609060101010101" pitchFamily="49" charset="-122"/>
                <a:ea typeface="楷体" panose="02010609060101010101" pitchFamily="49" charset="-122"/>
              </a:rPr>
              <a:t>图像形式的多个信息源传递给各个图像通道（例如</a:t>
            </a:r>
            <a:r>
              <a:rPr lang="en-US" altLang="zh-CN" b="0" i="0" dirty="0">
                <a:solidFill>
                  <a:srgbClr val="333333"/>
                </a:solidFill>
                <a:effectLst/>
                <a:latin typeface="楷体" panose="02010609060101010101" pitchFamily="49" charset="-122"/>
                <a:ea typeface="楷体" panose="02010609060101010101" pitchFamily="49" charset="-122"/>
              </a:rPr>
              <a:t>R</a:t>
            </a:r>
            <a:r>
              <a:rPr lang="zh-CN" altLang="en-US" b="0" i="0" dirty="0">
                <a:solidFill>
                  <a:srgbClr val="333333"/>
                </a:solidFill>
                <a:effectLst/>
                <a:latin typeface="楷体" panose="02010609060101010101" pitchFamily="49" charset="-122"/>
                <a:ea typeface="楷体" panose="02010609060101010101" pitchFamily="49" charset="-122"/>
              </a:rPr>
              <a:t>，</a:t>
            </a:r>
            <a:r>
              <a:rPr lang="en-US" altLang="zh-CN" b="0" i="0" dirty="0">
                <a:solidFill>
                  <a:srgbClr val="333333"/>
                </a:solidFill>
                <a:effectLst/>
                <a:latin typeface="楷体" panose="02010609060101010101" pitchFamily="49" charset="-122"/>
                <a:ea typeface="楷体" panose="02010609060101010101" pitchFamily="49" charset="-122"/>
              </a:rPr>
              <a:t>G</a:t>
            </a:r>
            <a:r>
              <a:rPr lang="zh-CN" altLang="en-US" b="0" i="0" dirty="0">
                <a:solidFill>
                  <a:srgbClr val="333333"/>
                </a:solidFill>
                <a:effectLst/>
                <a:latin typeface="楷体" panose="02010609060101010101" pitchFamily="49" charset="-122"/>
                <a:ea typeface="楷体" panose="02010609060101010101" pitchFamily="49" charset="-122"/>
              </a:rPr>
              <a:t>，</a:t>
            </a:r>
            <a:r>
              <a:rPr lang="en-US" altLang="zh-CN" b="0" i="0" dirty="0">
                <a:solidFill>
                  <a:srgbClr val="333333"/>
                </a:solidFill>
                <a:effectLst/>
                <a:latin typeface="楷体" panose="02010609060101010101" pitchFamily="49" charset="-122"/>
                <a:ea typeface="楷体" panose="02010609060101010101" pitchFamily="49" charset="-122"/>
              </a:rPr>
              <a:t>B</a:t>
            </a:r>
            <a:r>
              <a:rPr lang="zh-CN" altLang="en-US" b="0" i="0" dirty="0">
                <a:solidFill>
                  <a:srgbClr val="333333"/>
                </a:solidFill>
                <a:effectLst/>
                <a:latin typeface="楷体" panose="02010609060101010101" pitchFamily="49" charset="-122"/>
                <a:ea typeface="楷体" panose="02010609060101010101" pitchFamily="49" charset="-122"/>
              </a:rPr>
              <a:t>）中</a:t>
            </a:r>
            <a:r>
              <a:rPr lang="en-US" altLang="zh-CN" b="0" i="0" dirty="0">
                <a:solidFill>
                  <a:srgbClr val="333333"/>
                </a:solidFill>
                <a:effectLst/>
                <a:latin typeface="楷体" panose="02010609060101010101" pitchFamily="49" charset="-122"/>
                <a:ea typeface="楷体" panose="02010609060101010101" pitchFamily="49" charset="-122"/>
              </a:rPr>
              <a:t>CNN</a:t>
            </a:r>
            <a:r>
              <a:rPr lang="zh-CN" altLang="en-US" b="0" i="0" dirty="0">
                <a:solidFill>
                  <a:srgbClr val="333333"/>
                </a:solidFill>
                <a:effectLst/>
                <a:latin typeface="楷体" panose="02010609060101010101" pitchFamily="49" charset="-122"/>
                <a:ea typeface="楷体" panose="02010609060101010101" pitchFamily="49" charset="-122"/>
              </a:rPr>
              <a:t>的输入层，以调查是否使用多模态图像作为输入可改善分割结果。这样比使用单一模态输入的结果表现出更好的性能。</a:t>
            </a:r>
            <a:endParaRPr lang="en-US" altLang="zh-CN" b="0" i="0" dirty="0">
              <a:solidFill>
                <a:srgbClr val="333333"/>
              </a:solidFill>
              <a:effectLst/>
              <a:latin typeface="楷体" panose="02010609060101010101" pitchFamily="49" charset="-122"/>
              <a:ea typeface="楷体" panose="02010609060101010101" pitchFamily="49" charset="-122"/>
            </a:endParaRPr>
          </a:p>
          <a:p>
            <a:endParaRPr lang="en-US" altLang="zh-CN" dirty="0">
              <a:solidFill>
                <a:srgbClr val="333333"/>
              </a:solidFill>
              <a:latin typeface="楷体" panose="02010609060101010101" pitchFamily="49" charset="-122"/>
              <a:ea typeface="楷体" panose="02010609060101010101" pitchFamily="49" charset="-122"/>
            </a:endParaRPr>
          </a:p>
          <a:p>
            <a:r>
              <a:rPr lang="zh-CN" altLang="en-US" b="0" i="0" dirty="0">
                <a:solidFill>
                  <a:srgbClr val="FF0000"/>
                </a:solidFill>
                <a:effectLst/>
                <a:latin typeface="楷体" panose="02010609060101010101" pitchFamily="49" charset="-122"/>
                <a:ea typeface="楷体" panose="02010609060101010101" pitchFamily="49" charset="-122"/>
              </a:rPr>
              <a:t>方法二：</a:t>
            </a:r>
            <a:endParaRPr lang="en-US" altLang="zh-CN" b="0" i="0" dirty="0">
              <a:solidFill>
                <a:srgbClr val="FF0000"/>
              </a:solidFill>
              <a:effectLst/>
              <a:latin typeface="楷体" panose="02010609060101010101" pitchFamily="49" charset="-122"/>
              <a:ea typeface="楷体" panose="02010609060101010101" pitchFamily="49" charset="-122"/>
            </a:endParaRPr>
          </a:p>
          <a:p>
            <a:r>
              <a:rPr lang="zh-CN" altLang="en-US" b="0" i="0" dirty="0">
                <a:solidFill>
                  <a:srgbClr val="333333"/>
                </a:solidFill>
                <a:effectLst/>
                <a:latin typeface="楷体" panose="02010609060101010101" pitchFamily="49" charset="-122"/>
                <a:ea typeface="楷体" panose="02010609060101010101" pitchFamily="49" charset="-122"/>
              </a:rPr>
              <a:t>考虑了转移学习方法，并从</a:t>
            </a:r>
            <a:r>
              <a:rPr lang="en-US" altLang="zh-CN" b="0" i="0" dirty="0" err="1">
                <a:solidFill>
                  <a:srgbClr val="333333"/>
                </a:solidFill>
                <a:effectLst/>
                <a:latin typeface="楷体" panose="02010609060101010101" pitchFamily="49" charset="-122"/>
                <a:ea typeface="楷体" panose="02010609060101010101" pitchFamily="49" charset="-122"/>
              </a:rPr>
              <a:t>Imagenet</a:t>
            </a:r>
            <a:r>
              <a:rPr lang="zh-CN" altLang="en-US" b="0" i="0" dirty="0">
                <a:solidFill>
                  <a:srgbClr val="333333"/>
                </a:solidFill>
                <a:effectLst/>
                <a:latin typeface="楷体" panose="02010609060101010101" pitchFamily="49" charset="-122"/>
                <a:ea typeface="楷体" panose="02010609060101010101" pitchFamily="49" charset="-122"/>
              </a:rPr>
              <a:t>上的预训练模型中借用了低级特征。高级特征取自</a:t>
            </a:r>
            <a:r>
              <a:rPr lang="en-US" altLang="zh-CN" b="0" i="0" dirty="0" err="1">
                <a:solidFill>
                  <a:srgbClr val="333333"/>
                </a:solidFill>
                <a:effectLst/>
                <a:latin typeface="楷体" panose="02010609060101010101" pitchFamily="49" charset="-122"/>
                <a:ea typeface="楷体" panose="02010609060101010101" pitchFamily="49" charset="-122"/>
              </a:rPr>
              <a:t>PiCoDes</a:t>
            </a:r>
            <a:r>
              <a:rPr lang="zh-CN" altLang="en-US" b="0" i="0" dirty="0">
                <a:solidFill>
                  <a:srgbClr val="333333"/>
                </a:solidFill>
                <a:effectLst/>
                <a:latin typeface="楷体" panose="02010609060101010101" pitchFamily="49" charset="-122"/>
                <a:ea typeface="楷体" panose="02010609060101010101" pitchFamily="49" charset="-122"/>
              </a:rPr>
              <a:t>，然后将所有这些特征融合在一起。</a:t>
            </a:r>
            <a:endParaRPr lang="zh-CN" altLang="en-US" dirty="0">
              <a:latin typeface="楷体" panose="02010609060101010101" pitchFamily="49" charset="-122"/>
              <a:ea typeface="楷体" panose="02010609060101010101" pitchFamily="49" charset="-122"/>
            </a:endParaRPr>
          </a:p>
        </p:txBody>
      </p:sp>
      <p:sp>
        <p:nvSpPr>
          <p:cNvPr id="8" name="文本框 7"/>
          <p:cNvSpPr txBox="1"/>
          <p:nvPr/>
        </p:nvSpPr>
        <p:spPr>
          <a:xfrm>
            <a:off x="8397379" y="1050175"/>
            <a:ext cx="1828800" cy="400110"/>
          </a:xfrm>
          <a:prstGeom prst="rect">
            <a:avLst/>
          </a:prstGeom>
          <a:noFill/>
        </p:spPr>
        <p:txBody>
          <a:bodyPr wrap="square" rtlCol="0">
            <a:spAutoFit/>
          </a:bodyPr>
          <a:lstStyle/>
          <a:p>
            <a:r>
              <a:rPr lang="en-US" altLang="zh-CN" sz="2000" dirty="0">
                <a:solidFill>
                  <a:srgbClr val="FF0000"/>
                </a:solidFill>
                <a:latin typeface="楷体" panose="02010609060101010101" pitchFamily="49" charset="-122"/>
                <a:ea typeface="楷体" panose="02010609060101010101" pitchFamily="49" charset="-122"/>
              </a:rPr>
              <a:t>2D CNN</a:t>
            </a:r>
            <a:endParaRPr lang="zh-CN" altLang="en-US" sz="2000" dirty="0">
              <a:solidFill>
                <a:srgbClr val="FF0000"/>
              </a:solidFill>
              <a:latin typeface="楷体" panose="02010609060101010101" pitchFamily="49" charset="-122"/>
              <a:ea typeface="楷体" panose="02010609060101010101" pitchFamily="49" charset="-122"/>
            </a:endParaRPr>
          </a:p>
        </p:txBody>
      </p:sp>
      <p:sp>
        <p:nvSpPr>
          <p:cNvPr id="5" name="文本框 4"/>
          <p:cNvSpPr txBox="1"/>
          <p:nvPr/>
        </p:nvSpPr>
        <p:spPr>
          <a:xfrm>
            <a:off x="8397379" y="262024"/>
            <a:ext cx="1933303" cy="461665"/>
          </a:xfrm>
          <a:prstGeom prst="rect">
            <a:avLst/>
          </a:prstGeom>
          <a:noFill/>
        </p:spPr>
        <p:txBody>
          <a:bodyPr wrap="square" rtlCol="0">
            <a:spAutoFit/>
          </a:bodyPr>
          <a:lstStyle/>
          <a:p>
            <a:r>
              <a:rPr lang="en-US" altLang="zh-CN" sz="2400" dirty="0"/>
              <a:t>CNN</a:t>
            </a:r>
            <a:endParaRPr lang="zh-CN"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06305" y="838791"/>
            <a:ext cx="2147582" cy="400110"/>
          </a:xfrm>
          <a:prstGeom prst="rect">
            <a:avLst/>
          </a:prstGeom>
          <a:noFill/>
        </p:spPr>
        <p:txBody>
          <a:bodyPr wrap="square" rtlCol="0">
            <a:spAutoFit/>
          </a:bodyPr>
          <a:lstStyle/>
          <a:p>
            <a:r>
              <a:rPr lang="en-US" altLang="zh-CN" sz="2000" dirty="0">
                <a:solidFill>
                  <a:srgbClr val="FF0000"/>
                </a:solidFill>
                <a:latin typeface="楷体" panose="02010609060101010101" pitchFamily="49" charset="-122"/>
                <a:ea typeface="楷体" panose="02010609060101010101" pitchFamily="49" charset="-122"/>
              </a:rPr>
              <a:t>2.5D CNN</a:t>
            </a:r>
            <a:endParaRPr lang="zh-CN" altLang="en-US" sz="2000" dirty="0">
              <a:solidFill>
                <a:srgbClr val="FF0000"/>
              </a:solidFill>
              <a:latin typeface="楷体" panose="02010609060101010101" pitchFamily="49" charset="-122"/>
              <a:ea typeface="楷体" panose="02010609060101010101" pitchFamily="49" charset="-122"/>
            </a:endParaRPr>
          </a:p>
        </p:txBody>
      </p:sp>
      <p:sp>
        <p:nvSpPr>
          <p:cNvPr id="3" name="文本框 2"/>
          <p:cNvSpPr txBox="1"/>
          <p:nvPr/>
        </p:nvSpPr>
        <p:spPr>
          <a:xfrm>
            <a:off x="931178" y="1619075"/>
            <a:ext cx="4488110" cy="4247317"/>
          </a:xfrm>
          <a:prstGeom prst="rect">
            <a:avLst/>
          </a:prstGeom>
          <a:noFill/>
        </p:spPr>
        <p:txBody>
          <a:bodyPr wrap="square" rtlCol="0">
            <a:spAutoFit/>
          </a:bodyPr>
          <a:lstStyle/>
          <a:p>
            <a:r>
              <a:rPr lang="zh-CN" altLang="en-US" b="0" i="0" dirty="0">
                <a:solidFill>
                  <a:srgbClr val="FF0000"/>
                </a:solidFill>
                <a:effectLst/>
                <a:latin typeface="楷体" panose="02010609060101010101" pitchFamily="49" charset="-122"/>
                <a:ea typeface="楷体" panose="02010609060101010101" pitchFamily="49" charset="-122"/>
              </a:rPr>
              <a:t>优点：</a:t>
            </a:r>
            <a:endParaRPr lang="en-US" altLang="zh-CN" b="0" i="0" dirty="0">
              <a:solidFill>
                <a:srgbClr val="FF0000"/>
              </a:solidFill>
              <a:effectLst/>
              <a:latin typeface="楷体" panose="02010609060101010101" pitchFamily="49" charset="-122"/>
              <a:ea typeface="楷体" panose="02010609060101010101" pitchFamily="49" charset="-122"/>
            </a:endParaRPr>
          </a:p>
          <a:p>
            <a:r>
              <a:rPr lang="en-US" altLang="zh-CN" b="0" i="0" dirty="0">
                <a:solidFill>
                  <a:srgbClr val="333333"/>
                </a:solidFill>
                <a:effectLst/>
                <a:latin typeface="楷体" panose="02010609060101010101" pitchFamily="49" charset="-122"/>
                <a:ea typeface="楷体" panose="02010609060101010101" pitchFamily="49" charset="-122"/>
              </a:rPr>
              <a:t>2.5D</a:t>
            </a:r>
            <a:r>
              <a:rPr lang="zh-CN" altLang="en-US" b="0" i="0" dirty="0">
                <a:solidFill>
                  <a:srgbClr val="333333"/>
                </a:solidFill>
                <a:effectLst/>
                <a:latin typeface="楷体" panose="02010609060101010101" pitchFamily="49" charset="-122"/>
                <a:ea typeface="楷体" panose="02010609060101010101" pitchFamily="49" charset="-122"/>
              </a:rPr>
              <a:t>具有小于</a:t>
            </a:r>
            <a:r>
              <a:rPr lang="en-US" altLang="zh-CN" b="0" i="0" dirty="0">
                <a:solidFill>
                  <a:srgbClr val="333333"/>
                </a:solidFill>
                <a:effectLst/>
                <a:latin typeface="楷体" panose="02010609060101010101" pitchFamily="49" charset="-122"/>
                <a:ea typeface="楷体" panose="02010609060101010101" pitchFamily="49" charset="-122"/>
              </a:rPr>
              <a:t>3D</a:t>
            </a:r>
            <a:r>
              <a:rPr lang="zh-CN" altLang="en-US" b="0" i="0" dirty="0">
                <a:solidFill>
                  <a:srgbClr val="333333"/>
                </a:solidFill>
                <a:effectLst/>
                <a:latin typeface="楷体" panose="02010609060101010101" pitchFamily="49" charset="-122"/>
                <a:ea typeface="楷体" panose="02010609060101010101" pitchFamily="49" charset="-122"/>
              </a:rPr>
              <a:t>计算成本、但比</a:t>
            </a:r>
            <a:r>
              <a:rPr lang="en-US" altLang="zh-CN" b="0" i="0" dirty="0">
                <a:solidFill>
                  <a:srgbClr val="333333"/>
                </a:solidFill>
                <a:effectLst/>
                <a:latin typeface="楷体" panose="02010609060101010101" pitchFamily="49" charset="-122"/>
                <a:ea typeface="楷体" panose="02010609060101010101" pitchFamily="49" charset="-122"/>
              </a:rPr>
              <a:t>2D</a:t>
            </a:r>
            <a:r>
              <a:rPr lang="zh-CN" altLang="en-US" b="0" i="0" dirty="0">
                <a:solidFill>
                  <a:srgbClr val="333333"/>
                </a:solidFill>
                <a:effectLst/>
                <a:latin typeface="楷体" panose="02010609060101010101" pitchFamily="49" charset="-122"/>
                <a:ea typeface="楷体" panose="02010609060101010101" pitchFamily="49" charset="-122"/>
              </a:rPr>
              <a:t>相邻像素的有更丰富的空间信息的优点。</a:t>
            </a:r>
            <a:endParaRPr lang="en-US" altLang="zh-CN" b="0" i="0" dirty="0">
              <a:solidFill>
                <a:srgbClr val="333333"/>
              </a:solidFill>
              <a:effectLst/>
              <a:latin typeface="楷体" panose="02010609060101010101" pitchFamily="49" charset="-122"/>
              <a:ea typeface="楷体" panose="02010609060101010101" pitchFamily="49" charset="-122"/>
            </a:endParaRPr>
          </a:p>
          <a:p>
            <a:endParaRPr lang="en-US" altLang="zh-CN" dirty="0">
              <a:solidFill>
                <a:srgbClr val="333333"/>
              </a:solidFill>
              <a:latin typeface="楷体" panose="02010609060101010101" pitchFamily="49" charset="-122"/>
              <a:ea typeface="楷体" panose="02010609060101010101" pitchFamily="49" charset="-122"/>
            </a:endParaRPr>
          </a:p>
          <a:p>
            <a:r>
              <a:rPr lang="zh-CN" altLang="en-US" b="0" i="0" dirty="0">
                <a:solidFill>
                  <a:srgbClr val="FF0000"/>
                </a:solidFill>
                <a:effectLst/>
                <a:latin typeface="楷体" panose="02010609060101010101" pitchFamily="49" charset="-122"/>
                <a:ea typeface="楷体" panose="02010609060101010101" pitchFamily="49" charset="-122"/>
              </a:rPr>
              <a:t>方法：</a:t>
            </a:r>
            <a:endParaRPr lang="en-US" altLang="zh-CN" b="0" i="0" dirty="0">
              <a:solidFill>
                <a:srgbClr val="FF0000"/>
              </a:solidFill>
              <a:effectLst/>
              <a:latin typeface="楷体" panose="02010609060101010101" pitchFamily="49" charset="-122"/>
              <a:ea typeface="楷体" panose="02010609060101010101" pitchFamily="49" charset="-122"/>
            </a:endParaRPr>
          </a:p>
          <a:p>
            <a:r>
              <a:rPr lang="zh-CN" altLang="en-US" b="0" i="0" dirty="0">
                <a:solidFill>
                  <a:srgbClr val="333333"/>
                </a:solidFill>
                <a:effectLst/>
                <a:latin typeface="楷体" panose="02010609060101010101" pitchFamily="49" charset="-122"/>
                <a:ea typeface="楷体" panose="02010609060101010101" pitchFamily="49" charset="-122"/>
              </a:rPr>
              <a:t>分别在</a:t>
            </a:r>
            <a:r>
              <a:rPr lang="en-US" altLang="zh-CN" b="0" i="1" dirty="0">
                <a:solidFill>
                  <a:srgbClr val="333333"/>
                </a:solidFill>
                <a:effectLst/>
                <a:latin typeface="楷体" panose="02010609060101010101" pitchFamily="49" charset="-122"/>
                <a:ea typeface="楷体" panose="02010609060101010101" pitchFamily="49" charset="-122"/>
              </a:rPr>
              <a:t>XY</a:t>
            </a:r>
            <a:r>
              <a:rPr lang="zh-CN" altLang="en-US" b="0" i="0" dirty="0">
                <a:solidFill>
                  <a:srgbClr val="333333"/>
                </a:solidFill>
                <a:effectLst/>
                <a:latin typeface="楷体" panose="02010609060101010101" pitchFamily="49" charset="-122"/>
                <a:ea typeface="楷体" panose="02010609060101010101" pitchFamily="49" charset="-122"/>
              </a:rPr>
              <a:t>，</a:t>
            </a:r>
            <a:r>
              <a:rPr lang="en-US" altLang="zh-CN" b="0" i="1" dirty="0">
                <a:solidFill>
                  <a:srgbClr val="333333"/>
                </a:solidFill>
                <a:effectLst/>
                <a:latin typeface="楷体" panose="02010609060101010101" pitchFamily="49" charset="-122"/>
                <a:ea typeface="楷体" panose="02010609060101010101" pitchFamily="49" charset="-122"/>
              </a:rPr>
              <a:t>YZ</a:t>
            </a:r>
            <a:r>
              <a:rPr lang="zh-CN" altLang="en-US" b="0" i="0" dirty="0">
                <a:solidFill>
                  <a:srgbClr val="333333"/>
                </a:solidFill>
                <a:effectLst/>
                <a:latin typeface="楷体" panose="02010609060101010101" pitchFamily="49" charset="-122"/>
                <a:ea typeface="楷体" panose="02010609060101010101" pitchFamily="49" charset="-122"/>
              </a:rPr>
              <a:t>和</a:t>
            </a:r>
            <a:r>
              <a:rPr lang="en-US" altLang="zh-CN" b="0" i="1" dirty="0">
                <a:solidFill>
                  <a:srgbClr val="333333"/>
                </a:solidFill>
                <a:effectLst/>
                <a:latin typeface="楷体" panose="02010609060101010101" pitchFamily="49" charset="-122"/>
                <a:ea typeface="楷体" panose="02010609060101010101" pitchFamily="49" charset="-122"/>
              </a:rPr>
              <a:t>XZ</a:t>
            </a:r>
            <a:r>
              <a:rPr lang="zh-CN" altLang="en-US" b="0" i="0" dirty="0">
                <a:solidFill>
                  <a:srgbClr val="333333"/>
                </a:solidFill>
                <a:effectLst/>
                <a:latin typeface="楷体" panose="02010609060101010101" pitchFamily="49" charset="-122"/>
                <a:ea typeface="楷体" panose="02010609060101010101" pitchFamily="49" charset="-122"/>
              </a:rPr>
              <a:t>平面中提取三个正交</a:t>
            </a:r>
            <a:r>
              <a:rPr lang="en-US" altLang="zh-CN" b="0" i="0" dirty="0">
                <a:solidFill>
                  <a:srgbClr val="333333"/>
                </a:solidFill>
                <a:effectLst/>
                <a:latin typeface="楷体" panose="02010609060101010101" pitchFamily="49" charset="-122"/>
                <a:ea typeface="楷体" panose="02010609060101010101" pitchFamily="49" charset="-122"/>
              </a:rPr>
              <a:t>2D</a:t>
            </a:r>
            <a:r>
              <a:rPr lang="zh-CN" altLang="en-US" dirty="0">
                <a:solidFill>
                  <a:srgbClr val="333333"/>
                </a:solidFill>
                <a:latin typeface="楷体" panose="02010609060101010101" pitchFamily="49" charset="-122"/>
                <a:ea typeface="楷体" panose="02010609060101010101" pitchFamily="49" charset="-122"/>
              </a:rPr>
              <a:t>图像</a:t>
            </a:r>
            <a:r>
              <a:rPr lang="zh-CN" altLang="en-US" b="0" i="0" dirty="0">
                <a:solidFill>
                  <a:srgbClr val="333333"/>
                </a:solidFill>
                <a:effectLst/>
                <a:latin typeface="楷体" panose="02010609060101010101" pitchFamily="49" charset="-122"/>
                <a:ea typeface="楷体" panose="02010609060101010101" pitchFamily="49" charset="-122"/>
              </a:rPr>
              <a:t>，三个正交视图被组合并被视为输入图像的三个通道。</a:t>
            </a:r>
            <a:endParaRPr lang="en-US" altLang="zh-CN" b="0" i="0" dirty="0">
              <a:solidFill>
                <a:srgbClr val="333333"/>
              </a:solidFill>
              <a:effectLst/>
              <a:latin typeface="楷体" panose="02010609060101010101" pitchFamily="49" charset="-122"/>
              <a:ea typeface="楷体" panose="02010609060101010101" pitchFamily="49" charset="-122"/>
            </a:endParaRPr>
          </a:p>
          <a:p>
            <a:endParaRPr lang="en-US" altLang="zh-CN" dirty="0">
              <a:solidFill>
                <a:srgbClr val="333333"/>
              </a:solidFill>
              <a:latin typeface="楷体" panose="02010609060101010101" pitchFamily="49" charset="-122"/>
              <a:ea typeface="楷体" panose="02010609060101010101" pitchFamily="49" charset="-122"/>
            </a:endParaRPr>
          </a:p>
          <a:p>
            <a:r>
              <a:rPr lang="zh-CN" altLang="en-US" dirty="0">
                <a:solidFill>
                  <a:srgbClr val="FF0000"/>
                </a:solidFill>
                <a:latin typeface="楷体" panose="02010609060101010101" pitchFamily="49" charset="-122"/>
                <a:ea typeface="楷体" panose="02010609060101010101" pitchFamily="49" charset="-122"/>
              </a:rPr>
              <a:t>实例：</a:t>
            </a:r>
            <a:endParaRPr lang="en-US" altLang="zh-CN" dirty="0">
              <a:solidFill>
                <a:srgbClr val="FF0000"/>
              </a:solidFill>
              <a:latin typeface="楷体" panose="02010609060101010101" pitchFamily="49" charset="-122"/>
              <a:ea typeface="楷体" panose="02010609060101010101" pitchFamily="49" charset="-122"/>
            </a:endParaRPr>
          </a:p>
          <a:p>
            <a:r>
              <a:rPr lang="zh-CN" altLang="en-US" b="0" i="0" dirty="0">
                <a:solidFill>
                  <a:srgbClr val="333333"/>
                </a:solidFill>
                <a:effectLst/>
                <a:latin typeface="楷体" panose="02010609060101010101" pitchFamily="49" charset="-122"/>
                <a:ea typeface="楷体" panose="02010609060101010101" pitchFamily="49" charset="-122"/>
              </a:rPr>
              <a:t>在此方法中，定义了三个独立的</a:t>
            </a:r>
            <a:r>
              <a:rPr lang="en-US" altLang="zh-CN" b="0" i="0" dirty="0">
                <a:solidFill>
                  <a:srgbClr val="333333"/>
                </a:solidFill>
                <a:effectLst/>
                <a:latin typeface="楷体" panose="02010609060101010101" pitchFamily="49" charset="-122"/>
                <a:ea typeface="楷体" panose="02010609060101010101" pitchFamily="49" charset="-122"/>
              </a:rPr>
              <a:t>CNN</a:t>
            </a:r>
            <a:r>
              <a:rPr lang="zh-CN" altLang="en-US" b="0" i="0" dirty="0">
                <a:solidFill>
                  <a:srgbClr val="333333"/>
                </a:solidFill>
                <a:effectLst/>
                <a:latin typeface="楷体" panose="02010609060101010101" pitchFamily="49" charset="-122"/>
                <a:ea typeface="楷体" panose="02010609060101010101" pitchFamily="49" charset="-122"/>
              </a:rPr>
              <a:t>，每个</a:t>
            </a:r>
            <a:r>
              <a:rPr lang="en-US" altLang="zh-CN" b="0" i="0" dirty="0">
                <a:solidFill>
                  <a:srgbClr val="333333"/>
                </a:solidFill>
                <a:effectLst/>
                <a:latin typeface="楷体" panose="02010609060101010101" pitchFamily="49" charset="-122"/>
                <a:ea typeface="楷体" panose="02010609060101010101" pitchFamily="49" charset="-122"/>
              </a:rPr>
              <a:t>CNN</a:t>
            </a:r>
            <a:r>
              <a:rPr lang="zh-CN" altLang="en-US" b="0" i="0" dirty="0">
                <a:solidFill>
                  <a:srgbClr val="333333"/>
                </a:solidFill>
                <a:effectLst/>
                <a:latin typeface="楷体" panose="02010609060101010101" pitchFamily="49" charset="-122"/>
                <a:ea typeface="楷体" panose="02010609060101010101" pitchFamily="49" charset="-122"/>
              </a:rPr>
              <a:t>都从每个正交平面提取的一组图片供以反馈。相对较少的训练样本（</a:t>
            </a:r>
            <a:r>
              <a:rPr lang="en-US" altLang="zh-CN" b="0" i="0" dirty="0">
                <a:solidFill>
                  <a:srgbClr val="333333"/>
                </a:solidFill>
                <a:effectLst/>
                <a:latin typeface="楷体" panose="02010609060101010101" pitchFamily="49" charset="-122"/>
                <a:ea typeface="楷体" panose="02010609060101010101" pitchFamily="49" charset="-122"/>
              </a:rPr>
              <a:t>120,000</a:t>
            </a:r>
            <a:r>
              <a:rPr lang="zh-CN" altLang="en-US" b="0" i="0" dirty="0">
                <a:solidFill>
                  <a:srgbClr val="333333"/>
                </a:solidFill>
                <a:effectLst/>
                <a:latin typeface="楷体" panose="02010609060101010101" pitchFamily="49" charset="-122"/>
                <a:ea typeface="楷体" panose="02010609060101010101" pitchFamily="49" charset="-122"/>
              </a:rPr>
              <a:t>）和令人满意的</a:t>
            </a:r>
            <a:r>
              <a:rPr lang="en-US" altLang="zh-CN" b="0" i="0" dirty="0">
                <a:solidFill>
                  <a:srgbClr val="333333"/>
                </a:solidFill>
                <a:effectLst/>
                <a:latin typeface="楷体" panose="02010609060101010101" pitchFamily="49" charset="-122"/>
                <a:ea typeface="楷体" panose="02010609060101010101" pitchFamily="49" charset="-122"/>
              </a:rPr>
              <a:t>0.8249 Dice</a:t>
            </a:r>
            <a:r>
              <a:rPr lang="zh-CN" altLang="en-US" b="0" i="0" dirty="0">
                <a:solidFill>
                  <a:srgbClr val="333333"/>
                </a:solidFill>
                <a:effectLst/>
                <a:latin typeface="楷体" panose="02010609060101010101" pitchFamily="49" charset="-122"/>
                <a:ea typeface="楷体" panose="02010609060101010101" pitchFamily="49" charset="-122"/>
              </a:rPr>
              <a:t>系数实现证明，三重</a:t>
            </a:r>
            <a:r>
              <a:rPr lang="en-US" altLang="zh-CN" b="0" i="0" dirty="0">
                <a:solidFill>
                  <a:srgbClr val="333333"/>
                </a:solidFill>
                <a:effectLst/>
                <a:latin typeface="楷体" panose="02010609060101010101" pitchFamily="49" charset="-122"/>
                <a:ea typeface="楷体" panose="02010609060101010101" pitchFamily="49" charset="-122"/>
              </a:rPr>
              <a:t>CNN</a:t>
            </a:r>
            <a:r>
              <a:rPr lang="zh-CN" altLang="en-US" b="0" i="0" dirty="0">
                <a:solidFill>
                  <a:srgbClr val="333333"/>
                </a:solidFill>
                <a:effectLst/>
                <a:latin typeface="楷体" panose="02010609060101010101" pitchFamily="49" charset="-122"/>
                <a:ea typeface="楷体" panose="02010609060101010101" pitchFamily="49" charset="-122"/>
              </a:rPr>
              <a:t>可以在性能和计算成本之间取得平衡。</a:t>
            </a:r>
            <a:endParaRPr lang="zh-CN" altLang="en-US" dirty="0">
              <a:latin typeface="楷体" panose="02010609060101010101" pitchFamily="49" charset="-122"/>
              <a:ea typeface="楷体" panose="02010609060101010101" pitchFamily="49" charset="-122"/>
            </a:endParaRPr>
          </a:p>
        </p:txBody>
      </p:sp>
      <p:sp>
        <p:nvSpPr>
          <p:cNvPr id="4" name="文本框 3"/>
          <p:cNvSpPr txBox="1"/>
          <p:nvPr/>
        </p:nvSpPr>
        <p:spPr>
          <a:xfrm>
            <a:off x="7750628" y="832851"/>
            <a:ext cx="1915886" cy="369332"/>
          </a:xfrm>
          <a:prstGeom prst="rect">
            <a:avLst/>
          </a:prstGeom>
          <a:noFill/>
        </p:spPr>
        <p:txBody>
          <a:bodyPr wrap="square" rtlCol="0">
            <a:spAutoFit/>
          </a:bodyPr>
          <a:lstStyle/>
          <a:p>
            <a:r>
              <a:rPr lang="en-US" altLang="zh-CN" dirty="0">
                <a:solidFill>
                  <a:srgbClr val="FF0000"/>
                </a:solidFill>
                <a:latin typeface="楷体" panose="02010609060101010101" pitchFamily="49" charset="-122"/>
                <a:ea typeface="楷体" panose="02010609060101010101" pitchFamily="49" charset="-122"/>
              </a:rPr>
              <a:t>3D CNN</a:t>
            </a:r>
            <a:endParaRPr lang="zh-CN" altLang="en-US" dirty="0">
              <a:solidFill>
                <a:srgbClr val="FF0000"/>
              </a:solidFill>
              <a:latin typeface="楷体" panose="02010609060101010101" pitchFamily="49" charset="-122"/>
              <a:ea typeface="楷体" panose="02010609060101010101" pitchFamily="49" charset="-122"/>
            </a:endParaRPr>
          </a:p>
        </p:txBody>
      </p:sp>
      <p:sp>
        <p:nvSpPr>
          <p:cNvPr id="5" name="文本框 4"/>
          <p:cNvSpPr txBox="1"/>
          <p:nvPr/>
        </p:nvSpPr>
        <p:spPr>
          <a:xfrm>
            <a:off x="6296297" y="1619075"/>
            <a:ext cx="4772297" cy="4801314"/>
          </a:xfrm>
          <a:prstGeom prst="rect">
            <a:avLst/>
          </a:prstGeom>
          <a:noFill/>
        </p:spPr>
        <p:txBody>
          <a:bodyPr wrap="square" rtlCol="0">
            <a:spAutoFit/>
          </a:bodyPr>
          <a:lstStyle/>
          <a:p>
            <a:r>
              <a:rPr lang="zh-CN" altLang="en-US" dirty="0">
                <a:solidFill>
                  <a:srgbClr val="FF0000"/>
                </a:solidFill>
                <a:latin typeface="楷体" panose="02010609060101010101" pitchFamily="49" charset="-122"/>
                <a:ea typeface="楷体" panose="02010609060101010101" pitchFamily="49" charset="-122"/>
              </a:rPr>
              <a:t>优点：</a:t>
            </a:r>
            <a:endParaRPr lang="en-US" altLang="zh-CN" dirty="0">
              <a:solidFill>
                <a:srgbClr val="FF0000"/>
              </a:solidFill>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3D CNN</a:t>
            </a:r>
            <a:r>
              <a:rPr lang="zh-CN" altLang="en-US" dirty="0">
                <a:latin typeface="楷体" panose="02010609060101010101" pitchFamily="49" charset="-122"/>
                <a:ea typeface="楷体" panose="02010609060101010101" pitchFamily="49" charset="-122"/>
              </a:rPr>
              <a:t>的用途是在所有三个轴（</a:t>
            </a:r>
            <a:r>
              <a:rPr lang="en-US" altLang="zh-CN" dirty="0">
                <a:latin typeface="楷体" panose="02010609060101010101" pitchFamily="49" charset="-122"/>
                <a:ea typeface="楷体" panose="02010609060101010101" pitchFamily="49" charset="-122"/>
              </a:rPr>
              <a:t>X</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Y</a:t>
            </a:r>
            <a:r>
              <a:rPr lang="zh-CN" altLang="en-US" dirty="0">
                <a:latin typeface="楷体" panose="02010609060101010101" pitchFamily="49" charset="-122"/>
                <a:ea typeface="楷体" panose="02010609060101010101" pitchFamily="49" charset="-122"/>
              </a:rPr>
              <a:t>和</a:t>
            </a:r>
            <a:r>
              <a:rPr lang="en-US" altLang="zh-CN" dirty="0">
                <a:latin typeface="楷体" panose="02010609060101010101" pitchFamily="49" charset="-122"/>
                <a:ea typeface="楷体" panose="02010609060101010101" pitchFamily="49" charset="-122"/>
              </a:rPr>
              <a:t>Z</a:t>
            </a:r>
            <a:r>
              <a:rPr lang="zh-CN" altLang="en-US" dirty="0">
                <a:latin typeface="楷体" panose="02010609060101010101" pitchFamily="49" charset="-122"/>
                <a:ea typeface="楷体" panose="02010609060101010101" pitchFamily="49" charset="-122"/>
              </a:rPr>
              <a:t>）上提取更强大的体积表示。训练</a:t>
            </a:r>
            <a:r>
              <a:rPr lang="en-US" altLang="zh-CN" dirty="0">
                <a:latin typeface="楷体" panose="02010609060101010101" pitchFamily="49" charset="-122"/>
                <a:ea typeface="楷体" panose="02010609060101010101" pitchFamily="49" charset="-122"/>
              </a:rPr>
              <a:t>3D</a:t>
            </a:r>
            <a:r>
              <a:rPr lang="zh-CN" altLang="en-US" dirty="0">
                <a:latin typeface="楷体" panose="02010609060101010101" pitchFamily="49" charset="-122"/>
                <a:ea typeface="楷体" panose="02010609060101010101" pitchFamily="49" charset="-122"/>
              </a:rPr>
              <a:t>网络以根据周围</a:t>
            </a:r>
            <a:r>
              <a:rPr lang="en-US" altLang="zh-CN" dirty="0">
                <a:latin typeface="楷体" panose="02010609060101010101" pitchFamily="49" charset="-122"/>
                <a:ea typeface="楷体" panose="02010609060101010101" pitchFamily="49" charset="-122"/>
              </a:rPr>
              <a:t>3D</a:t>
            </a:r>
            <a:r>
              <a:rPr lang="zh-CN" altLang="en-US" dirty="0">
                <a:latin typeface="楷体" panose="02010609060101010101" pitchFamily="49" charset="-122"/>
                <a:ea typeface="楷体" panose="02010609060101010101" pitchFamily="49" charset="-122"/>
              </a:rPr>
              <a:t>面片的内容预测中央体素的标签。</a:t>
            </a:r>
            <a:endParaRPr lang="en-US" altLang="zh-CN" dirty="0">
              <a:latin typeface="楷体" panose="02010609060101010101" pitchFamily="49" charset="-122"/>
              <a:ea typeface="楷体" panose="02010609060101010101" pitchFamily="49" charset="-122"/>
            </a:endParaRPr>
          </a:p>
          <a:p>
            <a:endParaRPr lang="en-US" altLang="zh-CN" dirty="0">
              <a:solidFill>
                <a:srgbClr val="FF0000"/>
              </a:solidFill>
              <a:latin typeface="楷体" panose="02010609060101010101" pitchFamily="49" charset="-122"/>
              <a:ea typeface="楷体" panose="02010609060101010101" pitchFamily="49" charset="-122"/>
            </a:endParaRPr>
          </a:p>
          <a:p>
            <a:r>
              <a:rPr lang="zh-CN" altLang="en-US" b="0" i="0" dirty="0">
                <a:solidFill>
                  <a:srgbClr val="FF0000"/>
                </a:solidFill>
                <a:effectLst/>
                <a:latin typeface="楷体" panose="02010609060101010101" pitchFamily="49" charset="-122"/>
                <a:ea typeface="楷体" panose="02010609060101010101" pitchFamily="49" charset="-122"/>
              </a:rPr>
              <a:t>结构：</a:t>
            </a:r>
            <a:endParaRPr lang="en-US" altLang="zh-CN" b="0" i="0" dirty="0">
              <a:solidFill>
                <a:srgbClr val="FF0000"/>
              </a:solidFill>
              <a:effectLst/>
              <a:latin typeface="楷体" panose="02010609060101010101" pitchFamily="49" charset="-122"/>
              <a:ea typeface="楷体" panose="02010609060101010101" pitchFamily="49" charset="-122"/>
            </a:endParaRPr>
          </a:p>
          <a:p>
            <a:r>
              <a:rPr lang="zh-CN" altLang="en-US" b="0" i="0" dirty="0">
                <a:solidFill>
                  <a:srgbClr val="333333"/>
                </a:solidFill>
                <a:effectLst/>
                <a:latin typeface="楷体" panose="02010609060101010101" pitchFamily="49" charset="-122"/>
                <a:ea typeface="楷体" panose="02010609060101010101" pitchFamily="49" charset="-122"/>
              </a:rPr>
              <a:t>网络的结构通常类似于</a:t>
            </a:r>
            <a:r>
              <a:rPr lang="en-US" altLang="zh-CN" b="0" i="0" dirty="0">
                <a:solidFill>
                  <a:srgbClr val="333333"/>
                </a:solidFill>
                <a:effectLst/>
                <a:latin typeface="楷体" panose="02010609060101010101" pitchFamily="49" charset="-122"/>
                <a:ea typeface="楷体" panose="02010609060101010101" pitchFamily="49" charset="-122"/>
              </a:rPr>
              <a:t>2D CNN</a:t>
            </a:r>
            <a:r>
              <a:rPr lang="zh-CN" altLang="en-US" b="0" i="0" dirty="0">
                <a:solidFill>
                  <a:srgbClr val="333333"/>
                </a:solidFill>
                <a:effectLst/>
                <a:latin typeface="楷体" panose="02010609060101010101" pitchFamily="49" charset="-122"/>
                <a:ea typeface="楷体" panose="02010609060101010101" pitchFamily="49" charset="-122"/>
              </a:rPr>
              <a:t>，不同之处在于在每个必要部分（例如，在</a:t>
            </a:r>
            <a:r>
              <a:rPr lang="en-US" altLang="zh-CN" b="0" i="0" dirty="0">
                <a:solidFill>
                  <a:srgbClr val="333333"/>
                </a:solidFill>
                <a:effectLst/>
                <a:latin typeface="楷体" panose="02010609060101010101" pitchFamily="49" charset="-122"/>
                <a:ea typeface="楷体" panose="02010609060101010101" pitchFamily="49" charset="-122"/>
              </a:rPr>
              <a:t>3D</a:t>
            </a:r>
            <a:r>
              <a:rPr lang="zh-CN" altLang="en-US" b="0" i="0" dirty="0">
                <a:solidFill>
                  <a:srgbClr val="333333"/>
                </a:solidFill>
                <a:effectLst/>
                <a:latin typeface="楷体" panose="02010609060101010101" pitchFamily="49" charset="-122"/>
                <a:ea typeface="楷体" panose="02010609060101010101" pitchFamily="49" charset="-122"/>
              </a:rPr>
              <a:t>卷积层和</a:t>
            </a:r>
            <a:r>
              <a:rPr lang="en-US" altLang="zh-CN" b="0" i="0" dirty="0">
                <a:solidFill>
                  <a:srgbClr val="333333"/>
                </a:solidFill>
                <a:effectLst/>
                <a:latin typeface="楷体" panose="02010609060101010101" pitchFamily="49" charset="-122"/>
                <a:ea typeface="楷体" panose="02010609060101010101" pitchFamily="49" charset="-122"/>
              </a:rPr>
              <a:t>3D</a:t>
            </a:r>
            <a:r>
              <a:rPr lang="zh-CN" altLang="en-US" b="0" i="0" dirty="0">
                <a:solidFill>
                  <a:srgbClr val="333333"/>
                </a:solidFill>
                <a:effectLst/>
                <a:latin typeface="楷体" panose="02010609060101010101" pitchFamily="49" charset="-122"/>
                <a:ea typeface="楷体" panose="02010609060101010101" pitchFamily="49" charset="-122"/>
              </a:rPr>
              <a:t>子采样层中）应用</a:t>
            </a:r>
            <a:r>
              <a:rPr lang="en-US" altLang="zh-CN" b="0" i="0" dirty="0">
                <a:solidFill>
                  <a:srgbClr val="333333"/>
                </a:solidFill>
                <a:effectLst/>
                <a:latin typeface="楷体" panose="02010609060101010101" pitchFamily="49" charset="-122"/>
                <a:ea typeface="楷体" panose="02010609060101010101" pitchFamily="49" charset="-122"/>
              </a:rPr>
              <a:t>3D</a:t>
            </a:r>
            <a:r>
              <a:rPr lang="zh-CN" altLang="en-US" b="0" i="0" dirty="0">
                <a:solidFill>
                  <a:srgbClr val="333333"/>
                </a:solidFill>
                <a:effectLst/>
                <a:latin typeface="楷体" panose="02010609060101010101" pitchFamily="49" charset="-122"/>
                <a:ea typeface="楷体" panose="02010609060101010101" pitchFamily="49" charset="-122"/>
              </a:rPr>
              <a:t>模块。</a:t>
            </a:r>
            <a:endParaRPr lang="en-US" altLang="zh-CN" b="0" i="0" dirty="0">
              <a:solidFill>
                <a:srgbClr val="333333"/>
              </a:solidFill>
              <a:effectLst/>
              <a:latin typeface="楷体" panose="02010609060101010101" pitchFamily="49" charset="-122"/>
              <a:ea typeface="楷体" panose="02010609060101010101" pitchFamily="49" charset="-122"/>
            </a:endParaRPr>
          </a:p>
          <a:p>
            <a:endParaRPr lang="en-US" altLang="zh-CN" dirty="0">
              <a:solidFill>
                <a:srgbClr val="333333"/>
              </a:solidFill>
              <a:latin typeface="楷体" panose="02010609060101010101" pitchFamily="49" charset="-122"/>
              <a:ea typeface="楷体" panose="02010609060101010101" pitchFamily="49" charset="-122"/>
            </a:endParaRPr>
          </a:p>
          <a:p>
            <a:r>
              <a:rPr lang="zh-CN" altLang="en-US" dirty="0">
                <a:solidFill>
                  <a:srgbClr val="FF0000"/>
                </a:solidFill>
                <a:latin typeface="楷体" panose="02010609060101010101" pitchFamily="49" charset="-122"/>
                <a:ea typeface="楷体" panose="02010609060101010101" pitchFamily="49" charset="-122"/>
              </a:rPr>
              <a:t>实例：</a:t>
            </a:r>
            <a:endParaRPr lang="en-US" altLang="zh-CN" dirty="0">
              <a:solidFill>
                <a:srgbClr val="FF0000"/>
              </a:solidFill>
              <a:latin typeface="楷体" panose="02010609060101010101" pitchFamily="49" charset="-122"/>
              <a:ea typeface="楷体" panose="02010609060101010101" pitchFamily="49" charset="-122"/>
            </a:endParaRPr>
          </a:p>
          <a:p>
            <a:r>
              <a:rPr lang="zh-CN" altLang="en-US" b="0" i="0" dirty="0">
                <a:solidFill>
                  <a:srgbClr val="333333"/>
                </a:solidFill>
                <a:effectLst/>
                <a:latin typeface="楷体" panose="02010609060101010101" pitchFamily="49" charset="-122"/>
                <a:ea typeface="楷体" panose="02010609060101010101" pitchFamily="49" charset="-122"/>
              </a:rPr>
              <a:t>第一个分割任意大小的脑肿瘤的纯</a:t>
            </a:r>
            <a:r>
              <a:rPr lang="en-US" altLang="zh-CN" b="0" i="0" dirty="0">
                <a:solidFill>
                  <a:srgbClr val="333333"/>
                </a:solidFill>
                <a:effectLst/>
                <a:latin typeface="楷体" panose="02010609060101010101" pitchFamily="49" charset="-122"/>
                <a:ea typeface="楷体" panose="02010609060101010101" pitchFamily="49" charset="-122"/>
              </a:rPr>
              <a:t>3D</a:t>
            </a:r>
            <a:r>
              <a:rPr lang="zh-CN" altLang="en-US" b="0" i="0" dirty="0">
                <a:solidFill>
                  <a:srgbClr val="333333"/>
                </a:solidFill>
                <a:effectLst/>
                <a:latin typeface="楷体" panose="02010609060101010101" pitchFamily="49" charset="-122"/>
                <a:ea typeface="楷体" panose="02010609060101010101" pitchFamily="49" charset="-122"/>
              </a:rPr>
              <a:t>模型开发了一种多尺度，双路径的</a:t>
            </a:r>
            <a:r>
              <a:rPr lang="en-US" altLang="zh-CN" b="0" i="0" dirty="0">
                <a:solidFill>
                  <a:srgbClr val="333333"/>
                </a:solidFill>
                <a:effectLst/>
                <a:latin typeface="楷体" panose="02010609060101010101" pitchFamily="49" charset="-122"/>
                <a:ea typeface="楷体" panose="02010609060101010101" pitchFamily="49" charset="-122"/>
              </a:rPr>
              <a:t>3D CNN</a:t>
            </a:r>
            <a:r>
              <a:rPr lang="zh-CN" altLang="en-US" b="0" i="0" dirty="0">
                <a:solidFill>
                  <a:srgbClr val="333333"/>
                </a:solidFill>
                <a:effectLst/>
                <a:latin typeface="楷体" panose="02010609060101010101" pitchFamily="49" charset="-122"/>
                <a:ea typeface="楷体" panose="02010609060101010101" pitchFamily="49" charset="-122"/>
              </a:rPr>
              <a:t>，其中有两个平行的路径具有相同的接收场大小，第二个路径接收了来自亚采样样本的斑块。这样可以处理体素周围更大的区域，从而在多尺度背景下使整个系统受益。</a:t>
            </a:r>
            <a:endParaRPr lang="zh-CN" altLang="en-US" dirty="0">
              <a:latin typeface="楷体" panose="02010609060101010101" pitchFamily="49" charset="-122"/>
              <a:ea typeface="楷体" panose="020106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2480" y="705394"/>
            <a:ext cx="3448594" cy="461665"/>
          </a:xfrm>
          <a:prstGeom prst="rect">
            <a:avLst/>
          </a:prstGeom>
          <a:noFill/>
        </p:spPr>
        <p:txBody>
          <a:bodyPr wrap="square" rtlCol="0">
            <a:spAutoFit/>
          </a:bodyPr>
          <a:lstStyle/>
          <a:p>
            <a:r>
              <a:rPr lang="en-US" altLang="zh-CN" sz="2400" dirty="0">
                <a:latin typeface="楷体" panose="02010609060101010101" pitchFamily="49" charset="-122"/>
                <a:ea typeface="楷体" panose="02010609060101010101" pitchFamily="49" charset="-122"/>
              </a:rPr>
              <a:t>FCN</a:t>
            </a:r>
            <a:endParaRPr lang="zh-CN" altLang="en-US" sz="2400" dirty="0">
              <a:latin typeface="楷体" panose="02010609060101010101" pitchFamily="49" charset="-122"/>
              <a:ea typeface="楷体" panose="02010609060101010101" pitchFamily="49" charset="-122"/>
            </a:endParaRPr>
          </a:p>
        </p:txBody>
      </p:sp>
      <p:sp>
        <p:nvSpPr>
          <p:cNvPr id="5" name="文本框 4"/>
          <p:cNvSpPr txBox="1"/>
          <p:nvPr/>
        </p:nvSpPr>
        <p:spPr>
          <a:xfrm>
            <a:off x="879566" y="1419497"/>
            <a:ext cx="3971108" cy="4801314"/>
          </a:xfrm>
          <a:prstGeom prst="rect">
            <a:avLst/>
          </a:prstGeom>
          <a:noFill/>
        </p:spPr>
        <p:txBody>
          <a:bodyPr wrap="square" rtlCol="0">
            <a:spAutoFit/>
          </a:bodyPr>
          <a:lstStyle/>
          <a:p>
            <a:r>
              <a:rPr lang="en-US" altLang="zh-CN" b="0" i="0" dirty="0">
                <a:solidFill>
                  <a:srgbClr val="FF0000"/>
                </a:solidFill>
                <a:effectLst/>
                <a:latin typeface="Arial" panose="020B0604020202020204" pitchFamily="34" charset="0"/>
              </a:rPr>
              <a:t>FCN for Multi-Organ Segmentation</a:t>
            </a:r>
            <a:endParaRPr lang="en-US" altLang="zh-CN" b="0" i="0" dirty="0">
              <a:solidFill>
                <a:srgbClr val="FF0000"/>
              </a:solidFill>
              <a:effectLst/>
              <a:latin typeface="Arial" panose="020B0604020202020204" pitchFamily="34" charset="0"/>
            </a:endParaRPr>
          </a:p>
          <a:p>
            <a:r>
              <a:rPr lang="zh-CN" altLang="en-US" dirty="0">
                <a:solidFill>
                  <a:srgbClr val="FF0000"/>
                </a:solidFill>
                <a:latin typeface="楷体" panose="02010609060101010101" pitchFamily="49" charset="-122"/>
                <a:ea typeface="楷体" panose="02010609060101010101" pitchFamily="49" charset="-122"/>
              </a:rPr>
              <a:t>目的：</a:t>
            </a:r>
            <a:endParaRPr lang="en-US" altLang="zh-CN" dirty="0">
              <a:solidFill>
                <a:srgbClr val="FF0000"/>
              </a:solidFill>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多器官分割旨在同时分割多个器官，广泛用于腹部器官分割。</a:t>
            </a:r>
            <a:endParaRPr lang="en-US" altLang="zh-CN" dirty="0">
              <a:latin typeface="楷体" panose="02010609060101010101" pitchFamily="49" charset="-122"/>
              <a:ea typeface="楷体" panose="02010609060101010101" pitchFamily="49" charset="-122"/>
            </a:endParaRPr>
          </a:p>
          <a:p>
            <a:r>
              <a:rPr lang="zh-CN" altLang="en-US" dirty="0">
                <a:solidFill>
                  <a:srgbClr val="FF0000"/>
                </a:solidFill>
                <a:latin typeface="楷体" panose="02010609060101010101" pitchFamily="49" charset="-122"/>
                <a:ea typeface="楷体" panose="02010609060101010101" pitchFamily="49" charset="-122"/>
              </a:rPr>
              <a:t>方法：</a:t>
            </a:r>
            <a:endParaRPr lang="en-US" altLang="zh-CN" dirty="0">
              <a:solidFill>
                <a:srgbClr val="FF0000"/>
              </a:solidFill>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在</a:t>
            </a:r>
            <a:r>
              <a:rPr lang="en-US" altLang="zh-CN" dirty="0">
                <a:latin typeface="楷体" panose="02010609060101010101" pitchFamily="49" charset="-122"/>
                <a:ea typeface="楷体" panose="02010609060101010101" pitchFamily="49" charset="-122"/>
              </a:rPr>
              <a:t>2.5D</a:t>
            </a:r>
            <a:r>
              <a:rPr lang="zh-CN" altLang="en-US" dirty="0">
                <a:latin typeface="楷体" panose="02010609060101010101" pitchFamily="49" charset="-122"/>
                <a:ea typeface="楷体" panose="02010609060101010101" pitchFamily="49" charset="-122"/>
              </a:rPr>
              <a:t>方法中使用</a:t>
            </a:r>
            <a:r>
              <a:rPr lang="en-US" altLang="zh-CN" dirty="0">
                <a:latin typeface="楷体" panose="02010609060101010101" pitchFamily="49" charset="-122"/>
                <a:ea typeface="楷体" panose="02010609060101010101" pitchFamily="49" charset="-122"/>
              </a:rPr>
              <a:t>FCN</a:t>
            </a:r>
            <a:r>
              <a:rPr lang="zh-CN" altLang="en-US" dirty="0">
                <a:latin typeface="楷体" panose="02010609060101010101" pitchFamily="49" charset="-122"/>
                <a:ea typeface="楷体" panose="02010609060101010101" pitchFamily="49" charset="-122"/>
              </a:rPr>
              <a:t>来分割</a:t>
            </a:r>
            <a:r>
              <a:rPr lang="en-US" altLang="zh-CN" dirty="0">
                <a:latin typeface="楷体" panose="02010609060101010101" pitchFamily="49" charset="-122"/>
                <a:ea typeface="楷体" panose="02010609060101010101" pitchFamily="49" charset="-122"/>
              </a:rPr>
              <a:t>3D CT</a:t>
            </a:r>
            <a:r>
              <a:rPr lang="zh-CN" altLang="en-US" dirty="0">
                <a:latin typeface="楷体" panose="02010609060101010101" pitchFamily="49" charset="-122"/>
                <a:ea typeface="楷体" panose="02010609060101010101" pitchFamily="49" charset="-122"/>
              </a:rPr>
              <a:t>图像中的</a:t>
            </a:r>
            <a:r>
              <a:rPr lang="en-US" altLang="zh-CN" dirty="0">
                <a:latin typeface="楷体" panose="02010609060101010101" pitchFamily="49" charset="-122"/>
                <a:ea typeface="楷体" panose="02010609060101010101" pitchFamily="49" charset="-122"/>
              </a:rPr>
              <a:t>19</a:t>
            </a:r>
            <a:r>
              <a:rPr lang="zh-CN" altLang="en-US" dirty="0">
                <a:latin typeface="楷体" panose="02010609060101010101" pitchFamily="49" charset="-122"/>
                <a:ea typeface="楷体" panose="02010609060101010101" pitchFamily="49" charset="-122"/>
              </a:rPr>
              <a:t>个器官。为每个</a:t>
            </a:r>
            <a:r>
              <a:rPr lang="en-US" altLang="zh-CN" dirty="0">
                <a:latin typeface="楷体" panose="02010609060101010101" pitchFamily="49" charset="-122"/>
                <a:ea typeface="楷体" panose="02010609060101010101" pitchFamily="49" charset="-122"/>
              </a:rPr>
              <a:t>2D</a:t>
            </a:r>
            <a:r>
              <a:rPr lang="zh-CN" altLang="en-US" dirty="0">
                <a:latin typeface="楷体" panose="02010609060101010101" pitchFamily="49" charset="-122"/>
                <a:ea typeface="楷体" panose="02010609060101010101" pitchFamily="49" charset="-122"/>
              </a:rPr>
              <a:t>剖视图设计了一个单独的</a:t>
            </a:r>
            <a:r>
              <a:rPr lang="en-US" altLang="zh-CN" dirty="0">
                <a:latin typeface="楷体" panose="02010609060101010101" pitchFamily="49" charset="-122"/>
                <a:ea typeface="楷体" panose="02010609060101010101" pitchFamily="49" charset="-122"/>
              </a:rPr>
              <a:t>FCN</a:t>
            </a:r>
            <a:r>
              <a:rPr lang="zh-CN" altLang="en-US" dirty="0">
                <a:latin typeface="楷体" panose="02010609060101010101" pitchFamily="49" charset="-122"/>
                <a:ea typeface="楷体" panose="02010609060101010101" pitchFamily="49" charset="-122"/>
              </a:rPr>
              <a:t>（总共三个</a:t>
            </a:r>
            <a:r>
              <a:rPr lang="en-US" altLang="zh-CN" dirty="0">
                <a:latin typeface="楷体" panose="02010609060101010101" pitchFamily="49" charset="-122"/>
                <a:ea typeface="楷体" panose="02010609060101010101" pitchFamily="49" charset="-122"/>
              </a:rPr>
              <a:t>FCN</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最终，将每个像素的分割结果与其他</a:t>
            </a:r>
            <a:r>
              <a:rPr lang="en-US" altLang="zh-CN" dirty="0">
                <a:latin typeface="楷体" panose="02010609060101010101" pitchFamily="49" charset="-122"/>
                <a:ea typeface="楷体" panose="02010609060101010101" pitchFamily="49" charset="-122"/>
              </a:rPr>
              <a:t>FCN</a:t>
            </a:r>
            <a:r>
              <a:rPr lang="zh-CN" altLang="en-US" dirty="0">
                <a:latin typeface="楷体" panose="02010609060101010101" pitchFamily="49" charset="-122"/>
                <a:ea typeface="楷体" panose="02010609060101010101" pitchFamily="49" charset="-122"/>
              </a:rPr>
              <a:t>的结果融合在一起，以生成最终的分割输出。</a:t>
            </a:r>
            <a:endParaRPr lang="en-US" altLang="zh-CN" dirty="0">
              <a:latin typeface="楷体" panose="02010609060101010101" pitchFamily="49" charset="-122"/>
              <a:ea typeface="楷体" panose="02010609060101010101" pitchFamily="49" charset="-122"/>
            </a:endParaRPr>
          </a:p>
          <a:p>
            <a:r>
              <a:rPr lang="zh-CN" altLang="en-US" dirty="0">
                <a:solidFill>
                  <a:srgbClr val="FF0000"/>
                </a:solidFill>
                <a:latin typeface="楷体" panose="02010609060101010101" pitchFamily="49" charset="-122"/>
                <a:ea typeface="楷体" panose="02010609060101010101" pitchFamily="49" charset="-122"/>
              </a:rPr>
              <a:t>缺点：</a:t>
            </a:r>
            <a:endParaRPr lang="en-US" altLang="zh-CN" dirty="0">
              <a:solidFill>
                <a:srgbClr val="FF0000"/>
              </a:solidFill>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该技术对诸如肝脏之类的大器官产生较高的准确性，但在处理较小的器官（例如胰腺）时产生较低的准确性。</a:t>
            </a:r>
            <a:endParaRPr lang="en-US" altLang="zh-CN" dirty="0">
              <a:latin typeface="楷体" panose="02010609060101010101" pitchFamily="49" charset="-122"/>
              <a:ea typeface="楷体" panose="02010609060101010101" pitchFamily="49" charset="-122"/>
            </a:endParaRPr>
          </a:p>
          <a:p>
            <a:r>
              <a:rPr lang="zh-CN" altLang="en-US" dirty="0">
                <a:solidFill>
                  <a:srgbClr val="FF0000"/>
                </a:solidFill>
                <a:latin typeface="楷体" panose="02010609060101010101" pitchFamily="49" charset="-122"/>
                <a:ea typeface="楷体" panose="02010609060101010101" pitchFamily="49" charset="-122"/>
              </a:rPr>
              <a:t>措施：</a:t>
            </a:r>
            <a:endParaRPr lang="en-US" altLang="zh-CN" dirty="0">
              <a:solidFill>
                <a:srgbClr val="FF0000"/>
              </a:solidFill>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应用了分级从粗到精的策略</a:t>
            </a:r>
            <a:endParaRPr lang="zh-CN" altLang="en-US" dirty="0">
              <a:latin typeface="楷体" panose="02010609060101010101" pitchFamily="49" charset="-122"/>
              <a:ea typeface="楷体" panose="02010609060101010101" pitchFamily="49" charset="-122"/>
            </a:endParaRPr>
          </a:p>
        </p:txBody>
      </p:sp>
      <p:pic>
        <p:nvPicPr>
          <p:cNvPr id="8" name="图片 7"/>
          <p:cNvPicPr>
            <a:picLocks noChangeAspect="1"/>
          </p:cNvPicPr>
          <p:nvPr/>
        </p:nvPicPr>
        <p:blipFill>
          <a:blip r:embed="rId1"/>
          <a:stretch>
            <a:fillRect/>
          </a:stretch>
        </p:blipFill>
        <p:spPr>
          <a:xfrm>
            <a:off x="5076811" y="1335473"/>
            <a:ext cx="6584251" cy="330736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6983" y="827314"/>
            <a:ext cx="3944983" cy="3139321"/>
          </a:xfrm>
          <a:prstGeom prst="rect">
            <a:avLst/>
          </a:prstGeom>
          <a:noFill/>
        </p:spPr>
        <p:txBody>
          <a:bodyPr wrap="square" rtlCol="0">
            <a:spAutoFit/>
          </a:bodyPr>
          <a:lstStyle/>
          <a:p>
            <a:r>
              <a:rPr lang="en-US" altLang="zh-CN" b="0" i="0" dirty="0">
                <a:solidFill>
                  <a:srgbClr val="FF0000"/>
                </a:solidFill>
                <a:effectLst/>
                <a:latin typeface="Georgia" panose="02040502050405020303" pitchFamily="18" charset="0"/>
              </a:rPr>
              <a:t>Multi-Stream FCN</a:t>
            </a:r>
            <a:endParaRPr lang="en-US" altLang="zh-CN" b="0" i="0" dirty="0">
              <a:solidFill>
                <a:srgbClr val="FF0000"/>
              </a:solidFill>
              <a:effectLst/>
              <a:latin typeface="Georgia" panose="02040502050405020303" pitchFamily="18" charset="0"/>
            </a:endParaRPr>
          </a:p>
          <a:p>
            <a:r>
              <a:rPr lang="zh-CN" altLang="en-US" b="0" i="0" dirty="0">
                <a:solidFill>
                  <a:srgbClr val="FF0000"/>
                </a:solidFill>
                <a:effectLst/>
                <a:latin typeface="楷体" panose="02010609060101010101" pitchFamily="49" charset="-122"/>
                <a:ea typeface="楷体" panose="02010609060101010101" pitchFamily="49" charset="-122"/>
              </a:rPr>
              <a:t>优点：</a:t>
            </a:r>
            <a:endParaRPr lang="en-US" altLang="zh-CN" b="0" i="0" dirty="0">
              <a:solidFill>
                <a:srgbClr val="FF0000"/>
              </a:solidFill>
              <a:effectLst/>
              <a:latin typeface="楷体" panose="02010609060101010101" pitchFamily="49" charset="-122"/>
              <a:ea typeface="楷体" panose="02010609060101010101" pitchFamily="49" charset="-122"/>
            </a:endParaRPr>
          </a:p>
          <a:p>
            <a:r>
              <a:rPr lang="zh-CN" altLang="en-US" b="0" i="0" dirty="0">
                <a:solidFill>
                  <a:srgbClr val="333333"/>
                </a:solidFill>
                <a:effectLst/>
                <a:latin typeface="楷体" panose="02010609060101010101" pitchFamily="49" charset="-122"/>
                <a:ea typeface="楷体" panose="02010609060101010101" pitchFamily="49" charset="-122"/>
              </a:rPr>
              <a:t>输入图像通常在模态（多模态技术）和分辨率（多尺度技术）上有所不同。多流设计可以使系统从同一器官的多种形式的图像中受益。</a:t>
            </a:r>
            <a:endParaRPr lang="en-US" altLang="zh-CN" b="0" i="0" dirty="0">
              <a:solidFill>
                <a:srgbClr val="333333"/>
              </a:solidFill>
              <a:effectLst/>
              <a:latin typeface="楷体" panose="02010609060101010101" pitchFamily="49" charset="-122"/>
              <a:ea typeface="楷体" panose="02010609060101010101" pitchFamily="49" charset="-122"/>
            </a:endParaRPr>
          </a:p>
          <a:p>
            <a:endParaRPr lang="en-US" altLang="zh-CN" dirty="0">
              <a:solidFill>
                <a:srgbClr val="333333"/>
              </a:solidFill>
              <a:latin typeface="楷体" panose="02010609060101010101" pitchFamily="49" charset="-122"/>
              <a:ea typeface="楷体" panose="02010609060101010101" pitchFamily="49" charset="-122"/>
            </a:endParaRPr>
          </a:p>
          <a:p>
            <a:r>
              <a:rPr lang="zh-CN" altLang="en-US" b="0" i="0" dirty="0">
                <a:solidFill>
                  <a:srgbClr val="333333"/>
                </a:solidFill>
                <a:effectLst/>
                <a:latin typeface="楷体" panose="02010609060101010101" pitchFamily="49" charset="-122"/>
                <a:ea typeface="楷体" panose="02010609060101010101" pitchFamily="49" charset="-122"/>
              </a:rPr>
              <a:t>将多流技术应用于</a:t>
            </a:r>
            <a:r>
              <a:rPr lang="en-US" altLang="zh-CN" b="0" i="0" dirty="0">
                <a:solidFill>
                  <a:srgbClr val="333333"/>
                </a:solidFill>
                <a:effectLst/>
                <a:latin typeface="楷体" panose="02010609060101010101" pitchFamily="49" charset="-122"/>
                <a:ea typeface="楷体" panose="02010609060101010101" pitchFamily="49" charset="-122"/>
              </a:rPr>
              <a:t>3D FCN</a:t>
            </a:r>
            <a:r>
              <a:rPr lang="zh-CN" altLang="en-US" b="0" i="0" dirty="0">
                <a:solidFill>
                  <a:srgbClr val="333333"/>
                </a:solidFill>
                <a:effectLst/>
                <a:latin typeface="楷体" panose="02010609060101010101" pitchFamily="49" charset="-122"/>
                <a:ea typeface="楷体" panose="02010609060101010101" pitchFamily="49" charset="-122"/>
              </a:rPr>
              <a:t>以最大程度地利用来自各种图像分辨率的上下文信息，同时应用多模态技术来提高系统针对各种器官形状的鲁棒性和结构。</a:t>
            </a:r>
            <a:endParaRPr lang="zh-CN" altLang="en-US" dirty="0">
              <a:latin typeface="楷体" panose="02010609060101010101" pitchFamily="49" charset="-122"/>
              <a:ea typeface="楷体" panose="02010609060101010101" pitchFamily="49" charset="-122"/>
            </a:endParaRPr>
          </a:p>
        </p:txBody>
      </p:sp>
      <p:sp>
        <p:nvSpPr>
          <p:cNvPr id="5" name="文本框 4"/>
          <p:cNvSpPr txBox="1"/>
          <p:nvPr/>
        </p:nvSpPr>
        <p:spPr>
          <a:xfrm>
            <a:off x="6183086" y="827314"/>
            <a:ext cx="4171406" cy="3416320"/>
          </a:xfrm>
          <a:prstGeom prst="rect">
            <a:avLst/>
          </a:prstGeom>
          <a:noFill/>
        </p:spPr>
        <p:txBody>
          <a:bodyPr wrap="square" rtlCol="0">
            <a:spAutoFit/>
          </a:bodyPr>
          <a:lstStyle/>
          <a:p>
            <a:r>
              <a:rPr lang="en-US" altLang="zh-CN" b="0" i="0" dirty="0">
                <a:solidFill>
                  <a:srgbClr val="FF0000"/>
                </a:solidFill>
                <a:effectLst/>
                <a:latin typeface="Arial" panose="020B0604020202020204" pitchFamily="34" charset="0"/>
              </a:rPr>
              <a:t>Cascaded FCN (CFCN)</a:t>
            </a:r>
            <a:endParaRPr lang="en-US" altLang="zh-CN" b="0" i="0" dirty="0">
              <a:solidFill>
                <a:srgbClr val="FF0000"/>
              </a:solidFill>
              <a:effectLst/>
              <a:latin typeface="Arial" panose="020B0604020202020204" pitchFamily="34" charset="0"/>
            </a:endParaRPr>
          </a:p>
          <a:p>
            <a:r>
              <a:rPr lang="zh-CN" altLang="en-US" dirty="0">
                <a:solidFill>
                  <a:srgbClr val="FF0000"/>
                </a:solidFill>
                <a:latin typeface="楷体" panose="02010609060101010101" pitchFamily="49" charset="-122"/>
                <a:ea typeface="楷体" panose="02010609060101010101" pitchFamily="49" charset="-122"/>
              </a:rPr>
              <a:t>方法：</a:t>
            </a:r>
            <a:endParaRPr lang="en-US" altLang="zh-CN" dirty="0">
              <a:solidFill>
                <a:srgbClr val="FF0000"/>
              </a:solidFill>
              <a:latin typeface="楷体" panose="02010609060101010101" pitchFamily="49" charset="-122"/>
              <a:ea typeface="楷体" panose="02010609060101010101" pitchFamily="49" charset="-122"/>
            </a:endParaRPr>
          </a:p>
          <a:p>
            <a:r>
              <a:rPr lang="zh-CN" altLang="en-US" b="0" i="0" dirty="0">
                <a:solidFill>
                  <a:srgbClr val="333333"/>
                </a:solidFill>
                <a:effectLst/>
                <a:latin typeface="楷体" panose="02010609060101010101" pitchFamily="49" charset="-122"/>
                <a:ea typeface="楷体" panose="02010609060101010101" pitchFamily="49" charset="-122"/>
              </a:rPr>
              <a:t>级联</a:t>
            </a:r>
            <a:r>
              <a:rPr lang="en-US" altLang="zh-CN" b="0" i="0" dirty="0">
                <a:solidFill>
                  <a:srgbClr val="333333"/>
                </a:solidFill>
                <a:effectLst/>
                <a:latin typeface="楷体" panose="02010609060101010101" pitchFamily="49" charset="-122"/>
                <a:ea typeface="楷体" panose="02010609060101010101" pitchFamily="49" charset="-122"/>
              </a:rPr>
              <a:t>FCN</a:t>
            </a:r>
            <a:r>
              <a:rPr lang="zh-CN" altLang="en-US" b="0" i="0" dirty="0">
                <a:solidFill>
                  <a:srgbClr val="333333"/>
                </a:solidFill>
                <a:effectLst/>
                <a:latin typeface="楷体" panose="02010609060101010101" pitchFamily="49" charset="-122"/>
                <a:ea typeface="楷体" panose="02010609060101010101" pitchFamily="49" charset="-122"/>
              </a:rPr>
              <a:t>的核心思想是以每个模型利用由先前模型的预测图提取的上下文特征的方式来堆叠一系列</a:t>
            </a:r>
            <a:r>
              <a:rPr lang="en-US" altLang="zh-CN" b="0" i="0" dirty="0">
                <a:solidFill>
                  <a:srgbClr val="333333"/>
                </a:solidFill>
                <a:effectLst/>
                <a:latin typeface="楷体" panose="02010609060101010101" pitchFamily="49" charset="-122"/>
                <a:ea typeface="楷体" panose="02010609060101010101" pitchFamily="49" charset="-122"/>
              </a:rPr>
              <a:t>FCN</a:t>
            </a:r>
            <a:r>
              <a:rPr lang="zh-CN" altLang="en-US" b="0" i="0" dirty="0">
                <a:solidFill>
                  <a:srgbClr val="333333"/>
                </a:solidFill>
                <a:effectLst/>
                <a:latin typeface="楷体" panose="02010609060101010101" pitchFamily="49" charset="-122"/>
                <a:ea typeface="楷体" panose="02010609060101010101" pitchFamily="49" charset="-122"/>
              </a:rPr>
              <a:t>。</a:t>
            </a:r>
            <a:endParaRPr lang="en-US" altLang="zh-CN" b="0" i="0" dirty="0">
              <a:solidFill>
                <a:srgbClr val="FF0000"/>
              </a:solidFill>
              <a:effectLst/>
              <a:latin typeface="楷体" panose="02010609060101010101" pitchFamily="49" charset="-122"/>
              <a:ea typeface="楷体" panose="02010609060101010101" pitchFamily="49" charset="-122"/>
            </a:endParaRPr>
          </a:p>
          <a:p>
            <a:endParaRPr lang="en-US" altLang="zh-CN" dirty="0">
              <a:solidFill>
                <a:srgbClr val="FF0000"/>
              </a:solidFill>
              <a:latin typeface="楷体" panose="02010609060101010101" pitchFamily="49" charset="-122"/>
              <a:ea typeface="楷体" panose="02010609060101010101" pitchFamily="49" charset="-122"/>
            </a:endParaRPr>
          </a:p>
          <a:p>
            <a:r>
              <a:rPr lang="zh-CN" altLang="en-US" b="0" i="0" dirty="0">
                <a:solidFill>
                  <a:srgbClr val="333333"/>
                </a:solidFill>
                <a:effectLst/>
                <a:latin typeface="楷体" panose="02010609060101010101" pitchFamily="49" charset="-122"/>
                <a:ea typeface="楷体" panose="02010609060101010101" pitchFamily="49" charset="-122"/>
              </a:rPr>
              <a:t>第一个</a:t>
            </a:r>
            <a:r>
              <a:rPr lang="en-US" altLang="zh-CN" b="0" i="0" dirty="0">
                <a:solidFill>
                  <a:srgbClr val="333333"/>
                </a:solidFill>
                <a:effectLst/>
                <a:latin typeface="楷体" panose="02010609060101010101" pitchFamily="49" charset="-122"/>
                <a:ea typeface="楷体" panose="02010609060101010101" pitchFamily="49" charset="-122"/>
              </a:rPr>
              <a:t>FCN</a:t>
            </a:r>
            <a:r>
              <a:rPr lang="zh-CN" altLang="en-US" b="0" i="0" dirty="0">
                <a:solidFill>
                  <a:srgbClr val="333333"/>
                </a:solidFill>
                <a:effectLst/>
                <a:latin typeface="楷体" panose="02010609060101010101" pitchFamily="49" charset="-122"/>
                <a:ea typeface="楷体" panose="02010609060101010101" pitchFamily="49" charset="-122"/>
              </a:rPr>
              <a:t>将图像分割为第二个</a:t>
            </a:r>
            <a:r>
              <a:rPr lang="en-US" altLang="zh-CN" b="0" i="0" dirty="0">
                <a:solidFill>
                  <a:srgbClr val="333333"/>
                </a:solidFill>
                <a:effectLst/>
                <a:latin typeface="楷体" panose="02010609060101010101" pitchFamily="49" charset="-122"/>
                <a:ea typeface="楷体" panose="02010609060101010101" pitchFamily="49" charset="-122"/>
              </a:rPr>
              <a:t>FCN</a:t>
            </a:r>
            <a:r>
              <a:rPr lang="zh-CN" altLang="en-US" b="0" i="0" dirty="0">
                <a:solidFill>
                  <a:srgbClr val="333333"/>
                </a:solidFill>
                <a:effectLst/>
                <a:latin typeface="楷体" panose="02010609060101010101" pitchFamily="49" charset="-122"/>
                <a:ea typeface="楷体" panose="02010609060101010101" pitchFamily="49" charset="-122"/>
              </a:rPr>
              <a:t>的</a:t>
            </a:r>
            <a:r>
              <a:rPr lang="en-US" altLang="zh-CN" b="0" i="0" dirty="0">
                <a:solidFill>
                  <a:srgbClr val="333333"/>
                </a:solidFill>
                <a:effectLst/>
                <a:latin typeface="楷体" panose="02010609060101010101" pitchFamily="49" charset="-122"/>
                <a:ea typeface="楷体" panose="02010609060101010101" pitchFamily="49" charset="-122"/>
              </a:rPr>
              <a:t>ROI</a:t>
            </a:r>
            <a:r>
              <a:rPr lang="zh-CN" altLang="en-US" b="0" i="0" dirty="0">
                <a:solidFill>
                  <a:srgbClr val="333333"/>
                </a:solidFill>
                <a:effectLst/>
                <a:latin typeface="楷体" panose="02010609060101010101" pitchFamily="49" charset="-122"/>
                <a:ea typeface="楷体" panose="02010609060101010101" pitchFamily="49" charset="-122"/>
              </a:rPr>
              <a:t>，然后进行病变分割。</a:t>
            </a:r>
            <a:endParaRPr lang="en-US" altLang="zh-CN" b="0" i="0" dirty="0">
              <a:solidFill>
                <a:srgbClr val="333333"/>
              </a:solidFill>
              <a:effectLst/>
              <a:latin typeface="楷体" panose="02010609060101010101" pitchFamily="49" charset="-122"/>
              <a:ea typeface="楷体" panose="02010609060101010101" pitchFamily="49" charset="-122"/>
            </a:endParaRPr>
          </a:p>
          <a:p>
            <a:endParaRPr lang="en-US" altLang="zh-CN" b="0" i="0" dirty="0">
              <a:solidFill>
                <a:srgbClr val="333333"/>
              </a:solidFill>
              <a:effectLst/>
              <a:latin typeface="楷体" panose="02010609060101010101" pitchFamily="49" charset="-122"/>
              <a:ea typeface="楷体" panose="02010609060101010101" pitchFamily="49" charset="-122"/>
            </a:endParaRPr>
          </a:p>
          <a:p>
            <a:r>
              <a:rPr lang="zh-CN" altLang="en-US" dirty="0">
                <a:solidFill>
                  <a:srgbClr val="FF0000"/>
                </a:solidFill>
                <a:latin typeface="楷体" panose="02010609060101010101" pitchFamily="49" charset="-122"/>
                <a:ea typeface="楷体" panose="02010609060101010101" pitchFamily="49" charset="-122"/>
              </a:rPr>
              <a:t>优点：</a:t>
            </a:r>
            <a:endParaRPr lang="en-US" altLang="zh-CN" dirty="0">
              <a:solidFill>
                <a:srgbClr val="FF0000"/>
              </a:solidFill>
              <a:latin typeface="楷体" panose="02010609060101010101" pitchFamily="49" charset="-122"/>
              <a:ea typeface="楷体" panose="02010609060101010101" pitchFamily="49" charset="-122"/>
            </a:endParaRPr>
          </a:p>
          <a:p>
            <a:r>
              <a:rPr lang="zh-CN" altLang="en-US" b="0" i="0" dirty="0">
                <a:solidFill>
                  <a:srgbClr val="333333"/>
                </a:solidFill>
                <a:effectLst/>
                <a:latin typeface="楷体" panose="02010609060101010101" pitchFamily="49" charset="-122"/>
                <a:ea typeface="楷体" panose="02010609060101010101" pitchFamily="49" charset="-122"/>
              </a:rPr>
              <a:t>可以为每个阶段应用单独的过滤器，因此可以显着提高分段质量。</a:t>
            </a:r>
            <a:endParaRPr lang="en-US" altLang="zh-CN" dirty="0">
              <a:solidFill>
                <a:srgbClr val="FF0000"/>
              </a:solidFill>
              <a:latin typeface="楷体" panose="02010609060101010101" pitchFamily="49" charset="-122"/>
              <a:ea typeface="楷体" panose="020106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4434" y="557349"/>
            <a:ext cx="2264229" cy="461665"/>
          </a:xfrm>
          <a:prstGeom prst="rect">
            <a:avLst/>
          </a:prstGeom>
          <a:noFill/>
        </p:spPr>
        <p:txBody>
          <a:bodyPr wrap="square" rtlCol="0">
            <a:spAutoFit/>
          </a:bodyPr>
          <a:lstStyle/>
          <a:p>
            <a:r>
              <a:rPr lang="en-US" altLang="zh-CN" sz="2400" dirty="0"/>
              <a:t>U-NET</a:t>
            </a:r>
            <a:endParaRPr lang="zh-CN" altLang="en-US" sz="2400" dirty="0"/>
          </a:p>
        </p:txBody>
      </p:sp>
      <p:sp>
        <p:nvSpPr>
          <p:cNvPr id="3" name="文本框 2"/>
          <p:cNvSpPr txBox="1"/>
          <p:nvPr/>
        </p:nvSpPr>
        <p:spPr>
          <a:xfrm>
            <a:off x="4837610" y="834348"/>
            <a:ext cx="2656115" cy="369332"/>
          </a:xfrm>
          <a:prstGeom prst="rect">
            <a:avLst/>
          </a:prstGeom>
          <a:noFill/>
        </p:spPr>
        <p:txBody>
          <a:bodyPr wrap="square" rtlCol="0">
            <a:spAutoFit/>
          </a:bodyPr>
          <a:lstStyle/>
          <a:p>
            <a:r>
              <a:rPr lang="en-US" altLang="zh-CN" dirty="0">
                <a:solidFill>
                  <a:srgbClr val="FF0000"/>
                </a:solidFill>
              </a:rPr>
              <a:t>2D  U-NET</a:t>
            </a:r>
            <a:endParaRPr lang="zh-CN" altLang="en-US" dirty="0">
              <a:solidFill>
                <a:srgbClr val="FF0000"/>
              </a:solidFill>
            </a:endParaRPr>
          </a:p>
        </p:txBody>
      </p:sp>
      <p:pic>
        <p:nvPicPr>
          <p:cNvPr id="7" name="图片 6"/>
          <p:cNvPicPr>
            <a:picLocks noChangeAspect="1"/>
          </p:cNvPicPr>
          <p:nvPr/>
        </p:nvPicPr>
        <p:blipFill>
          <a:blip r:embed="rId1"/>
          <a:stretch>
            <a:fillRect/>
          </a:stretch>
        </p:blipFill>
        <p:spPr>
          <a:xfrm>
            <a:off x="2628615" y="1351615"/>
            <a:ext cx="6569009" cy="482387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281646" y="905803"/>
            <a:ext cx="6871062" cy="5355312"/>
          </a:xfrm>
          <a:prstGeom prst="rect">
            <a:avLst/>
          </a:prstGeom>
          <a:noFill/>
        </p:spPr>
        <p:txBody>
          <a:bodyPr wrap="square" rtlCol="0">
            <a:spAutoFit/>
          </a:bodyPr>
          <a:lstStyle/>
          <a:p>
            <a:r>
              <a:rPr lang="en-US" altLang="zh-CN" dirty="0">
                <a:solidFill>
                  <a:srgbClr val="FF0000"/>
                </a:solidFill>
              </a:rPr>
              <a:t>3D  U-NET</a:t>
            </a:r>
            <a:endParaRPr lang="en-US" altLang="zh-CN" b="0" i="0" dirty="0">
              <a:solidFill>
                <a:srgbClr val="FF0000"/>
              </a:solidFill>
              <a:effectLst/>
              <a:latin typeface="楷体" panose="02010609060101010101" pitchFamily="49" charset="-122"/>
              <a:ea typeface="楷体" panose="02010609060101010101" pitchFamily="49" charset="-122"/>
            </a:endParaRPr>
          </a:p>
          <a:p>
            <a:pPr algn="l"/>
            <a:r>
              <a:rPr lang="zh-CN" altLang="en-US" b="0" i="0" dirty="0">
                <a:solidFill>
                  <a:srgbClr val="333333"/>
                </a:solidFill>
                <a:effectLst/>
                <a:latin typeface="楷体" panose="02010609060101010101" pitchFamily="49" charset="-122"/>
                <a:ea typeface="楷体" panose="02010609060101010101" pitchFamily="49" charset="-122"/>
              </a:rPr>
              <a:t>为了使</a:t>
            </a:r>
            <a:r>
              <a:rPr lang="en-US" altLang="zh-CN" b="0" i="0" dirty="0">
                <a:solidFill>
                  <a:srgbClr val="333333"/>
                </a:solidFill>
                <a:effectLst/>
                <a:latin typeface="楷体" panose="02010609060101010101" pitchFamily="49" charset="-122"/>
                <a:ea typeface="楷体" panose="02010609060101010101" pitchFamily="49" charset="-122"/>
              </a:rPr>
              <a:t>U-Net</a:t>
            </a:r>
            <a:r>
              <a:rPr lang="zh-CN" altLang="en-US" b="0" i="0" dirty="0">
                <a:solidFill>
                  <a:srgbClr val="333333"/>
                </a:solidFill>
                <a:effectLst/>
                <a:latin typeface="楷体" panose="02010609060101010101" pitchFamily="49" charset="-122"/>
                <a:ea typeface="楷体" panose="02010609060101010101" pitchFamily="49" charset="-122"/>
              </a:rPr>
              <a:t>结构具有更丰富的空间信息，</a:t>
            </a:r>
            <a:r>
              <a:rPr lang="en-US" altLang="zh-CN" b="0" i="0" dirty="0" err="1">
                <a:solidFill>
                  <a:srgbClr val="333333"/>
                </a:solidFill>
                <a:effectLst/>
                <a:latin typeface="楷体" panose="02010609060101010101" pitchFamily="49" charset="-122"/>
                <a:ea typeface="楷体" panose="02010609060101010101" pitchFamily="49" charset="-122"/>
              </a:rPr>
              <a:t>Cicek</a:t>
            </a:r>
            <a:r>
              <a:rPr lang="zh-CN" altLang="en-US" b="0" i="0" dirty="0">
                <a:solidFill>
                  <a:srgbClr val="333333"/>
                </a:solidFill>
                <a:effectLst/>
                <a:latin typeface="楷体" panose="02010609060101010101" pitchFamily="49" charset="-122"/>
                <a:ea typeface="楷体" panose="02010609060101010101" pitchFamily="49" charset="-122"/>
              </a:rPr>
              <a:t>等人（</a:t>
            </a:r>
            <a:r>
              <a:rPr lang="en-US" altLang="zh-CN" b="0" i="0" dirty="0">
                <a:solidFill>
                  <a:srgbClr val="333333"/>
                </a:solidFill>
                <a:effectLst/>
                <a:latin typeface="楷体" panose="02010609060101010101" pitchFamily="49" charset="-122"/>
                <a:ea typeface="楷体" panose="02010609060101010101" pitchFamily="49" charset="-122"/>
              </a:rPr>
              <a:t>2002</a:t>
            </a:r>
            <a:r>
              <a:rPr lang="zh-CN" altLang="en-US" b="0" i="0" dirty="0">
                <a:solidFill>
                  <a:srgbClr val="333333"/>
                </a:solidFill>
                <a:effectLst/>
                <a:latin typeface="楷体" panose="02010609060101010101" pitchFamily="49" charset="-122"/>
                <a:ea typeface="楷体" panose="02010609060101010101" pitchFamily="49" charset="-122"/>
              </a:rPr>
              <a:t>年）提出。开发了</a:t>
            </a:r>
            <a:r>
              <a:rPr lang="en-US" altLang="zh-CN" b="0" i="0" dirty="0">
                <a:solidFill>
                  <a:srgbClr val="333333"/>
                </a:solidFill>
                <a:effectLst/>
                <a:latin typeface="楷体" panose="02010609060101010101" pitchFamily="49" charset="-122"/>
                <a:ea typeface="楷体" panose="02010609060101010101" pitchFamily="49" charset="-122"/>
              </a:rPr>
              <a:t>3D U-Net</a:t>
            </a:r>
            <a:r>
              <a:rPr lang="zh-CN" altLang="en-US" b="0" i="0" dirty="0">
                <a:solidFill>
                  <a:srgbClr val="333333"/>
                </a:solidFill>
                <a:effectLst/>
                <a:latin typeface="楷体" panose="02010609060101010101" pitchFamily="49" charset="-122"/>
                <a:ea typeface="楷体" panose="02010609060101010101" pitchFamily="49" charset="-122"/>
              </a:rPr>
              <a:t>模型。</a:t>
            </a:r>
            <a:endParaRPr lang="en-US" altLang="zh-CN" b="0" i="0" dirty="0">
              <a:solidFill>
                <a:srgbClr val="333333"/>
              </a:solidFill>
              <a:effectLst/>
              <a:latin typeface="楷体" panose="02010609060101010101" pitchFamily="49" charset="-122"/>
              <a:ea typeface="楷体" panose="02010609060101010101" pitchFamily="49" charset="-122"/>
            </a:endParaRPr>
          </a:p>
          <a:p>
            <a:pPr algn="l"/>
            <a:r>
              <a:rPr lang="zh-CN" altLang="en-US" dirty="0">
                <a:solidFill>
                  <a:srgbClr val="FF0000"/>
                </a:solidFill>
                <a:latin typeface="楷体" panose="02010609060101010101" pitchFamily="49" charset="-122"/>
                <a:ea typeface="楷体" panose="02010609060101010101" pitchFamily="49" charset="-122"/>
              </a:rPr>
              <a:t>实例一：</a:t>
            </a:r>
            <a:endParaRPr lang="en-US" altLang="zh-CN" dirty="0">
              <a:solidFill>
                <a:srgbClr val="FF0000"/>
              </a:solidFill>
              <a:latin typeface="楷体" panose="02010609060101010101" pitchFamily="49" charset="-122"/>
              <a:ea typeface="楷体" panose="02010609060101010101" pitchFamily="49" charset="-122"/>
            </a:endParaRPr>
          </a:p>
          <a:p>
            <a:pPr algn="l"/>
            <a:r>
              <a:rPr lang="zh-CN" altLang="en-US" b="0" i="0" dirty="0">
                <a:solidFill>
                  <a:srgbClr val="333333"/>
                </a:solidFill>
                <a:effectLst/>
                <a:latin typeface="楷体" panose="02010609060101010101" pitchFamily="49" charset="-122"/>
                <a:ea typeface="楷体" panose="02010609060101010101" pitchFamily="49" charset="-122"/>
              </a:rPr>
              <a:t>模型能够从某些</a:t>
            </a:r>
            <a:r>
              <a:rPr lang="en-US" altLang="zh-CN" b="0" i="0" dirty="0">
                <a:solidFill>
                  <a:srgbClr val="333333"/>
                </a:solidFill>
                <a:effectLst/>
                <a:latin typeface="楷体" panose="02010609060101010101" pitchFamily="49" charset="-122"/>
                <a:ea typeface="楷体" panose="02010609060101010101" pitchFamily="49" charset="-122"/>
              </a:rPr>
              <a:t>2D</a:t>
            </a:r>
            <a:r>
              <a:rPr lang="zh-CN" altLang="en-US" b="0" i="0" dirty="0">
                <a:solidFill>
                  <a:srgbClr val="333333"/>
                </a:solidFill>
                <a:effectLst/>
                <a:latin typeface="楷体" panose="02010609060101010101" pitchFamily="49" charset="-122"/>
                <a:ea typeface="楷体" panose="02010609060101010101" pitchFamily="49" charset="-122"/>
              </a:rPr>
              <a:t>带注释的切片生成密集的体积分割。该网络既可以对稀疏样本中的新样本进行注释，也可以对稀疏注释样本进行增密。</a:t>
            </a:r>
            <a:endParaRPr lang="en-US" altLang="zh-CN" b="0" i="0" dirty="0">
              <a:solidFill>
                <a:srgbClr val="333333"/>
              </a:solidFill>
              <a:effectLst/>
              <a:latin typeface="楷体" panose="02010609060101010101" pitchFamily="49" charset="-122"/>
              <a:ea typeface="楷体" panose="02010609060101010101" pitchFamily="49" charset="-122"/>
            </a:endParaRPr>
          </a:p>
          <a:p>
            <a:pPr algn="l"/>
            <a:r>
              <a:rPr lang="zh-CN" altLang="en-US" dirty="0">
                <a:solidFill>
                  <a:srgbClr val="FF0000"/>
                </a:solidFill>
                <a:latin typeface="楷体" panose="02010609060101010101" pitchFamily="49" charset="-122"/>
                <a:ea typeface="楷体" panose="02010609060101010101" pitchFamily="49" charset="-122"/>
              </a:rPr>
              <a:t>实例二：</a:t>
            </a:r>
            <a:endParaRPr lang="en-US" altLang="zh-CN" dirty="0">
              <a:solidFill>
                <a:srgbClr val="FF0000"/>
              </a:solidFill>
              <a:latin typeface="楷体" panose="02010609060101010101" pitchFamily="49" charset="-122"/>
              <a:ea typeface="楷体" panose="02010609060101010101" pitchFamily="49" charset="-122"/>
            </a:endParaRPr>
          </a:p>
          <a:p>
            <a:pPr algn="l"/>
            <a:r>
              <a:rPr lang="en-US" altLang="zh-CN" b="0" i="0" dirty="0">
                <a:solidFill>
                  <a:srgbClr val="333333"/>
                </a:solidFill>
                <a:effectLst/>
                <a:latin typeface="楷体" panose="02010609060101010101" pitchFamily="49" charset="-122"/>
                <a:ea typeface="楷体" panose="02010609060101010101" pitchFamily="49" charset="-122"/>
              </a:rPr>
              <a:t>Zeng</a:t>
            </a:r>
            <a:r>
              <a:rPr lang="zh-CN" altLang="en-US" b="0" i="0" dirty="0">
                <a:solidFill>
                  <a:srgbClr val="333333"/>
                </a:solidFill>
                <a:effectLst/>
                <a:latin typeface="楷体" panose="02010609060101010101" pitchFamily="49" charset="-122"/>
                <a:ea typeface="楷体" panose="02010609060101010101" pitchFamily="49" charset="-122"/>
              </a:rPr>
              <a:t>等人探索了在</a:t>
            </a:r>
            <a:r>
              <a:rPr lang="en-US" altLang="zh-CN" b="0" i="0" dirty="0">
                <a:solidFill>
                  <a:srgbClr val="333333"/>
                </a:solidFill>
                <a:effectLst/>
                <a:latin typeface="楷体" panose="02010609060101010101" pitchFamily="49" charset="-122"/>
                <a:ea typeface="楷体" panose="02010609060101010101" pitchFamily="49" charset="-122"/>
              </a:rPr>
              <a:t>3D U-Net</a:t>
            </a:r>
            <a:r>
              <a:rPr lang="zh-CN" altLang="en-US" b="0" i="0" dirty="0">
                <a:solidFill>
                  <a:srgbClr val="333333"/>
                </a:solidFill>
                <a:effectLst/>
                <a:latin typeface="楷体" panose="02010609060101010101" pitchFamily="49" charset="-122"/>
                <a:ea typeface="楷体" panose="02010609060101010101" pitchFamily="49" charset="-122"/>
              </a:rPr>
              <a:t>类结构上多层次深度监督的应用。他们将网络的扩展部分分为低，中和高三个级别。在低层和中层，添加了反卷积块，以将图像放大到输入的相同分辨率。因此，除了上层（最终层）的分段输出之外，网络还具有两个以上相同分辨率的分段输出，以增强最终分段结果。</a:t>
            </a:r>
            <a:endParaRPr lang="en-US" altLang="zh-CN" b="0" i="0" dirty="0">
              <a:solidFill>
                <a:srgbClr val="333333"/>
              </a:solidFill>
              <a:effectLst/>
              <a:latin typeface="楷体" panose="02010609060101010101" pitchFamily="49" charset="-122"/>
              <a:ea typeface="楷体" panose="02010609060101010101" pitchFamily="49" charset="-122"/>
            </a:endParaRPr>
          </a:p>
          <a:p>
            <a:pPr algn="l"/>
            <a:r>
              <a:rPr lang="zh-CN" altLang="en-US" dirty="0">
                <a:solidFill>
                  <a:srgbClr val="FF0000"/>
                </a:solidFill>
                <a:latin typeface="楷体" panose="02010609060101010101" pitchFamily="49" charset="-122"/>
                <a:ea typeface="楷体" panose="02010609060101010101" pitchFamily="49" charset="-122"/>
              </a:rPr>
              <a:t>缺点：</a:t>
            </a:r>
            <a:endParaRPr lang="zh-CN" altLang="en-US" b="0" i="0" dirty="0">
              <a:solidFill>
                <a:srgbClr val="FF0000"/>
              </a:solidFill>
              <a:effectLst/>
              <a:latin typeface="楷体" panose="02010609060101010101" pitchFamily="49" charset="-122"/>
              <a:ea typeface="楷体" panose="02010609060101010101" pitchFamily="49" charset="-122"/>
            </a:endParaRPr>
          </a:p>
          <a:p>
            <a:pPr algn="l"/>
            <a:r>
              <a:rPr lang="zh-CN" altLang="en-US" b="0" i="0" dirty="0">
                <a:solidFill>
                  <a:srgbClr val="333333"/>
                </a:solidFill>
                <a:effectLst/>
                <a:latin typeface="楷体" panose="02010609060101010101" pitchFamily="49" charset="-122"/>
                <a:ea typeface="楷体" panose="02010609060101010101" pitchFamily="49" charset="-122"/>
              </a:rPr>
              <a:t>作为</a:t>
            </a:r>
            <a:r>
              <a:rPr lang="en-US" altLang="zh-CN" b="0" i="0" dirty="0">
                <a:solidFill>
                  <a:srgbClr val="333333"/>
                </a:solidFill>
                <a:effectLst/>
                <a:latin typeface="楷体" panose="02010609060101010101" pitchFamily="49" charset="-122"/>
                <a:ea typeface="楷体" panose="02010609060101010101" pitchFamily="49" charset="-122"/>
              </a:rPr>
              <a:t>3D U-Net</a:t>
            </a:r>
            <a:r>
              <a:rPr lang="zh-CN" altLang="en-US" b="0" i="0" dirty="0">
                <a:solidFill>
                  <a:srgbClr val="333333"/>
                </a:solidFill>
                <a:effectLst/>
                <a:latin typeface="楷体" panose="02010609060101010101" pitchFamily="49" charset="-122"/>
                <a:ea typeface="楷体" panose="02010609060101010101" pitchFamily="49" charset="-122"/>
              </a:rPr>
              <a:t>的缺点之一，输入图像的大小设置为</a:t>
            </a:r>
            <a:r>
              <a:rPr lang="en-US" altLang="zh-CN" b="0" i="0" dirty="0">
                <a:solidFill>
                  <a:srgbClr val="333333"/>
                </a:solidFill>
                <a:effectLst/>
                <a:latin typeface="楷体" panose="02010609060101010101" pitchFamily="49" charset="-122"/>
                <a:ea typeface="楷体" panose="02010609060101010101" pitchFamily="49" charset="-122"/>
              </a:rPr>
              <a:t>248×244×64</a:t>
            </a:r>
            <a:r>
              <a:rPr lang="zh-CN" altLang="en-US" b="0" i="0" dirty="0">
                <a:solidFill>
                  <a:srgbClr val="333333"/>
                </a:solidFill>
                <a:effectLst/>
                <a:latin typeface="楷体" panose="02010609060101010101" pitchFamily="49" charset="-122"/>
                <a:ea typeface="楷体" panose="02010609060101010101" pitchFamily="49" charset="-122"/>
              </a:rPr>
              <a:t>，并且由于内存限制而无法扩展。因此，</a:t>
            </a:r>
            <a:r>
              <a:rPr lang="en-US" altLang="zh-CN" b="0" i="0" dirty="0">
                <a:solidFill>
                  <a:srgbClr val="333333"/>
                </a:solidFill>
                <a:effectLst/>
                <a:latin typeface="楷体" panose="02010609060101010101" pitchFamily="49" charset="-122"/>
                <a:ea typeface="楷体" panose="02010609060101010101" pitchFamily="49" charset="-122"/>
              </a:rPr>
              <a:t>ROI</a:t>
            </a:r>
            <a:r>
              <a:rPr lang="zh-CN" altLang="en-US" b="0" i="0" dirty="0">
                <a:solidFill>
                  <a:srgbClr val="333333"/>
                </a:solidFill>
                <a:effectLst/>
                <a:latin typeface="楷体" panose="02010609060101010101" pitchFamily="49" charset="-122"/>
                <a:ea typeface="楷体" panose="02010609060101010101" pitchFamily="49" charset="-122"/>
              </a:rPr>
              <a:t>大小的输入没有足够的分辨率来表示整个图像中的解剖结构。</a:t>
            </a:r>
            <a:endParaRPr lang="en-US" altLang="zh-CN" b="0" i="0" dirty="0">
              <a:solidFill>
                <a:srgbClr val="333333"/>
              </a:solidFill>
              <a:effectLst/>
              <a:latin typeface="楷体" panose="02010609060101010101" pitchFamily="49" charset="-122"/>
              <a:ea typeface="楷体" panose="02010609060101010101" pitchFamily="49" charset="-122"/>
            </a:endParaRPr>
          </a:p>
          <a:p>
            <a:pPr algn="l"/>
            <a:r>
              <a:rPr lang="zh-CN" altLang="en-US" dirty="0">
                <a:solidFill>
                  <a:srgbClr val="FF0000"/>
                </a:solidFill>
                <a:latin typeface="楷体" panose="02010609060101010101" pitchFamily="49" charset="-122"/>
                <a:ea typeface="楷体" panose="02010609060101010101" pitchFamily="49" charset="-122"/>
              </a:rPr>
              <a:t>解决方案：</a:t>
            </a:r>
            <a:endParaRPr lang="en-US" altLang="zh-CN" dirty="0">
              <a:solidFill>
                <a:srgbClr val="FF0000"/>
              </a:solidFill>
              <a:latin typeface="楷体" panose="02010609060101010101" pitchFamily="49" charset="-122"/>
              <a:ea typeface="楷体" panose="02010609060101010101" pitchFamily="49" charset="-122"/>
            </a:endParaRPr>
          </a:p>
          <a:p>
            <a:pPr algn="l"/>
            <a:r>
              <a:rPr lang="zh-CN" altLang="en-US" b="0" i="0" dirty="0">
                <a:solidFill>
                  <a:srgbClr val="333333"/>
                </a:solidFill>
                <a:effectLst/>
                <a:latin typeface="楷体" panose="02010609060101010101" pitchFamily="49" charset="-122"/>
                <a:ea typeface="楷体" panose="02010609060101010101" pitchFamily="49" charset="-122"/>
              </a:rPr>
              <a:t>可以通过将输入量分为多个批次并将其用于培训和测试</a:t>
            </a:r>
            <a:endParaRPr lang="en-US" altLang="zh-CN" b="0" i="0" dirty="0">
              <a:solidFill>
                <a:srgbClr val="333333"/>
              </a:solidFill>
              <a:effectLst/>
              <a:latin typeface="楷体" panose="02010609060101010101" pitchFamily="49" charset="-122"/>
              <a:ea typeface="楷体" panose="020106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1816" y="783771"/>
            <a:ext cx="3849189" cy="461665"/>
          </a:xfrm>
          <a:prstGeom prst="rect">
            <a:avLst/>
          </a:prstGeom>
          <a:noFill/>
        </p:spPr>
        <p:txBody>
          <a:bodyPr wrap="square" rtlCol="0">
            <a:spAutoFit/>
          </a:bodyPr>
          <a:lstStyle/>
          <a:p>
            <a:r>
              <a:rPr lang="zh-CN" altLang="en-US" sz="2400" b="0" i="0" dirty="0">
                <a:solidFill>
                  <a:srgbClr val="333333"/>
                </a:solidFill>
                <a:effectLst/>
                <a:latin typeface="Georgia" panose="02040502050405020303" pitchFamily="18" charset="0"/>
              </a:rPr>
              <a:t>递归神经网络（</a:t>
            </a:r>
            <a:r>
              <a:rPr lang="en-US" altLang="zh-CN" sz="2400" b="0" i="0" dirty="0">
                <a:solidFill>
                  <a:srgbClr val="333333"/>
                </a:solidFill>
                <a:effectLst/>
                <a:latin typeface="Georgia" panose="02040502050405020303" pitchFamily="18" charset="0"/>
              </a:rPr>
              <a:t>RNN</a:t>
            </a:r>
            <a:r>
              <a:rPr lang="zh-CN" altLang="en-US" sz="2400" b="0" i="0" dirty="0">
                <a:solidFill>
                  <a:srgbClr val="333333"/>
                </a:solidFill>
                <a:effectLst/>
                <a:latin typeface="Georgia" panose="02040502050405020303" pitchFamily="18" charset="0"/>
              </a:rPr>
              <a:t>）</a:t>
            </a:r>
            <a:endParaRPr lang="zh-CN" altLang="en-US" sz="2400" b="0" i="0" dirty="0">
              <a:solidFill>
                <a:srgbClr val="333333"/>
              </a:solidFill>
              <a:effectLst/>
              <a:latin typeface="Georgia" panose="02040502050405020303" pitchFamily="18" charset="0"/>
            </a:endParaRPr>
          </a:p>
        </p:txBody>
      </p:sp>
      <p:sp>
        <p:nvSpPr>
          <p:cNvPr id="3" name="文本框 2"/>
          <p:cNvSpPr txBox="1"/>
          <p:nvPr/>
        </p:nvSpPr>
        <p:spPr>
          <a:xfrm>
            <a:off x="931816" y="1680754"/>
            <a:ext cx="10006150" cy="2031325"/>
          </a:xfrm>
          <a:prstGeom prst="rect">
            <a:avLst/>
          </a:prstGeom>
          <a:noFill/>
        </p:spPr>
        <p:txBody>
          <a:bodyPr wrap="square" rtlCol="0">
            <a:spAutoFit/>
          </a:bodyPr>
          <a:lstStyle/>
          <a:p>
            <a:r>
              <a:rPr lang="en-US" altLang="zh-CN" dirty="0">
                <a:solidFill>
                  <a:srgbClr val="FF0000"/>
                </a:solidFill>
                <a:latin typeface="楷体" panose="02010609060101010101" pitchFamily="49" charset="-122"/>
                <a:ea typeface="楷体" panose="02010609060101010101" pitchFamily="49" charset="-122"/>
              </a:rPr>
              <a:t>RNN</a:t>
            </a:r>
            <a:r>
              <a:rPr lang="zh-CN" altLang="en-US" dirty="0">
                <a:solidFill>
                  <a:srgbClr val="FF0000"/>
                </a:solidFill>
                <a:latin typeface="楷体" panose="02010609060101010101" pitchFamily="49" charset="-122"/>
                <a:ea typeface="楷体" panose="02010609060101010101" pitchFamily="49" charset="-122"/>
              </a:rPr>
              <a:t>简介：</a:t>
            </a:r>
            <a:endParaRPr lang="en-US" altLang="zh-CN" dirty="0">
              <a:solidFill>
                <a:srgbClr val="FF0000"/>
              </a:solidFill>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RNN</a:t>
            </a:r>
            <a:r>
              <a:rPr lang="zh-CN" altLang="en-US" dirty="0">
                <a:latin typeface="楷体" panose="02010609060101010101" pitchFamily="49" charset="-122"/>
                <a:ea typeface="楷体" panose="02010609060101010101" pitchFamily="49" charset="-122"/>
              </a:rPr>
              <a:t>具有循环连接的功能，该连接使网络能够记住来自最后输入的模式。</a:t>
            </a:r>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r>
              <a:rPr lang="zh-CN" altLang="en-US" dirty="0">
                <a:solidFill>
                  <a:srgbClr val="FF0000"/>
                </a:solidFill>
                <a:latin typeface="楷体" panose="02010609060101010101" pitchFamily="49" charset="-122"/>
                <a:ea typeface="楷体" panose="02010609060101010101" pitchFamily="49" charset="-122"/>
              </a:rPr>
              <a:t>用于医学图像分割优点：</a:t>
            </a:r>
            <a:endParaRPr lang="en-US" altLang="zh-CN" dirty="0">
              <a:solidFill>
                <a:srgbClr val="FF0000"/>
              </a:solidFill>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医学图像中的</a:t>
            </a:r>
            <a:r>
              <a:rPr lang="en-US" altLang="zh-CN" dirty="0">
                <a:latin typeface="楷体" panose="02010609060101010101" pitchFamily="49" charset="-122"/>
                <a:ea typeface="楷体" panose="02010609060101010101" pitchFamily="49" charset="-122"/>
              </a:rPr>
              <a:t>ROI</a:t>
            </a:r>
            <a:r>
              <a:rPr lang="zh-CN" altLang="en-US" dirty="0">
                <a:latin typeface="楷体" panose="02010609060101010101" pitchFamily="49" charset="-122"/>
                <a:ea typeface="楷体" panose="02010609060101010101" pitchFamily="49" charset="-122"/>
              </a:rPr>
              <a:t>通常分布在多个相邻切片上（例如，在</a:t>
            </a:r>
            <a:r>
              <a:rPr lang="en-US" altLang="zh-CN" dirty="0">
                <a:latin typeface="楷体" panose="02010609060101010101" pitchFamily="49" charset="-122"/>
                <a:ea typeface="楷体" panose="02010609060101010101" pitchFamily="49" charset="-122"/>
              </a:rPr>
              <a:t>CT</a:t>
            </a:r>
            <a:r>
              <a:rPr lang="zh-CN" altLang="en-US" dirty="0">
                <a:latin typeface="楷体" panose="02010609060101010101" pitchFamily="49" charset="-122"/>
                <a:ea typeface="楷体" panose="02010609060101010101" pitchFamily="49" charset="-122"/>
              </a:rPr>
              <a:t>或</a:t>
            </a:r>
            <a:r>
              <a:rPr lang="en-US" altLang="zh-CN" dirty="0">
                <a:latin typeface="楷体" panose="02010609060101010101" pitchFamily="49" charset="-122"/>
                <a:ea typeface="楷体" panose="02010609060101010101" pitchFamily="49" charset="-122"/>
              </a:rPr>
              <a:t>MRI</a:t>
            </a:r>
            <a:r>
              <a:rPr lang="zh-CN" altLang="en-US" dirty="0">
                <a:latin typeface="楷体" panose="02010609060101010101" pitchFamily="49" charset="-122"/>
                <a:ea typeface="楷体" panose="02010609060101010101" pitchFamily="49" charset="-122"/>
              </a:rPr>
              <a:t>中）的事实导致在连续切片中具有相关性。因此，</a:t>
            </a:r>
            <a:r>
              <a:rPr lang="en-US" altLang="zh-CN" dirty="0">
                <a:latin typeface="楷体" panose="02010609060101010101" pitchFamily="49" charset="-122"/>
                <a:ea typeface="楷体" panose="02010609060101010101" pitchFamily="49" charset="-122"/>
              </a:rPr>
              <a:t>RNN</a:t>
            </a:r>
            <a:r>
              <a:rPr lang="zh-CN" altLang="en-US" dirty="0">
                <a:latin typeface="楷体" panose="02010609060101010101" pitchFamily="49" charset="-122"/>
                <a:ea typeface="楷体" panose="02010609060101010101" pitchFamily="49" charset="-122"/>
              </a:rPr>
              <a:t>能够从输入切片中提取切片间上下文作为顺序数据的形式。</a:t>
            </a:r>
            <a:r>
              <a:rPr lang="en-US" altLang="zh-CN" dirty="0">
                <a:latin typeface="楷体" panose="02010609060101010101" pitchFamily="49" charset="-122"/>
                <a:ea typeface="楷体" panose="02010609060101010101" pitchFamily="49" charset="-122"/>
              </a:rPr>
              <a:t>RNN</a:t>
            </a:r>
            <a:r>
              <a:rPr lang="zh-CN" altLang="en-US" dirty="0">
                <a:latin typeface="楷体" panose="02010609060101010101" pitchFamily="49" charset="-122"/>
                <a:ea typeface="楷体" panose="02010609060101010101" pitchFamily="49" charset="-122"/>
              </a:rPr>
              <a:t>结构包括可通过任何类型的</a:t>
            </a:r>
            <a:r>
              <a:rPr lang="en-US" altLang="zh-CN" dirty="0">
                <a:latin typeface="楷体" panose="02010609060101010101" pitchFamily="49" charset="-122"/>
                <a:ea typeface="楷体" panose="02010609060101010101" pitchFamily="49" charset="-122"/>
              </a:rPr>
              <a:t>CNN</a:t>
            </a:r>
            <a:r>
              <a:rPr lang="zh-CN" altLang="en-US" dirty="0">
                <a:latin typeface="楷体" panose="02010609060101010101" pitchFamily="49" charset="-122"/>
                <a:ea typeface="楷体" panose="02010609060101010101" pitchFamily="49" charset="-122"/>
              </a:rPr>
              <a:t>模型完成的切片内信息提取的两个主要部分，而</a:t>
            </a:r>
            <a:r>
              <a:rPr lang="en-US" altLang="zh-CN" dirty="0">
                <a:latin typeface="楷体" panose="02010609060101010101" pitchFamily="49" charset="-122"/>
                <a:ea typeface="楷体" panose="02010609060101010101" pitchFamily="49" charset="-122"/>
              </a:rPr>
              <a:t>RNN</a:t>
            </a:r>
            <a:r>
              <a:rPr lang="zh-CN" altLang="en-US" dirty="0">
                <a:latin typeface="楷体" panose="02010609060101010101" pitchFamily="49" charset="-122"/>
                <a:ea typeface="楷体" panose="02010609060101010101" pitchFamily="49" charset="-122"/>
              </a:rPr>
              <a:t>负责切片间信息的提取。</a:t>
            </a:r>
            <a:endParaRPr lang="zh-CN" altLang="en-US" dirty="0">
              <a:latin typeface="楷体" panose="02010609060101010101" pitchFamily="49" charset="-122"/>
              <a:ea typeface="楷体" panose="02010609060101010101" pitchFamily="49"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3715</Words>
  <Application>WPS 演示</Application>
  <PresentationFormat>宽屏</PresentationFormat>
  <Paragraphs>162</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宋体</vt:lpstr>
      <vt:lpstr>Wingdings</vt:lpstr>
      <vt:lpstr>楷体</vt:lpstr>
      <vt:lpstr>Georgia</vt:lpstr>
      <vt:lpstr>-apple-system</vt:lpstr>
      <vt:lpstr>HelveticaNeue LT 43 LightEx</vt:lpstr>
      <vt:lpstr>Calibri</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zzh</dc:creator>
  <cp:lastModifiedBy>IU</cp:lastModifiedBy>
  <cp:revision>18</cp:revision>
  <dcterms:created xsi:type="dcterms:W3CDTF">2020-08-16T02:34:00Z</dcterms:created>
  <dcterms:modified xsi:type="dcterms:W3CDTF">2020-08-16T07:55:45Z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