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409" r:id="rId3"/>
    <p:sldId id="410" r:id="rId4"/>
    <p:sldId id="411" r:id="rId5"/>
    <p:sldId id="412" r:id="rId6"/>
    <p:sldId id="414" r:id="rId8"/>
    <p:sldId id="419" r:id="rId9"/>
    <p:sldId id="420" r:id="rId10"/>
    <p:sldId id="415" r:id="rId11"/>
    <p:sldId id="416" r:id="rId12"/>
    <p:sldId id="41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73839" autoAdjust="0"/>
  </p:normalViewPr>
  <p:slideViewPr>
    <p:cSldViewPr snapToGrid="0">
      <p:cViewPr varScale="1">
        <p:scale>
          <a:sx n="48" d="100"/>
          <a:sy n="48" d="100"/>
        </p:scale>
        <p:origin x="38" y="48"/>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23854-B545-44C9-835D-FD64A7C9BF4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282DA4-568E-46FC-AC9A-57490593B93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8000" b="0" i="0" kern="1200" dirty="0" smtClean="0">
                <a:solidFill>
                  <a:schemeClr val="tx1"/>
                </a:solidFill>
                <a:effectLst/>
                <a:latin typeface="+mn-lt"/>
                <a:ea typeface="+mn-ea"/>
                <a:cs typeface="+mn-cs"/>
              </a:rPr>
              <a:t>基于</a:t>
            </a:r>
            <a:r>
              <a:rPr lang="en-US" altLang="zh-CN" sz="8000" b="0" i="0" kern="1200" dirty="0" smtClean="0">
                <a:solidFill>
                  <a:schemeClr val="tx1"/>
                </a:solidFill>
                <a:effectLst/>
                <a:latin typeface="+mn-lt"/>
                <a:ea typeface="+mn-ea"/>
                <a:cs typeface="+mn-cs"/>
              </a:rPr>
              <a:t>GAN</a:t>
            </a:r>
            <a:r>
              <a:rPr lang="zh-CN" altLang="en-US" sz="8000" b="0" i="0" kern="1200" dirty="0" smtClean="0">
                <a:solidFill>
                  <a:schemeClr val="tx1"/>
                </a:solidFill>
                <a:effectLst/>
                <a:latin typeface="+mn-lt"/>
                <a:ea typeface="+mn-ea"/>
                <a:cs typeface="+mn-cs"/>
              </a:rPr>
              <a:t>的转移学习，用于</a:t>
            </a:r>
            <a:r>
              <a:rPr lang="en-US" altLang="zh-CN" sz="8000" b="0" i="0" kern="1200" dirty="0" smtClean="0">
                <a:solidFill>
                  <a:schemeClr val="tx1"/>
                </a:solidFill>
                <a:effectLst/>
                <a:latin typeface="+mn-lt"/>
                <a:ea typeface="+mn-ea"/>
                <a:cs typeface="+mn-cs"/>
              </a:rPr>
              <a:t>U-Net</a:t>
            </a:r>
            <a:r>
              <a:rPr lang="zh-CN" altLang="en-US" sz="8000" b="0" i="0" kern="1200" dirty="0" smtClean="0">
                <a:solidFill>
                  <a:schemeClr val="tx1"/>
                </a:solidFill>
                <a:effectLst/>
                <a:latin typeface="+mn-lt"/>
                <a:ea typeface="+mn-ea"/>
                <a:cs typeface="+mn-cs"/>
              </a:rPr>
              <a:t>细分。步骤</a:t>
            </a:r>
            <a:r>
              <a:rPr lang="en-US" altLang="zh-CN" sz="8000" b="0" i="0" kern="1200" dirty="0" smtClean="0">
                <a:solidFill>
                  <a:schemeClr val="tx1"/>
                </a:solidFill>
                <a:effectLst/>
                <a:latin typeface="+mn-lt"/>
                <a:ea typeface="+mn-ea"/>
                <a:cs typeface="+mn-cs"/>
              </a:rPr>
              <a:t>1</a:t>
            </a:r>
            <a:r>
              <a:rPr lang="zh-CN" altLang="en-US" sz="8000" b="0" i="0" kern="1200" dirty="0" smtClean="0">
                <a:solidFill>
                  <a:schemeClr val="tx1"/>
                </a:solidFill>
                <a:effectLst/>
                <a:latin typeface="+mn-lt"/>
                <a:ea typeface="+mn-ea"/>
                <a:cs typeface="+mn-cs"/>
              </a:rPr>
              <a:t>：所有可用数据都通过</a:t>
            </a:r>
            <a:r>
              <a:rPr lang="en-US" altLang="zh-CN" sz="8000" b="0" i="0" kern="1200" dirty="0" smtClean="0">
                <a:solidFill>
                  <a:schemeClr val="tx1"/>
                </a:solidFill>
                <a:effectLst/>
                <a:latin typeface="+mn-lt"/>
                <a:ea typeface="+mn-ea"/>
                <a:cs typeface="+mn-cs"/>
              </a:rPr>
              <a:t>GAN</a:t>
            </a:r>
            <a:r>
              <a:rPr lang="zh-CN" altLang="en-US" sz="8000" b="0" i="0" kern="1200" dirty="0" smtClean="0">
                <a:solidFill>
                  <a:schemeClr val="tx1"/>
                </a:solidFill>
                <a:effectLst/>
                <a:latin typeface="+mn-lt"/>
                <a:ea typeface="+mn-ea"/>
                <a:cs typeface="+mn-cs"/>
              </a:rPr>
              <a:t>传递。</a:t>
            </a:r>
            <a:r>
              <a:rPr lang="en-US" altLang="zh-CN" sz="8000" b="0" i="0" kern="1200" dirty="0" smtClean="0">
                <a:solidFill>
                  <a:schemeClr val="tx1"/>
                </a:solidFill>
                <a:effectLst/>
                <a:latin typeface="+mn-lt"/>
                <a:ea typeface="+mn-ea"/>
                <a:cs typeface="+mn-cs"/>
              </a:rPr>
              <a:t>GAN</a:t>
            </a:r>
            <a:r>
              <a:rPr lang="zh-CN" altLang="en-US" sz="8000" b="0" i="0" kern="1200" dirty="0" smtClean="0">
                <a:solidFill>
                  <a:schemeClr val="tx1"/>
                </a:solidFill>
                <a:effectLst/>
                <a:latin typeface="+mn-lt"/>
                <a:ea typeface="+mn-ea"/>
                <a:cs typeface="+mn-cs"/>
              </a:rPr>
              <a:t>优化完成后，鉴别器权重将传输到</a:t>
            </a:r>
            <a:r>
              <a:rPr lang="en-US" altLang="zh-CN" sz="8000" b="0" i="0" kern="1200" dirty="0" smtClean="0">
                <a:solidFill>
                  <a:schemeClr val="tx1"/>
                </a:solidFill>
                <a:effectLst/>
                <a:latin typeface="+mn-lt"/>
                <a:ea typeface="+mn-ea"/>
                <a:cs typeface="+mn-cs"/>
              </a:rPr>
              <a:t>U-Net</a:t>
            </a:r>
            <a:r>
              <a:rPr lang="zh-CN" altLang="en-US" sz="8000" b="0" i="0" kern="1200" dirty="0" smtClean="0">
                <a:solidFill>
                  <a:schemeClr val="tx1"/>
                </a:solidFill>
                <a:effectLst/>
                <a:latin typeface="+mn-lt"/>
                <a:ea typeface="+mn-ea"/>
                <a:cs typeface="+mn-cs"/>
              </a:rPr>
              <a:t>的编码器部分。步骤</a:t>
            </a:r>
            <a:r>
              <a:rPr lang="en-US" altLang="zh-CN" sz="8000" b="0" i="0" kern="1200" dirty="0" smtClean="0">
                <a:solidFill>
                  <a:schemeClr val="tx1"/>
                </a:solidFill>
                <a:effectLst/>
                <a:latin typeface="+mn-lt"/>
                <a:ea typeface="+mn-ea"/>
                <a:cs typeface="+mn-cs"/>
              </a:rPr>
              <a:t>2</a:t>
            </a:r>
            <a:r>
              <a:rPr lang="zh-CN" altLang="en-US" sz="8000" b="0" i="0" kern="1200" dirty="0" smtClean="0">
                <a:solidFill>
                  <a:schemeClr val="tx1"/>
                </a:solidFill>
                <a:effectLst/>
                <a:latin typeface="+mn-lt"/>
                <a:ea typeface="+mn-ea"/>
                <a:cs typeface="+mn-cs"/>
              </a:rPr>
              <a:t>：在手动注释的图像上训练</a:t>
            </a:r>
            <a:r>
              <a:rPr lang="en-US" altLang="zh-CN" sz="8000" b="0" i="0" kern="1200" dirty="0" smtClean="0">
                <a:solidFill>
                  <a:schemeClr val="tx1"/>
                </a:solidFill>
                <a:effectLst/>
                <a:latin typeface="+mn-lt"/>
                <a:ea typeface="+mn-ea"/>
                <a:cs typeface="+mn-cs"/>
              </a:rPr>
              <a:t>U-net</a:t>
            </a:r>
            <a:r>
              <a:rPr lang="zh-CN" altLang="en-US" sz="8000" b="0" i="0" kern="1200" dirty="0" smtClean="0">
                <a:solidFill>
                  <a:schemeClr val="tx1"/>
                </a:solidFill>
                <a:effectLst/>
                <a:latin typeface="+mn-lt"/>
                <a:ea typeface="+mn-ea"/>
                <a:cs typeface="+mn-cs"/>
              </a:rPr>
              <a:t>。</a:t>
            </a:r>
            <a:r>
              <a:rPr lang="en-US" altLang="zh-CN" sz="8000" b="0" i="0" kern="1200" dirty="0" smtClean="0">
                <a:solidFill>
                  <a:schemeClr val="tx1"/>
                </a:solidFill>
                <a:effectLst/>
                <a:latin typeface="+mn-lt"/>
                <a:ea typeface="+mn-ea"/>
                <a:cs typeface="+mn-cs"/>
              </a:rPr>
              <a:t>U-Net</a:t>
            </a:r>
            <a:r>
              <a:rPr lang="zh-CN" altLang="en-US" sz="8000" b="0" i="0" kern="1200" dirty="0" smtClean="0">
                <a:solidFill>
                  <a:schemeClr val="tx1"/>
                </a:solidFill>
                <a:effectLst/>
                <a:latin typeface="+mn-lt"/>
                <a:ea typeface="+mn-ea"/>
                <a:cs typeface="+mn-cs"/>
              </a:rPr>
              <a:t>中的所有权重均已优化。</a:t>
            </a:r>
            <a:endParaRPr lang="zh-CN" altLang="en-US" sz="8000" b="0" i="0" kern="1200" dirty="0" smtClean="0">
              <a:solidFill>
                <a:schemeClr val="tx1"/>
              </a:solidFill>
              <a:effectLst/>
              <a:latin typeface="+mn-lt"/>
              <a:ea typeface="+mn-ea"/>
              <a:cs typeface="+mn-cs"/>
            </a:endParaRPr>
          </a:p>
          <a:p>
            <a:endParaRPr lang="zh-CN" altLang="en-US" sz="8000" dirty="0"/>
          </a:p>
        </p:txBody>
      </p:sp>
      <p:sp>
        <p:nvSpPr>
          <p:cNvPr id="4" name="灯片编号占位符 3"/>
          <p:cNvSpPr>
            <a:spLocks noGrp="1"/>
          </p:cNvSpPr>
          <p:nvPr>
            <p:ph type="sldNum" sz="quarter" idx="10"/>
          </p:nvPr>
        </p:nvSpPr>
        <p:spPr/>
        <p:txBody>
          <a:bodyPr/>
          <a:lstStyle/>
          <a:p>
            <a:fld id="{0B282DA4-568E-46FC-AC9A-57490593B93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扩充模型参数的选择是经验性的，文中使用</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参数设置为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±10</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％的这些增强模型将基线</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U-Net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与训练的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U-Net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进行了</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比较。</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根据{无和有增强</a:t>
            </a:r>
            <a:r>
              <a:rPr lang="zh-CN" altLang="en-US"/>
              <a:t>}模型和评估指标{轮廓骰子和区域调整兰德指数}，实验结果分为四个图表。</a:t>
            </a:r>
            <a:endParaRPr lang="zh-CN" altLang="en-US"/>
          </a:p>
          <a:p>
            <a:r>
              <a:rPr lang="zh-CN" altLang="en-US"/>
              <a:t>比较不增加基线U-Net模型，从COCO数据集学到的U-Net模型转移以及带有GAN鉴别器的U-Net模型的细分精度。</a:t>
            </a:r>
            <a:endParaRPr lang="zh-CN" altLang="en-US"/>
          </a:p>
          <a:p>
            <a:r>
              <a:rPr lang="zh-CN" altLang="en-US"/>
              <a:t>比较基线U-Net模型的细分精度和扩展性，从COCO数据集获悉的U-Net模型转移以及带有GAN鉴别器的U-Net模型。</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10993755" cy="2570480"/>
          </a:xfrm>
        </p:spPr>
        <p:txBody>
          <a:bodyPr>
            <a:normAutofit fontScale="90000"/>
          </a:bodyPr>
          <a:lstStyle/>
          <a:p>
            <a:r>
              <a:rPr lang="zh-CN" altLang="zh-CN" sz="4445"/>
              <a:t>Cell Image Segmentation Using Generative Adversarial Networks, Transfer Learning, and Augmentations</a:t>
            </a:r>
            <a:endParaRPr lang="zh-CN" altLang="zh-CN" sz="4445"/>
          </a:p>
        </p:txBody>
      </p:sp>
      <p:sp>
        <p:nvSpPr>
          <p:cNvPr id="3" name="副标题 2"/>
          <p:cNvSpPr>
            <a:spLocks noGrp="1"/>
          </p:cNvSpPr>
          <p:nvPr>
            <p:ph type="subTitle" idx="1"/>
            <p:custDataLst>
              <p:tags r:id="rId2"/>
            </p:custDataLst>
          </p:nvPr>
        </p:nvSpPr>
        <p:spPr>
          <a:xfrm>
            <a:off x="1198880" y="3560445"/>
            <a:ext cx="10509885" cy="2665730"/>
          </a:xfrm>
        </p:spPr>
        <p:txBody>
          <a:bodyPr>
            <a:normAutofit/>
          </a:bodyPr>
          <a:lstStyle/>
          <a:p>
            <a:r>
              <a:rPr lang="zh-CN" altLang="en-US" sz="3480"/>
              <a:t> 2019 IEEE / CVF计算机视觉和模式识别研讨会（CVPRW）会议</a:t>
            </a:r>
            <a:endParaRPr lang="zh-CN" altLang="en-US" sz="3480"/>
          </a:p>
          <a:p>
            <a:r>
              <a:rPr lang="zh-CN" altLang="en-US" sz="3480"/>
              <a:t>https://ieeexplore.ieee.org/document/9025617</a:t>
            </a:r>
            <a:endParaRPr lang="zh-CN" altLang="en-US" sz="348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3100" y="118745"/>
            <a:ext cx="10720705" cy="6739255"/>
          </a:xfrm>
          <a:prstGeom prst="rect">
            <a:avLst/>
          </a:prstGeom>
          <a:noFill/>
        </p:spPr>
        <p:txBody>
          <a:bodyPr wrap="square" rtlCol="0">
            <a:spAutoFit/>
          </a:bodyPr>
          <a:lstStyle/>
          <a:p>
            <a:r>
              <a:rPr lang="en-US" altLang="zh-CN" sz="2400" dirty="0"/>
              <a:t>6.</a:t>
            </a:r>
            <a:r>
              <a:rPr lang="zh-CN" altLang="en-US" sz="2400" dirty="0"/>
              <a:t>总结</a:t>
            </a:r>
            <a:endParaRPr lang="en-US" altLang="zh-CN" sz="2400" dirty="0"/>
          </a:p>
          <a:p>
            <a:endParaRPr lang="en-US" altLang="zh-CN" sz="2400" dirty="0"/>
          </a:p>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       本文介绍了三种方法，六种配置和十次重新训练的</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36</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个模型的比较，目的是了解使用这些方法进行图像分割的精度差别。</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一种方法是基于将编码器</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解码器分割网络（</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U-Net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）重构为无监督</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GAN</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模型的新方法，它使具有相同网络结构的表示学习成为可能，并可以在今后用于图像分割。</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实验发现</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TL-GAN</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的效果不如</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TL-COCO</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，因为最终</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U-net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分割网络的权重只有一半可以从</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GAN</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的判别器中转移出来。相比之下，所有权重都可以从</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COCO</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分段预训练中转移。</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    事实上，哪种方法可以提高精度，</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取决于预训练模型的一般性和我们的先验知识</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。通过收集更多无注释的</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RPE</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细胞图像，可以改善</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GAN</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表示学习的预优化效果。相比之下，迁移学习数据集（</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COCO</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）的大小和内容是固定的，除非投入更多的人力、物力来扩展</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COCO</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数据集。</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1.introduction</a:t>
            </a:r>
            <a:endParaRPr lang="en-US" altLang="zh-CN"/>
          </a:p>
        </p:txBody>
      </p:sp>
      <p:sp>
        <p:nvSpPr>
          <p:cNvPr id="3" name="内容占位符 2"/>
          <p:cNvSpPr>
            <a:spLocks noGrp="1"/>
          </p:cNvSpPr>
          <p:nvPr>
            <p:ph idx="1"/>
          </p:nvPr>
        </p:nvSpPr>
        <p:spPr/>
        <p:txBody>
          <a:bodyPr>
            <a:noAutofit/>
          </a:bodyPr>
          <a:lstStyle/>
          <a:p>
            <a:r>
              <a:rPr lang="zh-CN" altLang="en-US" sz="2000" dirty="0"/>
              <a:t> 干性黄斑变性是视网膜色素上皮(RPE)细胞死亡引起的杆状细胞和锥状细胞的丢失。根据目视检查，健康的iRPE单层细胞由紧密堆积在一起的细胞组成，它们的成熟度与细胞色素的含量有关。</a:t>
            </a:r>
            <a:endParaRPr lang="zh-CN" altLang="en-US" sz="2000" dirty="0"/>
          </a:p>
          <a:p>
            <a:r>
              <a:rPr lang="zh-CN" altLang="en-US" sz="2000" dirty="0"/>
              <a:t> 为了使细胞从高精度的吸光度图像中自动分割，文章采用了一种基于卷积神经网络(CNN)的分割方法。比较了三种基本方法，这些方法比手动注释细胞图像所需的劳动力少</a:t>
            </a:r>
            <a:r>
              <a:rPr lang="en-US" altLang="zh-CN" sz="2000" dirty="0"/>
              <a:t>:</a:t>
            </a:r>
            <a:r>
              <a:rPr lang="zh-CN" altLang="en-US" sz="2000" dirty="0"/>
              <a:t>（1）从未标注的图像中构建生成对抗性网络(GAN)；（2）从已经注释的(COCO)数据集中进行迁移学习，用于细胞外显微域的语义分割；（3）由关于成像不变性的先验知识驱动的图像数据增强</a:t>
            </a:r>
            <a:endParaRPr lang="zh-CN" altLang="en-US" sz="2000" dirty="0"/>
          </a:p>
          <a:p>
            <a:r>
              <a:rPr lang="zh-CN" altLang="en-US" sz="2000" dirty="0"/>
              <a:t>未探索的其他方法包括弱监督方法和半监督方法。</a:t>
            </a:r>
            <a:endParaRPr lang="zh-CN" altLang="en-US" sz="2000" dirty="0"/>
          </a:p>
          <a:p>
            <a:r>
              <a:rPr lang="zh-CN" altLang="en-US" sz="2000" dirty="0"/>
              <a:t>提出了六种基于CNN的分割模型的分割精度比较，这些分割模型是通过结合这三种方法并将这些模型应用于吸光度iRPE细胞显微镜图像而创建的。</a:t>
            </a:r>
            <a:endParaRPr lang="zh-CN" altLang="en-US" sz="2000"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2800" y="70"/>
            <a:ext cx="10969200" cy="705600"/>
          </a:xfrm>
        </p:spPr>
        <p:txBody>
          <a:bodyPr/>
          <a:lstStyle/>
          <a:p>
            <a:r>
              <a:rPr lang="en-US" altLang="zh-CN" dirty="0"/>
              <a:t>2.related work</a:t>
            </a:r>
            <a:endParaRPr lang="en-US" altLang="zh-CN" dirty="0"/>
          </a:p>
        </p:txBody>
      </p:sp>
      <p:sp>
        <p:nvSpPr>
          <p:cNvPr id="3" name="内容占位符 2"/>
          <p:cNvSpPr>
            <a:spLocks noGrp="1"/>
          </p:cNvSpPr>
          <p:nvPr>
            <p:ph idx="1"/>
          </p:nvPr>
        </p:nvSpPr>
        <p:spPr>
          <a:xfrm>
            <a:off x="611505" y="705485"/>
            <a:ext cx="10968990" cy="6062980"/>
          </a:xfrm>
        </p:spPr>
        <p:txBody>
          <a:bodyPr>
            <a:noAutofit/>
          </a:bodyPr>
          <a:lstStyle/>
          <a:p>
            <a:r>
              <a:rPr lang="zh-CN" altLang="en-US"/>
              <a:t>数据增强技术：基于训练图像的几何和光谱变换，同时保留它们的参考标签。 包括几何变换旋转、平移和镜像变换。 光谱变换改变了训练集中像素值的强度。 然而，在选择合适的增强模型和参数范围以捕获整个图像数据集和未来图像集合的可变性方面出现了挑战。</a:t>
            </a:r>
            <a:endParaRPr lang="zh-CN" altLang="en-US"/>
          </a:p>
          <a:p>
            <a:r>
              <a:rPr lang="zh-CN" altLang="en-US"/>
              <a:t> 迁移学习(TL)：在具有大量注释的不同任务和数据集上已经训练过的微调模型，</a:t>
            </a:r>
            <a:r>
              <a:t>例如ImageNet数据集，上下文中的通用对象（COCO）。</a:t>
            </a:r>
            <a:r>
              <a:rPr lang="zh-CN" altLang="en-US"/>
              <a:t> 这种TL方法包括用随机初始化的模型替换预先训练的模型的最后一层，以满足具体应用的目的。 </a:t>
            </a:r>
            <a:endParaRPr lang="zh-CN" altLang="en-US"/>
          </a:p>
          <a:p>
            <a:r>
              <a:rPr>
                <a:sym typeface="+mn-ea"/>
              </a:rPr>
              <a:t>生成对抗性网络(GAN)：</a:t>
            </a:r>
            <a:r>
              <a:rPr lang="zh-CN" altLang="en-US"/>
              <a:t>一种无监督的学习模型，能够生成详细真实的合成图像，可用于</a:t>
            </a:r>
            <a:r>
              <a:rPr>
                <a:sym typeface="+mn-ea"/>
              </a:rPr>
              <a:t>克服训练注释不足</a:t>
            </a:r>
            <a:r>
              <a:rPr lang="zh-CN" altLang="en-US"/>
              <a:t>。 GAN可以增加带注释的训练样本的数量，从而提高基于CNN的分类或定位任务的准确性。</a:t>
            </a:r>
            <a:endParaRPr lang="zh-CN" altLang="en-US"/>
          </a:p>
          <a:p>
            <a:r>
              <a:rPr lang="zh-CN" altLang="en-US"/>
              <a:t>主要贡献：对增强，迁移</a:t>
            </a:r>
            <a:r>
              <a:rPr lang="zh-CN" altLang="en-US"/>
              <a:t>学习和表示学习的比较，用于构建具有最少数据的分段CNN模型。可以使用传输学习或无监督GAN来学习初始表示，然后再将其传输到CNN网络并在少量手动分割的图像上进行细化，在iRPE单元的图像上评估每个CNN模型的分割精度。</a:t>
            </a:r>
            <a:endParaRPr lang="zh-CN" altLang="en-US"/>
          </a:p>
          <a:p>
            <a:r>
              <a:rPr lang="zh-CN" altLang="en-US"/>
              <a:t>新颖性：在变化数量的人工注释图像上量化三种方法对</a:t>
            </a:r>
            <a:r>
              <a:rPr lang="en-US" altLang="zh-CN"/>
              <a:t>CNN</a:t>
            </a:r>
            <a:r>
              <a:t>模型</a:t>
            </a:r>
            <a:r>
              <a:rPr lang="zh-CN" altLang="en-US"/>
              <a:t>准确性的贡献。 此外，还对GAN网络进行了修改，使其与传统的U-Net模型的编解码结构相匹配，以实现U-Net权重的无监督学习和预优化。</a:t>
            </a:r>
            <a:endParaRPr lang="zh-CN" altLang="en-US"/>
          </a:p>
          <a:p>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00" y="298434"/>
            <a:ext cx="10969200" cy="705600"/>
          </a:xfrm>
        </p:spPr>
        <p:txBody>
          <a:bodyPr/>
          <a:lstStyle/>
          <a:p>
            <a:r>
              <a:rPr lang="en-US" altLang="zh-CN" dirty="0"/>
              <a:t>3. Materials and Methods</a:t>
            </a:r>
            <a:endParaRPr lang="zh-CN" altLang="en-US" dirty="0"/>
          </a:p>
        </p:txBody>
      </p:sp>
      <p:sp>
        <p:nvSpPr>
          <p:cNvPr id="3" name="内容占位符 2"/>
          <p:cNvSpPr>
            <a:spLocks noGrp="1"/>
          </p:cNvSpPr>
          <p:nvPr>
            <p:ph idx="1"/>
          </p:nvPr>
        </p:nvSpPr>
        <p:spPr>
          <a:xfrm>
            <a:off x="476955" y="843979"/>
            <a:ext cx="10969200" cy="5501899"/>
          </a:xfrm>
        </p:spPr>
        <p:txBody>
          <a:bodyPr/>
          <a:lstStyle/>
          <a:p>
            <a:r>
              <a:rPr lang="en-US" altLang="zh-CN" b="1" dirty="0">
                <a:solidFill>
                  <a:schemeClr val="tx1"/>
                </a:solidFill>
              </a:rPr>
              <a:t>3.1.1 GAN Transfer Learning (TL-GAN)</a:t>
            </a:r>
            <a:endParaRPr lang="en-US" altLang="zh-CN" b="1" dirty="0">
              <a:solidFill>
                <a:schemeClr val="tx1"/>
              </a:solidFill>
            </a:endParaRPr>
          </a:p>
          <a:p>
            <a:pPr marL="0" indent="0">
              <a:buNone/>
            </a:pPr>
            <a:r>
              <a:rPr lang="zh-CN" altLang="en-US" dirty="0"/>
              <a:t>本文</a:t>
            </a:r>
            <a:r>
              <a:rPr lang="zh-CN" altLang="en-US" dirty="0" smtClean="0"/>
              <a:t>使用</a:t>
            </a:r>
            <a:r>
              <a:rPr lang="en-US" altLang="zh-CN" dirty="0"/>
              <a:t>GAN</a:t>
            </a:r>
            <a:r>
              <a:rPr lang="zh-CN" altLang="en-US" dirty="0"/>
              <a:t>从所有未注释的图像中</a:t>
            </a:r>
            <a:r>
              <a:rPr>
                <a:sym typeface="+mn-ea"/>
              </a:rPr>
              <a:t>无监督地</a:t>
            </a:r>
            <a:r>
              <a:rPr lang="zh-CN" altLang="en-US" dirty="0"/>
              <a:t>提取抽象表示。然后，将这种表示形式转移到基于</a:t>
            </a:r>
            <a:r>
              <a:rPr lang="en-US" altLang="zh-CN" dirty="0"/>
              <a:t>CNN</a:t>
            </a:r>
            <a:r>
              <a:rPr lang="zh-CN" altLang="en-US" dirty="0"/>
              <a:t>编码器</a:t>
            </a:r>
            <a:r>
              <a:rPr lang="en-US" altLang="zh-CN" dirty="0"/>
              <a:t>/</a:t>
            </a:r>
            <a:r>
              <a:rPr lang="zh-CN" altLang="en-US" dirty="0"/>
              <a:t>解码器的分割模型，然后使用少量可用的手动注释图像进行进一步的微调</a:t>
            </a:r>
            <a:r>
              <a:rPr lang="zh-CN" altLang="en-US" dirty="0" smtClean="0"/>
              <a:t>。</a:t>
            </a:r>
            <a:endParaRPr lang="zh-CN" altLang="en-US" dirty="0"/>
          </a:p>
        </p:txBody>
      </p:sp>
      <p:pic>
        <p:nvPicPr>
          <p:cNvPr id="4" name="图片 3"/>
          <p:cNvPicPr>
            <a:picLocks noChangeAspect="1"/>
          </p:cNvPicPr>
          <p:nvPr/>
        </p:nvPicPr>
        <p:blipFill>
          <a:blip r:embed="rId1"/>
          <a:stretch>
            <a:fillRect/>
          </a:stretch>
        </p:blipFill>
        <p:spPr>
          <a:xfrm>
            <a:off x="1793240" y="2148840"/>
            <a:ext cx="7619365" cy="482917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a:stretch>
            <a:fillRect/>
          </a:stretch>
        </p:blipFill>
        <p:spPr>
          <a:xfrm>
            <a:off x="2610485" y="4503420"/>
            <a:ext cx="7042150" cy="2221230"/>
          </a:xfrm>
          <a:prstGeom prst="rect">
            <a:avLst/>
          </a:prstGeom>
        </p:spPr>
      </p:pic>
      <p:sp>
        <p:nvSpPr>
          <p:cNvPr id="5" name="矩形 4"/>
          <p:cNvSpPr/>
          <p:nvPr/>
        </p:nvSpPr>
        <p:spPr>
          <a:xfrm>
            <a:off x="86995" y="344170"/>
            <a:ext cx="12018645" cy="4246245"/>
          </a:xfrm>
          <a:prstGeom prst="rect">
            <a:avLst/>
          </a:prstGeom>
        </p:spPr>
        <p:txBody>
          <a:bodyPr wrap="square">
            <a:spAutoFit/>
          </a:bodyPr>
          <a:lstStyle/>
          <a:p>
            <a:pPr>
              <a:lnSpc>
                <a:spcPct val="150000"/>
              </a:lnSpc>
            </a:pPr>
            <a:r>
              <a:rPr lang="en-US" altLang="zh-CN" b="1" dirty="0">
                <a:sym typeface="+mn-ea"/>
              </a:rPr>
              <a:t>3.1.2 COCO Transfer Learning (TL-COCO)</a:t>
            </a:r>
            <a:endParaRPr lang="en-US" altLang="zh-CN" b="1" dirty="0"/>
          </a:p>
          <a:p>
            <a:pPr>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第二种转移学习方法中，网络的所有权重都使用来自在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COCO</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数据集中训练收敛的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U-Net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模型的预训练权重进行初始化。类似于基于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GAN</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的方法，所有编码器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解码器权重均经过</a:t>
            </a:r>
            <a:r>
              <a:rPr sz="24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少量可用的手动注释图像</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优化。</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b="1" dirty="0">
                <a:sym typeface="+mn-ea"/>
              </a:rPr>
              <a:t>3.1.3 Data Augmentation (Aug)</a:t>
            </a:r>
            <a:br>
              <a:rPr lang="en-US" altLang="zh-CN" sz="2400" dirty="0">
                <a:sym typeface="+mn-ea"/>
              </a:rPr>
            </a:b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增强方法包括</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旋转</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，反射，平移和缩放</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旋转，平移和反射是细胞显微镜成像应用中精度最高的转换，</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显微镜物镜和样本放置会引入几何可变性，因此在进行细胞分割时必须忽略这些变化。下</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表总结</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了扩充配置。</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1470" y="371475"/>
            <a:ext cx="11245850" cy="5878195"/>
          </a:xfrm>
        </p:spPr>
        <p:txBody>
          <a:bodyPr>
            <a:normAutofit fontScale="70000"/>
          </a:bodyPr>
          <a:lstStyle/>
          <a:p>
            <a:pPr marL="0" indent="0">
              <a:lnSpc>
                <a:spcPct val="150000"/>
              </a:lnSpc>
              <a:buNone/>
            </a:pPr>
            <a:r>
              <a:rPr lang="fr-FR" altLang="zh-CN" sz="3000">
                <a:solidFill>
                  <a:schemeClr val="tx1"/>
                </a:solidFill>
                <a:sym typeface="+mn-ea"/>
              </a:rPr>
              <a:t>3.1.4 Six CNN Segmentation </a:t>
            </a:r>
            <a:r>
              <a:rPr lang="fr-FR" altLang="zh-CN" sz="3000" smtClean="0">
                <a:solidFill>
                  <a:schemeClr val="tx1"/>
                </a:solidFill>
                <a:sym typeface="+mn-ea"/>
              </a:rPr>
              <a:t>Configurations</a:t>
            </a:r>
            <a:endParaRPr lang="zh-CN" altLang="en-US" sz="3000" dirty="0">
              <a:solidFill>
                <a:schemeClr val="tx1"/>
              </a:solidFill>
            </a:endParaRPr>
          </a:p>
          <a:p>
            <a:pPr marL="0" indent="0">
              <a:lnSpc>
                <a:spcPct val="150000"/>
              </a:lnSpc>
              <a:buNone/>
            </a:pPr>
            <a:r>
              <a:rPr lang="zh-CN" altLang="en-US" sz="2500" dirty="0">
                <a:solidFill>
                  <a:schemeClr val="tx1">
                    <a:lumMod val="75000"/>
                    <a:lumOff val="25000"/>
                  </a:schemeClr>
                </a:solidFill>
                <a:latin typeface="微软雅黑" panose="020B0503020204020204" pitchFamily="34" charset="-122"/>
                <a:cs typeface="微软雅黑" panose="020B0503020204020204" pitchFamily="34" charset="-122"/>
              </a:rPr>
              <a:t>将转移学习方法与基线模型进行比较，基线模型是仅在带注释的图像上训练的</a:t>
            </a:r>
            <a:r>
              <a:rPr lang="en-US" altLang="zh-CN" sz="2500" dirty="0">
                <a:solidFill>
                  <a:schemeClr val="tx1">
                    <a:lumMod val="75000"/>
                    <a:lumOff val="25000"/>
                  </a:schemeClr>
                </a:solidFill>
                <a:latin typeface="微软雅黑" panose="020B0503020204020204" pitchFamily="34" charset="-122"/>
                <a:cs typeface="微软雅黑" panose="020B0503020204020204" pitchFamily="34" charset="-122"/>
              </a:rPr>
              <a:t>U-Net</a:t>
            </a:r>
            <a:r>
              <a:rPr lang="zh-CN" altLang="en-US" sz="2500" dirty="0">
                <a:solidFill>
                  <a:schemeClr val="tx1">
                    <a:lumMod val="75000"/>
                    <a:lumOff val="25000"/>
                  </a:schemeClr>
                </a:solidFill>
                <a:latin typeface="微软雅黑" panose="020B0503020204020204" pitchFamily="34" charset="-122"/>
                <a:cs typeface="微软雅黑" panose="020B0503020204020204" pitchFamily="34" charset="-122"/>
              </a:rPr>
              <a:t>模型。由于增强方法可以与迁移学习方法和基线模型结合使用，因此我们设计了</a:t>
            </a:r>
            <a:r>
              <a:rPr lang="en-US" altLang="zh-CN" sz="2500" dirty="0">
                <a:solidFill>
                  <a:schemeClr val="tx1">
                    <a:lumMod val="75000"/>
                    <a:lumOff val="25000"/>
                  </a:schemeClr>
                </a:solidFill>
                <a:latin typeface="微软雅黑" panose="020B0503020204020204" pitchFamily="34" charset="-122"/>
                <a:cs typeface="微软雅黑" panose="020B0503020204020204" pitchFamily="34" charset="-122"/>
              </a:rPr>
              <a:t>6</a:t>
            </a:r>
            <a:r>
              <a:rPr lang="zh-CN" altLang="en-US" sz="2500" dirty="0">
                <a:solidFill>
                  <a:schemeClr val="tx1">
                    <a:lumMod val="75000"/>
                    <a:lumOff val="25000"/>
                  </a:schemeClr>
                </a:solidFill>
                <a:latin typeface="微软雅黑" panose="020B0503020204020204" pitchFamily="34" charset="-122"/>
                <a:cs typeface="微软雅黑" panose="020B0503020204020204" pitchFamily="34" charset="-122"/>
              </a:rPr>
              <a:t>种</a:t>
            </a:r>
            <a:r>
              <a:rPr lang="en-US" altLang="zh-CN" sz="2500" dirty="0">
                <a:solidFill>
                  <a:schemeClr val="tx1">
                    <a:lumMod val="75000"/>
                    <a:lumOff val="25000"/>
                  </a:schemeClr>
                </a:solidFill>
                <a:latin typeface="微软雅黑" panose="020B0503020204020204" pitchFamily="34" charset="-122"/>
                <a:cs typeface="微软雅黑" panose="020B0503020204020204" pitchFamily="34" charset="-122"/>
              </a:rPr>
              <a:t>CNN</a:t>
            </a:r>
            <a:r>
              <a:rPr lang="zh-CN" altLang="en-US" sz="2500" dirty="0">
                <a:solidFill>
                  <a:schemeClr val="tx1">
                    <a:lumMod val="75000"/>
                    <a:lumOff val="25000"/>
                  </a:schemeClr>
                </a:solidFill>
                <a:latin typeface="微软雅黑" panose="020B0503020204020204" pitchFamily="34" charset="-122"/>
                <a:cs typeface="微软雅黑" panose="020B0503020204020204" pitchFamily="34" charset="-122"/>
              </a:rPr>
              <a:t>分割配置：</a:t>
            </a:r>
            <a:endParaRPr lang="zh-CN" altLang="en-US" sz="2500" dirty="0">
              <a:solidFill>
                <a:schemeClr val="tx1">
                  <a:lumMod val="75000"/>
                  <a:lumOff val="25000"/>
                </a:schemeClr>
              </a:solidFill>
              <a:latin typeface="微软雅黑" panose="020B0503020204020204" pitchFamily="34" charset="-122"/>
              <a:cs typeface="微软雅黑" panose="020B0503020204020204" pitchFamily="34" charset="-122"/>
            </a:endParaRPr>
          </a:p>
          <a:p>
            <a:pPr marL="0" indent="0">
              <a:lnSpc>
                <a:spcPct val="150000"/>
              </a:lnSpc>
              <a:buNone/>
            </a:pPr>
            <a:r>
              <a:rPr lang="en-US" altLang="zh-CN" sz="2500" dirty="0" smtClean="0">
                <a:solidFill>
                  <a:schemeClr val="tx1">
                    <a:lumMod val="75000"/>
                    <a:lumOff val="25000"/>
                  </a:schemeClr>
                </a:solidFill>
                <a:latin typeface="微软雅黑" panose="020B0503020204020204" pitchFamily="34" charset="-122"/>
                <a:cs typeface="微软雅黑" panose="020B0503020204020204" pitchFamily="34" charset="-122"/>
              </a:rPr>
              <a:t>{</a:t>
            </a:r>
            <a:r>
              <a:rPr lang="en-US" altLang="zh-CN" sz="2500" dirty="0">
                <a:solidFill>
                  <a:schemeClr val="tx1">
                    <a:lumMod val="75000"/>
                    <a:lumOff val="25000"/>
                  </a:schemeClr>
                </a:solidFill>
                <a:latin typeface="微软雅黑" panose="020B0503020204020204" pitchFamily="34" charset="-122"/>
                <a:cs typeface="微软雅黑" panose="020B0503020204020204" pitchFamily="34" charset="-122"/>
              </a:rPr>
              <a:t>TL-COCO, TL-GAN, and baseline} × {with Aug and without Aug}.</a:t>
            </a:r>
            <a:endParaRPr lang="en-US" altLang="zh-CN" sz="2500" dirty="0">
              <a:solidFill>
                <a:schemeClr val="tx1">
                  <a:lumMod val="75000"/>
                  <a:lumOff val="25000"/>
                </a:schemeClr>
              </a:solidFill>
              <a:latin typeface="微软雅黑" panose="020B0503020204020204" pitchFamily="34" charset="-122"/>
              <a:cs typeface="微软雅黑" panose="020B0503020204020204" pitchFamily="34" charset="-122"/>
            </a:endParaRPr>
          </a:p>
          <a:p>
            <a:pPr marL="0" indent="0">
              <a:lnSpc>
                <a:spcPct val="150000"/>
              </a:lnSpc>
              <a:buNone/>
            </a:pPr>
            <a:r>
              <a:rPr lang="zh-CN" altLang="en-US" sz="2500" dirty="0">
                <a:solidFill>
                  <a:schemeClr val="tx1"/>
                </a:solidFill>
              </a:rPr>
              <a:t>在不同数量的带注释的图像（6个随机选择的子集）上训练每种配置，以产生训练后的模型。每个模型都要进行10次训练，以考虑模型训练的随机性。</a:t>
            </a:r>
            <a:endParaRPr lang="zh-CN" altLang="en-US" sz="2500" dirty="0">
              <a:solidFill>
                <a:schemeClr val="tx1"/>
              </a:solidFill>
            </a:endParaRPr>
          </a:p>
          <a:p>
            <a:pPr marL="0" indent="0">
              <a:lnSpc>
                <a:spcPct val="150000"/>
              </a:lnSpc>
              <a:buNone/>
            </a:pPr>
            <a:r>
              <a:rPr lang="en-US" altLang="zh-CN" sz="3000">
                <a:solidFill>
                  <a:schemeClr val="tx1"/>
                </a:solidFill>
                <a:sym typeface="+mn-ea"/>
              </a:rPr>
              <a:t>3.2. </a:t>
            </a:r>
            <a:r>
              <a:rPr lang="en-US" altLang="zh-CN" sz="3000" smtClean="0">
                <a:solidFill>
                  <a:schemeClr val="tx1"/>
                </a:solidFill>
                <a:sym typeface="+mn-ea"/>
              </a:rPr>
              <a:t>Dataset</a:t>
            </a:r>
            <a:endParaRPr lang="zh-CN" altLang="en-US" sz="3000" dirty="0">
              <a:solidFill>
                <a:schemeClr val="tx1"/>
              </a:solidFill>
            </a:endParaRPr>
          </a:p>
          <a:p>
            <a:pPr marL="0" indent="0">
              <a:lnSpc>
                <a:spcPct val="150000"/>
              </a:lnSpc>
              <a:buNone/>
            </a:pPr>
            <a:r>
              <a:rPr sz="2500">
                <a:solidFill>
                  <a:schemeClr val="tx1"/>
                </a:solidFill>
                <a:latin typeface="微软雅黑" panose="020B0503020204020204" pitchFamily="34" charset="-122"/>
                <a:cs typeface="微软雅黑" panose="020B0503020204020204" pitchFamily="34" charset="-122"/>
                <a:sym typeface="+mn-ea"/>
              </a:rPr>
              <a:t>数据集由人</a:t>
            </a:r>
            <a:r>
              <a:rPr lang="en-US" altLang="zh-CN" sz="2500" dirty="0" err="1">
                <a:solidFill>
                  <a:schemeClr val="tx1"/>
                </a:solidFill>
                <a:latin typeface="微软雅黑" panose="020B0503020204020204" pitchFamily="34" charset="-122"/>
                <a:cs typeface="微软雅黑" panose="020B0503020204020204" pitchFamily="34" charset="-122"/>
                <a:sym typeface="+mn-ea"/>
              </a:rPr>
              <a:t>iRPE</a:t>
            </a:r>
            <a:r>
              <a:rPr sz="2500">
                <a:solidFill>
                  <a:schemeClr val="tx1"/>
                </a:solidFill>
                <a:latin typeface="微软雅黑" panose="020B0503020204020204" pitchFamily="34" charset="-122"/>
                <a:cs typeface="微软雅黑" panose="020B0503020204020204" pitchFamily="34" charset="-122"/>
                <a:sym typeface="+mn-ea"/>
              </a:rPr>
              <a:t>细胞的吸光显微镜图像组成。本研究的目的是评估使用少量带注释图像训练的多个</a:t>
            </a:r>
            <a:r>
              <a:rPr lang="en-US" altLang="zh-CN" sz="2500">
                <a:solidFill>
                  <a:schemeClr val="tx1"/>
                </a:solidFill>
                <a:latin typeface="微软雅黑" panose="020B0503020204020204" pitchFamily="34" charset="-122"/>
                <a:cs typeface="微软雅黑" panose="020B0503020204020204" pitchFamily="34" charset="-122"/>
                <a:sym typeface="+mn-ea"/>
              </a:rPr>
              <a:t>CNN</a:t>
            </a:r>
            <a:r>
              <a:rPr sz="2500">
                <a:solidFill>
                  <a:schemeClr val="tx1"/>
                </a:solidFill>
                <a:latin typeface="微软雅黑" panose="020B0503020204020204" pitchFamily="34" charset="-122"/>
                <a:cs typeface="微软雅黑" panose="020B0503020204020204" pitchFamily="34" charset="-122"/>
                <a:sym typeface="+mn-ea"/>
              </a:rPr>
              <a:t>模型的准确性，文中</a:t>
            </a:r>
            <a:r>
              <a:rPr sz="2500" smtClean="0">
                <a:solidFill>
                  <a:schemeClr val="tx1"/>
                </a:solidFill>
                <a:latin typeface="微软雅黑" panose="020B0503020204020204" pitchFamily="34" charset="-122"/>
                <a:cs typeface="微软雅黑" panose="020B0503020204020204" pitchFamily="34" charset="-122"/>
                <a:sym typeface="+mn-ea"/>
              </a:rPr>
              <a:t>选择</a:t>
            </a:r>
            <a:r>
              <a:rPr sz="2500">
                <a:solidFill>
                  <a:schemeClr val="tx1"/>
                </a:solidFill>
                <a:latin typeface="微软雅黑" panose="020B0503020204020204" pitchFamily="34" charset="-122"/>
                <a:cs typeface="微软雅黑" panose="020B0503020204020204" pitchFamily="34" charset="-122"/>
                <a:sym typeface="+mn-ea"/>
              </a:rPr>
              <a:t>了</a:t>
            </a:r>
            <a:r>
              <a:rPr lang="en-US" altLang="zh-CN" sz="2500">
                <a:solidFill>
                  <a:schemeClr val="tx1"/>
                </a:solidFill>
                <a:latin typeface="微软雅黑" panose="020B0503020204020204" pitchFamily="34" charset="-122"/>
                <a:cs typeface="微软雅黑" panose="020B0503020204020204" pitchFamily="34" charset="-122"/>
                <a:sym typeface="+mn-ea"/>
              </a:rPr>
              <a:t>500</a:t>
            </a:r>
            <a:r>
              <a:rPr sz="2500">
                <a:solidFill>
                  <a:schemeClr val="tx1"/>
                </a:solidFill>
                <a:latin typeface="微软雅黑" panose="020B0503020204020204" pitchFamily="34" charset="-122"/>
                <a:cs typeface="微软雅黑" panose="020B0503020204020204" pitchFamily="34" charset="-122"/>
                <a:sym typeface="+mn-ea"/>
              </a:rPr>
              <a:t>个图块来训练分割模型，并选择了</a:t>
            </a:r>
            <a:r>
              <a:rPr lang="en-US" altLang="zh-CN" sz="2500">
                <a:solidFill>
                  <a:schemeClr val="tx1"/>
                </a:solidFill>
                <a:latin typeface="微软雅黑" panose="020B0503020204020204" pitchFamily="34" charset="-122"/>
                <a:cs typeface="微软雅黑" panose="020B0503020204020204" pitchFamily="34" charset="-122"/>
                <a:sym typeface="+mn-ea"/>
              </a:rPr>
              <a:t>500</a:t>
            </a:r>
            <a:r>
              <a:rPr sz="2500">
                <a:solidFill>
                  <a:schemeClr val="tx1"/>
                </a:solidFill>
                <a:latin typeface="微软雅黑" panose="020B0503020204020204" pitchFamily="34" charset="-122"/>
                <a:cs typeface="微软雅黑" panose="020B0503020204020204" pitchFamily="34" charset="-122"/>
                <a:sym typeface="+mn-ea"/>
              </a:rPr>
              <a:t>个图块来进行评估（测试）。为了评估CNN模型准确性对带注释的图像数量的敏感性，我们将训练示例的数量从50个图块逐渐增加为500个图块，训练上述的六个模型。</a:t>
            </a:r>
            <a:endParaRPr sz="2500">
              <a:solidFill>
                <a:schemeClr val="tx1"/>
              </a:solidFill>
              <a:latin typeface="微软雅黑" panose="020B0503020204020204" pitchFamily="34" charset="-122"/>
              <a:cs typeface="微软雅黑" panose="020B0503020204020204" pitchFamily="34" charset="-122"/>
              <a:sym typeface="+mn-ea"/>
            </a:endParaRPr>
          </a:p>
          <a:p>
            <a:pPr marL="0" indent="0">
              <a:lnSpc>
                <a:spcPct val="150000"/>
              </a:lnSpc>
              <a:buNone/>
            </a:pPr>
            <a:endParaRPr lang="zh-CN" altLang="en-US" sz="2500" dirty="0">
              <a:solidFill>
                <a:schemeClr val="tx1"/>
              </a:solidFill>
              <a:latin typeface="微软雅黑" panose="020B0503020204020204" pitchFamily="34" charset="-122"/>
              <a:cs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3.3. Evaluation </a:t>
            </a:r>
            <a:r>
              <a:rPr lang="en-US" altLang="zh-CN" sz="3200" dirty="0" smtClean="0"/>
              <a:t>Metrics</a:t>
            </a:r>
            <a:endParaRPr lang="zh-CN" altLang="en-US" sz="3200" dirty="0"/>
          </a:p>
        </p:txBody>
      </p:sp>
      <p:sp>
        <p:nvSpPr>
          <p:cNvPr id="3" name="内容占位符 2"/>
          <p:cNvSpPr>
            <a:spLocks noGrp="1"/>
          </p:cNvSpPr>
          <p:nvPr>
            <p:ph idx="1"/>
          </p:nvPr>
        </p:nvSpPr>
        <p:spPr/>
        <p:txBody>
          <a:bodyPr>
            <a:noAutofit/>
          </a:bodyPr>
          <a:lstStyle/>
          <a:p>
            <a:pPr marL="0" indent="0">
              <a:buNone/>
            </a:pPr>
            <a:r>
              <a:rPr lang="en-US" altLang="zh-CN" sz="2000" dirty="0" err="1">
                <a:solidFill>
                  <a:schemeClr val="tx1"/>
                </a:solidFill>
              </a:rPr>
              <a:t>iRPE</a:t>
            </a:r>
            <a:r>
              <a:rPr lang="zh-CN" altLang="en-US" sz="2000" dirty="0">
                <a:solidFill>
                  <a:schemeClr val="tx1"/>
                </a:solidFill>
              </a:rPr>
              <a:t>细胞形成一个致密堆积的单层，成为植入物。训练</a:t>
            </a:r>
            <a:r>
              <a:rPr lang="en-US" altLang="zh-CN" sz="2000" dirty="0">
                <a:solidFill>
                  <a:schemeClr val="tx1"/>
                </a:solidFill>
              </a:rPr>
              <a:t>CNN</a:t>
            </a:r>
            <a:r>
              <a:rPr lang="zh-CN" altLang="en-US" sz="2000" dirty="0">
                <a:solidFill>
                  <a:schemeClr val="tx1"/>
                </a:solidFill>
              </a:rPr>
              <a:t>模型来分割细胞的轮廓或边界。像素属于单元格的内部或</a:t>
            </a:r>
            <a:r>
              <a:rPr lang="zh-CN" altLang="en-US" sz="2000" dirty="0">
                <a:solidFill>
                  <a:schemeClr val="tx1"/>
                </a:solidFill>
              </a:rPr>
              <a:t>边界</a:t>
            </a:r>
            <a:r>
              <a:rPr lang="zh-CN" altLang="en-US" sz="2000" dirty="0" smtClean="0">
                <a:solidFill>
                  <a:schemeClr val="tx1"/>
                </a:solidFill>
              </a:rPr>
              <a:t>。文中使用</a:t>
            </a:r>
            <a:r>
              <a:rPr lang="zh-CN" altLang="en-US" sz="2000" dirty="0">
                <a:solidFill>
                  <a:schemeClr val="tx1"/>
                </a:solidFill>
              </a:rPr>
              <a:t>以下指标进行评估</a:t>
            </a:r>
            <a:r>
              <a:rPr lang="en-US" altLang="zh-CN" sz="2000" dirty="0" smtClean="0">
                <a:solidFill>
                  <a:schemeClr val="tx1"/>
                </a:solidFill>
              </a:rPr>
              <a:t>:</a:t>
            </a:r>
            <a:endParaRPr lang="en-US" altLang="zh-CN" sz="2000" dirty="0" smtClean="0">
              <a:solidFill>
                <a:schemeClr val="tx1"/>
              </a:solidFill>
            </a:endParaRPr>
          </a:p>
          <a:p>
            <a:pPr marL="342900" indent="-342900">
              <a:buAutoNum type="arabicPeriod"/>
            </a:pPr>
            <a:r>
              <a:rPr lang="zh-CN" altLang="en-US" sz="2000" dirty="0" smtClean="0">
                <a:solidFill>
                  <a:schemeClr val="tx1"/>
                </a:solidFill>
              </a:rPr>
              <a:t>平均</a:t>
            </a:r>
            <a:r>
              <a:rPr lang="zh-CN" altLang="en-US" sz="2000" dirty="0">
                <a:solidFill>
                  <a:schemeClr val="tx1"/>
                </a:solidFill>
              </a:rPr>
              <a:t>轮廓</a:t>
            </a:r>
            <a:r>
              <a:rPr lang="zh-CN" altLang="en-US" sz="2000" dirty="0" smtClean="0">
                <a:solidFill>
                  <a:schemeClr val="tx1"/>
                </a:solidFill>
              </a:rPr>
              <a:t>骰子</a:t>
            </a:r>
            <a:r>
              <a:rPr lang="en-US" altLang="zh-CN" sz="2000" dirty="0" smtClean="0">
                <a:solidFill>
                  <a:schemeClr val="tx1"/>
                </a:solidFill>
              </a:rPr>
              <a:t>:</a:t>
            </a:r>
            <a:r>
              <a:rPr lang="zh-CN" altLang="en-US" sz="2000" dirty="0">
                <a:solidFill>
                  <a:schemeClr val="tx1"/>
                </a:solidFill>
              </a:rPr>
              <a:t>骰子相似度</a:t>
            </a:r>
            <a:r>
              <a:rPr lang="zh-CN" altLang="en-US" sz="2000" dirty="0" smtClean="0">
                <a:solidFill>
                  <a:schemeClr val="tx1"/>
                </a:solidFill>
              </a:rPr>
              <a:t>指数按下</a:t>
            </a:r>
            <a:r>
              <a:rPr lang="zh-CN" altLang="en-US" sz="2000" dirty="0">
                <a:solidFill>
                  <a:schemeClr val="tx1"/>
                </a:solidFill>
              </a:rPr>
              <a:t>式计算，其中</a:t>
            </a:r>
            <a:r>
              <a:rPr lang="en-US" altLang="zh-CN" sz="2000" dirty="0">
                <a:solidFill>
                  <a:schemeClr val="tx1"/>
                </a:solidFill>
              </a:rPr>
              <a:t>A</a:t>
            </a:r>
            <a:r>
              <a:rPr lang="zh-CN" altLang="en-US" sz="2000" dirty="0">
                <a:solidFill>
                  <a:schemeClr val="tx1"/>
                </a:solidFill>
              </a:rPr>
              <a:t>中的像素属于所有的分割边界，</a:t>
            </a:r>
            <a:r>
              <a:rPr lang="en-US" altLang="zh-CN" sz="2000" dirty="0">
                <a:solidFill>
                  <a:schemeClr val="tx1"/>
                </a:solidFill>
              </a:rPr>
              <a:t>B</a:t>
            </a:r>
            <a:r>
              <a:rPr lang="zh-CN" altLang="en-US" sz="2000" dirty="0">
                <a:solidFill>
                  <a:schemeClr val="tx1"/>
                </a:solidFill>
              </a:rPr>
              <a:t>中的像素属于所有的参考边界。报告所有测试贴片的平均值</a:t>
            </a:r>
            <a:r>
              <a:rPr lang="zh-CN" altLang="en-US" sz="2000" dirty="0" smtClean="0">
                <a:solidFill>
                  <a:schemeClr val="tx1"/>
                </a:solidFill>
              </a:rPr>
              <a:t>。</a:t>
            </a:r>
            <a:endParaRPr lang="en-US" altLang="zh-CN" sz="2000" dirty="0" smtClean="0">
              <a:solidFill>
                <a:schemeClr val="tx1"/>
              </a:solidFill>
            </a:endParaRPr>
          </a:p>
          <a:p>
            <a:pPr marL="342900" indent="-342900">
              <a:buAutoNum type="arabicPeriod"/>
            </a:pPr>
            <a:endParaRPr lang="en-US" altLang="zh-CN" sz="2000" dirty="0">
              <a:solidFill>
                <a:schemeClr val="tx1"/>
              </a:solidFill>
            </a:endParaRPr>
          </a:p>
          <a:p>
            <a:pPr marL="342900" indent="-342900">
              <a:buAutoNum type="arabicPeriod"/>
            </a:pPr>
            <a:endParaRPr lang="en-US" altLang="zh-CN" sz="2000" dirty="0" smtClean="0">
              <a:solidFill>
                <a:schemeClr val="tx1"/>
              </a:solidFill>
            </a:endParaRPr>
          </a:p>
          <a:p>
            <a:pPr marL="342900" indent="-342900">
              <a:buAutoNum type="arabicPeriod"/>
            </a:pPr>
            <a:endParaRPr lang="en-US" altLang="zh-CN" sz="2000" dirty="0" smtClean="0">
              <a:solidFill>
                <a:schemeClr val="tx1"/>
              </a:solidFill>
            </a:endParaRPr>
          </a:p>
          <a:p>
            <a:pPr marL="342900" indent="-342900">
              <a:buAutoNum type="arabicPeriod"/>
            </a:pPr>
            <a:r>
              <a:rPr lang="zh-CN" altLang="en-US" sz="2000" dirty="0" smtClean="0">
                <a:solidFill>
                  <a:schemeClr val="tx1"/>
                </a:solidFill>
              </a:rPr>
              <a:t>平均</a:t>
            </a:r>
            <a:r>
              <a:rPr lang="zh-CN" altLang="en-US" sz="2000" dirty="0">
                <a:solidFill>
                  <a:schemeClr val="tx1"/>
                </a:solidFill>
              </a:rPr>
              <a:t>调整</a:t>
            </a:r>
            <a:r>
              <a:rPr lang="en-US" altLang="zh-CN" sz="2000" dirty="0">
                <a:solidFill>
                  <a:schemeClr val="tx1"/>
                </a:solidFill>
              </a:rPr>
              <a:t>Rand</a:t>
            </a:r>
            <a:r>
              <a:rPr lang="zh-CN" altLang="en-US" sz="2000" dirty="0" smtClean="0">
                <a:solidFill>
                  <a:schemeClr val="tx1"/>
                </a:solidFill>
              </a:rPr>
              <a:t>指数</a:t>
            </a:r>
            <a:r>
              <a:rPr lang="en-US" altLang="zh-CN" sz="2000" dirty="0" smtClean="0">
                <a:solidFill>
                  <a:schemeClr val="tx1"/>
                </a:solidFill>
              </a:rPr>
              <a:t>:</a:t>
            </a:r>
            <a:r>
              <a:rPr sz="2000" dirty="0">
                <a:solidFill>
                  <a:schemeClr val="tx1"/>
                </a:solidFill>
              </a:rPr>
              <a:t>：通过施加骨架化，倒置，和连接的部件的操作，从分割的小区边界获得单个细胞的区域。使用ARI指标比较标记的细胞区域，以确定标记一致性。ARI是更严格的指标，因为单元格边界中的任何断开都会导致整个单元格贴错标签。</a:t>
            </a:r>
            <a:endParaRPr sz="2000" dirty="0">
              <a:solidFill>
                <a:schemeClr val="tx1"/>
              </a:solidFill>
            </a:endParaRPr>
          </a:p>
        </p:txBody>
      </p:sp>
      <p:pic>
        <p:nvPicPr>
          <p:cNvPr id="4" name="图片 3"/>
          <p:cNvPicPr>
            <a:picLocks noChangeAspect="1"/>
          </p:cNvPicPr>
          <p:nvPr/>
        </p:nvPicPr>
        <p:blipFill>
          <a:blip r:embed="rId1"/>
          <a:stretch>
            <a:fillRect/>
          </a:stretch>
        </p:blipFill>
        <p:spPr>
          <a:xfrm>
            <a:off x="4061786" y="3387711"/>
            <a:ext cx="2959251" cy="15153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1394" y="338397"/>
            <a:ext cx="4295163" cy="461665"/>
          </a:xfrm>
          <a:prstGeom prst="rect">
            <a:avLst/>
          </a:prstGeom>
          <a:noFill/>
        </p:spPr>
        <p:txBody>
          <a:bodyPr wrap="square" rtlCol="0">
            <a:spAutoFit/>
          </a:bodyPr>
          <a:lstStyle/>
          <a:p>
            <a:r>
              <a:rPr lang="en-US" altLang="zh-CN" sz="2400" dirty="0"/>
              <a:t>4.</a:t>
            </a:r>
            <a:r>
              <a:rPr lang="zh-CN" altLang="en-US" sz="2400" dirty="0"/>
              <a:t>实验结果</a:t>
            </a:r>
            <a:endParaRPr lang="zh-CN" altLang="en-US" sz="2400" dirty="0"/>
          </a:p>
        </p:txBody>
      </p:sp>
      <p:pic>
        <p:nvPicPr>
          <p:cNvPr id="5" name="图片 4"/>
          <p:cNvPicPr>
            <a:picLocks noChangeAspect="1"/>
          </p:cNvPicPr>
          <p:nvPr/>
        </p:nvPicPr>
        <p:blipFill>
          <a:blip r:embed="rId1"/>
          <a:stretch>
            <a:fillRect/>
          </a:stretch>
        </p:blipFill>
        <p:spPr>
          <a:xfrm>
            <a:off x="1514975" y="1092681"/>
            <a:ext cx="3875714" cy="2552299"/>
          </a:xfrm>
          <a:prstGeom prst="rect">
            <a:avLst/>
          </a:prstGeom>
        </p:spPr>
      </p:pic>
      <p:pic>
        <p:nvPicPr>
          <p:cNvPr id="6" name="图片 5"/>
          <p:cNvPicPr>
            <a:picLocks noChangeAspect="1"/>
          </p:cNvPicPr>
          <p:nvPr/>
        </p:nvPicPr>
        <p:blipFill>
          <a:blip r:embed="rId2"/>
          <a:stretch>
            <a:fillRect/>
          </a:stretch>
        </p:blipFill>
        <p:spPr>
          <a:xfrm>
            <a:off x="5774582" y="3885075"/>
            <a:ext cx="4128518" cy="2752345"/>
          </a:xfrm>
          <a:prstGeom prst="rect">
            <a:avLst/>
          </a:prstGeom>
        </p:spPr>
      </p:pic>
      <p:pic>
        <p:nvPicPr>
          <p:cNvPr id="7" name="图片 6"/>
          <p:cNvPicPr>
            <a:picLocks noChangeAspect="1"/>
          </p:cNvPicPr>
          <p:nvPr/>
        </p:nvPicPr>
        <p:blipFill>
          <a:blip r:embed="rId3"/>
          <a:stretch>
            <a:fillRect/>
          </a:stretch>
        </p:blipFill>
        <p:spPr>
          <a:xfrm>
            <a:off x="1484851" y="3737776"/>
            <a:ext cx="3875714" cy="2657795"/>
          </a:xfrm>
          <a:prstGeom prst="rect">
            <a:avLst/>
          </a:prstGeom>
        </p:spPr>
      </p:pic>
      <p:pic>
        <p:nvPicPr>
          <p:cNvPr id="8" name="图片 7"/>
          <p:cNvPicPr>
            <a:picLocks noChangeAspect="1"/>
          </p:cNvPicPr>
          <p:nvPr/>
        </p:nvPicPr>
        <p:blipFill>
          <a:blip r:embed="rId4"/>
          <a:stretch>
            <a:fillRect/>
          </a:stretch>
        </p:blipFill>
        <p:spPr>
          <a:xfrm>
            <a:off x="6016432" y="1079981"/>
            <a:ext cx="3886668" cy="2657795"/>
          </a:xfrm>
          <a:prstGeom prst="rect">
            <a:avLst/>
          </a:prstGeom>
        </p:spPr>
      </p:pic>
      <p:sp>
        <p:nvSpPr>
          <p:cNvPr id="10" name="文本框 9"/>
          <p:cNvSpPr txBox="1"/>
          <p:nvPr/>
        </p:nvSpPr>
        <p:spPr>
          <a:xfrm>
            <a:off x="461394" y="1149292"/>
            <a:ext cx="427838" cy="2031325"/>
          </a:xfrm>
          <a:prstGeom prst="rect">
            <a:avLst/>
          </a:prstGeom>
          <a:noFill/>
        </p:spPr>
        <p:txBody>
          <a:bodyPr wrap="square" rtlCol="0">
            <a:spAutoFit/>
          </a:bodyPr>
          <a:lstStyle/>
          <a:p>
            <a:r>
              <a:rPr lang="zh-CN" altLang="en-US" dirty="0"/>
              <a:t>未经过数据增强</a:t>
            </a:r>
            <a:endParaRPr lang="zh-CN" altLang="en-US" dirty="0"/>
          </a:p>
        </p:txBody>
      </p:sp>
      <p:sp>
        <p:nvSpPr>
          <p:cNvPr id="11" name="文本框 10"/>
          <p:cNvSpPr txBox="1"/>
          <p:nvPr/>
        </p:nvSpPr>
        <p:spPr>
          <a:xfrm>
            <a:off x="462791" y="3737776"/>
            <a:ext cx="427838" cy="1754326"/>
          </a:xfrm>
          <a:prstGeom prst="rect">
            <a:avLst/>
          </a:prstGeom>
          <a:noFill/>
        </p:spPr>
        <p:txBody>
          <a:bodyPr wrap="square" rtlCol="0">
            <a:spAutoFit/>
          </a:bodyPr>
          <a:lstStyle/>
          <a:p>
            <a:r>
              <a:rPr lang="zh-CN" altLang="en-US" dirty="0"/>
              <a:t>经过数据增强</a:t>
            </a:r>
            <a:endParaRPr lang="zh-CN" altLang="en-US" dirty="0"/>
          </a:p>
        </p:txBody>
      </p:sp>
      <p:sp>
        <p:nvSpPr>
          <p:cNvPr id="12" name="文本框 11"/>
          <p:cNvSpPr txBox="1"/>
          <p:nvPr/>
        </p:nvSpPr>
        <p:spPr>
          <a:xfrm>
            <a:off x="3095538" y="569229"/>
            <a:ext cx="2114025" cy="369332"/>
          </a:xfrm>
          <a:prstGeom prst="rect">
            <a:avLst/>
          </a:prstGeom>
          <a:noFill/>
        </p:spPr>
        <p:txBody>
          <a:bodyPr wrap="square" rtlCol="0">
            <a:spAutoFit/>
          </a:bodyPr>
          <a:lstStyle/>
          <a:p>
            <a:r>
              <a:rPr lang="en-US" altLang="zh-CN" dirty="0"/>
              <a:t>Dice </a:t>
            </a:r>
            <a:r>
              <a:rPr lang="zh-CN" altLang="en-US" dirty="0"/>
              <a:t>指标</a:t>
            </a:r>
            <a:endParaRPr lang="zh-CN" altLang="en-US" dirty="0"/>
          </a:p>
        </p:txBody>
      </p:sp>
      <p:sp>
        <p:nvSpPr>
          <p:cNvPr id="13" name="文本框 12"/>
          <p:cNvSpPr txBox="1"/>
          <p:nvPr/>
        </p:nvSpPr>
        <p:spPr>
          <a:xfrm>
            <a:off x="6845417" y="563350"/>
            <a:ext cx="1812022" cy="369332"/>
          </a:xfrm>
          <a:prstGeom prst="rect">
            <a:avLst/>
          </a:prstGeom>
          <a:noFill/>
        </p:spPr>
        <p:txBody>
          <a:bodyPr wrap="square" rtlCol="0">
            <a:spAutoFit/>
          </a:bodyPr>
          <a:lstStyle/>
          <a:p>
            <a:r>
              <a:rPr lang="en-US" altLang="zh-CN" dirty="0"/>
              <a:t>ARI </a:t>
            </a:r>
            <a:r>
              <a:rPr lang="zh-CN" altLang="en-US" dirty="0"/>
              <a:t>指标</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9418" y="704892"/>
            <a:ext cx="2676088" cy="461665"/>
          </a:xfrm>
          <a:prstGeom prst="rect">
            <a:avLst/>
          </a:prstGeom>
          <a:noFill/>
        </p:spPr>
        <p:txBody>
          <a:bodyPr wrap="square" rtlCol="0">
            <a:spAutoFit/>
          </a:bodyPr>
          <a:lstStyle/>
          <a:p>
            <a:r>
              <a:rPr lang="en-US" altLang="zh-CN" sz="2400" dirty="0"/>
              <a:t>5.</a:t>
            </a:r>
            <a:r>
              <a:rPr lang="zh-CN" altLang="en-US" sz="2400" dirty="0"/>
              <a:t>讨论</a:t>
            </a:r>
            <a:endParaRPr lang="zh-CN" altLang="en-US" sz="2400" dirty="0"/>
          </a:p>
        </p:txBody>
      </p:sp>
      <p:sp>
        <p:nvSpPr>
          <p:cNvPr id="5" name="矩形 4"/>
          <p:cNvSpPr/>
          <p:nvPr/>
        </p:nvSpPr>
        <p:spPr>
          <a:xfrm>
            <a:off x="749418" y="1490223"/>
            <a:ext cx="7709483" cy="4799965"/>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结果表明，当不使用数据增强时，通过转移学习和</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GAN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所学习的表示形式都大大提高了整体分割的准确性。</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由于只能将判别器的参数转移到</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U-Net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模型编码器中，因此可以解释</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TL-COCO</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TL-GAN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在不进行增强的情况下准确性之间的差距，因为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TL-COCO</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使用的</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U-net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是经过预训练的，而不是仅仅知道一半的权值。</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2.TL-COCO</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TL-GAN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在没有数据增强情况下的</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ARI</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指标的差异可能归因于</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U-Net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模型的前几层，因为已经对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COCO</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预训练进行了优化，找到了闭合区域和边缘，如自然图像中的水平特征。即使</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RPE</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图像与自然图像不同，结果也表明卷积核的这种初始化提高了模型的准确性。</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defTabSz="914400">
              <a:tabLst>
                <a:tab pos="5372100" algn="l"/>
              </a:tabLst>
            </a:pPr>
            <a:r>
              <a:rPr lang="zh-CN" altLang="en-US" dirty="0">
                <a:sym typeface="+mn-ea"/>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由于我们的方法需要两个独立的训练步骤，因此</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在准确性的提高和训练的计算成本的增加之间需要权衡取舍</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：第一个步骤包括训练转移学习源模型（</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GAN</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或</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COCO</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），第二个步骤包括包括使用这些预先训练的权重完善</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CNN</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细分模型。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8816166" y="922788"/>
            <a:ext cx="2243320" cy="5616429"/>
          </a:xfrm>
          <a:prstGeom prst="rect">
            <a:avLst/>
          </a:prstGeom>
        </p:spPr>
      </p:pic>
      <p:sp>
        <p:nvSpPr>
          <p:cNvPr id="7" name="文本框 6"/>
          <p:cNvSpPr txBox="1"/>
          <p:nvPr/>
        </p:nvSpPr>
        <p:spPr>
          <a:xfrm>
            <a:off x="8766495" y="335560"/>
            <a:ext cx="2292991" cy="369332"/>
          </a:xfrm>
          <a:prstGeom prst="rect">
            <a:avLst/>
          </a:prstGeom>
          <a:noFill/>
        </p:spPr>
        <p:txBody>
          <a:bodyPr wrap="square" rtlCol="0">
            <a:spAutoFit/>
          </a:bodyPr>
          <a:lstStyle/>
          <a:p>
            <a:r>
              <a:rPr lang="zh-CN" altLang="en-US" dirty="0"/>
              <a:t>细胞壁分割结果</a:t>
            </a:r>
            <a:endParaRPr lang="zh-CN" altLang="en-US" dirty="0"/>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3003</Words>
  <Application>WPS 演示</Application>
  <PresentationFormat>宽屏</PresentationFormat>
  <Paragraphs>81</Paragraphs>
  <Slides>10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宋体</vt:lpstr>
      <vt:lpstr>Wingdings</vt:lpstr>
      <vt:lpstr>微软雅黑</vt:lpstr>
      <vt:lpstr>Wingdings</vt:lpstr>
      <vt:lpstr>Arial Unicode MS</vt:lpstr>
      <vt:lpstr>Calibri</vt:lpstr>
      <vt:lpstr>Office 主题​​</vt:lpstr>
      <vt:lpstr>Cell Image Segmentation Using Generative Adversarial Networks, Transfer Learning, and Augmentations</vt:lpstr>
      <vt:lpstr>1.introduction</vt:lpstr>
      <vt:lpstr>2.related work</vt:lpstr>
      <vt:lpstr>3. Materials and Methods</vt:lpstr>
      <vt:lpstr>PowerPoint 演示文稿</vt:lpstr>
      <vt:lpstr>PowerPoint 演示文稿</vt:lpstr>
      <vt:lpstr>3.3. Evaluation Metrics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李博</cp:lastModifiedBy>
  <cp:revision>162</cp:revision>
  <dcterms:created xsi:type="dcterms:W3CDTF">2019-06-19T02:08:00Z</dcterms:created>
  <dcterms:modified xsi:type="dcterms:W3CDTF">2020-08-10T00:57:11Z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