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81" r:id="rId6"/>
    <p:sldId id="277" r:id="rId7"/>
    <p:sldId id="278" r:id="rId8"/>
    <p:sldId id="266" r:id="rId9"/>
    <p:sldId id="267" r:id="rId10"/>
    <p:sldId id="269" r:id="rId11"/>
    <p:sldId id="288" r:id="rId12"/>
    <p:sldId id="289" r:id="rId13"/>
    <p:sldId id="290" r:id="rId14"/>
    <p:sldId id="270" r:id="rId15"/>
    <p:sldId id="282" r:id="rId16"/>
    <p:sldId id="292" r:id="rId17"/>
    <p:sldId id="283" r:id="rId18"/>
    <p:sldId id="274" r:id="rId19"/>
    <p:sldId id="258" r:id="rId20"/>
    <p:sldId id="260" r:id="rId21"/>
    <p:sldId id="291" r:id="rId22"/>
    <p:sldId id="276" r:id="rId23"/>
    <p:sldId id="280" r:id="rId24"/>
    <p:sldId id="279" r:id="rId25"/>
    <p:sldId id="286" r:id="rId26"/>
    <p:sldId id="287" r:id="rId27"/>
    <p:sldId id="285" r:id="rId28"/>
    <p:sldId id="261" r:id="rId29"/>
    <p:sldId id="262" r:id="rId30"/>
    <p:sldId id="257" r:id="rId31"/>
    <p:sldId id="264" r:id="rId3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192" userDrawn="1">
          <p15:clr>
            <a:srgbClr val="A4A3A4"/>
          </p15:clr>
        </p15:guide>
        <p15:guide id="4" orient="horz" pos="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A5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showGuides="1">
      <p:cViewPr varScale="1">
        <p:scale>
          <a:sx n="114" d="100"/>
          <a:sy n="114" d="100"/>
        </p:scale>
        <p:origin x="396" y="114"/>
      </p:cViewPr>
      <p:guideLst>
        <p:guide orient="horz" pos="2160"/>
        <p:guide pos="3840"/>
        <p:guide pos="192"/>
        <p:guide orient="horz" pos="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p:cNvSpPr>
            <a:spLocks noGrp="1"/>
          </p:cNvSpPr>
          <p:nvPr>
            <p:ph type="dt" sz="half" idx="10"/>
          </p:nvPr>
        </p:nvSpPr>
        <p:spPr/>
        <p:txBody>
          <a:bodyPr/>
          <a:lstStyle/>
          <a:p>
            <a:fld id="{7642B007-5679-420E-A7AF-15A1DC2BA7E7}" type="datetimeFigureOut">
              <a:rPr lang="es-ES" smtClean="0"/>
              <a:t>05/08/2021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4274463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10"/>
          </p:nvPr>
        </p:nvSpPr>
        <p:spPr/>
        <p:txBody>
          <a:bodyPr/>
          <a:lstStyle/>
          <a:p>
            <a:fld id="{7642B007-5679-420E-A7AF-15A1DC2BA7E7}" type="datetimeFigureOut">
              <a:rPr lang="es-ES" smtClean="0"/>
              <a:t>05/08/2021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2444011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s-E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10"/>
          </p:nvPr>
        </p:nvSpPr>
        <p:spPr/>
        <p:txBody>
          <a:bodyPr/>
          <a:lstStyle/>
          <a:p>
            <a:fld id="{7642B007-5679-420E-A7AF-15A1DC2BA7E7}" type="datetimeFigureOut">
              <a:rPr lang="es-ES" smtClean="0"/>
              <a:t>05/08/2021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700559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10"/>
          </p:nvPr>
        </p:nvSpPr>
        <p:spPr/>
        <p:txBody>
          <a:bodyPr/>
          <a:lstStyle/>
          <a:p>
            <a:fld id="{7642B007-5679-420E-A7AF-15A1DC2BA7E7}" type="datetimeFigureOut">
              <a:rPr lang="es-ES" smtClean="0"/>
              <a:t>05/08/2021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4154551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42B007-5679-420E-A7AF-15A1DC2BA7E7}" type="datetimeFigureOut">
              <a:rPr lang="es-ES" smtClean="0"/>
              <a:t>05/08/2021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313292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p:cNvSpPr>
            <a:spLocks noGrp="1"/>
          </p:cNvSpPr>
          <p:nvPr>
            <p:ph type="dt" sz="half" idx="10"/>
          </p:nvPr>
        </p:nvSpPr>
        <p:spPr/>
        <p:txBody>
          <a:bodyPr/>
          <a:lstStyle/>
          <a:p>
            <a:fld id="{7642B007-5679-420E-A7AF-15A1DC2BA7E7}" type="datetimeFigureOut">
              <a:rPr lang="es-ES" smtClean="0"/>
              <a:t>05/08/2021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1738836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s-E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p:cNvSpPr>
            <a:spLocks noGrp="1"/>
          </p:cNvSpPr>
          <p:nvPr>
            <p:ph type="dt" sz="half" idx="10"/>
          </p:nvPr>
        </p:nvSpPr>
        <p:spPr/>
        <p:txBody>
          <a:bodyPr/>
          <a:lstStyle/>
          <a:p>
            <a:fld id="{7642B007-5679-420E-A7AF-15A1DC2BA7E7}" type="datetimeFigureOut">
              <a:rPr lang="es-ES" smtClean="0"/>
              <a:t>05/08/2021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41937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Date Placeholder 2"/>
          <p:cNvSpPr>
            <a:spLocks noGrp="1"/>
          </p:cNvSpPr>
          <p:nvPr>
            <p:ph type="dt" sz="half" idx="10"/>
          </p:nvPr>
        </p:nvSpPr>
        <p:spPr/>
        <p:txBody>
          <a:bodyPr/>
          <a:lstStyle/>
          <a:p>
            <a:fld id="{7642B007-5679-420E-A7AF-15A1DC2BA7E7}" type="datetimeFigureOut">
              <a:rPr lang="es-ES" smtClean="0"/>
              <a:t>05/08/2021</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3518103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2B007-5679-420E-A7AF-15A1DC2BA7E7}" type="datetimeFigureOut">
              <a:rPr lang="es-ES" smtClean="0"/>
              <a:t>05/08/2021</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2452321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42B007-5679-420E-A7AF-15A1DC2BA7E7}" type="datetimeFigureOut">
              <a:rPr lang="es-ES" smtClean="0"/>
              <a:t>05/08/2021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2859877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42B007-5679-420E-A7AF-15A1DC2BA7E7}" type="datetimeFigureOut">
              <a:rPr lang="es-ES" smtClean="0"/>
              <a:t>05/08/2021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2337841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2B007-5679-420E-A7AF-15A1DC2BA7E7}" type="datetimeFigureOut">
              <a:rPr lang="es-ES" smtClean="0"/>
              <a:t>05/08/2021</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5FAF1-F586-4380-985B-F6DDCA5BD04B}" type="slidenum">
              <a:rPr lang="es-ES" smtClean="0"/>
              <a:t>‹#›</a:t>
            </a:fld>
            <a:endParaRPr lang="es-ES"/>
          </a:p>
        </p:txBody>
      </p:sp>
    </p:spTree>
    <p:extLst>
      <p:ext uri="{BB962C8B-B14F-4D97-AF65-F5344CB8AC3E}">
        <p14:creationId xmlns:p14="http://schemas.microsoft.com/office/powerpoint/2010/main" val="1086396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latin typeface="Arial Black" panose="020B0A04020102020204" pitchFamily="34" charset="0"/>
              </a:rPr>
              <a:t>GROUP ASSIGNMENT 02:</a:t>
            </a:r>
            <a:br>
              <a:rPr lang="en-US" sz="4800" dirty="0">
                <a:latin typeface="Arial Black" panose="020B0A04020102020204" pitchFamily="34" charset="0"/>
              </a:rPr>
            </a:br>
            <a:r>
              <a:rPr lang="en-US" sz="4800" dirty="0">
                <a:latin typeface="Arial Black" panose="020B0A04020102020204" pitchFamily="34" charset="0"/>
              </a:rPr>
              <a:t>WORLD HEALTH</a:t>
            </a:r>
            <a:endParaRPr lang="es-ES" dirty="0">
              <a:latin typeface="Arial Black" panose="020B0A04020102020204" pitchFamily="34" charset="0"/>
            </a:endParaRPr>
          </a:p>
        </p:txBody>
      </p:sp>
      <p:sp>
        <p:nvSpPr>
          <p:cNvPr id="3" name="Subtitle 2"/>
          <p:cNvSpPr>
            <a:spLocks noGrp="1"/>
          </p:cNvSpPr>
          <p:nvPr>
            <p:ph type="subTitle" idx="1"/>
          </p:nvPr>
        </p:nvSpPr>
        <p:spPr>
          <a:xfrm>
            <a:off x="1524000" y="3602037"/>
            <a:ext cx="9144000" cy="3111583"/>
          </a:xfrm>
        </p:spPr>
        <p:txBody>
          <a:bodyPr>
            <a:normAutofit/>
          </a:bodyPr>
          <a:lstStyle/>
          <a:p>
            <a:r>
              <a:rPr lang="en-US" b="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GROUP E</a:t>
            </a:r>
            <a:endParaRPr lang="en-US" b="1" dirty="0">
              <a:solidFill>
                <a:srgbClr val="7AA52B"/>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r>
              <a:rPr lang="en-US" sz="1700" dirty="0">
                <a:solidFill>
                  <a:srgbClr val="7AA52B"/>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FAHAD ALSALEH		MAZEN AL-HABIB		FATIMAH ALALI</a:t>
            </a:r>
          </a:p>
          <a:p>
            <a:r>
              <a:rPr lang="en-US" sz="1700" dirty="0">
                <a:solidFill>
                  <a:srgbClr val="7AA52B"/>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FAHAD ALFASSAM		AHMED ALMUTAWA	MATTER ALOTAIBI</a:t>
            </a:r>
          </a:p>
          <a:p>
            <a:r>
              <a:rPr lang="en-US" sz="1700" dirty="0">
                <a:solidFill>
                  <a:srgbClr val="7AA52B"/>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DURRAH ALZAMIL		OTHMAN OTAIBI</a:t>
            </a:r>
            <a:endParaRPr lang="es-ES" sz="1700" dirty="0">
              <a:solidFill>
                <a:srgbClr val="7AA52B"/>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pic>
        <p:nvPicPr>
          <p:cNvPr id="4" name="Imagen 1" descr="07_HumanScience_V.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60" y="4736042"/>
            <a:ext cx="2999600" cy="212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5499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Estimated road traffic death rate ">
            <a:extLst>
              <a:ext uri="{FF2B5EF4-FFF2-40B4-BE49-F238E27FC236}">
                <a16:creationId xmlns:a16="http://schemas.microsoft.com/office/drawing/2014/main" id="{AEE2CF51-4A2A-4166-B94D-A1607A533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16" y="0"/>
            <a:ext cx="11855767" cy="6858000"/>
          </a:xfrm>
          <a:prstGeom prst="rect">
            <a:avLst/>
          </a:prstGeom>
        </p:spPr>
      </p:pic>
    </p:spTree>
    <p:extLst>
      <p:ext uri="{BB962C8B-B14F-4D97-AF65-F5344CB8AC3E}">
        <p14:creationId xmlns:p14="http://schemas.microsoft.com/office/powerpoint/2010/main" val="4066990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A6EAB7-5F3E-4190-9437-36EF9981CE5A}"/>
              </a:ext>
            </a:extLst>
          </p:cNvPr>
          <p:cNvPicPr>
            <a:picLocks noChangeAspect="1"/>
          </p:cNvPicPr>
          <p:nvPr/>
        </p:nvPicPr>
        <p:blipFill>
          <a:blip r:embed="rId2"/>
          <a:stretch>
            <a:fillRect/>
          </a:stretch>
        </p:blipFill>
        <p:spPr>
          <a:xfrm>
            <a:off x="381000" y="0"/>
            <a:ext cx="11430000" cy="6858000"/>
          </a:xfrm>
          <a:prstGeom prst="rect">
            <a:avLst/>
          </a:prstGeom>
        </p:spPr>
      </p:pic>
    </p:spTree>
    <p:extLst>
      <p:ext uri="{BB962C8B-B14F-4D97-AF65-F5344CB8AC3E}">
        <p14:creationId xmlns:p14="http://schemas.microsoft.com/office/powerpoint/2010/main" val="1176847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1">
            <a:extLst>
              <a:ext uri="{FF2B5EF4-FFF2-40B4-BE49-F238E27FC236}">
                <a16:creationId xmlns:a16="http://schemas.microsoft.com/office/drawing/2014/main" id="{66FA1F59-4904-4037-95BD-5199394E0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57" y="0"/>
            <a:ext cx="11705486" cy="6858000"/>
          </a:xfrm>
          <a:prstGeom prst="rect">
            <a:avLst/>
          </a:prstGeom>
        </p:spPr>
      </p:pic>
    </p:spTree>
    <p:extLst>
      <p:ext uri="{BB962C8B-B14F-4D97-AF65-F5344CB8AC3E}">
        <p14:creationId xmlns:p14="http://schemas.microsoft.com/office/powerpoint/2010/main" val="2728772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0D1CE-45B9-4943-A6D8-73321CDD5416}"/>
              </a:ext>
            </a:extLst>
          </p:cNvPr>
          <p:cNvSpPr>
            <a:spLocks noGrp="1"/>
          </p:cNvSpPr>
          <p:nvPr>
            <p:ph type="title"/>
          </p:nvPr>
        </p:nvSpPr>
        <p:spPr/>
        <p:txBody>
          <a:bodyPr/>
          <a:lstStyle/>
          <a:p>
            <a:r>
              <a:rPr lang="en-US" dirty="0"/>
              <a:t>Global Overview</a:t>
            </a:r>
          </a:p>
        </p:txBody>
      </p:sp>
      <p:sp>
        <p:nvSpPr>
          <p:cNvPr id="3" name="Text Placeholder 2">
            <a:extLst>
              <a:ext uri="{FF2B5EF4-FFF2-40B4-BE49-F238E27FC236}">
                <a16:creationId xmlns:a16="http://schemas.microsoft.com/office/drawing/2014/main" id="{3B5E0657-649F-4545-B944-A9FDC2438FB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01572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1">
            <a:extLst>
              <a:ext uri="{FF2B5EF4-FFF2-40B4-BE49-F238E27FC236}">
                <a16:creationId xmlns:a16="http://schemas.microsoft.com/office/drawing/2014/main" id="{DC1F3E35-6712-4F3A-B93A-07D206B46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8962" y="652462"/>
            <a:ext cx="5934075" cy="5553075"/>
          </a:xfrm>
          <a:prstGeom prst="rect">
            <a:avLst/>
          </a:prstGeom>
        </p:spPr>
      </p:pic>
    </p:spTree>
    <p:extLst>
      <p:ext uri="{BB962C8B-B14F-4D97-AF65-F5344CB8AC3E}">
        <p14:creationId xmlns:p14="http://schemas.microsoft.com/office/powerpoint/2010/main" val="3135730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2" descr="Sheet 3 (3)">
            <a:extLst>
              <a:ext uri="{FF2B5EF4-FFF2-40B4-BE49-F238E27FC236}">
                <a16:creationId xmlns:a16="http://schemas.microsoft.com/office/drawing/2014/main" id="{B8F28497-3430-47D0-B512-15E9519C5497}"/>
              </a:ext>
            </a:extLst>
          </p:cNvPr>
          <p:cNvPicPr>
            <a:picLocks noChangeAspect="1"/>
          </p:cNvPicPr>
          <p:nvPr/>
        </p:nvPicPr>
        <p:blipFill rotWithShape="1">
          <a:blip r:embed="rId2">
            <a:extLst>
              <a:ext uri="{28A0092B-C50C-407E-A947-70E740481C1C}">
                <a14:useLocalDpi xmlns:a14="http://schemas.microsoft.com/office/drawing/2010/main" val="0"/>
              </a:ext>
            </a:extLst>
          </a:blip>
          <a:srcRect b="11193"/>
          <a:stretch/>
        </p:blipFill>
        <p:spPr>
          <a:xfrm>
            <a:off x="5097984" y="318781"/>
            <a:ext cx="6727421" cy="6090407"/>
          </a:xfrm>
          <a:prstGeom prst="rect">
            <a:avLst/>
          </a:prstGeom>
        </p:spPr>
      </p:pic>
    </p:spTree>
    <p:extLst>
      <p:ext uri="{BB962C8B-B14F-4D97-AF65-F5344CB8AC3E}">
        <p14:creationId xmlns:p14="http://schemas.microsoft.com/office/powerpoint/2010/main" val="465307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B71C23-8755-4D9D-B182-CFDB4EB2509E}"/>
              </a:ext>
            </a:extLst>
          </p:cNvPr>
          <p:cNvPicPr>
            <a:picLocks noChangeAspect="1"/>
          </p:cNvPicPr>
          <p:nvPr/>
        </p:nvPicPr>
        <p:blipFill>
          <a:blip r:embed="rId2"/>
          <a:stretch>
            <a:fillRect/>
          </a:stretch>
        </p:blipFill>
        <p:spPr>
          <a:xfrm>
            <a:off x="1928231" y="75732"/>
            <a:ext cx="8335538" cy="6706536"/>
          </a:xfrm>
          <a:prstGeom prst="rect">
            <a:avLst/>
          </a:prstGeom>
        </p:spPr>
      </p:pic>
    </p:spTree>
    <p:extLst>
      <p:ext uri="{BB962C8B-B14F-4D97-AF65-F5344CB8AC3E}">
        <p14:creationId xmlns:p14="http://schemas.microsoft.com/office/powerpoint/2010/main" val="2037216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03083A-EF18-44DC-8775-3CE3B1DC1114}"/>
              </a:ext>
            </a:extLst>
          </p:cNvPr>
          <p:cNvPicPr>
            <a:picLocks noChangeAspect="1"/>
          </p:cNvPicPr>
          <p:nvPr/>
        </p:nvPicPr>
        <p:blipFill>
          <a:blip r:embed="rId2"/>
          <a:stretch>
            <a:fillRect/>
          </a:stretch>
        </p:blipFill>
        <p:spPr>
          <a:xfrm>
            <a:off x="0" y="1230443"/>
            <a:ext cx="12192000" cy="4397114"/>
          </a:xfrm>
          <a:prstGeom prst="rect">
            <a:avLst/>
          </a:prstGeom>
        </p:spPr>
      </p:pic>
    </p:spTree>
    <p:extLst>
      <p:ext uri="{BB962C8B-B14F-4D97-AF65-F5344CB8AC3E}">
        <p14:creationId xmlns:p14="http://schemas.microsoft.com/office/powerpoint/2010/main" val="2228103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7D35E-AC64-462C-BF47-CEA7457DDE23}"/>
              </a:ext>
            </a:extLst>
          </p:cNvPr>
          <p:cNvSpPr>
            <a:spLocks noGrp="1"/>
          </p:cNvSpPr>
          <p:nvPr>
            <p:ph type="title"/>
          </p:nvPr>
        </p:nvSpPr>
        <p:spPr/>
        <p:txBody>
          <a:bodyPr/>
          <a:lstStyle/>
          <a:p>
            <a:r>
              <a:rPr lang="en-US" dirty="0"/>
              <a:t>A Closer Look</a:t>
            </a:r>
          </a:p>
        </p:txBody>
      </p:sp>
      <p:sp>
        <p:nvSpPr>
          <p:cNvPr id="3" name="Text Placeholder 2">
            <a:extLst>
              <a:ext uri="{FF2B5EF4-FFF2-40B4-BE49-F238E27FC236}">
                <a16:creationId xmlns:a16="http://schemas.microsoft.com/office/drawing/2014/main" id="{1A067ED6-CDF2-4153-B052-E7CA1B232AA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5195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1">
            <a:extLst>
              <a:ext uri="{FF2B5EF4-FFF2-40B4-BE49-F238E27FC236}">
                <a16:creationId xmlns:a16="http://schemas.microsoft.com/office/drawing/2014/main" id="{5F26BBA7-EF02-4315-88E3-F76DCE750775}"/>
              </a:ext>
            </a:extLst>
          </p:cNvPr>
          <p:cNvPicPr>
            <a:picLocks noChangeAspect="1"/>
          </p:cNvPicPr>
          <p:nvPr/>
        </p:nvPicPr>
        <p:blipFill rotWithShape="1">
          <a:blip r:embed="rId2">
            <a:extLst>
              <a:ext uri="{28A0092B-C50C-407E-A947-70E740481C1C}">
                <a14:useLocalDpi xmlns:a14="http://schemas.microsoft.com/office/drawing/2010/main" val="0"/>
              </a:ext>
            </a:extLst>
          </a:blip>
          <a:srcRect b="9761"/>
          <a:stretch/>
        </p:blipFill>
        <p:spPr>
          <a:xfrm>
            <a:off x="1988715" y="1264510"/>
            <a:ext cx="9867900" cy="5161458"/>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B47DC-FEA9-40CD-90A8-E1A50DAC093E}"/>
              </a:ext>
            </a:extLst>
          </p:cNvPr>
          <p:cNvSpPr>
            <a:spLocks noGrp="1"/>
          </p:cNvSpPr>
          <p:nvPr>
            <p:ph type="title"/>
          </p:nvPr>
        </p:nvSpPr>
        <p:spPr/>
        <p:txBody>
          <a:bodyPr/>
          <a:lstStyle/>
          <a:p>
            <a:r>
              <a:rPr lang="en-US" dirty="0"/>
              <a:t>Data Set at a Glance</a:t>
            </a:r>
          </a:p>
        </p:txBody>
      </p:sp>
      <p:sp>
        <p:nvSpPr>
          <p:cNvPr id="3" name="Content Placeholder 2">
            <a:extLst>
              <a:ext uri="{FF2B5EF4-FFF2-40B4-BE49-F238E27FC236}">
                <a16:creationId xmlns:a16="http://schemas.microsoft.com/office/drawing/2014/main" id="{5A8038C9-E49B-4ABC-805A-AEE7206F2949}"/>
              </a:ext>
            </a:extLst>
          </p:cNvPr>
          <p:cNvSpPr>
            <a:spLocks noGrp="1"/>
          </p:cNvSpPr>
          <p:nvPr>
            <p:ph idx="1"/>
          </p:nvPr>
        </p:nvSpPr>
        <p:spPr/>
        <p:txBody>
          <a:bodyPr/>
          <a:lstStyle/>
          <a:p>
            <a:r>
              <a:rPr lang="en-US" dirty="0"/>
              <a:t>Lists countries and indicators of their safety, health, pollution, etc.</a:t>
            </a:r>
          </a:p>
          <a:p>
            <a:r>
              <a:rPr lang="en-US" dirty="0"/>
              <a:t>Data recorded at different points in time, non-uniform across indicators.</a:t>
            </a:r>
          </a:p>
          <a:p>
            <a:endParaRPr lang="en-US" dirty="0"/>
          </a:p>
        </p:txBody>
      </p:sp>
    </p:spTree>
    <p:extLst>
      <p:ext uri="{BB962C8B-B14F-4D97-AF65-F5344CB8AC3E}">
        <p14:creationId xmlns:p14="http://schemas.microsoft.com/office/powerpoint/2010/main" val="1634390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47161-3A2E-45B1-BAFC-26388616E3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A04A15-2E7F-464A-B531-503D9D9E18EB}"/>
              </a:ext>
            </a:extLst>
          </p:cNvPr>
          <p:cNvSpPr>
            <a:spLocks noGrp="1"/>
          </p:cNvSpPr>
          <p:nvPr>
            <p:ph idx="1"/>
          </p:nvPr>
        </p:nvSpPr>
        <p:spPr/>
        <p:txBody>
          <a:bodyPr/>
          <a:lstStyle/>
          <a:p>
            <a:endParaRPr lang="en-US"/>
          </a:p>
        </p:txBody>
      </p:sp>
      <p:pic>
        <p:nvPicPr>
          <p:cNvPr id="4" name="slide2">
            <a:extLst>
              <a:ext uri="{FF2B5EF4-FFF2-40B4-BE49-F238E27FC236}">
                <a16:creationId xmlns:a16="http://schemas.microsoft.com/office/drawing/2014/main" id="{3DB9C145-DCB6-451A-BFA7-120A69AA0E9B}"/>
              </a:ext>
            </a:extLst>
          </p:cNvPr>
          <p:cNvPicPr>
            <a:picLocks noChangeAspect="1"/>
          </p:cNvPicPr>
          <p:nvPr/>
        </p:nvPicPr>
        <p:blipFill rotWithShape="1">
          <a:blip r:embed="rId2">
            <a:extLst>
              <a:ext uri="{28A0092B-C50C-407E-A947-70E740481C1C}">
                <a14:useLocalDpi xmlns:a14="http://schemas.microsoft.com/office/drawing/2010/main" val="0"/>
              </a:ext>
            </a:extLst>
          </a:blip>
          <a:srcRect b="8502"/>
          <a:stretch/>
        </p:blipFill>
        <p:spPr>
          <a:xfrm>
            <a:off x="321902" y="291517"/>
            <a:ext cx="11548195" cy="6274965"/>
          </a:xfrm>
          <a:prstGeom prst="rect">
            <a:avLst/>
          </a:prstGeom>
        </p:spPr>
      </p:pic>
    </p:spTree>
    <p:extLst>
      <p:ext uri="{BB962C8B-B14F-4D97-AF65-F5344CB8AC3E}">
        <p14:creationId xmlns:p14="http://schemas.microsoft.com/office/powerpoint/2010/main" val="1333333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A535-B9A5-42D1-A33C-381E8D6F22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29E613-9EE0-4314-89C3-246564037EF4}"/>
              </a:ext>
            </a:extLst>
          </p:cNvPr>
          <p:cNvSpPr>
            <a:spLocks noGrp="1"/>
          </p:cNvSpPr>
          <p:nvPr>
            <p:ph idx="1"/>
          </p:nvPr>
        </p:nvSpPr>
        <p:spPr/>
        <p:txBody>
          <a:bodyPr/>
          <a:lstStyle/>
          <a:p>
            <a:endParaRPr lang="en-US"/>
          </a:p>
        </p:txBody>
      </p:sp>
      <p:pic>
        <p:nvPicPr>
          <p:cNvPr id="4" name="slide2" descr="Estimated Road Traffic Death Rate 1">
            <a:extLst>
              <a:ext uri="{FF2B5EF4-FFF2-40B4-BE49-F238E27FC236}">
                <a16:creationId xmlns:a16="http://schemas.microsoft.com/office/drawing/2014/main" id="{705C8EDF-4598-4520-9ABF-18FF62F3F6B5}"/>
              </a:ext>
            </a:extLst>
          </p:cNvPr>
          <p:cNvPicPr>
            <a:picLocks noChangeAspect="1"/>
          </p:cNvPicPr>
          <p:nvPr/>
        </p:nvPicPr>
        <p:blipFill rotWithShape="1">
          <a:blip r:embed="rId2">
            <a:extLst>
              <a:ext uri="{28A0092B-C50C-407E-A947-70E740481C1C}">
                <a14:useLocalDpi xmlns:a14="http://schemas.microsoft.com/office/drawing/2010/main" val="0"/>
              </a:ext>
            </a:extLst>
          </a:blip>
          <a:srcRect b="4465"/>
          <a:stretch/>
        </p:blipFill>
        <p:spPr>
          <a:xfrm>
            <a:off x="1178039" y="153099"/>
            <a:ext cx="9835921" cy="6551802"/>
          </a:xfrm>
          <a:prstGeom prst="rect">
            <a:avLst/>
          </a:prstGeom>
        </p:spPr>
      </p:pic>
    </p:spTree>
    <p:extLst>
      <p:ext uri="{BB962C8B-B14F-4D97-AF65-F5344CB8AC3E}">
        <p14:creationId xmlns:p14="http://schemas.microsoft.com/office/powerpoint/2010/main" val="4216190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Life Expectancy at Birth (years)">
            <a:extLst>
              <a:ext uri="{FF2B5EF4-FFF2-40B4-BE49-F238E27FC236}">
                <a16:creationId xmlns:a16="http://schemas.microsoft.com/office/drawing/2014/main" id="{E2C9C856-005E-42C1-B20C-6BFC9D058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749" y="0"/>
            <a:ext cx="11168502" cy="6858000"/>
          </a:xfrm>
          <a:prstGeom prst="rect">
            <a:avLst/>
          </a:prstGeom>
        </p:spPr>
      </p:pic>
    </p:spTree>
    <p:extLst>
      <p:ext uri="{BB962C8B-B14F-4D97-AF65-F5344CB8AC3E}">
        <p14:creationId xmlns:p14="http://schemas.microsoft.com/office/powerpoint/2010/main" val="2551656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Comparison">
            <a:extLst>
              <a:ext uri="{FF2B5EF4-FFF2-40B4-BE49-F238E27FC236}">
                <a16:creationId xmlns:a16="http://schemas.microsoft.com/office/drawing/2014/main" id="{CE9BF144-8FD8-42E2-AB83-4426F041A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7642"/>
            <a:ext cx="12192000" cy="6242715"/>
          </a:xfrm>
          <a:prstGeom prst="rect">
            <a:avLst/>
          </a:prstGeom>
        </p:spPr>
      </p:pic>
    </p:spTree>
    <p:extLst>
      <p:ext uri="{BB962C8B-B14F-4D97-AF65-F5344CB8AC3E}">
        <p14:creationId xmlns:p14="http://schemas.microsoft.com/office/powerpoint/2010/main" val="2604278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Childbirth Health (2)">
            <a:extLst>
              <a:ext uri="{FF2B5EF4-FFF2-40B4-BE49-F238E27FC236}">
                <a16:creationId xmlns:a16="http://schemas.microsoft.com/office/drawing/2014/main" id="{B9361C42-CBD0-4FCC-9B80-1A6A4D4DE77A}"/>
              </a:ext>
            </a:extLst>
          </p:cNvPr>
          <p:cNvPicPr>
            <a:picLocks noChangeAspect="1"/>
          </p:cNvPicPr>
          <p:nvPr/>
        </p:nvPicPr>
        <p:blipFill rotWithShape="1">
          <a:blip r:embed="rId2">
            <a:extLst>
              <a:ext uri="{28A0092B-C50C-407E-A947-70E740481C1C}">
                <a14:useLocalDpi xmlns:a14="http://schemas.microsoft.com/office/drawing/2010/main" val="0"/>
              </a:ext>
            </a:extLst>
          </a:blip>
          <a:srcRect b="10826"/>
          <a:stretch/>
        </p:blipFill>
        <p:spPr>
          <a:xfrm>
            <a:off x="1064958" y="0"/>
            <a:ext cx="10062083" cy="6115574"/>
          </a:xfrm>
          <a:prstGeom prst="rect">
            <a:avLst/>
          </a:prstGeom>
        </p:spPr>
      </p:pic>
    </p:spTree>
    <p:extLst>
      <p:ext uri="{BB962C8B-B14F-4D97-AF65-F5344CB8AC3E}">
        <p14:creationId xmlns:p14="http://schemas.microsoft.com/office/powerpoint/2010/main" val="3693202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Sheet 5 (2)">
            <a:extLst>
              <a:ext uri="{FF2B5EF4-FFF2-40B4-BE49-F238E27FC236}">
                <a16:creationId xmlns:a16="http://schemas.microsoft.com/office/drawing/2014/main" id="{2F1D2962-FC67-45FB-B622-56A423D4DB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490" y="0"/>
            <a:ext cx="10217020" cy="6858000"/>
          </a:xfrm>
          <a:prstGeom prst="rect">
            <a:avLst/>
          </a:prstGeom>
        </p:spPr>
      </p:pic>
    </p:spTree>
    <p:extLst>
      <p:ext uri="{BB962C8B-B14F-4D97-AF65-F5344CB8AC3E}">
        <p14:creationId xmlns:p14="http://schemas.microsoft.com/office/powerpoint/2010/main" val="768049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Sheet 5 (3)">
            <a:extLst>
              <a:ext uri="{FF2B5EF4-FFF2-40B4-BE49-F238E27FC236}">
                <a16:creationId xmlns:a16="http://schemas.microsoft.com/office/drawing/2014/main" id="{1137B26E-5ACF-460B-A2C5-1D88ADAC1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490" y="0"/>
            <a:ext cx="10217020" cy="6858000"/>
          </a:xfrm>
          <a:prstGeom prst="rect">
            <a:avLst/>
          </a:prstGeom>
        </p:spPr>
      </p:pic>
    </p:spTree>
    <p:extLst>
      <p:ext uri="{BB962C8B-B14F-4D97-AF65-F5344CB8AC3E}">
        <p14:creationId xmlns:p14="http://schemas.microsoft.com/office/powerpoint/2010/main" val="1898612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2379" y="477097"/>
            <a:ext cx="10515600" cy="1325563"/>
          </a:xfrm>
        </p:spPr>
        <p:txBody>
          <a:bodyPr/>
          <a:lstStyle/>
          <a:p>
            <a:r>
              <a:rPr lang="en-US">
                <a:latin typeface="Arial Black" panose="020B0A04020102020204" pitchFamily="34" charset="0"/>
              </a:rPr>
              <a:t>TOBACCO USE</a:t>
            </a:r>
          </a:p>
        </p:txBody>
      </p:sp>
      <p:sp>
        <p:nvSpPr>
          <p:cNvPr id="3" name="Content Placeholder 2"/>
          <p:cNvSpPr>
            <a:spLocks noGrp="1"/>
          </p:cNvSpPr>
          <p:nvPr>
            <p:ph idx="1"/>
          </p:nvPr>
        </p:nvSpPr>
        <p:spPr>
          <a:xfrm>
            <a:off x="231710" y="1825625"/>
            <a:ext cx="10515600" cy="4351338"/>
          </a:xfrm>
        </p:spPr>
        <p:txBody>
          <a:bodyPr/>
          <a:lstStyle/>
          <a:p>
            <a:pPr>
              <a:buClr>
                <a:srgbClr val="7AA52B"/>
              </a:buClr>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Tobacco Indicator is age-standardized i.e. mathematically adjusted to allow populations to be compared when age profiles of populations are different.</a:t>
            </a:r>
          </a:p>
          <a:p>
            <a:pPr>
              <a:buClr>
                <a:srgbClr val="7AA52B"/>
              </a:buClr>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Only age 15 years-old and older is considered.</a:t>
            </a:r>
          </a:p>
          <a:p>
            <a:pPr>
              <a:buClr>
                <a:srgbClr val="7AA52B"/>
              </a:buClr>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The indicator is a percent of population per country per gender per year.</a:t>
            </a:r>
          </a:p>
          <a:p>
            <a:pPr>
              <a:buClr>
                <a:srgbClr val="7AA52B"/>
              </a:buClr>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The “both sexes” in the dimension is the weighted average of the percent of the gender based on gender population for a given year.</a:t>
            </a:r>
          </a:p>
        </p:txBody>
      </p:sp>
      <p:pic>
        <p:nvPicPr>
          <p:cNvPr id="4" name="Imagen 1" descr="07_HumanScience_V.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73" y="5525029"/>
            <a:ext cx="1843146" cy="1303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Rounded Corners 4">
            <a:extLst>
              <a:ext uri="{FF2B5EF4-FFF2-40B4-BE49-F238E27FC236}">
                <a16:creationId xmlns:a16="http://schemas.microsoft.com/office/drawing/2014/main" id="{7E120FAB-4A6D-4933-82D5-0212238B3BA7}"/>
              </a:ext>
            </a:extLst>
          </p:cNvPr>
          <p:cNvSpPr/>
          <p:nvPr/>
        </p:nvSpPr>
        <p:spPr>
          <a:xfrm>
            <a:off x="7915351" y="130639"/>
            <a:ext cx="4162927" cy="64698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pAutoFit/>
          </a:bodyPr>
          <a:lstStyle/>
          <a:p>
            <a:pPr algn="ctr"/>
            <a:r>
              <a:rPr lang="en-US" sz="1600" dirty="0">
                <a:solidFill>
                  <a:srgbClr val="C00000"/>
                </a:solidFill>
                <a:latin typeface="Bahnschrift Light" panose="020B0502040204020203" pitchFamily="34" charset="0"/>
              </a:rPr>
              <a:t>Information for the team. Not intended for the presentation to be submitted.</a:t>
            </a:r>
          </a:p>
        </p:txBody>
      </p:sp>
    </p:spTree>
    <p:extLst>
      <p:ext uri="{BB962C8B-B14F-4D97-AF65-F5344CB8AC3E}">
        <p14:creationId xmlns:p14="http://schemas.microsoft.com/office/powerpoint/2010/main" val="2872437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atin typeface="Arial Black" panose="020B0A04020102020204" pitchFamily="34" charset="0"/>
              </a:rPr>
              <a:t>THANK YOU</a:t>
            </a:r>
            <a:endParaRPr lang="es-ES">
              <a:latin typeface="Arial Black" panose="020B0A04020102020204" pitchFamily="34" charset="0"/>
            </a:endParaRPr>
          </a:p>
        </p:txBody>
      </p:sp>
      <p:sp>
        <p:nvSpPr>
          <p:cNvPr id="3" name="Subtitle 2"/>
          <p:cNvSpPr>
            <a:spLocks noGrp="1"/>
          </p:cNvSpPr>
          <p:nvPr>
            <p:ph type="subTitle" idx="1"/>
          </p:nvPr>
        </p:nvSpPr>
        <p:spPr>
          <a:xfrm>
            <a:off x="3676260" y="3602038"/>
            <a:ext cx="4945225" cy="1655762"/>
          </a:xfrm>
        </p:spPr>
        <p:txBody>
          <a:bodyPr/>
          <a:lstStyle/>
          <a:p>
            <a:r>
              <a:rPr lang="en-US">
                <a:latin typeface="Malgun Gothic Semilight" panose="020B0502040204020203" pitchFamily="34" charset="-128"/>
                <a:ea typeface="Malgun Gothic Semilight" panose="020B0502040204020203" pitchFamily="34" charset="-128"/>
                <a:cs typeface="Malgun Gothic Semilight" panose="020B0502040204020203" pitchFamily="34" charset="-128"/>
              </a:rPr>
              <a:t>#WEARE</a:t>
            </a:r>
            <a:r>
              <a:rPr lang="en-US">
                <a:solidFill>
                  <a:srgbClr val="7AA52B"/>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HST</a:t>
            </a:r>
            <a:endParaRPr lang="es-ES">
              <a:solidFill>
                <a:srgbClr val="7AA52B"/>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pic>
        <p:nvPicPr>
          <p:cNvPr id="4" name="Imagen 1" descr="07_HumanScience_V.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60" y="4736042"/>
            <a:ext cx="2999600" cy="212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1142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48BD-E411-4541-A82F-D10A51FF8901}"/>
              </a:ext>
            </a:extLst>
          </p:cNvPr>
          <p:cNvSpPr>
            <a:spLocks noGrp="1"/>
          </p:cNvSpPr>
          <p:nvPr>
            <p:ph type="title"/>
          </p:nvPr>
        </p:nvSpPr>
        <p:spPr/>
        <p:txBody>
          <a:bodyPr/>
          <a:lstStyle/>
          <a:p>
            <a:r>
              <a:rPr lang="en-US" dirty="0"/>
              <a:t>Issues with Data Set</a:t>
            </a:r>
          </a:p>
        </p:txBody>
      </p:sp>
      <p:sp>
        <p:nvSpPr>
          <p:cNvPr id="3" name="Content Placeholder 2">
            <a:extLst>
              <a:ext uri="{FF2B5EF4-FFF2-40B4-BE49-F238E27FC236}">
                <a16:creationId xmlns:a16="http://schemas.microsoft.com/office/drawing/2014/main" id="{4FC350F9-F942-4994-9BF1-CBABBD10BF4F}"/>
              </a:ext>
            </a:extLst>
          </p:cNvPr>
          <p:cNvSpPr>
            <a:spLocks noGrp="1"/>
          </p:cNvSpPr>
          <p:nvPr>
            <p:ph idx="1"/>
          </p:nvPr>
        </p:nvSpPr>
        <p:spPr/>
        <p:txBody>
          <a:bodyPr/>
          <a:lstStyle/>
          <a:p>
            <a:r>
              <a:rPr lang="en-US" dirty="0"/>
              <a:t>Unavailable data</a:t>
            </a:r>
          </a:p>
          <a:p>
            <a:r>
              <a:rPr lang="en-US" dirty="0"/>
              <a:t>Gaps in data collection over the years </a:t>
            </a:r>
          </a:p>
          <a:p>
            <a:r>
              <a:rPr lang="en-US" dirty="0"/>
              <a:t>Discrepancies in country names across indicators (due to political events)</a:t>
            </a:r>
          </a:p>
          <a:p>
            <a:endParaRPr lang="en-US" dirty="0"/>
          </a:p>
          <a:p>
            <a:endParaRPr lang="en-US" dirty="0"/>
          </a:p>
        </p:txBody>
      </p:sp>
    </p:spTree>
    <p:extLst>
      <p:ext uri="{BB962C8B-B14F-4D97-AF65-F5344CB8AC3E}">
        <p14:creationId xmlns:p14="http://schemas.microsoft.com/office/powerpoint/2010/main" val="2080982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C4C9-D28F-4F05-B337-195B5CF361B3}"/>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EBBEE0E0-B35B-4EDF-9D7C-9A31105F5C42}"/>
              </a:ext>
            </a:extLst>
          </p:cNvPr>
          <p:cNvSpPr>
            <a:spLocks noGrp="1"/>
          </p:cNvSpPr>
          <p:nvPr>
            <p:ph idx="1"/>
          </p:nvPr>
        </p:nvSpPr>
        <p:spPr/>
        <p:txBody>
          <a:bodyPr/>
          <a:lstStyle/>
          <a:p>
            <a:r>
              <a:rPr lang="en-US" dirty="0"/>
              <a:t>Combined all files into</a:t>
            </a:r>
          </a:p>
          <a:p>
            <a:pPr lvl="1"/>
            <a:r>
              <a:rPr lang="en-US" dirty="0"/>
              <a:t>One file with multiple sheets</a:t>
            </a:r>
          </a:p>
          <a:p>
            <a:pPr lvl="1"/>
            <a:r>
              <a:rPr lang="en-US" dirty="0"/>
              <a:t>A single sheet</a:t>
            </a:r>
          </a:p>
          <a:p>
            <a:r>
              <a:rPr lang="en-US" dirty="0"/>
              <a:t>Performed PCA </a:t>
            </a:r>
          </a:p>
          <a:p>
            <a:r>
              <a:rPr lang="en-US" dirty="0"/>
              <a:t>Converted text into numerical values </a:t>
            </a:r>
          </a:p>
          <a:p>
            <a:r>
              <a:rPr lang="en-US" dirty="0"/>
              <a:t>Added Country-Continent table to map indicators to continents</a:t>
            </a:r>
          </a:p>
        </p:txBody>
      </p:sp>
    </p:spTree>
    <p:extLst>
      <p:ext uri="{BB962C8B-B14F-4D97-AF65-F5344CB8AC3E}">
        <p14:creationId xmlns:p14="http://schemas.microsoft.com/office/powerpoint/2010/main" val="775465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52663"/>
            <a:ext cx="10515600" cy="1325563"/>
          </a:xfrm>
        </p:spPr>
        <p:txBody>
          <a:bodyPr>
            <a:normAutofit/>
          </a:bodyPr>
          <a:lstStyle/>
          <a:p>
            <a:r>
              <a:rPr lang="en-US" sz="3200" dirty="0">
                <a:latin typeface="Arial Black" panose="020B0A04020102020204" pitchFamily="34" charset="0"/>
              </a:rPr>
              <a:t>TOBACCO USE</a:t>
            </a:r>
          </a:p>
        </p:txBody>
      </p:sp>
      <p:pic>
        <p:nvPicPr>
          <p:cNvPr id="4" name="Imagen 1" descr="07_HumanScience_V.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73" y="5525029"/>
            <a:ext cx="1843146" cy="1303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E9CFE9F9-5B8F-4D5B-A5AE-7BF3A2BD3F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7737" y="581545"/>
            <a:ext cx="9244263" cy="6276455"/>
          </a:xfrm>
          <a:prstGeom prst="rect">
            <a:avLst/>
          </a:prstGeom>
        </p:spPr>
      </p:pic>
      <p:sp>
        <p:nvSpPr>
          <p:cNvPr id="15" name="Rectangle: Rounded Corners 14">
            <a:extLst>
              <a:ext uri="{FF2B5EF4-FFF2-40B4-BE49-F238E27FC236}">
                <a16:creationId xmlns:a16="http://schemas.microsoft.com/office/drawing/2014/main" id="{380E4D05-B51C-4C98-9C75-23EB4C609B75}"/>
              </a:ext>
            </a:extLst>
          </p:cNvPr>
          <p:cNvSpPr/>
          <p:nvPr/>
        </p:nvSpPr>
        <p:spPr>
          <a:xfrm>
            <a:off x="1" y="1408033"/>
            <a:ext cx="2947736" cy="404193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pAutoFit/>
          </a:bodyPr>
          <a:lstStyle/>
          <a:p>
            <a:r>
              <a:rPr lang="en-US" sz="1600" dirty="0">
                <a:solidFill>
                  <a:srgbClr val="C00000"/>
                </a:solidFill>
                <a:latin typeface="Bahnschrift Light" panose="020B0502040204020203" pitchFamily="34" charset="0"/>
              </a:rPr>
              <a:t>I wasn’t able to draw a conclusion or a story behind this plot. Below is my attempt:</a:t>
            </a:r>
          </a:p>
          <a:p>
            <a:r>
              <a:rPr lang="en-US" sz="1600" dirty="0">
                <a:solidFill>
                  <a:srgbClr val="C00000"/>
                </a:solidFill>
                <a:latin typeface="Bahnschrift Light" panose="020B0502040204020203" pitchFamily="34" charset="0"/>
              </a:rPr>
              <a:t>* The majority of countries or even continents had an enhancement throughout the years from 2000 to 2018. The color shifts from light green (middle point of the legend) to darker green) as well as reduction in red (high percentage of tobacco consumption).</a:t>
            </a:r>
          </a:p>
        </p:txBody>
      </p:sp>
    </p:spTree>
    <p:extLst>
      <p:ext uri="{BB962C8B-B14F-4D97-AF65-F5344CB8AC3E}">
        <p14:creationId xmlns:p14="http://schemas.microsoft.com/office/powerpoint/2010/main" val="3010640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52663"/>
            <a:ext cx="10515600" cy="1325563"/>
          </a:xfrm>
        </p:spPr>
        <p:txBody>
          <a:bodyPr>
            <a:normAutofit/>
          </a:bodyPr>
          <a:lstStyle/>
          <a:p>
            <a:r>
              <a:rPr lang="en-US" sz="3200" dirty="0">
                <a:latin typeface="Arial Black" panose="020B0A04020102020204" pitchFamily="34" charset="0"/>
              </a:rPr>
              <a:t>TOP 10 COUNTRIES ON MEDICAL DOCTORS</a:t>
            </a:r>
          </a:p>
        </p:txBody>
      </p:sp>
      <p:pic>
        <p:nvPicPr>
          <p:cNvPr id="4" name="Imagen 1" descr="07_HumanScience_V.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73" y="5525029"/>
            <a:ext cx="1843146" cy="1303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Rounded Corners 14">
            <a:extLst>
              <a:ext uri="{FF2B5EF4-FFF2-40B4-BE49-F238E27FC236}">
                <a16:creationId xmlns:a16="http://schemas.microsoft.com/office/drawing/2014/main" id="{380E4D05-B51C-4C98-9C75-23EB4C609B75}"/>
              </a:ext>
            </a:extLst>
          </p:cNvPr>
          <p:cNvSpPr/>
          <p:nvPr/>
        </p:nvSpPr>
        <p:spPr>
          <a:xfrm>
            <a:off x="95289" y="1522367"/>
            <a:ext cx="2947736" cy="381327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pAutoFit/>
          </a:bodyPr>
          <a:lstStyle/>
          <a:p>
            <a:r>
              <a:rPr lang="en-US" sz="1600" dirty="0">
                <a:solidFill>
                  <a:srgbClr val="C00000"/>
                </a:solidFill>
                <a:latin typeface="Bahnschrift Light" panose="020B0502040204020203" pitchFamily="34" charset="0"/>
              </a:rPr>
              <a:t>In the first few years, Italy was leading at the top with more then 59 doctors available per 10,000 from the population. In year, 2000, Italy started dropping drastically and Cuba took the lead reaching more than 84 doctors per 10,000 of population by the year 2018.</a:t>
            </a:r>
          </a:p>
          <a:p>
            <a:endParaRPr lang="en-US" sz="1600" dirty="0">
              <a:solidFill>
                <a:srgbClr val="C00000"/>
              </a:solidFill>
              <a:latin typeface="Bahnschrift Light" panose="020B0502040204020203" pitchFamily="34" charset="0"/>
            </a:endParaRPr>
          </a:p>
          <a:p>
            <a:r>
              <a:rPr lang="en-US" sz="1400" b="1" i="1" dirty="0">
                <a:solidFill>
                  <a:srgbClr val="C00000"/>
                </a:solidFill>
                <a:latin typeface="Bahnschrift Light" panose="020B0502040204020203" pitchFamily="34" charset="0"/>
              </a:rPr>
              <a:t>Missing the legend color</a:t>
            </a:r>
          </a:p>
        </p:txBody>
      </p:sp>
      <p:pic>
        <p:nvPicPr>
          <p:cNvPr id="5" name="Picture 4">
            <a:extLst>
              <a:ext uri="{FF2B5EF4-FFF2-40B4-BE49-F238E27FC236}">
                <a16:creationId xmlns:a16="http://schemas.microsoft.com/office/drawing/2014/main" id="{0EC2B2EE-231E-4E52-98E2-D995717FD4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250" y="943239"/>
            <a:ext cx="8548899" cy="4985306"/>
          </a:xfrm>
          <a:prstGeom prst="rect">
            <a:avLst/>
          </a:prstGeom>
        </p:spPr>
      </p:pic>
    </p:spTree>
    <p:extLst>
      <p:ext uri="{BB962C8B-B14F-4D97-AF65-F5344CB8AC3E}">
        <p14:creationId xmlns:p14="http://schemas.microsoft.com/office/powerpoint/2010/main" val="3795870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52663"/>
            <a:ext cx="12192000" cy="1325563"/>
          </a:xfrm>
        </p:spPr>
        <p:txBody>
          <a:bodyPr>
            <a:normAutofit/>
          </a:bodyPr>
          <a:lstStyle/>
          <a:p>
            <a:r>
              <a:rPr lang="en-US" sz="3200" dirty="0">
                <a:latin typeface="Arial Black" panose="020B0A04020102020204" pitchFamily="34" charset="0"/>
              </a:rPr>
              <a:t>LIFE EXPECTANCY AT BIRTH FOR FEMALES. WHY?</a:t>
            </a:r>
          </a:p>
        </p:txBody>
      </p:sp>
      <p:pic>
        <p:nvPicPr>
          <p:cNvPr id="4" name="Imagen 1" descr="07_HumanScience_V.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73" y="5525029"/>
            <a:ext cx="1843146" cy="1303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slide3" descr="Comaprison">
            <a:extLst>
              <a:ext uri="{FF2B5EF4-FFF2-40B4-BE49-F238E27FC236}">
                <a16:creationId xmlns:a16="http://schemas.microsoft.com/office/drawing/2014/main" id="{087427E1-A031-4026-B2C3-297CBA1F04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7867"/>
            <a:ext cx="9795601" cy="6220133"/>
          </a:xfrm>
          <a:prstGeom prst="rect">
            <a:avLst/>
          </a:prstGeom>
        </p:spPr>
      </p:pic>
      <p:sp>
        <p:nvSpPr>
          <p:cNvPr id="15" name="Rectangle: Rounded Corners 14">
            <a:extLst>
              <a:ext uri="{FF2B5EF4-FFF2-40B4-BE49-F238E27FC236}">
                <a16:creationId xmlns:a16="http://schemas.microsoft.com/office/drawing/2014/main" id="{380E4D05-B51C-4C98-9C75-23EB4C609B75}"/>
              </a:ext>
            </a:extLst>
          </p:cNvPr>
          <p:cNvSpPr/>
          <p:nvPr/>
        </p:nvSpPr>
        <p:spPr>
          <a:xfrm>
            <a:off x="8145379" y="1466390"/>
            <a:ext cx="3850105" cy="5257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pAutoFit/>
          </a:bodyPr>
          <a:lstStyle/>
          <a:p>
            <a:r>
              <a:rPr lang="en-US" sz="1400" dirty="0">
                <a:solidFill>
                  <a:srgbClr val="C00000"/>
                </a:solidFill>
                <a:latin typeface="Bahnschrift Light" panose="020B0502040204020203" pitchFamily="34" charset="0"/>
              </a:rPr>
              <a:t>This plot shows that females in Lesotho between the age of 15-19 years give birth at a much higher rate when compared to Japan. (</a:t>
            </a:r>
            <a:r>
              <a:rPr lang="en-US" sz="1400" dirty="0" err="1">
                <a:solidFill>
                  <a:srgbClr val="C00000"/>
                </a:solidFill>
                <a:latin typeface="Bahnschrift Light" panose="020B0502040204020203" pitchFamily="34" charset="0"/>
              </a:rPr>
              <a:t>Adolesent</a:t>
            </a:r>
            <a:r>
              <a:rPr lang="en-US" sz="1400" dirty="0">
                <a:solidFill>
                  <a:srgbClr val="C00000"/>
                </a:solidFill>
                <a:latin typeface="Bahnschrift Light" panose="020B0502040204020203" pitchFamily="34" charset="0"/>
              </a:rPr>
              <a:t> Birth Rate is the annual number of births to 15-19 years of age per 1,000 females in that age group).</a:t>
            </a:r>
          </a:p>
          <a:p>
            <a:endParaRPr lang="en-US" sz="1400" dirty="0">
              <a:solidFill>
                <a:srgbClr val="C00000"/>
              </a:solidFill>
              <a:latin typeface="Bahnschrift Light" panose="020B0502040204020203" pitchFamily="34" charset="0"/>
            </a:endParaRPr>
          </a:p>
          <a:p>
            <a:r>
              <a:rPr lang="en-US" sz="1400" dirty="0">
                <a:solidFill>
                  <a:srgbClr val="C00000"/>
                </a:solidFill>
                <a:latin typeface="Bahnschrift Light" panose="020B0502040204020203" pitchFamily="34" charset="0"/>
              </a:rPr>
              <a:t>Crude suicide rate is the number of deaths in a year divided by the population and multiplied by 100,000 (per 100,000 population). Lesotho has much higher rates as well in suicide when compared to Japan.</a:t>
            </a:r>
          </a:p>
          <a:p>
            <a:endParaRPr lang="en-US" sz="1400" dirty="0">
              <a:solidFill>
                <a:srgbClr val="C00000"/>
              </a:solidFill>
              <a:latin typeface="Bahnschrift Light" panose="020B0502040204020203" pitchFamily="34" charset="0"/>
            </a:endParaRPr>
          </a:p>
          <a:p>
            <a:r>
              <a:rPr lang="en-US" sz="1400" dirty="0" err="1">
                <a:solidFill>
                  <a:srgbClr val="C00000"/>
                </a:solidFill>
                <a:latin typeface="Bahnschrift Light" panose="020B0502040204020203" pitchFamily="34" charset="0"/>
              </a:rPr>
              <a:t>NCD</a:t>
            </a:r>
            <a:r>
              <a:rPr lang="en-US" sz="1400" dirty="0">
                <a:solidFill>
                  <a:srgbClr val="C00000"/>
                </a:solidFill>
                <a:latin typeface="Bahnschrift Light" panose="020B0502040204020203" pitchFamily="34" charset="0"/>
              </a:rPr>
              <a:t> are non-infectious and non-transmissible among people. Lesotho has much more </a:t>
            </a:r>
            <a:r>
              <a:rPr lang="en-US" sz="1400" dirty="0" err="1">
                <a:solidFill>
                  <a:srgbClr val="C00000"/>
                </a:solidFill>
                <a:latin typeface="Bahnschrift Light" panose="020B0502040204020203" pitchFamily="34" charset="0"/>
              </a:rPr>
              <a:t>NCDs</a:t>
            </a:r>
            <a:r>
              <a:rPr lang="en-US" sz="1400" dirty="0">
                <a:solidFill>
                  <a:srgbClr val="C00000"/>
                </a:solidFill>
                <a:latin typeface="Bahnschrift Light" panose="020B0502040204020203" pitchFamily="34" charset="0"/>
              </a:rPr>
              <a:t> than Japan.</a:t>
            </a:r>
          </a:p>
          <a:p>
            <a:endParaRPr lang="en-US" sz="1400" dirty="0">
              <a:solidFill>
                <a:srgbClr val="C00000"/>
              </a:solidFill>
              <a:latin typeface="Bahnschrift Light" panose="020B0502040204020203" pitchFamily="34" charset="0"/>
            </a:endParaRPr>
          </a:p>
          <a:p>
            <a:r>
              <a:rPr lang="en-US" sz="1200" i="1" dirty="0">
                <a:solidFill>
                  <a:srgbClr val="C00000"/>
                </a:solidFill>
                <a:latin typeface="Bahnschrift Light" panose="020B0502040204020203" pitchFamily="34" charset="0"/>
              </a:rPr>
              <a:t>NOTE: The lowest country is Central African Republic, not Lesotho as illustrated in the previous slide. I recommend replacing Lesotho with Central African Republic.</a:t>
            </a:r>
          </a:p>
        </p:txBody>
      </p:sp>
    </p:spTree>
    <p:extLst>
      <p:ext uri="{BB962C8B-B14F-4D97-AF65-F5344CB8AC3E}">
        <p14:creationId xmlns:p14="http://schemas.microsoft.com/office/powerpoint/2010/main" val="354184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Communicable Diseases Worldwide (2)">
            <a:extLst>
              <a:ext uri="{FF2B5EF4-FFF2-40B4-BE49-F238E27FC236}">
                <a16:creationId xmlns:a16="http://schemas.microsoft.com/office/drawing/2014/main" id="{E6051E62-9711-4DD2-A86D-DB004F671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327" y="0"/>
            <a:ext cx="11761345" cy="6858000"/>
          </a:xfrm>
          <a:prstGeom prst="rect">
            <a:avLst/>
          </a:prstGeom>
        </p:spPr>
      </p:pic>
    </p:spTree>
    <p:extLst>
      <p:ext uri="{BB962C8B-B14F-4D97-AF65-F5344CB8AC3E}">
        <p14:creationId xmlns:p14="http://schemas.microsoft.com/office/powerpoint/2010/main" val="1903163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Map">
            <a:extLst>
              <a:ext uri="{FF2B5EF4-FFF2-40B4-BE49-F238E27FC236}">
                <a16:creationId xmlns:a16="http://schemas.microsoft.com/office/drawing/2014/main" id="{40F23033-EAD2-44BB-B89F-6383E8C818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743" y="0"/>
            <a:ext cx="11552514" cy="6858000"/>
          </a:xfrm>
          <a:prstGeom prst="rect">
            <a:avLst/>
          </a:prstGeom>
        </p:spPr>
      </p:pic>
    </p:spTree>
    <p:extLst>
      <p:ext uri="{BB962C8B-B14F-4D97-AF65-F5344CB8AC3E}">
        <p14:creationId xmlns:p14="http://schemas.microsoft.com/office/powerpoint/2010/main" val="1086648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08D9B56DBC0F946B589D2D06EB07491" ma:contentTypeVersion="9" ma:contentTypeDescription="Create a new document." ma:contentTypeScope="" ma:versionID="72925117ce10902377a4fd3b15b4275e">
  <xsd:schema xmlns:xsd="http://www.w3.org/2001/XMLSchema" xmlns:xs="http://www.w3.org/2001/XMLSchema" xmlns:p="http://schemas.microsoft.com/office/2006/metadata/properties" xmlns:ns3="e1e6b981-3388-4085-8b4d-aed3a4405682" targetNamespace="http://schemas.microsoft.com/office/2006/metadata/properties" ma:root="true" ma:fieldsID="4bccf2f2505254facb5bf30869f1fef3" ns3:_="">
    <xsd:import namespace="e1e6b981-3388-4085-8b4d-aed3a440568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e6b981-3388-4085-8b4d-aed3a44056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07F5AC-7818-4361-B0DB-A83890EB2E75}">
  <ds:schemaRefs>
    <ds:schemaRef ds:uri="http://schemas.microsoft.com/sharepoint/v3/contenttype/forms"/>
  </ds:schemaRefs>
</ds:datastoreItem>
</file>

<file path=customXml/itemProps2.xml><?xml version="1.0" encoding="utf-8"?>
<ds:datastoreItem xmlns:ds="http://schemas.openxmlformats.org/officeDocument/2006/customXml" ds:itemID="{493867F0-2241-488C-BF79-207A15E71B64}">
  <ds:schemaRefs>
    <ds:schemaRef ds:uri="http://schemas.microsoft.com/office/2006/documentManagement/types"/>
    <ds:schemaRef ds:uri="http://purl.org/dc/dcmitype/"/>
    <ds:schemaRef ds:uri="http://www.w3.org/XML/1998/namespace"/>
    <ds:schemaRef ds:uri="http://purl.org/dc/elements/1.1/"/>
    <ds:schemaRef ds:uri="http://schemas.microsoft.com/office/2006/metadata/properties"/>
    <ds:schemaRef ds:uri="http://schemas.microsoft.com/office/infopath/2007/PartnerControls"/>
    <ds:schemaRef ds:uri="e1e6b981-3388-4085-8b4d-aed3a4405682"/>
    <ds:schemaRef ds:uri="http://purl.org/dc/terms/"/>
    <ds:schemaRef ds:uri="http://schemas.openxmlformats.org/package/2006/metadata/core-properties"/>
  </ds:schemaRefs>
</ds:datastoreItem>
</file>

<file path=customXml/itemProps3.xml><?xml version="1.0" encoding="utf-8"?>
<ds:datastoreItem xmlns:ds="http://schemas.openxmlformats.org/officeDocument/2006/customXml" ds:itemID="{02FB2D8B-64D5-48AA-A3DA-E860AC6017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e6b981-3388-4085-8b4d-aed3a44056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309</TotalTime>
  <Words>489</Words>
  <Application>Microsoft Office PowerPoint</Application>
  <PresentationFormat>Widescreen</PresentationFormat>
  <Paragraphs>44</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Malgun Gothic Semilight</vt:lpstr>
      <vt:lpstr>Arial</vt:lpstr>
      <vt:lpstr>Arial Black</vt:lpstr>
      <vt:lpstr>Bahnschrift Light</vt:lpstr>
      <vt:lpstr>Calibri</vt:lpstr>
      <vt:lpstr>Calibri Light</vt:lpstr>
      <vt:lpstr>Office Theme</vt:lpstr>
      <vt:lpstr>GROUP ASSIGNMENT 02: WORLD HEALTH</vt:lpstr>
      <vt:lpstr>Data Set at a Glance</vt:lpstr>
      <vt:lpstr>Issues with Data Set</vt:lpstr>
      <vt:lpstr>Data Preprocessing</vt:lpstr>
      <vt:lpstr>TOBACCO USE</vt:lpstr>
      <vt:lpstr>TOP 10 COUNTRIES ON MEDICAL DOCTORS</vt:lpstr>
      <vt:lpstr>LIFE EXPECTANCY AT BIRTH FOR FEMALES. WHY?</vt:lpstr>
      <vt:lpstr>PowerPoint Presentation</vt:lpstr>
      <vt:lpstr>PowerPoint Presentation</vt:lpstr>
      <vt:lpstr>PowerPoint Presentation</vt:lpstr>
      <vt:lpstr>PowerPoint Presentation</vt:lpstr>
      <vt:lpstr>PowerPoint Presentation</vt:lpstr>
      <vt:lpstr>Global Overview</vt:lpstr>
      <vt:lpstr>PowerPoint Presentation</vt:lpstr>
      <vt:lpstr>PowerPoint Presentation</vt:lpstr>
      <vt:lpstr>PowerPoint Presentation</vt:lpstr>
      <vt:lpstr>PowerPoint Presentation</vt:lpstr>
      <vt:lpstr>A Closer Look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TOBACCO USE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 ARE HST</dc:title>
  <dc:creator>Sumir Ganguly</dc:creator>
  <cp:lastModifiedBy>durrah13@gmail.com</cp:lastModifiedBy>
  <cp:revision>23</cp:revision>
  <dcterms:created xsi:type="dcterms:W3CDTF">2018-10-15T10:47:34Z</dcterms:created>
  <dcterms:modified xsi:type="dcterms:W3CDTF">2021-08-05T20:11:39Z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0x010100408D9B56DBC0F946B589D2D06EB07491</vt:lpwstr>
  </property>
</Properties>
</file>