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0" r:id="rId7"/>
    <p:sldId id="292" r:id="rId8"/>
    <p:sldId id="266" r:id="rId9"/>
    <p:sldId id="267" r:id="rId10"/>
    <p:sldId id="304" r:id="rId11"/>
    <p:sldId id="297" r:id="rId12"/>
    <p:sldId id="296" r:id="rId13"/>
    <p:sldId id="295" r:id="rId14"/>
    <p:sldId id="279" r:id="rId15"/>
    <p:sldId id="305" r:id="rId16"/>
    <p:sldId id="300" r:id="rId17"/>
    <p:sldId id="301" r:id="rId18"/>
    <p:sldId id="302" r:id="rId19"/>
    <p:sldId id="303" r:id="rId20"/>
    <p:sldId id="286" r:id="rId21"/>
    <p:sldId id="298" r:id="rId22"/>
    <p:sldId id="309" r:id="rId23"/>
    <p:sldId id="291" r:id="rId24"/>
    <p:sldId id="308" r:id="rId25"/>
    <p:sldId id="307" r:id="rId26"/>
    <p:sldId id="285" r:id="rId27"/>
    <p:sldId id="261" r:id="rId28"/>
    <p:sldId id="262" r:id="rId29"/>
    <p:sldId id="310" r:id="rId30"/>
    <p:sldId id="257" r:id="rId31"/>
    <p:sldId id="264" r:id="rId32"/>
    <p:sldId id="293" r:id="rId33"/>
    <p:sldId id="277" r:id="rId34"/>
    <p:sldId id="278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A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6" y="114"/>
      </p:cViewPr>
      <p:guideLst>
        <p:guide orient="horz" pos="2160"/>
        <p:guide pos="3840"/>
        <p:guide pos="192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4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5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9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83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0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2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8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B007-5679-420E-A7AF-15A1DC2BA7E7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FAF1-F586-4380-985B-F6DDCA5BD04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39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GROUP ASSIGNMENT 02:</a:t>
            </a:r>
            <a:br>
              <a:rPr lang="en-US" sz="4800" dirty="0">
                <a:latin typeface="Arial Black" panose="020B0A04020102020204" pitchFamily="34" charset="0"/>
              </a:rPr>
            </a:br>
            <a:r>
              <a:rPr lang="en-US" sz="4800" dirty="0">
                <a:latin typeface="Arial Black" panose="020B0A04020102020204" pitchFamily="34" charset="0"/>
              </a:rPr>
              <a:t>WORLD HEALTH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11583"/>
          </a:xfrm>
        </p:spPr>
        <p:txBody>
          <a:bodyPr>
            <a:normAutofit/>
          </a:bodyPr>
          <a:lstStyle/>
          <a:p>
            <a:r>
              <a:rPr lang="en-US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GROUP E</a:t>
            </a:r>
            <a:endParaRPr lang="en-US" b="1" dirty="0">
              <a:solidFill>
                <a:srgbClr val="7AA52B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en-US" sz="1700" dirty="0">
                <a:solidFill>
                  <a:srgbClr val="7AA52B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FAHAD ALSALEH		MAZEN AL-HABIB		FATIMAH ALALI</a:t>
            </a:r>
          </a:p>
          <a:p>
            <a:r>
              <a:rPr lang="en-US" sz="1700" dirty="0">
                <a:solidFill>
                  <a:srgbClr val="7AA52B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FAHAD ALFASSAM		AHMED ALMUTAWA	MATTER ALOTAIBI</a:t>
            </a:r>
          </a:p>
          <a:p>
            <a:r>
              <a:rPr lang="en-US" sz="1700" dirty="0">
                <a:solidFill>
                  <a:srgbClr val="7AA52B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DURRAH ALZAMIL		OTHMAN OTAIBI</a:t>
            </a:r>
            <a:endParaRPr lang="es-ES" sz="1700" dirty="0">
              <a:solidFill>
                <a:srgbClr val="7AA52B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4" name="Imagen 1" descr="07_HumanScience_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160" y="4736042"/>
            <a:ext cx="2999600" cy="212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4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0449-1B9D-4C21-9E54-0338765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E7D2-071E-45E1-8C39-A5A0B26B4A6D}"/>
              </a:ext>
            </a:extLst>
          </p:cNvPr>
          <p:cNvSpPr/>
          <p:nvPr/>
        </p:nvSpPr>
        <p:spPr>
          <a:xfrm>
            <a:off x="11411767" y="1172889"/>
            <a:ext cx="123825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2">
            <a:extLst>
              <a:ext uri="{FF2B5EF4-FFF2-40B4-BE49-F238E27FC236}">
                <a16:creationId xmlns:a16="http://schemas.microsoft.com/office/drawing/2014/main" id="{B2A95B60-0380-41DD-A1CA-AFF6408D5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1"/>
          <a:stretch/>
        </p:blipFill>
        <p:spPr>
          <a:xfrm>
            <a:off x="4267200" y="21231"/>
            <a:ext cx="7580383" cy="683676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F487A-8A0A-4A5B-B354-2DB698BDC537}"/>
              </a:ext>
            </a:extLst>
          </p:cNvPr>
          <p:cNvSpPr txBox="1"/>
          <p:nvPr/>
        </p:nvSpPr>
        <p:spPr>
          <a:xfrm>
            <a:off x="838200" y="2720230"/>
            <a:ext cx="2457943" cy="132802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Oceania leads with 48.15% male smokers</a:t>
            </a:r>
          </a:p>
          <a:p>
            <a:r>
              <a:rPr lang="en-US" dirty="0"/>
              <a:t>North America has the fewest male smokers</a:t>
            </a:r>
          </a:p>
        </p:txBody>
      </p:sp>
    </p:spTree>
    <p:extLst>
      <p:ext uri="{BB962C8B-B14F-4D97-AF65-F5344CB8AC3E}">
        <p14:creationId xmlns:p14="http://schemas.microsoft.com/office/powerpoint/2010/main" val="147832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A535-B9A5-42D1-A33C-381E8D6F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Traffic Safety</a:t>
            </a:r>
          </a:p>
        </p:txBody>
      </p:sp>
      <p:pic>
        <p:nvPicPr>
          <p:cNvPr id="4" name="slide2" descr="Estimated Road Traffic Death Rate 1">
            <a:extLst>
              <a:ext uri="{FF2B5EF4-FFF2-40B4-BE49-F238E27FC236}">
                <a16:creationId xmlns:a16="http://schemas.microsoft.com/office/drawing/2014/main" id="{705C8EDF-4598-4520-9ABF-18FF62F3F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5"/>
          <a:stretch/>
        </p:blipFill>
        <p:spPr>
          <a:xfrm>
            <a:off x="4210050" y="1450564"/>
            <a:ext cx="7810500" cy="520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92E37-4437-4184-BACA-E280D5229BA1}"/>
              </a:ext>
            </a:extLst>
          </p:cNvPr>
          <p:cNvSpPr txBox="1"/>
          <p:nvPr/>
        </p:nvSpPr>
        <p:spPr>
          <a:xfrm>
            <a:off x="1047750" y="3030333"/>
            <a:ext cx="2457943" cy="1021556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Asia has the most variability, South America has the least.</a:t>
            </a:r>
          </a:p>
        </p:txBody>
      </p:sp>
    </p:spTree>
    <p:extLst>
      <p:ext uri="{BB962C8B-B14F-4D97-AF65-F5344CB8AC3E}">
        <p14:creationId xmlns:p14="http://schemas.microsoft.com/office/powerpoint/2010/main" val="421619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61B1-B592-472A-A60A-0777B4D9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Disease, Mortality, and Life Expectancy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C718-A6B9-4D6F-8A83-FCD34CDF6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CD8B-049F-45D7-9C23-42163C9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and Mortality</a:t>
            </a:r>
          </a:p>
        </p:txBody>
      </p:sp>
      <p:pic>
        <p:nvPicPr>
          <p:cNvPr id="4" name="slide2" descr="Communicable Diseases Worldwide (2)">
            <a:extLst>
              <a:ext uri="{FF2B5EF4-FFF2-40B4-BE49-F238E27FC236}">
                <a16:creationId xmlns:a16="http://schemas.microsoft.com/office/drawing/2014/main" id="{1196E44E-A5C0-4B61-9FAC-3209C114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"/>
          <a:stretch/>
        </p:blipFill>
        <p:spPr>
          <a:xfrm>
            <a:off x="1505242" y="1473176"/>
            <a:ext cx="9181515" cy="50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7889-3862-4911-8A33-0815AA0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Disease and Mortality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B7725-A924-4EC6-96D6-21E7D10EE850}"/>
              </a:ext>
            </a:extLst>
          </p:cNvPr>
          <p:cNvGrpSpPr/>
          <p:nvPr/>
        </p:nvGrpSpPr>
        <p:grpSpPr>
          <a:xfrm>
            <a:off x="942975" y="914401"/>
            <a:ext cx="9816465" cy="5943600"/>
            <a:chOff x="3526407" y="1863090"/>
            <a:chExt cx="7507353" cy="4419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7472A5-7E82-43F5-ADD8-764C70549D3A}"/>
                </a:ext>
              </a:extLst>
            </p:cNvPr>
            <p:cNvGrpSpPr/>
            <p:nvPr/>
          </p:nvGrpSpPr>
          <p:grpSpPr>
            <a:xfrm>
              <a:off x="3526407" y="1863090"/>
              <a:ext cx="7507353" cy="4419600"/>
              <a:chOff x="3320667" y="1703070"/>
              <a:chExt cx="7507353" cy="4419600"/>
            </a:xfrm>
          </p:grpSpPr>
          <p:pic>
            <p:nvPicPr>
              <p:cNvPr id="7" name="slide2" descr="Sheet 1">
                <a:extLst>
                  <a:ext uri="{FF2B5EF4-FFF2-40B4-BE49-F238E27FC236}">
                    <a16:creationId xmlns:a16="http://schemas.microsoft.com/office/drawing/2014/main" id="{CD965946-A8C3-41BD-AC31-0FB96E7F30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985" b="10556"/>
              <a:stretch/>
            </p:blipFill>
            <p:spPr>
              <a:xfrm>
                <a:off x="3320667" y="1703070"/>
                <a:ext cx="7507353" cy="44196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189E4A-002B-42ED-9C21-9016BDEA61E3}"/>
                  </a:ext>
                </a:extLst>
              </p:cNvPr>
              <p:cNvSpPr/>
              <p:nvPr/>
            </p:nvSpPr>
            <p:spPr>
              <a:xfrm>
                <a:off x="9982200" y="1948338"/>
                <a:ext cx="845820" cy="708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slide2" descr="Sheet 1">
              <a:extLst>
                <a:ext uri="{FF2B5EF4-FFF2-40B4-BE49-F238E27FC236}">
                  <a16:creationId xmlns:a16="http://schemas.microsoft.com/office/drawing/2014/main" id="{642A95CB-5790-4FED-A62F-77B976B4B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87" t="19306" r="10984" b="10556"/>
            <a:stretch/>
          </p:blipFill>
          <p:spPr>
            <a:xfrm>
              <a:off x="10187940" y="2108358"/>
              <a:ext cx="845820" cy="3465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06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7889-3862-4911-8A33-0815AA0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Disease and Mortality</a:t>
            </a:r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F75074B4-3A62-4321-826C-E3E23A17C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823804" y="1000125"/>
            <a:ext cx="10529996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8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7889-3862-4911-8A33-0815AA07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675"/>
            <a:ext cx="10515600" cy="1325563"/>
          </a:xfrm>
        </p:spPr>
        <p:txBody>
          <a:bodyPr/>
          <a:lstStyle/>
          <a:p>
            <a:r>
              <a:rPr lang="en-US" dirty="0"/>
              <a:t>Disease and Mortality</a:t>
            </a:r>
          </a:p>
        </p:txBody>
      </p:sp>
      <p:pic>
        <p:nvPicPr>
          <p:cNvPr id="4" name="slide5" descr="Estimated road traffic death rate ">
            <a:extLst>
              <a:ext uri="{FF2B5EF4-FFF2-40B4-BE49-F238E27FC236}">
                <a16:creationId xmlns:a16="http://schemas.microsoft.com/office/drawing/2014/main" id="{729A9E81-AB7E-44A9-BC5B-80A07D31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6"/>
          <a:stretch/>
        </p:blipFill>
        <p:spPr>
          <a:xfrm>
            <a:off x="941511" y="844899"/>
            <a:ext cx="10515600" cy="58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fe Expectancy at Birth (years)">
            <a:extLst>
              <a:ext uri="{FF2B5EF4-FFF2-40B4-BE49-F238E27FC236}">
                <a16:creationId xmlns:a16="http://schemas.microsoft.com/office/drawing/2014/main" id="{E2C9C856-005E-42C1-B20C-6BFC9D058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511749" y="276837"/>
            <a:ext cx="11168502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DB4-7287-4D56-BA39-D750D0CD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8255"/>
            <a:ext cx="10515600" cy="1325563"/>
          </a:xfrm>
        </p:spPr>
        <p:txBody>
          <a:bodyPr/>
          <a:lstStyle/>
          <a:p>
            <a:r>
              <a:rPr lang="en-US" dirty="0"/>
              <a:t>Are Women Expected to Live Longer?</a:t>
            </a:r>
          </a:p>
        </p:txBody>
      </p:sp>
      <p:pic>
        <p:nvPicPr>
          <p:cNvPr id="5" name="slide2">
            <a:extLst>
              <a:ext uri="{FF2B5EF4-FFF2-40B4-BE49-F238E27FC236}">
                <a16:creationId xmlns:a16="http://schemas.microsoft.com/office/drawing/2014/main" id="{A1472475-57CA-4B4C-A983-72998BECF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1019175" y="1035586"/>
            <a:ext cx="10248900" cy="58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CEC-F192-4F5C-A803-01B634B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0"/>
            <a:ext cx="10515600" cy="1325563"/>
          </a:xfrm>
        </p:spPr>
        <p:txBody>
          <a:bodyPr/>
          <a:lstStyle/>
          <a:p>
            <a:r>
              <a:rPr lang="en-US" dirty="0"/>
              <a:t>Are Nurses and Midwives Important?</a:t>
            </a:r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id="{E766E84C-6FDF-47EF-9799-3FBDDFBD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7"/>
          <a:stretch/>
        </p:blipFill>
        <p:spPr>
          <a:xfrm>
            <a:off x="704850" y="959583"/>
            <a:ext cx="10934700" cy="58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47DC-FEA9-40CD-90A8-E1A50DAC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8C9-E49B-4ABC-805A-AEE7206F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countries and indicators of their safety, health, pollution, etc.</a:t>
            </a:r>
          </a:p>
          <a:p>
            <a:r>
              <a:rPr lang="en-US" dirty="0"/>
              <a:t>Data recorded at different points in time, non-uniform across indicators.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D35E-AC64-462C-BF47-CEA7457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7ED6-CDF2-4153-B052-E7CA1B232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Chad, India, Bosnia and Herzegovina, and Canada</a:t>
            </a:r>
          </a:p>
          <a:p>
            <a:r>
              <a:rPr lang="en-US" dirty="0"/>
              <a:t>Selected based on PCA clusters</a:t>
            </a:r>
          </a:p>
        </p:txBody>
      </p:sp>
    </p:spTree>
    <p:extLst>
      <p:ext uri="{BB962C8B-B14F-4D97-AF65-F5344CB8AC3E}">
        <p14:creationId xmlns:p14="http://schemas.microsoft.com/office/powerpoint/2010/main" val="386519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mparison">
            <a:extLst>
              <a:ext uri="{FF2B5EF4-FFF2-40B4-BE49-F238E27FC236}">
                <a16:creationId xmlns:a16="http://schemas.microsoft.com/office/drawing/2014/main" id="{A0C670F2-ED2A-46B6-837F-C115B78FA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>
          <a:xfrm>
            <a:off x="24429" y="57150"/>
            <a:ext cx="12167571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314C-B14F-4C61-8AC7-BFADEB3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Tuberculosis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8566-B52B-4E80-8AC5-151B55E7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2">
            <a:extLst>
              <a:ext uri="{FF2B5EF4-FFF2-40B4-BE49-F238E27FC236}">
                <a16:creationId xmlns:a16="http://schemas.microsoft.com/office/drawing/2014/main" id="{A04E5631-4C94-4251-8230-292FAF8E4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6"/>
          <a:stretch/>
        </p:blipFill>
        <p:spPr>
          <a:xfrm>
            <a:off x="1476374" y="979812"/>
            <a:ext cx="9001125" cy="58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ildbirth Health (2)">
            <a:extLst>
              <a:ext uri="{FF2B5EF4-FFF2-40B4-BE49-F238E27FC236}">
                <a16:creationId xmlns:a16="http://schemas.microsoft.com/office/drawing/2014/main" id="{B9361C42-CBD0-4FCC-9B80-1A6A4D4DE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6"/>
          <a:stretch/>
        </p:blipFill>
        <p:spPr>
          <a:xfrm>
            <a:off x="609323" y="0"/>
            <a:ext cx="11352625" cy="68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 (2)">
            <a:extLst>
              <a:ext uri="{FF2B5EF4-FFF2-40B4-BE49-F238E27FC236}">
                <a16:creationId xmlns:a16="http://schemas.microsoft.com/office/drawing/2014/main" id="{2F1D2962-FC67-45FB-B622-56A423D4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0"/>
            <a:ext cx="1021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4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 (3)">
            <a:extLst>
              <a:ext uri="{FF2B5EF4-FFF2-40B4-BE49-F238E27FC236}">
                <a16:creationId xmlns:a16="http://schemas.microsoft.com/office/drawing/2014/main" id="{1137B26E-5ACF-460B-A2C5-1D88ADAC1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0"/>
            <a:ext cx="1021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1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02BB-B01A-40E6-8519-871B03AE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Tomorrow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D147-6727-4485-A2C4-DA9B3135B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3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 (2)">
            <a:extLst>
              <a:ext uri="{FF2B5EF4-FFF2-40B4-BE49-F238E27FC236}">
                <a16:creationId xmlns:a16="http://schemas.microsoft.com/office/drawing/2014/main" id="{E70F5C99-C7B9-43DF-AF6B-D7F2D2AB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4"/>
          <a:stretch/>
        </p:blipFill>
        <p:spPr>
          <a:xfrm>
            <a:off x="832285" y="0"/>
            <a:ext cx="10697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94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THANK YOU</a:t>
            </a:r>
            <a:endParaRPr lang="es-ES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6260" y="3602038"/>
            <a:ext cx="4945225" cy="1655762"/>
          </a:xfrm>
        </p:spPr>
        <p:txBody>
          <a:bodyPr/>
          <a:lstStyle/>
          <a:p>
            <a:r>
              <a:rPr lang="en-US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#WEARE</a:t>
            </a:r>
            <a:r>
              <a:rPr lang="en-US">
                <a:solidFill>
                  <a:srgbClr val="7AA52B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HST</a:t>
            </a:r>
            <a:endParaRPr lang="es-ES">
              <a:solidFill>
                <a:srgbClr val="7AA52B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4" name="Imagen 1" descr="07_HumanScience_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160" y="4736042"/>
            <a:ext cx="2999600" cy="212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142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4D1A-AB74-454B-809C-A1EC56F3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5BA-A1A9-478A-BAD5-9C9FAECB1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A6EAB7-5F3E-4190-9437-36EF9981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7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48BD-E411-4541-A82F-D10A51FF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0F9-F942-4994-9BF1-CBABBD10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Unavailable data</a:t>
            </a:r>
          </a:p>
          <a:p>
            <a:r>
              <a:rPr lang="en-US" dirty="0"/>
              <a:t>Gaps in data collection over the years </a:t>
            </a:r>
          </a:p>
          <a:p>
            <a:r>
              <a:rPr lang="en-US" dirty="0"/>
              <a:t>Discrepancies in country names across indicators (due to political events)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2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C4C9-D28F-4F05-B337-195B5CF3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0E0-B35B-4EDF-9D7C-9A31105F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all files into</a:t>
            </a:r>
          </a:p>
          <a:p>
            <a:pPr lvl="1"/>
            <a:r>
              <a:rPr lang="en-US" dirty="0"/>
              <a:t>One file with multiple sheets</a:t>
            </a:r>
          </a:p>
          <a:p>
            <a:pPr lvl="1"/>
            <a:r>
              <a:rPr lang="en-US" dirty="0"/>
              <a:t>A single sheet</a:t>
            </a:r>
          </a:p>
          <a:p>
            <a:r>
              <a:rPr lang="en-US" dirty="0"/>
              <a:t>Performed PCA </a:t>
            </a:r>
          </a:p>
          <a:p>
            <a:r>
              <a:rPr lang="en-US" dirty="0"/>
              <a:t>Converted text into numerical values </a:t>
            </a:r>
          </a:p>
          <a:p>
            <a:r>
              <a:rPr lang="en-US" dirty="0"/>
              <a:t>Added Country-Continent table to map indicators to continents</a:t>
            </a:r>
          </a:p>
        </p:txBody>
      </p:sp>
    </p:spTree>
    <p:extLst>
      <p:ext uri="{BB962C8B-B14F-4D97-AF65-F5344CB8AC3E}">
        <p14:creationId xmlns:p14="http://schemas.microsoft.com/office/powerpoint/2010/main" val="7754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D1CE-45B9-4943-A6D8-73321CDD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0657-649F-4545-B944-A9FDC2438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2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TOBACCO USE</a:t>
            </a:r>
          </a:p>
        </p:txBody>
      </p:sp>
      <p:pic>
        <p:nvPicPr>
          <p:cNvPr id="4" name="Imagen 1" descr="07_HumanScience_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73" y="5525029"/>
            <a:ext cx="1843146" cy="130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CFE9F9-5B8F-4D5B-A5AE-7BF3A2BD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37" y="581545"/>
            <a:ext cx="9244263" cy="627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BE619-C4C6-4EEA-98E3-D2B1AD96A253}"/>
              </a:ext>
            </a:extLst>
          </p:cNvPr>
          <p:cNvSpPr txBox="1"/>
          <p:nvPr/>
        </p:nvSpPr>
        <p:spPr>
          <a:xfrm>
            <a:off x="244897" y="2943894"/>
            <a:ext cx="2457943" cy="1021556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smokers decreases over time in many countries</a:t>
            </a:r>
          </a:p>
        </p:txBody>
      </p:sp>
    </p:spTree>
    <p:extLst>
      <p:ext uri="{BB962C8B-B14F-4D97-AF65-F5344CB8AC3E}">
        <p14:creationId xmlns:p14="http://schemas.microsoft.com/office/powerpoint/2010/main" val="3010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2663"/>
            <a:ext cx="121920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TOP 10 COUNTRIES OVER THE YEARS</a:t>
            </a:r>
          </a:p>
        </p:txBody>
      </p:sp>
      <p:pic>
        <p:nvPicPr>
          <p:cNvPr id="4" name="Imagen 1" descr="07_HumanScience_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73" y="5525029"/>
            <a:ext cx="1843146" cy="130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2B2EE-231E-4E52-98E2-D995717F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1" y="777666"/>
            <a:ext cx="10426672" cy="60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46F5-7BEE-4E6A-AB1E-61104FAA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Harmful Behavior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7084-872D-431D-B646-BAFB59DA3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F0D7-B434-42B5-9470-0A4625C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Violence to Women by Partners (current &amp; 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67F9-FA19-4FC8-B9B9-D3C4D51B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Oceania scores the highest in this indicator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498063-460A-4101-B232-B297CE0E2FBE}"/>
              </a:ext>
            </a:extLst>
          </p:cNvPr>
          <p:cNvGrpSpPr/>
          <p:nvPr/>
        </p:nvGrpSpPr>
        <p:grpSpPr>
          <a:xfrm>
            <a:off x="1510186" y="2700338"/>
            <a:ext cx="9171628" cy="3038475"/>
            <a:chOff x="3020372" y="2105024"/>
            <a:chExt cx="9171628" cy="3038475"/>
          </a:xfrm>
        </p:grpSpPr>
        <p:pic>
          <p:nvPicPr>
            <p:cNvPr id="5" name="slide2" descr="Sheet 1">
              <a:extLst>
                <a:ext uri="{FF2B5EF4-FFF2-40B4-BE49-F238E27FC236}">
                  <a16:creationId xmlns:a16="http://schemas.microsoft.com/office/drawing/2014/main" id="{385DB09A-5DB8-4057-9701-C2243B44C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22"/>
            <a:stretch/>
          </p:blipFill>
          <p:spPr>
            <a:xfrm>
              <a:off x="3020372" y="2105024"/>
              <a:ext cx="9171628" cy="3038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839024-1179-481E-83A9-313A2A09452A}"/>
                </a:ext>
              </a:extLst>
            </p:cNvPr>
            <p:cNvSpPr/>
            <p:nvPr/>
          </p:nvSpPr>
          <p:spPr>
            <a:xfrm>
              <a:off x="3807000" y="2380376"/>
              <a:ext cx="98249" cy="192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18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0ABF-1520-4CBE-998D-41D7877F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</a:t>
            </a:r>
          </a:p>
        </p:txBody>
      </p:sp>
      <p:pic>
        <p:nvPicPr>
          <p:cNvPr id="4" name="slide3">
            <a:extLst>
              <a:ext uri="{FF2B5EF4-FFF2-40B4-BE49-F238E27FC236}">
                <a16:creationId xmlns:a16="http://schemas.microsoft.com/office/drawing/2014/main" id="{9830D28B-ACDD-4730-A081-7D7056119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9" b="11927"/>
          <a:stretch/>
        </p:blipFill>
        <p:spPr>
          <a:xfrm>
            <a:off x="3155072" y="679075"/>
            <a:ext cx="8836903" cy="596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71F1D-0B06-4FAC-963D-1B2638D67C59}"/>
              </a:ext>
            </a:extLst>
          </p:cNvPr>
          <p:cNvSpPr txBox="1"/>
          <p:nvPr/>
        </p:nvSpPr>
        <p:spPr>
          <a:xfrm>
            <a:off x="361950" y="2999750"/>
            <a:ext cx="2457943" cy="1328023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Only Narau has over half its 15+y female population smoking tobacco </a:t>
            </a:r>
          </a:p>
        </p:txBody>
      </p:sp>
    </p:spTree>
    <p:extLst>
      <p:ext uri="{BB962C8B-B14F-4D97-AF65-F5344CB8AC3E}">
        <p14:creationId xmlns:p14="http://schemas.microsoft.com/office/powerpoint/2010/main" val="246640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D9B56DBC0F946B589D2D06EB07491" ma:contentTypeVersion="9" ma:contentTypeDescription="Create a new document." ma:contentTypeScope="" ma:versionID="72925117ce10902377a4fd3b15b4275e">
  <xsd:schema xmlns:xsd="http://www.w3.org/2001/XMLSchema" xmlns:xs="http://www.w3.org/2001/XMLSchema" xmlns:p="http://schemas.microsoft.com/office/2006/metadata/properties" xmlns:ns3="e1e6b981-3388-4085-8b4d-aed3a4405682" targetNamespace="http://schemas.microsoft.com/office/2006/metadata/properties" ma:root="true" ma:fieldsID="4bccf2f2505254facb5bf30869f1fef3" ns3:_="">
    <xsd:import namespace="e1e6b981-3388-4085-8b4d-aed3a44056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b981-3388-4085-8b4d-aed3a440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07F5AC-7818-4361-B0DB-A83890EB2E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3867F0-2241-488C-BF79-207A15E71B6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e1e6b981-3388-4085-8b4d-aed3a4405682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2FB2D8B-64D5-48AA-A3DA-E860AC601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6b981-3388-4085-8b4d-aed3a4405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261</Words>
  <Application>Microsoft Office PowerPoint</Application>
  <PresentationFormat>Widescreen</PresentationFormat>
  <Paragraphs>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Malgun Gothic Semilight</vt:lpstr>
      <vt:lpstr>Arial</vt:lpstr>
      <vt:lpstr>Arial Black</vt:lpstr>
      <vt:lpstr>Calibri</vt:lpstr>
      <vt:lpstr>Calibri Light</vt:lpstr>
      <vt:lpstr>Office Theme</vt:lpstr>
      <vt:lpstr>GROUP ASSIGNMENT 02: WORLD HEALTH</vt:lpstr>
      <vt:lpstr>Data Set at a Glance</vt:lpstr>
      <vt:lpstr>PowerPoint Presentation</vt:lpstr>
      <vt:lpstr>Global Overview</vt:lpstr>
      <vt:lpstr>TOBACCO USE</vt:lpstr>
      <vt:lpstr>TOP 10 COUNTRIES OVER THE YEARS</vt:lpstr>
      <vt:lpstr>Harmful Behavior</vt:lpstr>
      <vt:lpstr>Violence to Women by Partners (current &amp; Ex)</vt:lpstr>
      <vt:lpstr>Smoking</vt:lpstr>
      <vt:lpstr>Smoking </vt:lpstr>
      <vt:lpstr>Road Traffic Safety</vt:lpstr>
      <vt:lpstr>Disease, Mortality, and Life Expectancy</vt:lpstr>
      <vt:lpstr>Disease and Mortality</vt:lpstr>
      <vt:lpstr>Disease and Mortality</vt:lpstr>
      <vt:lpstr>Disease and Mortality</vt:lpstr>
      <vt:lpstr>Disease and Mortality</vt:lpstr>
      <vt:lpstr>PowerPoint Presentation</vt:lpstr>
      <vt:lpstr>Are Women Expected to Live Longer?</vt:lpstr>
      <vt:lpstr>Are Nurses and Midwives Important?</vt:lpstr>
      <vt:lpstr>A Closer Look</vt:lpstr>
      <vt:lpstr>PowerPoint Presentation</vt:lpstr>
      <vt:lpstr>Tuberculosis</vt:lpstr>
      <vt:lpstr>PowerPoint Presentation</vt:lpstr>
      <vt:lpstr>PowerPoint Presentation</vt:lpstr>
      <vt:lpstr>PowerPoint Presentation</vt:lpstr>
      <vt:lpstr>A Better Tomorrow</vt:lpstr>
      <vt:lpstr>PowerPoint Presentation</vt:lpstr>
      <vt:lpstr>THANK YOU</vt:lpstr>
      <vt:lpstr>Further Details</vt:lpstr>
      <vt:lpstr>Issues with Data Set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HST</dc:title>
  <dc:creator>Sumir Ganguly</dc:creator>
  <cp:lastModifiedBy>durrah13@gmail.com</cp:lastModifiedBy>
  <cp:revision>37</cp:revision>
  <dcterms:created xsi:type="dcterms:W3CDTF">2018-10-15T10:47:34Z</dcterms:created>
  <dcterms:modified xsi:type="dcterms:W3CDTF">2021-08-05T21:50:14Z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0x010100408D9B56DBC0F946B589D2D06EB07491</vt:lpwstr>
  </property>
</Properties>
</file>