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6" r:id="rId7"/>
    <p:sldId id="267" r:id="rId8"/>
    <p:sldId id="269" r:id="rId9"/>
    <p:sldId id="270" r:id="rId10"/>
    <p:sldId id="274" r:id="rId11"/>
    <p:sldId id="258" r:id="rId12"/>
    <p:sldId id="260" r:id="rId13"/>
    <p:sldId id="276" r:id="rId14"/>
    <p:sldId id="264" r:id="rId1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192" userDrawn="1">
          <p15:clr>
            <a:srgbClr val="A4A3A4"/>
          </p15:clr>
        </p15:guide>
        <p15:guide id="4" orient="horz" pos="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A5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67" d="100"/>
          <a:sy n="67" d="100"/>
        </p:scale>
        <p:origin x="604" y="56"/>
      </p:cViewPr>
      <p:guideLst>
        <p:guide orient="horz" pos="2160"/>
        <p:guide pos="3840"/>
        <p:guide pos="192"/>
        <p:guide orient="horz" pos="8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
          </a:p>
        </p:txBody>
      </p:sp>
      <p:sp>
        <p:nvSpPr>
          <p:cNvPr id="4" name="Date Placeholder 3"/>
          <p:cNvSpPr>
            <a:spLocks noGrp="1"/>
          </p:cNvSpPr>
          <p:nvPr>
            <p:ph type="dt" sz="half" idx="10"/>
          </p:nvPr>
        </p:nvSpPr>
        <p:spPr/>
        <p:txBody>
          <a:bodyPr/>
          <a:lstStyle/>
          <a:p>
            <a:fld id="{7642B007-5679-420E-A7AF-15A1DC2BA7E7}" type="datetimeFigureOut">
              <a:rPr lang="es-ES" smtClean="0"/>
              <a:t>05/08/2021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585FAF1-F586-4380-985B-F6DDCA5BD04B}" type="slidenum">
              <a:rPr lang="es-ES" smtClean="0"/>
              <a:t>‹#›</a:t>
            </a:fld>
            <a:endParaRPr lang="es-ES"/>
          </a:p>
        </p:txBody>
      </p:sp>
    </p:spTree>
    <p:extLst>
      <p:ext uri="{BB962C8B-B14F-4D97-AF65-F5344CB8AC3E}">
        <p14:creationId xmlns:p14="http://schemas.microsoft.com/office/powerpoint/2010/main" val="4274463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p:cNvSpPr>
            <a:spLocks noGrp="1"/>
          </p:cNvSpPr>
          <p:nvPr>
            <p:ph type="dt" sz="half" idx="10"/>
          </p:nvPr>
        </p:nvSpPr>
        <p:spPr/>
        <p:txBody>
          <a:bodyPr/>
          <a:lstStyle/>
          <a:p>
            <a:fld id="{7642B007-5679-420E-A7AF-15A1DC2BA7E7}" type="datetimeFigureOut">
              <a:rPr lang="es-ES" smtClean="0"/>
              <a:t>05/08/2021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585FAF1-F586-4380-985B-F6DDCA5BD04B}" type="slidenum">
              <a:rPr lang="es-ES" smtClean="0"/>
              <a:t>‹#›</a:t>
            </a:fld>
            <a:endParaRPr lang="es-ES"/>
          </a:p>
        </p:txBody>
      </p:sp>
    </p:spTree>
    <p:extLst>
      <p:ext uri="{BB962C8B-B14F-4D97-AF65-F5344CB8AC3E}">
        <p14:creationId xmlns:p14="http://schemas.microsoft.com/office/powerpoint/2010/main" val="2444011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s-E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p:cNvSpPr>
            <a:spLocks noGrp="1"/>
          </p:cNvSpPr>
          <p:nvPr>
            <p:ph type="dt" sz="half" idx="10"/>
          </p:nvPr>
        </p:nvSpPr>
        <p:spPr/>
        <p:txBody>
          <a:bodyPr/>
          <a:lstStyle/>
          <a:p>
            <a:fld id="{7642B007-5679-420E-A7AF-15A1DC2BA7E7}" type="datetimeFigureOut">
              <a:rPr lang="es-ES" smtClean="0"/>
              <a:t>05/08/2021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585FAF1-F586-4380-985B-F6DDCA5BD04B}" type="slidenum">
              <a:rPr lang="es-ES" smtClean="0"/>
              <a:t>‹#›</a:t>
            </a:fld>
            <a:endParaRPr lang="es-ES"/>
          </a:p>
        </p:txBody>
      </p:sp>
    </p:spTree>
    <p:extLst>
      <p:ext uri="{BB962C8B-B14F-4D97-AF65-F5344CB8AC3E}">
        <p14:creationId xmlns:p14="http://schemas.microsoft.com/office/powerpoint/2010/main" val="700559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p:cNvSpPr>
            <a:spLocks noGrp="1"/>
          </p:cNvSpPr>
          <p:nvPr>
            <p:ph type="dt" sz="half" idx="10"/>
          </p:nvPr>
        </p:nvSpPr>
        <p:spPr/>
        <p:txBody>
          <a:bodyPr/>
          <a:lstStyle/>
          <a:p>
            <a:fld id="{7642B007-5679-420E-A7AF-15A1DC2BA7E7}" type="datetimeFigureOut">
              <a:rPr lang="es-ES" smtClean="0"/>
              <a:t>05/08/2021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585FAF1-F586-4380-985B-F6DDCA5BD04B}" type="slidenum">
              <a:rPr lang="es-ES" smtClean="0"/>
              <a:t>‹#›</a:t>
            </a:fld>
            <a:endParaRPr lang="es-ES"/>
          </a:p>
        </p:txBody>
      </p:sp>
    </p:spTree>
    <p:extLst>
      <p:ext uri="{BB962C8B-B14F-4D97-AF65-F5344CB8AC3E}">
        <p14:creationId xmlns:p14="http://schemas.microsoft.com/office/powerpoint/2010/main" val="4154551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42B007-5679-420E-A7AF-15A1DC2BA7E7}" type="datetimeFigureOut">
              <a:rPr lang="es-ES" smtClean="0"/>
              <a:t>05/08/2021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585FAF1-F586-4380-985B-F6DDCA5BD04B}" type="slidenum">
              <a:rPr lang="es-ES" smtClean="0"/>
              <a:t>‹#›</a:t>
            </a:fld>
            <a:endParaRPr lang="es-ES"/>
          </a:p>
        </p:txBody>
      </p:sp>
    </p:spTree>
    <p:extLst>
      <p:ext uri="{BB962C8B-B14F-4D97-AF65-F5344CB8AC3E}">
        <p14:creationId xmlns:p14="http://schemas.microsoft.com/office/powerpoint/2010/main" val="3132924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Date Placeholder 4"/>
          <p:cNvSpPr>
            <a:spLocks noGrp="1"/>
          </p:cNvSpPr>
          <p:nvPr>
            <p:ph type="dt" sz="half" idx="10"/>
          </p:nvPr>
        </p:nvSpPr>
        <p:spPr/>
        <p:txBody>
          <a:bodyPr/>
          <a:lstStyle/>
          <a:p>
            <a:fld id="{7642B007-5679-420E-A7AF-15A1DC2BA7E7}" type="datetimeFigureOut">
              <a:rPr lang="es-ES" smtClean="0"/>
              <a:t>05/08/2021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585FAF1-F586-4380-985B-F6DDCA5BD04B}" type="slidenum">
              <a:rPr lang="es-ES" smtClean="0"/>
              <a:t>‹#›</a:t>
            </a:fld>
            <a:endParaRPr lang="es-ES"/>
          </a:p>
        </p:txBody>
      </p:sp>
    </p:spTree>
    <p:extLst>
      <p:ext uri="{BB962C8B-B14F-4D97-AF65-F5344CB8AC3E}">
        <p14:creationId xmlns:p14="http://schemas.microsoft.com/office/powerpoint/2010/main" val="1738836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s-E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7" name="Date Placeholder 6"/>
          <p:cNvSpPr>
            <a:spLocks noGrp="1"/>
          </p:cNvSpPr>
          <p:nvPr>
            <p:ph type="dt" sz="half" idx="10"/>
          </p:nvPr>
        </p:nvSpPr>
        <p:spPr/>
        <p:txBody>
          <a:bodyPr/>
          <a:lstStyle/>
          <a:p>
            <a:fld id="{7642B007-5679-420E-A7AF-15A1DC2BA7E7}" type="datetimeFigureOut">
              <a:rPr lang="es-ES" smtClean="0"/>
              <a:t>05/08/2021</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585FAF1-F586-4380-985B-F6DDCA5BD04B}" type="slidenum">
              <a:rPr lang="es-ES" smtClean="0"/>
              <a:t>‹#›</a:t>
            </a:fld>
            <a:endParaRPr lang="es-ES"/>
          </a:p>
        </p:txBody>
      </p:sp>
    </p:spTree>
    <p:extLst>
      <p:ext uri="{BB962C8B-B14F-4D97-AF65-F5344CB8AC3E}">
        <p14:creationId xmlns:p14="http://schemas.microsoft.com/office/powerpoint/2010/main" val="419376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a:p>
        </p:txBody>
      </p:sp>
      <p:sp>
        <p:nvSpPr>
          <p:cNvPr id="3" name="Date Placeholder 2"/>
          <p:cNvSpPr>
            <a:spLocks noGrp="1"/>
          </p:cNvSpPr>
          <p:nvPr>
            <p:ph type="dt" sz="half" idx="10"/>
          </p:nvPr>
        </p:nvSpPr>
        <p:spPr/>
        <p:txBody>
          <a:bodyPr/>
          <a:lstStyle/>
          <a:p>
            <a:fld id="{7642B007-5679-420E-A7AF-15A1DC2BA7E7}" type="datetimeFigureOut">
              <a:rPr lang="es-ES" smtClean="0"/>
              <a:t>05/08/2021</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585FAF1-F586-4380-985B-F6DDCA5BD04B}" type="slidenum">
              <a:rPr lang="es-ES" smtClean="0"/>
              <a:t>‹#›</a:t>
            </a:fld>
            <a:endParaRPr lang="es-ES"/>
          </a:p>
        </p:txBody>
      </p:sp>
    </p:spTree>
    <p:extLst>
      <p:ext uri="{BB962C8B-B14F-4D97-AF65-F5344CB8AC3E}">
        <p14:creationId xmlns:p14="http://schemas.microsoft.com/office/powerpoint/2010/main" val="3518103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42B007-5679-420E-A7AF-15A1DC2BA7E7}" type="datetimeFigureOut">
              <a:rPr lang="es-ES" smtClean="0"/>
              <a:t>05/08/2021</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585FAF1-F586-4380-985B-F6DDCA5BD04B}" type="slidenum">
              <a:rPr lang="es-ES" smtClean="0"/>
              <a:t>‹#›</a:t>
            </a:fld>
            <a:endParaRPr lang="es-ES"/>
          </a:p>
        </p:txBody>
      </p:sp>
    </p:spTree>
    <p:extLst>
      <p:ext uri="{BB962C8B-B14F-4D97-AF65-F5344CB8AC3E}">
        <p14:creationId xmlns:p14="http://schemas.microsoft.com/office/powerpoint/2010/main" val="2452321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42B007-5679-420E-A7AF-15A1DC2BA7E7}" type="datetimeFigureOut">
              <a:rPr lang="es-ES" smtClean="0"/>
              <a:t>05/08/2021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585FAF1-F586-4380-985B-F6DDCA5BD04B}" type="slidenum">
              <a:rPr lang="es-ES" smtClean="0"/>
              <a:t>‹#›</a:t>
            </a:fld>
            <a:endParaRPr lang="es-ES"/>
          </a:p>
        </p:txBody>
      </p:sp>
    </p:spTree>
    <p:extLst>
      <p:ext uri="{BB962C8B-B14F-4D97-AF65-F5344CB8AC3E}">
        <p14:creationId xmlns:p14="http://schemas.microsoft.com/office/powerpoint/2010/main" val="2859877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42B007-5679-420E-A7AF-15A1DC2BA7E7}" type="datetimeFigureOut">
              <a:rPr lang="es-ES" smtClean="0"/>
              <a:t>05/08/2021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585FAF1-F586-4380-985B-F6DDCA5BD04B}" type="slidenum">
              <a:rPr lang="es-ES" smtClean="0"/>
              <a:t>‹#›</a:t>
            </a:fld>
            <a:endParaRPr lang="es-ES"/>
          </a:p>
        </p:txBody>
      </p:sp>
    </p:spTree>
    <p:extLst>
      <p:ext uri="{BB962C8B-B14F-4D97-AF65-F5344CB8AC3E}">
        <p14:creationId xmlns:p14="http://schemas.microsoft.com/office/powerpoint/2010/main" val="2337841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2B007-5679-420E-A7AF-15A1DC2BA7E7}" type="datetimeFigureOut">
              <a:rPr lang="es-ES" smtClean="0"/>
              <a:t>05/08/2021</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5FAF1-F586-4380-985B-F6DDCA5BD04B}" type="slidenum">
              <a:rPr lang="es-ES" smtClean="0"/>
              <a:t>‹#›</a:t>
            </a:fld>
            <a:endParaRPr lang="es-ES"/>
          </a:p>
        </p:txBody>
      </p:sp>
    </p:spTree>
    <p:extLst>
      <p:ext uri="{BB962C8B-B14F-4D97-AF65-F5344CB8AC3E}">
        <p14:creationId xmlns:p14="http://schemas.microsoft.com/office/powerpoint/2010/main" val="1086396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a:latin typeface="Arial Black" panose="020B0A04020102020204" pitchFamily="34" charset="0"/>
              </a:rPr>
              <a:t>SESSION 08</a:t>
            </a:r>
            <a:br>
              <a:rPr lang="en-US">
                <a:latin typeface="Arial Black" panose="020B0A04020102020204" pitchFamily="34" charset="0"/>
              </a:rPr>
            </a:br>
            <a:r>
              <a:rPr lang="en-US" sz="4800">
                <a:latin typeface="Arial Black" panose="020B0A04020102020204" pitchFamily="34" charset="0"/>
              </a:rPr>
              <a:t>GROUP ASSIGNMENT 02</a:t>
            </a:r>
            <a:endParaRPr lang="es-ES">
              <a:latin typeface="Arial Black" panose="020B0A04020102020204" pitchFamily="34" charset="0"/>
            </a:endParaRPr>
          </a:p>
        </p:txBody>
      </p:sp>
      <p:sp>
        <p:nvSpPr>
          <p:cNvPr id="3" name="Subtitle 2"/>
          <p:cNvSpPr>
            <a:spLocks noGrp="1"/>
          </p:cNvSpPr>
          <p:nvPr>
            <p:ph type="subTitle" idx="1"/>
          </p:nvPr>
        </p:nvSpPr>
        <p:spPr>
          <a:xfrm>
            <a:off x="1524000" y="3602037"/>
            <a:ext cx="9144000" cy="3111583"/>
          </a:xfrm>
        </p:spPr>
        <p:txBody>
          <a:bodyPr>
            <a:normAutofit fontScale="92500" lnSpcReduction="10000"/>
          </a:bodyPr>
          <a:lstStyle/>
          <a:p>
            <a:r>
              <a:rPr lang="en-US" b="1">
                <a:latin typeface="Malgun Gothic Semilight" panose="020B0502040204020203" pitchFamily="34" charset="-128"/>
                <a:ea typeface="Malgun Gothic Semilight" panose="020B0502040204020203" pitchFamily="34" charset="-128"/>
                <a:cs typeface="Malgun Gothic Semilight" panose="020B0502040204020203" pitchFamily="34" charset="-128"/>
              </a:rPr>
              <a:t>GROUP E</a:t>
            </a:r>
            <a:endParaRPr lang="en-US" b="1">
              <a:solidFill>
                <a:srgbClr val="7AA52B"/>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r>
              <a:rPr lang="en-US" sz="1700">
                <a:solidFill>
                  <a:srgbClr val="7AA52B"/>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FAHAD ALSALEH</a:t>
            </a:r>
          </a:p>
          <a:p>
            <a:r>
              <a:rPr lang="en-US" sz="1700">
                <a:solidFill>
                  <a:srgbClr val="7AA52B"/>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MAZEN AL-HABIB</a:t>
            </a:r>
          </a:p>
          <a:p>
            <a:r>
              <a:rPr lang="en-US" sz="1700">
                <a:solidFill>
                  <a:srgbClr val="7AA52B"/>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FATIMAH ALALI</a:t>
            </a:r>
          </a:p>
          <a:p>
            <a:r>
              <a:rPr lang="en-US" sz="1700">
                <a:solidFill>
                  <a:srgbClr val="7AA52B"/>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FAHAD ALFASSAM</a:t>
            </a:r>
          </a:p>
          <a:p>
            <a:r>
              <a:rPr lang="en-US" sz="1700">
                <a:solidFill>
                  <a:srgbClr val="7AA52B"/>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AHMED ALMUTAWA</a:t>
            </a:r>
          </a:p>
          <a:p>
            <a:r>
              <a:rPr lang="en-US" sz="1700">
                <a:solidFill>
                  <a:srgbClr val="7AA52B"/>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MATTER ALOTAIBI</a:t>
            </a:r>
          </a:p>
          <a:p>
            <a:r>
              <a:rPr lang="en-US" sz="1700">
                <a:solidFill>
                  <a:srgbClr val="7AA52B"/>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DURRAH ALZAMIL</a:t>
            </a:r>
          </a:p>
          <a:p>
            <a:r>
              <a:rPr lang="en-US" sz="1700">
                <a:solidFill>
                  <a:srgbClr val="7AA52B"/>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OTHMAN OTAIBI</a:t>
            </a:r>
            <a:endParaRPr lang="es-ES" sz="1700">
              <a:solidFill>
                <a:srgbClr val="7AA52B"/>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p:txBody>
      </p:sp>
      <p:pic>
        <p:nvPicPr>
          <p:cNvPr id="4" name="Imagen 1" descr="07_HumanScience_V.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60" y="4736042"/>
            <a:ext cx="2999600" cy="212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5499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heet 1">
            <a:extLst>
              <a:ext uri="{FF2B5EF4-FFF2-40B4-BE49-F238E27FC236}">
                <a16:creationId xmlns:a16="http://schemas.microsoft.com/office/drawing/2014/main" id="{5F26BBA7-EF02-4315-88E3-F76DCE750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150" y="157162"/>
            <a:ext cx="9867900" cy="5719763"/>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atin typeface="Arial Black" panose="020B0A04020102020204" pitchFamily="34" charset="0"/>
              </a:rPr>
              <a:t>THANK YOU</a:t>
            </a:r>
            <a:endParaRPr lang="es-ES">
              <a:latin typeface="Arial Black" panose="020B0A04020102020204" pitchFamily="34" charset="0"/>
            </a:endParaRPr>
          </a:p>
        </p:txBody>
      </p:sp>
      <p:sp>
        <p:nvSpPr>
          <p:cNvPr id="3" name="Subtitle 2"/>
          <p:cNvSpPr>
            <a:spLocks noGrp="1"/>
          </p:cNvSpPr>
          <p:nvPr>
            <p:ph type="subTitle" idx="1"/>
          </p:nvPr>
        </p:nvSpPr>
        <p:spPr>
          <a:xfrm>
            <a:off x="3676260" y="3602038"/>
            <a:ext cx="4945225" cy="1655762"/>
          </a:xfrm>
        </p:spPr>
        <p:txBody>
          <a:bodyPr/>
          <a:lstStyle/>
          <a:p>
            <a:r>
              <a:rPr lang="en-US">
                <a:latin typeface="Malgun Gothic Semilight" panose="020B0502040204020203" pitchFamily="34" charset="-128"/>
                <a:ea typeface="Malgun Gothic Semilight" panose="020B0502040204020203" pitchFamily="34" charset="-128"/>
                <a:cs typeface="Malgun Gothic Semilight" panose="020B0502040204020203" pitchFamily="34" charset="-128"/>
              </a:rPr>
              <a:t>#WEARE</a:t>
            </a:r>
            <a:r>
              <a:rPr lang="en-US">
                <a:solidFill>
                  <a:srgbClr val="7AA52B"/>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HST</a:t>
            </a:r>
            <a:endParaRPr lang="es-ES">
              <a:solidFill>
                <a:srgbClr val="7AA52B"/>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p:txBody>
      </p:sp>
      <p:pic>
        <p:nvPicPr>
          <p:cNvPr id="4" name="Imagen 1" descr="07_HumanScience_V.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60" y="4736042"/>
            <a:ext cx="2999600" cy="212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1142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2379" y="477097"/>
            <a:ext cx="10515600" cy="1325563"/>
          </a:xfrm>
        </p:spPr>
        <p:txBody>
          <a:bodyPr/>
          <a:lstStyle/>
          <a:p>
            <a:r>
              <a:rPr lang="en-US">
                <a:latin typeface="Arial Black" panose="020B0A04020102020204" pitchFamily="34" charset="0"/>
              </a:rPr>
              <a:t>TOBACCO USE</a:t>
            </a:r>
          </a:p>
        </p:txBody>
      </p:sp>
      <p:sp>
        <p:nvSpPr>
          <p:cNvPr id="3" name="Content Placeholder 2"/>
          <p:cNvSpPr>
            <a:spLocks noGrp="1"/>
          </p:cNvSpPr>
          <p:nvPr>
            <p:ph idx="1"/>
          </p:nvPr>
        </p:nvSpPr>
        <p:spPr>
          <a:xfrm>
            <a:off x="231710" y="1825625"/>
            <a:ext cx="10515600" cy="4351338"/>
          </a:xfrm>
        </p:spPr>
        <p:txBody>
          <a:bodyPr/>
          <a:lstStyle/>
          <a:p>
            <a:pPr>
              <a:buClr>
                <a:srgbClr val="7AA52B"/>
              </a:buClr>
            </a:pP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Tobacco Indicator is age-standardized i.e. mathematically adjusted to allow populations to be compared when age profiles of populations are different.</a:t>
            </a:r>
          </a:p>
          <a:p>
            <a:pPr>
              <a:buClr>
                <a:srgbClr val="7AA52B"/>
              </a:buClr>
            </a:pP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Only age 15 years-old and older is considered.</a:t>
            </a:r>
          </a:p>
          <a:p>
            <a:pPr>
              <a:buClr>
                <a:srgbClr val="7AA52B"/>
              </a:buClr>
            </a:pP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The indicator is a percent of population per country per gender per year.</a:t>
            </a:r>
          </a:p>
          <a:p>
            <a:pPr>
              <a:buClr>
                <a:srgbClr val="7AA52B"/>
              </a:buClr>
            </a:pP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The “both sexes” in the dimension is the weighted average of the percent of the gender based on gender population for a given year.</a:t>
            </a:r>
          </a:p>
        </p:txBody>
      </p:sp>
      <p:pic>
        <p:nvPicPr>
          <p:cNvPr id="4" name="Imagen 1" descr="07_HumanScience_V.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373" y="5525029"/>
            <a:ext cx="1843146" cy="1303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Rounded Corners 4">
            <a:extLst>
              <a:ext uri="{FF2B5EF4-FFF2-40B4-BE49-F238E27FC236}">
                <a16:creationId xmlns:a16="http://schemas.microsoft.com/office/drawing/2014/main" id="{7E120FAB-4A6D-4933-82D5-0212238B3BA7}"/>
              </a:ext>
            </a:extLst>
          </p:cNvPr>
          <p:cNvSpPr/>
          <p:nvPr/>
        </p:nvSpPr>
        <p:spPr>
          <a:xfrm>
            <a:off x="7915351" y="130639"/>
            <a:ext cx="4162927" cy="64698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spAutoFit/>
          </a:bodyPr>
          <a:lstStyle/>
          <a:p>
            <a:pPr algn="ctr"/>
            <a:r>
              <a:rPr lang="en-US" sz="1600" dirty="0">
                <a:solidFill>
                  <a:srgbClr val="C00000"/>
                </a:solidFill>
                <a:latin typeface="Bahnschrift Light" panose="020B0502040204020203" pitchFamily="34" charset="0"/>
              </a:rPr>
              <a:t>Information for the team. Not intended for the presentation to be submitted.</a:t>
            </a:r>
          </a:p>
        </p:txBody>
      </p:sp>
    </p:spTree>
    <p:extLst>
      <p:ext uri="{BB962C8B-B14F-4D97-AF65-F5344CB8AC3E}">
        <p14:creationId xmlns:p14="http://schemas.microsoft.com/office/powerpoint/2010/main" val="2872437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52663"/>
            <a:ext cx="10515600" cy="1325563"/>
          </a:xfrm>
        </p:spPr>
        <p:txBody>
          <a:bodyPr>
            <a:normAutofit/>
          </a:bodyPr>
          <a:lstStyle/>
          <a:p>
            <a:r>
              <a:rPr lang="en-US" sz="3200" dirty="0">
                <a:latin typeface="Arial Black" panose="020B0A04020102020204" pitchFamily="34" charset="0"/>
              </a:rPr>
              <a:t>TOBACCO USE</a:t>
            </a:r>
          </a:p>
        </p:txBody>
      </p:sp>
      <p:pic>
        <p:nvPicPr>
          <p:cNvPr id="4" name="Imagen 1" descr="07_HumanScience_V.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373" y="5525029"/>
            <a:ext cx="1843146" cy="1303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E9CFE9F9-5B8F-4D5B-A5AE-7BF3A2BD3F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7737" y="581545"/>
            <a:ext cx="9244263" cy="6276455"/>
          </a:xfrm>
          <a:prstGeom prst="rect">
            <a:avLst/>
          </a:prstGeom>
        </p:spPr>
      </p:pic>
      <p:sp>
        <p:nvSpPr>
          <p:cNvPr id="15" name="Rectangle: Rounded Corners 14">
            <a:extLst>
              <a:ext uri="{FF2B5EF4-FFF2-40B4-BE49-F238E27FC236}">
                <a16:creationId xmlns:a16="http://schemas.microsoft.com/office/drawing/2014/main" id="{380E4D05-B51C-4C98-9C75-23EB4C609B75}"/>
              </a:ext>
            </a:extLst>
          </p:cNvPr>
          <p:cNvSpPr/>
          <p:nvPr/>
        </p:nvSpPr>
        <p:spPr>
          <a:xfrm>
            <a:off x="1" y="1408033"/>
            <a:ext cx="2947736" cy="404193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spAutoFit/>
          </a:bodyPr>
          <a:lstStyle/>
          <a:p>
            <a:r>
              <a:rPr lang="en-US" sz="1600" dirty="0">
                <a:solidFill>
                  <a:srgbClr val="C00000"/>
                </a:solidFill>
                <a:latin typeface="Bahnschrift Light" panose="020B0502040204020203" pitchFamily="34" charset="0"/>
              </a:rPr>
              <a:t>I wasn’t able to draw a conclusion or a story behind this plot. Below is my attempt:</a:t>
            </a:r>
          </a:p>
          <a:p>
            <a:r>
              <a:rPr lang="en-US" sz="1600" dirty="0">
                <a:solidFill>
                  <a:srgbClr val="C00000"/>
                </a:solidFill>
                <a:latin typeface="Bahnschrift Light" panose="020B0502040204020203" pitchFamily="34" charset="0"/>
              </a:rPr>
              <a:t>* The majority of countries or even continents had an enhancement throughout the years from 2000 to 2018. The color shifts from light green (middle point of the legend) to darker green) as well as reduction in red (high percentage of tobacco consumption).</a:t>
            </a:r>
          </a:p>
        </p:txBody>
      </p:sp>
    </p:spTree>
    <p:extLst>
      <p:ext uri="{BB962C8B-B14F-4D97-AF65-F5344CB8AC3E}">
        <p14:creationId xmlns:p14="http://schemas.microsoft.com/office/powerpoint/2010/main" val="3010640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52663"/>
            <a:ext cx="10515600" cy="1325563"/>
          </a:xfrm>
        </p:spPr>
        <p:txBody>
          <a:bodyPr>
            <a:normAutofit/>
          </a:bodyPr>
          <a:lstStyle/>
          <a:p>
            <a:r>
              <a:rPr lang="en-US" sz="3200" dirty="0">
                <a:latin typeface="Arial Black" panose="020B0A04020102020204" pitchFamily="34" charset="0"/>
              </a:rPr>
              <a:t>TOP 10 COUNTRIES ON MEDICAL DOCTORS</a:t>
            </a:r>
          </a:p>
        </p:txBody>
      </p:sp>
      <p:pic>
        <p:nvPicPr>
          <p:cNvPr id="4" name="Imagen 1" descr="07_HumanScience_V.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373" y="5525029"/>
            <a:ext cx="1843146" cy="1303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Rounded Corners 14">
            <a:extLst>
              <a:ext uri="{FF2B5EF4-FFF2-40B4-BE49-F238E27FC236}">
                <a16:creationId xmlns:a16="http://schemas.microsoft.com/office/drawing/2014/main" id="{380E4D05-B51C-4C98-9C75-23EB4C609B75}"/>
              </a:ext>
            </a:extLst>
          </p:cNvPr>
          <p:cNvSpPr/>
          <p:nvPr/>
        </p:nvSpPr>
        <p:spPr>
          <a:xfrm>
            <a:off x="95289" y="1522367"/>
            <a:ext cx="2947736" cy="381327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spAutoFit/>
          </a:bodyPr>
          <a:lstStyle/>
          <a:p>
            <a:r>
              <a:rPr lang="en-US" sz="1600" dirty="0">
                <a:solidFill>
                  <a:srgbClr val="C00000"/>
                </a:solidFill>
                <a:latin typeface="Bahnschrift Light" panose="020B0502040204020203" pitchFamily="34" charset="0"/>
              </a:rPr>
              <a:t>In the first few years, Italy was leading at the top with more then 59 doctors available per 10,000 from the population. In year, 2000, Italy started dropping drastically and Cuba took the lead reaching more than 84 doctors per 10,000 of population by the year 2018.</a:t>
            </a:r>
          </a:p>
          <a:p>
            <a:endParaRPr lang="en-US" sz="1600" dirty="0">
              <a:solidFill>
                <a:srgbClr val="C00000"/>
              </a:solidFill>
              <a:latin typeface="Bahnschrift Light" panose="020B0502040204020203" pitchFamily="34" charset="0"/>
            </a:endParaRPr>
          </a:p>
          <a:p>
            <a:r>
              <a:rPr lang="en-US" sz="1400" b="1" i="1" dirty="0">
                <a:solidFill>
                  <a:srgbClr val="C00000"/>
                </a:solidFill>
                <a:latin typeface="Bahnschrift Light" panose="020B0502040204020203" pitchFamily="34" charset="0"/>
              </a:rPr>
              <a:t>Missing the legend color</a:t>
            </a:r>
          </a:p>
        </p:txBody>
      </p:sp>
      <p:pic>
        <p:nvPicPr>
          <p:cNvPr id="5" name="Picture 4">
            <a:extLst>
              <a:ext uri="{FF2B5EF4-FFF2-40B4-BE49-F238E27FC236}">
                <a16:creationId xmlns:a16="http://schemas.microsoft.com/office/drawing/2014/main" id="{0EC2B2EE-231E-4E52-98E2-D995717FD4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3250" y="943239"/>
            <a:ext cx="8548899" cy="4985306"/>
          </a:xfrm>
          <a:prstGeom prst="rect">
            <a:avLst/>
          </a:prstGeom>
        </p:spPr>
      </p:pic>
    </p:spTree>
    <p:extLst>
      <p:ext uri="{BB962C8B-B14F-4D97-AF65-F5344CB8AC3E}">
        <p14:creationId xmlns:p14="http://schemas.microsoft.com/office/powerpoint/2010/main" val="3795870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52663"/>
            <a:ext cx="12192000" cy="1325563"/>
          </a:xfrm>
        </p:spPr>
        <p:txBody>
          <a:bodyPr>
            <a:normAutofit/>
          </a:bodyPr>
          <a:lstStyle/>
          <a:p>
            <a:r>
              <a:rPr lang="en-US" sz="3200" dirty="0">
                <a:latin typeface="Arial Black" panose="020B0A04020102020204" pitchFamily="34" charset="0"/>
              </a:rPr>
              <a:t>LIFE EXPECTANCY AT BIRTH FOR FEMALES. WHY?</a:t>
            </a:r>
          </a:p>
        </p:txBody>
      </p:sp>
      <p:pic>
        <p:nvPicPr>
          <p:cNvPr id="4" name="Imagen 1" descr="07_HumanScience_V.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373" y="5525029"/>
            <a:ext cx="1843146" cy="1303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slide3" descr="Comaprison">
            <a:extLst>
              <a:ext uri="{FF2B5EF4-FFF2-40B4-BE49-F238E27FC236}">
                <a16:creationId xmlns:a16="http://schemas.microsoft.com/office/drawing/2014/main" id="{087427E1-A031-4026-B2C3-297CBA1F04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7867"/>
            <a:ext cx="9795601" cy="6220133"/>
          </a:xfrm>
          <a:prstGeom prst="rect">
            <a:avLst/>
          </a:prstGeom>
        </p:spPr>
      </p:pic>
      <p:sp>
        <p:nvSpPr>
          <p:cNvPr id="15" name="Rectangle: Rounded Corners 14">
            <a:extLst>
              <a:ext uri="{FF2B5EF4-FFF2-40B4-BE49-F238E27FC236}">
                <a16:creationId xmlns:a16="http://schemas.microsoft.com/office/drawing/2014/main" id="{380E4D05-B51C-4C98-9C75-23EB4C609B75}"/>
              </a:ext>
            </a:extLst>
          </p:cNvPr>
          <p:cNvSpPr/>
          <p:nvPr/>
        </p:nvSpPr>
        <p:spPr>
          <a:xfrm>
            <a:off x="8145379" y="1466390"/>
            <a:ext cx="3850105" cy="5257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spAutoFit/>
          </a:bodyPr>
          <a:lstStyle/>
          <a:p>
            <a:r>
              <a:rPr lang="en-US" sz="1400" dirty="0">
                <a:solidFill>
                  <a:srgbClr val="C00000"/>
                </a:solidFill>
                <a:latin typeface="Bahnschrift Light" panose="020B0502040204020203" pitchFamily="34" charset="0"/>
              </a:rPr>
              <a:t>This plot shows that females in Lesotho between the age of 15-19 years give birth at a much higher rate when compared to Japan. (</a:t>
            </a:r>
            <a:r>
              <a:rPr lang="en-US" sz="1400" dirty="0" err="1">
                <a:solidFill>
                  <a:srgbClr val="C00000"/>
                </a:solidFill>
                <a:latin typeface="Bahnschrift Light" panose="020B0502040204020203" pitchFamily="34" charset="0"/>
              </a:rPr>
              <a:t>Adolesent</a:t>
            </a:r>
            <a:r>
              <a:rPr lang="en-US" sz="1400" dirty="0">
                <a:solidFill>
                  <a:srgbClr val="C00000"/>
                </a:solidFill>
                <a:latin typeface="Bahnschrift Light" panose="020B0502040204020203" pitchFamily="34" charset="0"/>
              </a:rPr>
              <a:t> Birth Rate is the annual number of births to 15-19 years of age per 1,000 females in that age group).</a:t>
            </a:r>
          </a:p>
          <a:p>
            <a:endParaRPr lang="en-US" sz="1400" dirty="0">
              <a:solidFill>
                <a:srgbClr val="C00000"/>
              </a:solidFill>
              <a:latin typeface="Bahnschrift Light" panose="020B0502040204020203" pitchFamily="34" charset="0"/>
            </a:endParaRPr>
          </a:p>
          <a:p>
            <a:r>
              <a:rPr lang="en-US" sz="1400" dirty="0">
                <a:solidFill>
                  <a:srgbClr val="C00000"/>
                </a:solidFill>
                <a:latin typeface="Bahnschrift Light" panose="020B0502040204020203" pitchFamily="34" charset="0"/>
              </a:rPr>
              <a:t>Crude suicide rate is the number of deaths in a year divided by the population and multiplied by 100,000 (per 100,000 population). Lesotho has much higher rates as well in suicide when compared to Japan.</a:t>
            </a:r>
          </a:p>
          <a:p>
            <a:endParaRPr lang="en-US" sz="1400" dirty="0">
              <a:solidFill>
                <a:srgbClr val="C00000"/>
              </a:solidFill>
              <a:latin typeface="Bahnschrift Light" panose="020B0502040204020203" pitchFamily="34" charset="0"/>
            </a:endParaRPr>
          </a:p>
          <a:p>
            <a:r>
              <a:rPr lang="en-US" sz="1400" dirty="0" err="1">
                <a:solidFill>
                  <a:srgbClr val="C00000"/>
                </a:solidFill>
                <a:latin typeface="Bahnschrift Light" panose="020B0502040204020203" pitchFamily="34" charset="0"/>
              </a:rPr>
              <a:t>NCD</a:t>
            </a:r>
            <a:r>
              <a:rPr lang="en-US" sz="1400" dirty="0">
                <a:solidFill>
                  <a:srgbClr val="C00000"/>
                </a:solidFill>
                <a:latin typeface="Bahnschrift Light" panose="020B0502040204020203" pitchFamily="34" charset="0"/>
              </a:rPr>
              <a:t> are non-infectious and non-transmissible among people. Lesotho has much more </a:t>
            </a:r>
            <a:r>
              <a:rPr lang="en-US" sz="1400" dirty="0" err="1">
                <a:solidFill>
                  <a:srgbClr val="C00000"/>
                </a:solidFill>
                <a:latin typeface="Bahnschrift Light" panose="020B0502040204020203" pitchFamily="34" charset="0"/>
              </a:rPr>
              <a:t>NCDs</a:t>
            </a:r>
            <a:r>
              <a:rPr lang="en-US" sz="1400" dirty="0">
                <a:solidFill>
                  <a:srgbClr val="C00000"/>
                </a:solidFill>
                <a:latin typeface="Bahnschrift Light" panose="020B0502040204020203" pitchFamily="34" charset="0"/>
              </a:rPr>
              <a:t> than Japan.</a:t>
            </a:r>
          </a:p>
          <a:p>
            <a:endParaRPr lang="en-US" sz="1400" dirty="0">
              <a:solidFill>
                <a:srgbClr val="C00000"/>
              </a:solidFill>
              <a:latin typeface="Bahnschrift Light" panose="020B0502040204020203" pitchFamily="34" charset="0"/>
            </a:endParaRPr>
          </a:p>
          <a:p>
            <a:r>
              <a:rPr lang="en-US" sz="1200" i="1" dirty="0">
                <a:solidFill>
                  <a:srgbClr val="C00000"/>
                </a:solidFill>
                <a:latin typeface="Bahnschrift Light" panose="020B0502040204020203" pitchFamily="34" charset="0"/>
              </a:rPr>
              <a:t>NOTE: The lowest country is Central African Republic, not Lesotho as illustrated in the previous slide. I recommend replacing Lesotho with Central African Republic.</a:t>
            </a:r>
          </a:p>
        </p:txBody>
      </p:sp>
    </p:spTree>
    <p:extLst>
      <p:ext uri="{BB962C8B-B14F-4D97-AF65-F5344CB8AC3E}">
        <p14:creationId xmlns:p14="http://schemas.microsoft.com/office/powerpoint/2010/main" val="3541849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9A6EAB7-5F3E-4190-9437-36EF9981CE5A}"/>
              </a:ext>
            </a:extLst>
          </p:cNvPr>
          <p:cNvPicPr>
            <a:picLocks noChangeAspect="1"/>
          </p:cNvPicPr>
          <p:nvPr/>
        </p:nvPicPr>
        <p:blipFill>
          <a:blip r:embed="rId2"/>
          <a:stretch>
            <a:fillRect/>
          </a:stretch>
        </p:blipFill>
        <p:spPr>
          <a:xfrm>
            <a:off x="381000" y="0"/>
            <a:ext cx="11430000" cy="6858000"/>
          </a:xfrm>
          <a:prstGeom prst="rect">
            <a:avLst/>
          </a:prstGeom>
        </p:spPr>
      </p:pic>
    </p:spTree>
    <p:extLst>
      <p:ext uri="{BB962C8B-B14F-4D97-AF65-F5344CB8AC3E}">
        <p14:creationId xmlns:p14="http://schemas.microsoft.com/office/powerpoint/2010/main" val="1176847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E0D5EE-A700-4FAF-8CE9-87521C11CF82}"/>
              </a:ext>
            </a:extLst>
          </p:cNvPr>
          <p:cNvPicPr>
            <a:picLocks noChangeAspect="1"/>
          </p:cNvPicPr>
          <p:nvPr/>
        </p:nvPicPr>
        <p:blipFill>
          <a:blip r:embed="rId2"/>
          <a:stretch>
            <a:fillRect/>
          </a:stretch>
        </p:blipFill>
        <p:spPr>
          <a:xfrm>
            <a:off x="1909178" y="254953"/>
            <a:ext cx="8373644" cy="6725589"/>
          </a:xfrm>
          <a:prstGeom prst="rect">
            <a:avLst/>
          </a:prstGeom>
        </p:spPr>
      </p:pic>
    </p:spTree>
    <p:extLst>
      <p:ext uri="{BB962C8B-B14F-4D97-AF65-F5344CB8AC3E}">
        <p14:creationId xmlns:p14="http://schemas.microsoft.com/office/powerpoint/2010/main" val="465307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B71C23-8755-4D9D-B182-CFDB4EB2509E}"/>
              </a:ext>
            </a:extLst>
          </p:cNvPr>
          <p:cNvPicPr>
            <a:picLocks noChangeAspect="1"/>
          </p:cNvPicPr>
          <p:nvPr/>
        </p:nvPicPr>
        <p:blipFill>
          <a:blip r:embed="rId2"/>
          <a:stretch>
            <a:fillRect/>
          </a:stretch>
        </p:blipFill>
        <p:spPr>
          <a:xfrm>
            <a:off x="1928231" y="75732"/>
            <a:ext cx="8335538" cy="6706536"/>
          </a:xfrm>
          <a:prstGeom prst="rect">
            <a:avLst/>
          </a:prstGeom>
        </p:spPr>
      </p:pic>
    </p:spTree>
    <p:extLst>
      <p:ext uri="{BB962C8B-B14F-4D97-AF65-F5344CB8AC3E}">
        <p14:creationId xmlns:p14="http://schemas.microsoft.com/office/powerpoint/2010/main" val="2037216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03083A-EF18-44DC-8775-3CE3B1DC1114}"/>
              </a:ext>
            </a:extLst>
          </p:cNvPr>
          <p:cNvPicPr>
            <a:picLocks noChangeAspect="1"/>
          </p:cNvPicPr>
          <p:nvPr/>
        </p:nvPicPr>
        <p:blipFill>
          <a:blip r:embed="rId2"/>
          <a:stretch>
            <a:fillRect/>
          </a:stretch>
        </p:blipFill>
        <p:spPr>
          <a:xfrm>
            <a:off x="0" y="1230443"/>
            <a:ext cx="12192000" cy="4397114"/>
          </a:xfrm>
          <a:prstGeom prst="rect">
            <a:avLst/>
          </a:prstGeom>
        </p:spPr>
      </p:pic>
    </p:spTree>
    <p:extLst>
      <p:ext uri="{BB962C8B-B14F-4D97-AF65-F5344CB8AC3E}">
        <p14:creationId xmlns:p14="http://schemas.microsoft.com/office/powerpoint/2010/main" val="2228103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08D9B56DBC0F946B589D2D06EB07491" ma:contentTypeVersion="9" ma:contentTypeDescription="Create a new document." ma:contentTypeScope="" ma:versionID="72925117ce10902377a4fd3b15b4275e">
  <xsd:schema xmlns:xsd="http://www.w3.org/2001/XMLSchema" xmlns:xs="http://www.w3.org/2001/XMLSchema" xmlns:p="http://schemas.microsoft.com/office/2006/metadata/properties" xmlns:ns3="e1e6b981-3388-4085-8b4d-aed3a4405682" targetNamespace="http://schemas.microsoft.com/office/2006/metadata/properties" ma:root="true" ma:fieldsID="4bccf2f2505254facb5bf30869f1fef3" ns3:_="">
    <xsd:import namespace="e1e6b981-3388-4085-8b4d-aed3a440568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e6b981-3388-4085-8b4d-aed3a44056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3867F0-2241-488C-BF79-207A15E71B64}">
  <ds:schemaRefs>
    <ds:schemaRef ds:uri="http://schemas.microsoft.com/office/2006/documentManagement/types"/>
    <ds:schemaRef ds:uri="http://purl.org/dc/dcmitype/"/>
    <ds:schemaRef ds:uri="http://www.w3.org/XML/1998/namespace"/>
    <ds:schemaRef ds:uri="http://purl.org/dc/elements/1.1/"/>
    <ds:schemaRef ds:uri="http://schemas.microsoft.com/office/2006/metadata/properties"/>
    <ds:schemaRef ds:uri="http://schemas.microsoft.com/office/infopath/2007/PartnerControls"/>
    <ds:schemaRef ds:uri="e1e6b981-3388-4085-8b4d-aed3a4405682"/>
    <ds:schemaRef ds:uri="http://purl.org/dc/terms/"/>
    <ds:schemaRef ds:uri="http://schemas.openxmlformats.org/package/2006/metadata/core-properties"/>
  </ds:schemaRefs>
</ds:datastoreItem>
</file>

<file path=customXml/itemProps2.xml><?xml version="1.0" encoding="utf-8"?>
<ds:datastoreItem xmlns:ds="http://schemas.openxmlformats.org/officeDocument/2006/customXml" ds:itemID="{02FB2D8B-64D5-48AA-A3DA-E860AC6017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e6b981-3388-4085-8b4d-aed3a44056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807F5AC-7818-4361-B0DB-A83890EB2E7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232</TotalTime>
  <Words>389</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Malgun Gothic Semilight</vt:lpstr>
      <vt:lpstr>Arial</vt:lpstr>
      <vt:lpstr>Arial Black</vt:lpstr>
      <vt:lpstr>Bahnschrift Light</vt:lpstr>
      <vt:lpstr>Calibri</vt:lpstr>
      <vt:lpstr>Calibri Light</vt:lpstr>
      <vt:lpstr>Office Theme</vt:lpstr>
      <vt:lpstr>SESSION 08 GROUP ASSIGNMENT 02</vt:lpstr>
      <vt:lpstr>TOBACCO USE</vt:lpstr>
      <vt:lpstr>TOBACCO USE</vt:lpstr>
      <vt:lpstr>TOP 10 COUNTRIES ON MEDICAL DOCTORS</vt:lpstr>
      <vt:lpstr>LIFE EXPECTANCY AT BIRTH FOR FEMALES. WHY?</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 ARE HST</dc:title>
  <dc:creator>Sumir Ganguly</dc:creator>
  <cp:lastModifiedBy>Mr. Man</cp:lastModifiedBy>
  <cp:revision>19</cp:revision>
  <dcterms:created xsi:type="dcterms:W3CDTF">2018-10-15T10:47:34Z</dcterms:created>
  <dcterms:modified xsi:type="dcterms:W3CDTF">2021-08-05T18:50:36Z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0x010100408D9B56DBC0F946B589D2D06EB07491</vt:lpwstr>
  </property>
</Properties>
</file>