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402" r:id="rId2"/>
    <p:sldId id="1093" r:id="rId3"/>
    <p:sldId id="1031" r:id="rId4"/>
    <p:sldId id="978" r:id="rId5"/>
    <p:sldId id="977" r:id="rId6"/>
    <p:sldId id="589" r:id="rId7"/>
    <p:sldId id="981" r:id="rId8"/>
    <p:sldId id="567" r:id="rId9"/>
    <p:sldId id="980" r:id="rId10"/>
    <p:sldId id="982" r:id="rId11"/>
    <p:sldId id="985" r:id="rId12"/>
    <p:sldId id="987" r:id="rId13"/>
    <p:sldId id="990" r:id="rId14"/>
    <p:sldId id="989" r:id="rId15"/>
    <p:sldId id="991" r:id="rId16"/>
    <p:sldId id="995" r:id="rId17"/>
    <p:sldId id="617" r:id="rId18"/>
    <p:sldId id="998" r:id="rId19"/>
    <p:sldId id="524" r:id="rId20"/>
    <p:sldId id="580" r:id="rId21"/>
    <p:sldId id="572" r:id="rId22"/>
    <p:sldId id="578" r:id="rId23"/>
    <p:sldId id="568" r:id="rId24"/>
    <p:sldId id="493" r:id="rId25"/>
    <p:sldId id="494" r:id="rId26"/>
    <p:sldId id="581" r:id="rId27"/>
    <p:sldId id="583" r:id="rId28"/>
    <p:sldId id="594" r:id="rId29"/>
    <p:sldId id="957" r:id="rId30"/>
    <p:sldId id="960" r:id="rId31"/>
    <p:sldId id="627" r:id="rId32"/>
    <p:sldId id="628" r:id="rId33"/>
    <p:sldId id="595" r:id="rId34"/>
    <p:sldId id="598" r:id="rId35"/>
    <p:sldId id="596" r:id="rId36"/>
    <p:sldId id="597" r:id="rId37"/>
    <p:sldId id="496" r:id="rId38"/>
    <p:sldId id="497" r:id="rId39"/>
    <p:sldId id="498" r:id="rId40"/>
    <p:sldId id="563" r:id="rId41"/>
    <p:sldId id="1019" r:id="rId42"/>
    <p:sldId id="603" r:id="rId43"/>
    <p:sldId id="1113" r:id="rId44"/>
    <p:sldId id="469" r:id="rId45"/>
    <p:sldId id="457" r:id="rId46"/>
    <p:sldId id="471" r:id="rId47"/>
    <p:sldId id="390" r:id="rId48"/>
    <p:sldId id="392" r:id="rId49"/>
    <p:sldId id="394" r:id="rId50"/>
    <p:sldId id="395" r:id="rId51"/>
    <p:sldId id="396" r:id="rId52"/>
    <p:sldId id="397" r:id="rId53"/>
    <p:sldId id="398" r:id="rId54"/>
    <p:sldId id="399" r:id="rId55"/>
    <p:sldId id="400" r:id="rId56"/>
    <p:sldId id="1020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25A"/>
    <a:srgbClr val="EB9F15"/>
    <a:srgbClr val="FCCB10"/>
    <a:srgbClr val="EB6622"/>
    <a:srgbClr val="153153"/>
    <a:srgbClr val="E287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4361" autoAdjust="0"/>
  </p:normalViewPr>
  <p:slideViewPr>
    <p:cSldViewPr>
      <p:cViewPr varScale="1">
        <p:scale>
          <a:sx n="71" d="100"/>
          <a:sy n="71" d="100"/>
        </p:scale>
        <p:origin x="268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52742-373F-4A87-92C3-F1BD6DE2FDEE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CA093-4890-4B46-98EB-711D340F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0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12801-5A1F-42B5-B9D7-B63F2E1C56E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673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Martijn</a:t>
            </a:r>
            <a:r>
              <a:rPr lang="en-US" dirty="0"/>
              <a:t> J. </a:t>
            </a:r>
            <a:r>
              <a:rPr lang="en-US" dirty="0" err="1"/>
              <a:t>Schuemie</a:t>
            </a:r>
            <a:r>
              <a:rPr lang="en-US" dirty="0"/>
              <a:t>, Marc A. </a:t>
            </a:r>
            <a:r>
              <a:rPr lang="en-US" dirty="0" err="1"/>
              <a:t>Suchard</a:t>
            </a:r>
            <a:r>
              <a:rPr lang="en-US" dirty="0"/>
              <a:t> and Patrick B. Ryan (2017). </a:t>
            </a:r>
            <a:r>
              <a:rPr lang="en-US" dirty="0" err="1"/>
              <a:t>CohortMethod</a:t>
            </a:r>
            <a:r>
              <a:rPr lang="en-US" dirty="0"/>
              <a:t>: New-user  cohort method with large scale propensity and outcome models. R package version 2.4.3.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91111-6C5B-429D-896E-DC062C62D31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198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Martijn</a:t>
            </a:r>
            <a:r>
              <a:rPr lang="en-US" dirty="0"/>
              <a:t> J. </a:t>
            </a:r>
            <a:r>
              <a:rPr lang="en-US" dirty="0" err="1"/>
              <a:t>Schuemie</a:t>
            </a:r>
            <a:r>
              <a:rPr lang="en-US" dirty="0"/>
              <a:t>, Marc A. </a:t>
            </a:r>
            <a:r>
              <a:rPr lang="en-US" dirty="0" err="1"/>
              <a:t>Suchard</a:t>
            </a:r>
            <a:r>
              <a:rPr lang="en-US" dirty="0"/>
              <a:t> and Patrick B. Ryan (2017). </a:t>
            </a:r>
            <a:r>
              <a:rPr lang="en-US" dirty="0" err="1"/>
              <a:t>CohortMethod</a:t>
            </a:r>
            <a:r>
              <a:rPr lang="en-US" dirty="0"/>
              <a:t>: New-user  cohort method with large scale propensity and outcome models. R package version 2.4.3.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91111-6C5B-429D-896E-DC062C62D31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858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ffectLst/>
              </a:rPr>
              <a:t>Duke et al. </a:t>
            </a:r>
            <a:r>
              <a:rPr lang="en-US" altLang="ko-KR" i="1" dirty="0" err="1">
                <a:effectLst/>
              </a:rPr>
              <a:t>Epilepsia</a:t>
            </a:r>
            <a:r>
              <a:rPr lang="en-US" altLang="ko-KR" i="1" dirty="0">
                <a:effectLst/>
              </a:rPr>
              <a:t> </a:t>
            </a:r>
            <a:r>
              <a:rPr lang="en-US" altLang="ko-KR" i="0" dirty="0">
                <a:effectLst/>
              </a:rPr>
              <a:t>2017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CA093-4890-4B46-98EB-711D340FBB2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08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ffectLst/>
              </a:rPr>
              <a:t>Selmer, Randi, Bengt </a:t>
            </a:r>
            <a:r>
              <a:rPr lang="en-US" altLang="ko-KR" dirty="0" err="1">
                <a:effectLst/>
              </a:rPr>
              <a:t>Haglund</a:t>
            </a:r>
            <a:r>
              <a:rPr lang="en-US" altLang="ko-KR" dirty="0">
                <a:effectLst/>
              </a:rPr>
              <a:t>, Kari </a:t>
            </a:r>
            <a:r>
              <a:rPr lang="en-US" altLang="ko-KR" dirty="0" err="1">
                <a:effectLst/>
              </a:rPr>
              <a:t>Furu</a:t>
            </a:r>
            <a:r>
              <a:rPr lang="en-US" altLang="ko-KR" dirty="0">
                <a:effectLst/>
              </a:rPr>
              <a:t>, Morten Andersen, Mette </a:t>
            </a:r>
            <a:r>
              <a:rPr lang="en-US" altLang="ko-KR" dirty="0" err="1">
                <a:effectLst/>
              </a:rPr>
              <a:t>Nørgaard</a:t>
            </a:r>
            <a:r>
              <a:rPr lang="en-US" altLang="ko-KR" dirty="0">
                <a:effectLst/>
              </a:rPr>
              <a:t>, Helga </a:t>
            </a:r>
            <a:r>
              <a:rPr lang="en-US" altLang="ko-KR" dirty="0" err="1">
                <a:effectLst/>
              </a:rPr>
              <a:t>Zoëga</a:t>
            </a:r>
            <a:r>
              <a:rPr lang="en-US" altLang="ko-KR" dirty="0">
                <a:effectLst/>
              </a:rPr>
              <a:t>, and </a:t>
            </a:r>
            <a:r>
              <a:rPr lang="en-US" altLang="ko-KR" dirty="0" err="1">
                <a:effectLst/>
              </a:rPr>
              <a:t>Helle</a:t>
            </a:r>
            <a:r>
              <a:rPr lang="en-US" altLang="ko-KR" dirty="0">
                <a:effectLst/>
              </a:rPr>
              <a:t> </a:t>
            </a:r>
            <a:r>
              <a:rPr lang="en-US" altLang="ko-KR" dirty="0" err="1">
                <a:effectLst/>
              </a:rPr>
              <a:t>Kieler</a:t>
            </a:r>
            <a:r>
              <a:rPr lang="en-US" altLang="ko-KR" dirty="0">
                <a:effectLst/>
              </a:rPr>
              <a:t>. “Individual-Based versus Aggregate Meta-Analysis in Multi-Database Studies of Pregnancy Outcomes: The Nordic Example of Selective Serotonin Reuptake Inhibitors and Venlafaxine in Pregnancy.” </a:t>
            </a:r>
            <a:r>
              <a:rPr lang="en-US" altLang="ko-KR" i="1" dirty="0" err="1">
                <a:effectLst/>
              </a:rPr>
              <a:t>Pharmacoepidemiology</a:t>
            </a:r>
            <a:r>
              <a:rPr lang="en-US" altLang="ko-KR" i="1" dirty="0">
                <a:effectLst/>
              </a:rPr>
              <a:t> and Drug Safety</a:t>
            </a:r>
            <a:r>
              <a:rPr lang="en-US" altLang="ko-KR" dirty="0">
                <a:effectLst/>
              </a:rPr>
              <a:t> 25, no. 10 (October 1, 2016): 1160–69. doi:10.1002/pds.4033.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CA093-4890-4B46-98EB-711D340FBB2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52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ffectLst/>
              </a:rPr>
              <a:t>Zeng and Lin. </a:t>
            </a:r>
            <a:r>
              <a:rPr lang="en-US" altLang="ko-KR" i="1" dirty="0" err="1">
                <a:effectLst/>
              </a:rPr>
              <a:t>Biometrika</a:t>
            </a:r>
            <a:r>
              <a:rPr lang="en-US" altLang="ko-KR" dirty="0">
                <a:effectLst/>
              </a:rPr>
              <a:t> (2015)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CA093-4890-4B46-98EB-711D340FBB2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97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ffectLst/>
              </a:rPr>
              <a:t>La </a:t>
            </a:r>
            <a:r>
              <a:rPr lang="en-US" altLang="ko-KR" dirty="0" err="1">
                <a:effectLst/>
              </a:rPr>
              <a:t>Gamba</a:t>
            </a:r>
            <a:r>
              <a:rPr lang="en-US" altLang="ko-KR" dirty="0">
                <a:effectLst/>
              </a:rPr>
              <a:t> et al., </a:t>
            </a:r>
            <a:r>
              <a:rPr lang="en-US" altLang="ko-KR" i="1" dirty="0" err="1">
                <a:effectLst/>
              </a:rPr>
              <a:t>Pharmacoepidemiology</a:t>
            </a:r>
            <a:r>
              <a:rPr lang="en-US" altLang="ko-KR" i="1" dirty="0">
                <a:effectLst/>
              </a:rPr>
              <a:t> and Drug Safety</a:t>
            </a:r>
            <a:r>
              <a:rPr lang="en-US" altLang="ko-KR" dirty="0">
                <a:effectLst/>
              </a:rPr>
              <a:t> (2017)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effect of interest is heterogeneous, a one‐stage meta‐analysis ignoring clustering gives biased estimates. Two‐stage meta‐analysis generates estimates at least as accurate and precise as one‐stage meta‐analysis. However, in a study using small databases and rare exposures and/or outcomes, a correct one‐stage meta‐analysis becomes essential</a:t>
            </a:r>
            <a:r>
              <a:rPr lang="en-US" altLang="ko-KR" dirty="0"/>
              <a:t>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CA093-4890-4B46-98EB-711D340FBB2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78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CA093-4890-4B46-98EB-711D340FBB2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46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CA093-4890-4B46-98EB-711D340FBB2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48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12801-5A1F-42B5-B9D7-B63F2E1C56E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603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12801-5A1F-42B5-B9D7-B63F2E1C56E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802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12801-5A1F-42B5-B9D7-B63F2E1C56E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972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effectLst/>
              </a:rPr>
              <a:t>Guertin</a:t>
            </a:r>
            <a:r>
              <a:rPr lang="en-US" altLang="ko-KR" dirty="0">
                <a:effectLst/>
              </a:rPr>
              <a:t>, Jason R., </a:t>
            </a:r>
            <a:r>
              <a:rPr lang="en-US" altLang="ko-KR" dirty="0" err="1">
                <a:effectLst/>
              </a:rPr>
              <a:t>Elham</a:t>
            </a:r>
            <a:r>
              <a:rPr lang="en-US" altLang="ko-KR" dirty="0">
                <a:effectLst/>
              </a:rPr>
              <a:t> </a:t>
            </a:r>
            <a:r>
              <a:rPr lang="en-US" altLang="ko-KR" dirty="0" err="1">
                <a:effectLst/>
              </a:rPr>
              <a:t>Rahme</a:t>
            </a:r>
            <a:r>
              <a:rPr lang="en-US" altLang="ko-KR" dirty="0">
                <a:effectLst/>
              </a:rPr>
              <a:t>, Colin R. </a:t>
            </a:r>
            <a:r>
              <a:rPr lang="en-US" altLang="ko-KR" dirty="0" err="1">
                <a:effectLst/>
              </a:rPr>
              <a:t>Dormuth</a:t>
            </a:r>
            <a:r>
              <a:rPr lang="en-US" altLang="ko-KR" dirty="0">
                <a:effectLst/>
              </a:rPr>
              <a:t>, and Jacques </a:t>
            </a:r>
            <a:r>
              <a:rPr lang="en-US" altLang="ko-KR" dirty="0" err="1">
                <a:effectLst/>
              </a:rPr>
              <a:t>LeLorier</a:t>
            </a:r>
            <a:r>
              <a:rPr lang="en-US" altLang="ko-KR" dirty="0">
                <a:effectLst/>
              </a:rPr>
              <a:t>. “Head to Head Comparison of the Propensity Score and the High-Dimensional Propensity Score Matching Methods.” </a:t>
            </a:r>
            <a:r>
              <a:rPr lang="en-US" altLang="ko-KR" i="1" dirty="0">
                <a:effectLst/>
              </a:rPr>
              <a:t>BMC Medical Research Methodology</a:t>
            </a:r>
            <a:r>
              <a:rPr lang="en-US" altLang="ko-KR" dirty="0">
                <a:effectLst/>
              </a:rPr>
              <a:t> 16 (February 19, 2016). doi:10.1186/s12874-016-0119-1.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CA093-4890-4B46-98EB-711D340FBB2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09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effectLst/>
              </a:rPr>
              <a:t>Guertin</a:t>
            </a:r>
            <a:r>
              <a:rPr lang="en-US" altLang="ko-KR" dirty="0">
                <a:effectLst/>
              </a:rPr>
              <a:t>, Jason R., </a:t>
            </a:r>
            <a:r>
              <a:rPr lang="en-US" altLang="ko-KR" dirty="0" err="1">
                <a:effectLst/>
              </a:rPr>
              <a:t>Elham</a:t>
            </a:r>
            <a:r>
              <a:rPr lang="en-US" altLang="ko-KR" dirty="0">
                <a:effectLst/>
              </a:rPr>
              <a:t> </a:t>
            </a:r>
            <a:r>
              <a:rPr lang="en-US" altLang="ko-KR" dirty="0" err="1">
                <a:effectLst/>
              </a:rPr>
              <a:t>Rahme</a:t>
            </a:r>
            <a:r>
              <a:rPr lang="en-US" altLang="ko-KR" dirty="0">
                <a:effectLst/>
              </a:rPr>
              <a:t>, Colin R. </a:t>
            </a:r>
            <a:r>
              <a:rPr lang="en-US" altLang="ko-KR" dirty="0" err="1">
                <a:effectLst/>
              </a:rPr>
              <a:t>Dormuth</a:t>
            </a:r>
            <a:r>
              <a:rPr lang="en-US" altLang="ko-KR" dirty="0">
                <a:effectLst/>
              </a:rPr>
              <a:t>, and Jacques </a:t>
            </a:r>
            <a:r>
              <a:rPr lang="en-US" altLang="ko-KR" dirty="0" err="1">
                <a:effectLst/>
              </a:rPr>
              <a:t>LeLorier</a:t>
            </a:r>
            <a:r>
              <a:rPr lang="en-US" altLang="ko-KR" dirty="0">
                <a:effectLst/>
              </a:rPr>
              <a:t>. “Head to Head Comparison of the Propensity Score and the High-Dimensional Propensity Score Matching Methods.” </a:t>
            </a:r>
            <a:r>
              <a:rPr lang="en-US" altLang="ko-KR" i="1" dirty="0">
                <a:effectLst/>
              </a:rPr>
              <a:t>BMC Medical Research Methodology</a:t>
            </a:r>
            <a:r>
              <a:rPr lang="en-US" altLang="ko-KR" dirty="0">
                <a:effectLst/>
              </a:rPr>
              <a:t> 16 (February 19, 2016). doi:10.1186/s12874-016-0119-1.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CA093-4890-4B46-98EB-711D340FBB2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37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effectLst/>
              </a:rPr>
              <a:t>Guertin</a:t>
            </a:r>
            <a:r>
              <a:rPr lang="en-US" altLang="ko-KR" dirty="0">
                <a:effectLst/>
              </a:rPr>
              <a:t>, Jason R., </a:t>
            </a:r>
            <a:r>
              <a:rPr lang="en-US" altLang="ko-KR" dirty="0" err="1">
                <a:effectLst/>
              </a:rPr>
              <a:t>Elham</a:t>
            </a:r>
            <a:r>
              <a:rPr lang="en-US" altLang="ko-KR" dirty="0">
                <a:effectLst/>
              </a:rPr>
              <a:t> </a:t>
            </a:r>
            <a:r>
              <a:rPr lang="en-US" altLang="ko-KR" dirty="0" err="1">
                <a:effectLst/>
              </a:rPr>
              <a:t>Rahme</a:t>
            </a:r>
            <a:r>
              <a:rPr lang="en-US" altLang="ko-KR" dirty="0">
                <a:effectLst/>
              </a:rPr>
              <a:t>, Colin R. </a:t>
            </a:r>
            <a:r>
              <a:rPr lang="en-US" altLang="ko-KR" dirty="0" err="1">
                <a:effectLst/>
              </a:rPr>
              <a:t>Dormuth</a:t>
            </a:r>
            <a:r>
              <a:rPr lang="en-US" altLang="ko-KR" dirty="0">
                <a:effectLst/>
              </a:rPr>
              <a:t>, and Jacques </a:t>
            </a:r>
            <a:r>
              <a:rPr lang="en-US" altLang="ko-KR" dirty="0" err="1">
                <a:effectLst/>
              </a:rPr>
              <a:t>LeLorier</a:t>
            </a:r>
            <a:r>
              <a:rPr lang="en-US" altLang="ko-KR" dirty="0">
                <a:effectLst/>
              </a:rPr>
              <a:t>. “Head to Head Comparison of the Propensity Score and the High-Dimensional Propensity Score Matching Methods.” </a:t>
            </a:r>
            <a:r>
              <a:rPr lang="en-US" altLang="ko-KR" i="1" dirty="0">
                <a:effectLst/>
              </a:rPr>
              <a:t>BMC Medical Research Methodology</a:t>
            </a:r>
            <a:r>
              <a:rPr lang="en-US" altLang="ko-KR" dirty="0">
                <a:effectLst/>
              </a:rPr>
              <a:t> 16 (February 19, 2016). doi:10.1186/s12874-016-0119-1.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CA093-4890-4B46-98EB-711D340FBB2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1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effectLst/>
              </a:rPr>
              <a:t>Guertin</a:t>
            </a:r>
            <a:r>
              <a:rPr lang="en-US" altLang="ko-KR" dirty="0">
                <a:effectLst/>
              </a:rPr>
              <a:t>, Jason R., </a:t>
            </a:r>
            <a:r>
              <a:rPr lang="en-US" altLang="ko-KR" dirty="0" err="1">
                <a:effectLst/>
              </a:rPr>
              <a:t>Elham</a:t>
            </a:r>
            <a:r>
              <a:rPr lang="en-US" altLang="ko-KR" dirty="0">
                <a:effectLst/>
              </a:rPr>
              <a:t> </a:t>
            </a:r>
            <a:r>
              <a:rPr lang="en-US" altLang="ko-KR" dirty="0" err="1">
                <a:effectLst/>
              </a:rPr>
              <a:t>Rahme</a:t>
            </a:r>
            <a:r>
              <a:rPr lang="en-US" altLang="ko-KR" dirty="0">
                <a:effectLst/>
              </a:rPr>
              <a:t>, Colin R. </a:t>
            </a:r>
            <a:r>
              <a:rPr lang="en-US" altLang="ko-KR" dirty="0" err="1">
                <a:effectLst/>
              </a:rPr>
              <a:t>Dormuth</a:t>
            </a:r>
            <a:r>
              <a:rPr lang="en-US" altLang="ko-KR" dirty="0">
                <a:effectLst/>
              </a:rPr>
              <a:t>, and Jacques </a:t>
            </a:r>
            <a:r>
              <a:rPr lang="en-US" altLang="ko-KR" dirty="0" err="1">
                <a:effectLst/>
              </a:rPr>
              <a:t>LeLorier</a:t>
            </a:r>
            <a:r>
              <a:rPr lang="en-US" altLang="ko-KR" dirty="0">
                <a:effectLst/>
              </a:rPr>
              <a:t>. “Head to Head Comparison of the Propensity Score and the High-Dimensional Propensity Score Matching Methods.” </a:t>
            </a:r>
            <a:r>
              <a:rPr lang="en-US" altLang="ko-KR" i="1" dirty="0">
                <a:effectLst/>
              </a:rPr>
              <a:t>BMC Medical Research Methodology</a:t>
            </a:r>
            <a:r>
              <a:rPr lang="en-US" altLang="ko-KR" dirty="0">
                <a:effectLst/>
              </a:rPr>
              <a:t> 16 (February 19, 2016). doi:10.1186/s12874-016-0119-1.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CA093-4890-4B46-98EB-711D340FBB2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55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effectLst/>
              </a:rPr>
              <a:t>Lipsitch</a:t>
            </a:r>
            <a:r>
              <a:rPr lang="en-US" altLang="ko-KR" dirty="0">
                <a:effectLst/>
              </a:rPr>
              <a:t>, Marc, Eric </a:t>
            </a:r>
            <a:r>
              <a:rPr lang="en-US" altLang="ko-KR" dirty="0" err="1">
                <a:effectLst/>
              </a:rPr>
              <a:t>Tchetgen</a:t>
            </a:r>
            <a:r>
              <a:rPr lang="en-US" altLang="ko-KR" dirty="0">
                <a:effectLst/>
              </a:rPr>
              <a:t> </a:t>
            </a:r>
            <a:r>
              <a:rPr lang="en-US" altLang="ko-KR" dirty="0" err="1">
                <a:effectLst/>
              </a:rPr>
              <a:t>Tchetgen</a:t>
            </a:r>
            <a:r>
              <a:rPr lang="en-US" altLang="ko-KR" dirty="0">
                <a:effectLst/>
              </a:rPr>
              <a:t>, and Ted Cohen. “Negative Controls: A Tool for Detecting Confounding and Bias in Observational Studies.” </a:t>
            </a:r>
            <a:r>
              <a:rPr lang="en-US" altLang="ko-KR" i="1" dirty="0">
                <a:effectLst/>
              </a:rPr>
              <a:t>Epidemiology (Cambridge, Mass.)</a:t>
            </a:r>
            <a:r>
              <a:rPr lang="en-US" altLang="ko-KR" dirty="0">
                <a:effectLst/>
              </a:rPr>
              <a:t> 21, no. 3 (May 2010): 383–88. doi:10.1097/EDE.0b013e3181d61eeb.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CA093-4890-4B46-98EB-711D340FBB2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6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130425"/>
            <a:ext cx="6096000" cy="17557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4038600"/>
            <a:ext cx="60960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5315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7" name="Picture 3" descr="C:\Users\pryan4\Downloads\want-impact-public-health-help-shape-journey-ahead\OHDSI logo with text - vertical - colored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875375"/>
            <a:ext cx="2682875" cy="323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pryan4\Downloads\want-impact-public-health-help-shape-journey-ahead\OHDSI logo only - colore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C:\Users\pryan4\Downloads\want-impact-public-health-help-shape-journey-ahead\OHDSI logo only - colore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pryan4\Downloads\want-impact-public-health-help-shape-journey-ahead\OHDSI logo only - colore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9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:\Users\pryan4\Downloads\want-impact-public-health-help-shape-journey-ahead\OHDSI logo only - colore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C:\Users\pryan4\Downloads\want-impact-public-health-help-shape-journey-ahead\OHDSI logo only - colore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4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27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20425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042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042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042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042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042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HDSI/StudyProtocolSandbox/tree/master/HypertensionCombina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HDSI/StudyProtocolSandbox/tree/master/HypertensionCombinati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jpe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hdsi-korea.org/" TargetMode="External"/><Relationship Id="rId2" Type="http://schemas.openxmlformats.org/officeDocument/2006/relationships/hyperlink" Target="http://www.ohdsi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ohdsi.org/web/wiki/doku.php?id=projects:workgroups:est-methods" TargetMode="External"/><Relationship Id="rId4" Type="http://schemas.openxmlformats.org/officeDocument/2006/relationships/hyperlink" Target="http://www.ohdsi.org/web/wiki/doku.php?id=projects:ohdsi_community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ohdsi.org/c/For-collaborators-wishing-to-communicate-in-Korean" TargetMode="External"/><Relationship Id="rId2" Type="http://schemas.openxmlformats.org/officeDocument/2006/relationships/hyperlink" Target="http://forums.ohdsi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hdsi-korea/OhdsiDataThonKorea2019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ohdsi.org/web/ATLAS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hdsi/SkeletonComparativeEffectStudy" TargetMode="Externa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62200" y="1447800"/>
            <a:ext cx="6096000" cy="3733800"/>
          </a:xfrm>
        </p:spPr>
        <p:txBody>
          <a:bodyPr>
            <a:noAutofit/>
          </a:bodyPr>
          <a:lstStyle/>
          <a:p>
            <a:r>
              <a:rPr lang="en-US" sz="6000" dirty="0"/>
              <a:t>OHDSI</a:t>
            </a:r>
            <a:r>
              <a:rPr lang="ko-KR" altLang="en-US" sz="6000" dirty="0"/>
              <a:t> </a:t>
            </a:r>
            <a:r>
              <a:rPr lang="en-US" altLang="ko-KR" sz="6000" dirty="0"/>
              <a:t>Tutorial:</a:t>
            </a:r>
            <a:br>
              <a:rPr lang="en-US" altLang="ko-KR" sz="4800" dirty="0"/>
            </a:br>
            <a:r>
              <a:rPr lang="en-US" altLang="ko-KR" dirty="0"/>
              <a:t>Overall process of Population-Level Estimation</a:t>
            </a:r>
            <a:endParaRPr lang="en-US" sz="32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943600" y="5257800"/>
            <a:ext cx="2514600" cy="533400"/>
          </a:xfrm>
        </p:spPr>
        <p:txBody>
          <a:bodyPr/>
          <a:lstStyle/>
          <a:p>
            <a:r>
              <a:rPr lang="en-US"/>
              <a:t>Seng Chan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5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564D7-F87B-4AB9-9F06-02146417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Demo: [Target] Metformin User – initial event inclusion criteria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216F0C-64DE-4BCF-B67D-6D881D6AE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7975FC-372A-4D95-89B5-6632E8CBBE6C}"/>
              </a:ext>
            </a:extLst>
          </p:cNvPr>
          <p:cNvSpPr/>
          <p:nvPr/>
        </p:nvSpPr>
        <p:spPr>
          <a:xfrm>
            <a:off x="25153" y="6464023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http://www.ohdsi.org/web/atlas/#/cohortdefinition/1769410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4287C7-30F3-4D72-B3AC-6571AEE82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828800"/>
            <a:ext cx="8892162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54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564D7-F87B-4AB9-9F06-02146417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Demo: [Target] Metformin User – additional qualifying inclusion criteria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216F0C-64DE-4BCF-B67D-6D881D6AE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7975FC-372A-4D95-89B5-6632E8CBBE6C}"/>
              </a:ext>
            </a:extLst>
          </p:cNvPr>
          <p:cNvSpPr/>
          <p:nvPr/>
        </p:nvSpPr>
        <p:spPr>
          <a:xfrm>
            <a:off x="25153" y="6464023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http://www.ohdsi.org/web/atlas/#/cohortdefinition/1769410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4619E-3EB2-4AB5-9CEF-3F01CBEDE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1276"/>
            <a:ext cx="9144000" cy="299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01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564D7-F87B-4AB9-9F06-02146417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Demo: [Target] Metformin User – </a:t>
            </a:r>
            <a:br>
              <a:rPr lang="en-US" altLang="ko-KR" dirty="0"/>
            </a:br>
            <a:r>
              <a:rPr lang="en-US" altLang="ko-KR" dirty="0"/>
              <a:t>cohort exit criteria and censoring event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216F0C-64DE-4BCF-B67D-6D881D6AE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7975FC-372A-4D95-89B5-6632E8CBBE6C}"/>
              </a:ext>
            </a:extLst>
          </p:cNvPr>
          <p:cNvSpPr/>
          <p:nvPr/>
        </p:nvSpPr>
        <p:spPr>
          <a:xfrm>
            <a:off x="25153" y="6464023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http://www.ohdsi.org/web/atlas/#/cohortdefinition/1769410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61C65-A12B-49E9-84E5-3636FAA18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907"/>
            <a:ext cx="9144000" cy="435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09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564D7-F87B-4AB9-9F06-02146417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Demo: [Target] Metformin User – </a:t>
            </a:r>
            <a:br>
              <a:rPr lang="en-US" altLang="ko-KR" dirty="0"/>
            </a:br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216F0C-64DE-4BCF-B67D-6D881D6AE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7975FC-372A-4D95-89B5-6632E8CBBE6C}"/>
              </a:ext>
            </a:extLst>
          </p:cNvPr>
          <p:cNvSpPr/>
          <p:nvPr/>
        </p:nvSpPr>
        <p:spPr>
          <a:xfrm>
            <a:off x="25153" y="6464023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http://www.ohdsi.org/web/atlas/#/cohortdefinition/1769410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DE956B-CA6F-4860-93A4-90872AD3D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41" y="4953000"/>
            <a:ext cx="9144000" cy="7171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EADF52-35D3-43E7-9CAB-A32E23405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23" y="1447800"/>
            <a:ext cx="9144000" cy="324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2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564D7-F87B-4AB9-9F06-02146417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Demo: [Comparator] Glyburide User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216F0C-64DE-4BCF-B67D-6D881D6AE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7975FC-372A-4D95-89B5-6632E8CBBE6C}"/>
              </a:ext>
            </a:extLst>
          </p:cNvPr>
          <p:cNvSpPr/>
          <p:nvPr/>
        </p:nvSpPr>
        <p:spPr>
          <a:xfrm>
            <a:off x="25153" y="6464023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http://www.ohdsi.org/web/atlas/#/cohortdefinition/1769411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353888-5EDF-4C30-BC14-41D633522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8508"/>
            <a:ext cx="9144000" cy="260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07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564D7-F87B-4AB9-9F06-02146417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Demo: [Outcome] Hypoglycemia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216F0C-64DE-4BCF-B67D-6D881D6AE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8A70BA-822D-4549-A3D3-8FAB519638DD}"/>
              </a:ext>
            </a:extLst>
          </p:cNvPr>
          <p:cNvSpPr/>
          <p:nvPr/>
        </p:nvSpPr>
        <p:spPr>
          <a:xfrm>
            <a:off x="25153" y="6464023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http://www.ohdsi.org/web/atlas/#/cohortdefinition/1769412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4167D9-412D-4FA1-851A-35BBAFB7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90600"/>
            <a:ext cx="7696200" cy="534275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9360135-8C47-4583-AEA7-DDAA99631E7E}"/>
              </a:ext>
            </a:extLst>
          </p:cNvPr>
          <p:cNvSpPr/>
          <p:nvPr/>
        </p:nvSpPr>
        <p:spPr>
          <a:xfrm>
            <a:off x="2895600" y="3276600"/>
            <a:ext cx="137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E2A6B2-0F75-4D9C-AF06-5049CB509C57}"/>
              </a:ext>
            </a:extLst>
          </p:cNvPr>
          <p:cNvSpPr/>
          <p:nvPr/>
        </p:nvSpPr>
        <p:spPr>
          <a:xfrm>
            <a:off x="3164150" y="5952356"/>
            <a:ext cx="137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370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150" y="304800"/>
            <a:ext cx="7886700" cy="578413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evidence does OHDSI seek to generate from observational data?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44100" y="1447800"/>
            <a:ext cx="8686800" cy="40760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/>
              <a:t>Clinical characterization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/>
              <a:t>Natural history</a:t>
            </a:r>
            <a:r>
              <a:rPr lang="en-US" altLang="ko-KR" sz="1400" dirty="0"/>
              <a:t>: Who are the patients who have diabetes? Among those patients, who takes metformin?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/>
              <a:t>Quality improvement</a:t>
            </a:r>
            <a:r>
              <a:rPr lang="en-US" altLang="ko-KR" sz="1400" dirty="0"/>
              <a:t>: What proportion of patients with diabetes experience disease-related complications?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/>
              <a:t>Population-level estimation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/>
              <a:t>Safety surveillance</a:t>
            </a:r>
            <a:r>
              <a:rPr lang="en-US" altLang="ko-KR" sz="1400" dirty="0"/>
              <a:t>: Does metformin cause hypoglycemia?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Comparative effectiveness</a:t>
            </a:r>
            <a:r>
              <a:rPr lang="en-US" altLang="ko-KR" sz="1400" dirty="0">
                <a:solidFill>
                  <a:srgbClr val="FF0000"/>
                </a:solidFill>
              </a:rPr>
              <a:t>: Does metformin cause hypoglycemia more than glyburide?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/>
              <a:t>Patient-level prediction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/>
              <a:t>Precision medicine</a:t>
            </a:r>
            <a:r>
              <a:rPr lang="en-US" altLang="ko-KR" sz="1400" dirty="0"/>
              <a:t>: Given everything you know about me and my medical history, if I start taking metformin, what is the chance that I am going to have hypoglycemia during the first 30 days?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/>
              <a:t>Disease interception</a:t>
            </a:r>
            <a:r>
              <a:rPr lang="en-US" altLang="ko-KR" sz="1400" dirty="0"/>
              <a:t>: Given everything you know about me, what is the chance I will develop diabetes?</a:t>
            </a:r>
          </a:p>
        </p:txBody>
      </p:sp>
    </p:spTree>
    <p:extLst>
      <p:ext uri="{BB962C8B-B14F-4D97-AF65-F5344CB8AC3E}">
        <p14:creationId xmlns:p14="http://schemas.microsoft.com/office/powerpoint/2010/main" val="90066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057" y="381000"/>
            <a:ext cx="7886700" cy="578413"/>
          </a:xfr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altLang="ko-KR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Define statistical model: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choice of the outcome model defines your research question</a:t>
            </a:r>
            <a:endParaRPr lang="ko-KR" alt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66204" y="1843088"/>
            <a:ext cx="8389398" cy="40760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135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96" y="1447800"/>
            <a:ext cx="7415213" cy="421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8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9DACE-91ED-4BD8-9ACF-B05B9E4D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Population Level Estimation: </a:t>
            </a:r>
            <a:br>
              <a:rPr lang="en-US" altLang="ko-KR" dirty="0"/>
            </a:br>
            <a:r>
              <a:rPr lang="en-US" altLang="ko-KR" dirty="0"/>
              <a:t>Comparative Cohort Settings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8249F0-B530-4070-A2B8-6DAFF362D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486049-3849-4C2F-B7E7-9F3124CCF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3225"/>
            <a:ext cx="9144000" cy="199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8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Best practices </a:t>
            </a:r>
            <a:br>
              <a:rPr lang="en-US"/>
            </a:br>
            <a:r>
              <a:rPr lang="en-US"/>
              <a:t>(new-user cohort design)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Use </a:t>
            </a:r>
            <a:r>
              <a:rPr lang="en-US" sz="2400" b="1" dirty="0">
                <a:solidFill>
                  <a:srgbClr val="FF0000"/>
                </a:solidFill>
              </a:rPr>
              <a:t>propensity scores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(PS)</a:t>
            </a:r>
          </a:p>
          <a:p>
            <a:r>
              <a:rPr lang="en-US" sz="2400" dirty="0">
                <a:solidFill>
                  <a:srgbClr val="7030A0"/>
                </a:solidFill>
              </a:rPr>
              <a:t>Build PS model using </a:t>
            </a:r>
            <a:r>
              <a:rPr lang="en-US" sz="2400" b="1" dirty="0">
                <a:solidFill>
                  <a:srgbClr val="FF0000"/>
                </a:solidFill>
              </a:rPr>
              <a:t>regularized regression </a:t>
            </a:r>
            <a:r>
              <a:rPr lang="en-US" sz="2400" dirty="0">
                <a:solidFill>
                  <a:srgbClr val="7030A0"/>
                </a:solidFill>
              </a:rPr>
              <a:t>and a </a:t>
            </a:r>
            <a:r>
              <a:rPr lang="en-US" sz="2400" b="1" dirty="0">
                <a:solidFill>
                  <a:srgbClr val="FF0000"/>
                </a:solidFill>
              </a:rPr>
              <a:t>large set of candidate covariates </a:t>
            </a:r>
            <a:r>
              <a:rPr lang="en-US" sz="2400" dirty="0">
                <a:solidFill>
                  <a:srgbClr val="7030A0"/>
                </a:solidFill>
              </a:rPr>
              <a:t>(as implemented in the </a:t>
            </a:r>
            <a:r>
              <a:rPr lang="en-US" sz="2400" dirty="0" err="1">
                <a:solidFill>
                  <a:srgbClr val="FF0000"/>
                </a:solidFill>
              </a:rPr>
              <a:t>CohortMethod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package)</a:t>
            </a:r>
          </a:p>
          <a:p>
            <a:r>
              <a:rPr lang="en-US" sz="2400" dirty="0">
                <a:solidFill>
                  <a:srgbClr val="7030A0"/>
                </a:solidFill>
              </a:rPr>
              <a:t>Use either </a:t>
            </a:r>
            <a:r>
              <a:rPr lang="en-US" sz="2400" b="1" dirty="0">
                <a:solidFill>
                  <a:srgbClr val="7030A0"/>
                </a:solidFill>
              </a:rPr>
              <a:t>variable-ratio matching</a:t>
            </a:r>
            <a:r>
              <a:rPr lang="en-US" sz="2400" dirty="0">
                <a:solidFill>
                  <a:srgbClr val="7030A0"/>
                </a:solidFill>
              </a:rPr>
              <a:t> or </a:t>
            </a:r>
            <a:r>
              <a:rPr lang="en-US" sz="2400" b="1" dirty="0">
                <a:solidFill>
                  <a:srgbClr val="7030A0"/>
                </a:solidFill>
              </a:rPr>
              <a:t>stratification</a:t>
            </a:r>
            <a:r>
              <a:rPr lang="en-US" sz="2400" dirty="0">
                <a:solidFill>
                  <a:srgbClr val="7030A0"/>
                </a:solidFill>
              </a:rPr>
              <a:t> on the PS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Compute covariate balance </a:t>
            </a:r>
            <a:r>
              <a:rPr lang="en-US" sz="2400" dirty="0">
                <a:solidFill>
                  <a:srgbClr val="7030A0"/>
                </a:solidFill>
              </a:rPr>
              <a:t>after matching, and terminate study if a covariate has standardized difference &gt; 0.2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922020" y="4419600"/>
            <a:ext cx="7315200" cy="18288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Open questions:</a:t>
            </a:r>
          </a:p>
          <a:p>
            <a:pPr marL="285750" indent="-285750">
              <a:buFontTx/>
              <a:buChar char="-"/>
            </a:pPr>
            <a:r>
              <a:rPr lang="en-US"/>
              <a:t>Terminate study if there’s insufficient overlap in PS distributions?</a:t>
            </a:r>
          </a:p>
          <a:p>
            <a:pPr marL="285750" indent="-285750">
              <a:buFontTx/>
              <a:buChar char="-"/>
            </a:pPr>
            <a:r>
              <a:rPr lang="en-US"/>
              <a:t>Require outcome model to be conditioned on matched sets?</a:t>
            </a:r>
          </a:p>
          <a:p>
            <a:pPr marL="285750" indent="-285750">
              <a:buFontTx/>
              <a:buChar char="-"/>
            </a:pPr>
            <a:r>
              <a:rPr lang="en-US"/>
              <a:t>Prescribe Cox models over Poisson and logistic?</a:t>
            </a:r>
          </a:p>
          <a:p>
            <a:pPr marL="285750" indent="-285750">
              <a:buFontTx/>
              <a:buChar char="-"/>
            </a:pPr>
            <a:r>
              <a:rPr lang="en-US"/>
              <a:t>Is there any merit to the dogma stating PS models mustn’t include instrumental variables?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1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760C-DFE3-4D15-A03B-5ED7819D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 of the Tutorial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78DB2-BDDC-45F1-901D-B19F0C798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r>
              <a:rPr lang="en-US" altLang="ko-KR" i="1" dirty="0"/>
              <a:t>All happy families are alike; every unhappy family is unhappy in its own way</a:t>
            </a:r>
            <a:r>
              <a:rPr lang="ko-KR" altLang="en-US" i="1" dirty="0"/>
              <a:t> </a:t>
            </a:r>
            <a:r>
              <a:rPr lang="en-US" altLang="ko-KR" sz="2400" i="1" dirty="0"/>
              <a:t>(</a:t>
            </a:r>
            <a:r>
              <a:rPr lang="ru-RU" altLang="ko-KR" sz="2400" i="1" dirty="0"/>
              <a:t>Все счастливые семьи похожи друг на друга, каждая несчастливая семья несчастлива по-своему</a:t>
            </a:r>
            <a:r>
              <a:rPr lang="en-US" altLang="ko-KR" sz="2400" i="1" dirty="0"/>
              <a:t>)</a:t>
            </a:r>
          </a:p>
          <a:p>
            <a:r>
              <a:rPr lang="en-US" altLang="ko-KR" dirty="0"/>
              <a:t>Every ATLAS-generated non-actionable OHDSI package has errors in its own way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Build Actionable PLE package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Presentation of the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E43CC-9A19-4CC8-B736-71DFF5867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04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Define the statistical model and Compare: </a:t>
            </a:r>
            <a:r>
              <a:rPr lang="en-US" altLang="ko-KR" sz="2700" dirty="0"/>
              <a:t>large scale propensity matching</a:t>
            </a:r>
            <a:endParaRPr lang="ko-KR" altLang="en-US" sz="27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직사각형 8"/>
          <p:cNvSpPr/>
          <p:nvPr/>
        </p:nvSpPr>
        <p:spPr>
          <a:xfrm>
            <a:off x="5715000" y="6125466"/>
            <a:ext cx="3429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altLang="ko-KR" sz="1100" dirty="0"/>
              <a:t>You et al., ESC Congress[Abstract], 2017</a:t>
            </a:r>
          </a:p>
        </p:txBody>
      </p:sp>
      <p:pic>
        <p:nvPicPr>
          <p:cNvPr id="12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3389" y="2244177"/>
            <a:ext cx="2687558" cy="2687558"/>
          </a:xfrm>
        </p:spPr>
      </p:pic>
      <p:pic>
        <p:nvPicPr>
          <p:cNvPr id="14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192" y="2244177"/>
            <a:ext cx="2687558" cy="268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265442"/>
            <a:ext cx="2689015" cy="268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4054078" y="1798881"/>
            <a:ext cx="11857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/>
              <a:t>CD vs AC</a:t>
            </a:r>
          </a:p>
        </p:txBody>
      </p:sp>
      <p:sp>
        <p:nvSpPr>
          <p:cNvPr id="17" name="TextBox 10"/>
          <p:cNvSpPr txBox="1">
            <a:spLocks noChangeArrowheads="1"/>
          </p:cNvSpPr>
          <p:nvPr/>
        </p:nvSpPr>
        <p:spPr bwMode="auto">
          <a:xfrm>
            <a:off x="1072531" y="1811977"/>
            <a:ext cx="11871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 dirty="0"/>
              <a:t>AC vs AD</a:t>
            </a: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6672260" y="1805858"/>
            <a:ext cx="11857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2000"/>
              <a:t>CD vs AD</a:t>
            </a:r>
          </a:p>
        </p:txBody>
      </p:sp>
    </p:spTree>
    <p:extLst>
      <p:ext uri="{BB962C8B-B14F-4D97-AF65-F5344CB8AC3E}">
        <p14:creationId xmlns:p14="http://schemas.microsoft.com/office/powerpoint/2010/main" val="7802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Define the statistical model and Compare: </a:t>
            </a:r>
            <a:r>
              <a:rPr lang="en-US" altLang="ko-KR" sz="2700" dirty="0"/>
              <a:t>large scale propensity matching</a:t>
            </a:r>
            <a:endParaRPr lang="ko-KR" altLang="en-US" sz="27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직사각형 8"/>
          <p:cNvSpPr/>
          <p:nvPr/>
        </p:nvSpPr>
        <p:spPr>
          <a:xfrm>
            <a:off x="5715000" y="6125466"/>
            <a:ext cx="3429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altLang="ko-KR" sz="1100" dirty="0"/>
              <a:t>You et al., ESC Congress[Abstract], 2017</a:t>
            </a: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3378993" y="1735931"/>
            <a:ext cx="11635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/>
              <a:t>CD vs AC</a:t>
            </a: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1328735" y="1749027"/>
            <a:ext cx="11649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/>
              <a:t>AC vs AD</a:t>
            </a: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5913009" y="1749027"/>
            <a:ext cx="11635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 dirty="0"/>
              <a:t>CD vs AD</a:t>
            </a:r>
          </a:p>
        </p:txBody>
      </p:sp>
      <p:pic>
        <p:nvPicPr>
          <p:cNvPr id="1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95" y="2235993"/>
            <a:ext cx="3592480" cy="2515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997" y="2250170"/>
            <a:ext cx="3471800" cy="2429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50170"/>
            <a:ext cx="3270173" cy="228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14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Define the statistical model and Compare: </a:t>
            </a:r>
            <a:r>
              <a:rPr lang="en-US" altLang="ko-KR" sz="2700" dirty="0"/>
              <a:t>large scale propensity matching</a:t>
            </a:r>
            <a:endParaRPr lang="ko-KR" altLang="en-US" sz="27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직사각형 8"/>
          <p:cNvSpPr/>
          <p:nvPr/>
        </p:nvSpPr>
        <p:spPr>
          <a:xfrm>
            <a:off x="5715000" y="6125466"/>
            <a:ext cx="3429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altLang="ko-KR" sz="1100" dirty="0"/>
              <a:t>You et al., ESC Congress[Abstract], 2017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4054079" y="2125266"/>
            <a:ext cx="10358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350"/>
              <a:t>CD vs AC</a:t>
            </a:r>
          </a:p>
        </p:txBody>
      </p:sp>
      <p:sp>
        <p:nvSpPr>
          <p:cNvPr id="18" name="TextBox 10"/>
          <p:cNvSpPr txBox="1">
            <a:spLocks noChangeArrowheads="1"/>
          </p:cNvSpPr>
          <p:nvPr/>
        </p:nvSpPr>
        <p:spPr bwMode="auto">
          <a:xfrm>
            <a:off x="2003822" y="2138362"/>
            <a:ext cx="103703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350"/>
              <a:t>AC vs AD</a:t>
            </a: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6049566" y="2110978"/>
            <a:ext cx="10358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350"/>
              <a:t>CD vs AD</a:t>
            </a:r>
          </a:p>
        </p:txBody>
      </p:sp>
      <p:pic>
        <p:nvPicPr>
          <p:cNvPr id="20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67" y="2549129"/>
            <a:ext cx="2808685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458" y="2549129"/>
            <a:ext cx="2808685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17"/>
          <a:stretch>
            <a:fillRect/>
          </a:stretch>
        </p:blipFill>
        <p:spPr bwMode="auto">
          <a:xfrm>
            <a:off x="5347098" y="2549129"/>
            <a:ext cx="2096690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21"/>
          <a:stretch>
            <a:fillRect/>
          </a:stretch>
        </p:blipFill>
        <p:spPr bwMode="auto">
          <a:xfrm>
            <a:off x="7428311" y="2549129"/>
            <a:ext cx="631031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00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Define the statistical model and Compare: </a:t>
            </a:r>
            <a:r>
              <a:rPr lang="en-US" altLang="ko-KR" sz="2700" dirty="0"/>
              <a:t>large scale propensity matching</a:t>
            </a:r>
            <a:endParaRPr lang="ko-KR" altLang="en-US" sz="27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1" y="1565694"/>
            <a:ext cx="4609620" cy="44853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955" y="1989136"/>
            <a:ext cx="4406079" cy="380206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715000" y="6125466"/>
            <a:ext cx="3429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dirty="0" err="1"/>
              <a:t>Guertin</a:t>
            </a:r>
            <a:r>
              <a:rPr lang="en-US" altLang="ko-KR" sz="1100" dirty="0"/>
              <a:t> et al., </a:t>
            </a:r>
            <a:r>
              <a:rPr lang="en-US" altLang="ko-KR" sz="1100" i="1" dirty="0"/>
              <a:t>BMC Medical Research Methodology</a:t>
            </a:r>
            <a:r>
              <a:rPr lang="en-US" altLang="ko-KR" sz="1100" dirty="0"/>
              <a:t>, 2016</a:t>
            </a:r>
          </a:p>
        </p:txBody>
      </p:sp>
    </p:spTree>
    <p:extLst>
      <p:ext uri="{BB962C8B-B14F-4D97-AF65-F5344CB8AC3E}">
        <p14:creationId xmlns:p14="http://schemas.microsoft.com/office/powerpoint/2010/main" val="45102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Validation: </a:t>
            </a:r>
            <a:r>
              <a:rPr lang="en-US" sz="2800" dirty="0"/>
              <a:t>We can check for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We can review the study code</a:t>
            </a:r>
          </a:p>
          <a:p>
            <a:r>
              <a:rPr lang="en-US" sz="2400"/>
              <a:t>We should make the study code publicly available as part of the paper</a:t>
            </a:r>
          </a:p>
          <a:p>
            <a:r>
              <a:rPr lang="en-US" sz="2400"/>
              <a:t>Large parts of the study are automatically checked using unit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36" y="3300620"/>
            <a:ext cx="5364596" cy="30218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345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81534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4. Validation: </a:t>
            </a:r>
            <a:r>
              <a:rPr lang="en-US" sz="2700" dirty="0"/>
              <a:t>We can evaluate how well the study worked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Included 100 negative control outcomes</a:t>
            </a:r>
          </a:p>
          <a:p>
            <a:r>
              <a:rPr lang="en-US" sz="2400"/>
              <a:t>Results show little residual confounding when using propensity score matching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819400"/>
            <a:ext cx="7753684" cy="2438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6934200" y="6125466"/>
            <a:ext cx="2209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dirty="0" err="1"/>
              <a:t>Lipsitch</a:t>
            </a:r>
            <a:r>
              <a:rPr lang="en-US" altLang="ko-KR" sz="1100" dirty="0"/>
              <a:t> et al., </a:t>
            </a:r>
            <a:r>
              <a:rPr lang="en-US" altLang="ko-KR" sz="1100" i="1" dirty="0"/>
              <a:t>Epidemiology (</a:t>
            </a:r>
            <a:r>
              <a:rPr lang="en-US" altLang="ko-KR" sz="1100" dirty="0"/>
              <a:t>2010)</a:t>
            </a:r>
          </a:p>
        </p:txBody>
      </p:sp>
    </p:spTree>
    <p:extLst>
      <p:ext uri="{BB962C8B-B14F-4D97-AF65-F5344CB8AC3E}">
        <p14:creationId xmlns:p14="http://schemas.microsoft.com/office/powerpoint/2010/main" val="420505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81534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4. Validation: </a:t>
            </a:r>
            <a:r>
              <a:rPr lang="en-US" sz="2700" dirty="0"/>
              <a:t>We can evaluate how well the study worked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417948"/>
            <a:ext cx="36957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772" y="5193694"/>
            <a:ext cx="7022817" cy="93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715000" y="6125466"/>
            <a:ext cx="3429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altLang="ko-KR" sz="1100" dirty="0"/>
              <a:t>You et al., ESC Congress[Abstract], 2017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2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8153400" cy="838200"/>
          </a:xfrm>
        </p:spPr>
        <p:txBody>
          <a:bodyPr>
            <a:normAutofit/>
          </a:bodyPr>
          <a:lstStyle/>
          <a:p>
            <a:r>
              <a:rPr lang="en-US" dirty="0"/>
              <a:t>4. Validation: </a:t>
            </a:r>
            <a:r>
              <a:rPr lang="en-US" sz="2700" dirty="0"/>
              <a:t>Validation of OHDSI statistical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19200"/>
            <a:ext cx="8258175" cy="1333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6" y="3047999"/>
            <a:ext cx="5400001" cy="264066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568" y="3559174"/>
            <a:ext cx="3229270" cy="147002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939365" y="4180367"/>
            <a:ext cx="154392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22388" y="5259569"/>
            <a:ext cx="154392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78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Recruiting data partners and Aggregating their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Recruiting data partners</a:t>
            </a:r>
          </a:p>
          <a:p>
            <a:pPr lvl="1"/>
            <a:r>
              <a:rPr lang="en-US" sz="2000" dirty="0"/>
              <a:t>Posting on Forum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05" y="2057400"/>
            <a:ext cx="6172200" cy="373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5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/>
              <a:t>5. Recruiting data partners and Aggregating their results</a:t>
            </a:r>
            <a:endParaRPr lang="ko-KR" altLang="en-US" sz="3600" dirty="0">
              <a:latin typeface="Arial" panose="020B0604020202020204" pitchFamily="34" charset="0"/>
            </a:endParaRPr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Whole process of analysis was packaged as a software in R and released for reproducible research</a:t>
            </a:r>
          </a:p>
          <a:p>
            <a:pPr lvl="1"/>
            <a:r>
              <a:rPr lang="en-US" altLang="ko-KR" sz="2000" dirty="0">
                <a:hlinkClick r:id="rId3"/>
              </a:rPr>
              <a:t>https://github.com/OHDSI/StudyProtocolSandbox/tree/master/HypertensionCombination</a:t>
            </a:r>
            <a:endParaRPr lang="en-US" altLang="ko-KR" sz="2000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03E932-1767-495A-8D39-711FFB76F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525389"/>
            <a:ext cx="4313237" cy="384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719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BB88-5402-4BBB-A5B2-C5D1FF23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F4E6-942E-4FF3-BA52-653AC4DE1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22549-2F4C-4BB8-AE83-9764562B9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345E7-B6A1-4710-93E5-7B75556D5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39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3600" dirty="0"/>
              <a:t>5. Recruiting data partners and Aggregating their results</a:t>
            </a:r>
            <a:endParaRPr lang="ko-KR" altLang="en-US" sz="3600" dirty="0">
              <a:latin typeface="Arial" panose="020B0604020202020204" pitchFamily="34" charset="0"/>
            </a:endParaRPr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Whole process of analysis was packaged as a software in R and released for reproducible research</a:t>
            </a:r>
          </a:p>
          <a:p>
            <a:pPr lvl="1"/>
            <a:r>
              <a:rPr lang="en-US" altLang="ko-KR" sz="2000" dirty="0">
                <a:hlinkClick r:id="rId3"/>
              </a:rPr>
              <a:t>https://github.com/OHDSI/StudyProtocolSandbox/tree/master/HypertensionCombination</a:t>
            </a:r>
            <a:endParaRPr lang="en-US" altLang="ko-KR" sz="2000" dirty="0"/>
          </a:p>
          <a:p>
            <a:r>
              <a:rPr lang="en-US" altLang="ko-KR" sz="2400" dirty="0"/>
              <a:t>The </a:t>
            </a:r>
            <a:r>
              <a:rPr lang="en-US" altLang="ko-KR" sz="2400" dirty="0">
                <a:solidFill>
                  <a:srgbClr val="FF0000"/>
                </a:solidFill>
              </a:rPr>
              <a:t>whole analytic process was prespecified </a:t>
            </a:r>
            <a:r>
              <a:rPr lang="en-US" altLang="ko-KR" sz="2400" dirty="0"/>
              <a:t>before conduction</a:t>
            </a:r>
          </a:p>
          <a:p>
            <a:r>
              <a:rPr lang="en-US" altLang="ko-KR" sz="2400" dirty="0">
                <a:solidFill>
                  <a:srgbClr val="FF0000"/>
                </a:solidFill>
              </a:rPr>
              <a:t>Only pre-specified aggregated results absent of patient-level information </a:t>
            </a:r>
            <a:r>
              <a:rPr lang="en-US" altLang="ko-KR" sz="2400" dirty="0"/>
              <a:t>is collected for meta-analysis and interpretation</a:t>
            </a:r>
          </a:p>
          <a:p>
            <a:pPr lvl="1"/>
            <a:r>
              <a:rPr lang="en-US" altLang="ko-KR" sz="2000" dirty="0"/>
              <a:t>Meta-analysis: Random-effect model</a:t>
            </a:r>
          </a:p>
          <a:p>
            <a:endParaRPr lang="en-US" altLang="ko-KR" sz="2400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8414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 Recruiting data partners and Aggregating their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231" y="2226469"/>
            <a:ext cx="5436394" cy="3486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623" y="4607719"/>
            <a:ext cx="5586413" cy="13930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60" y="3577828"/>
            <a:ext cx="8422481" cy="22788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9208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 Recruiting data partners and Aggregating their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231" y="2226469"/>
            <a:ext cx="5436394" cy="3486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623" y="4607719"/>
            <a:ext cx="5586413" cy="13930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60" y="3577828"/>
            <a:ext cx="8422481" cy="2278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759" y="3720703"/>
            <a:ext cx="8343900" cy="20931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1875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Recruiting data partners and Aggregating their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43" name="Picture 3">
            <a:extLst>
              <a:ext uri="{FF2B5EF4-FFF2-40B4-BE49-F238E27FC236}">
                <a16:creationId xmlns:a16="http://schemas.microsoft.com/office/drawing/2014/main" id="{641570F4-8A64-4FAD-B123-FCF6DEA4E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2" r="4987"/>
          <a:stretch>
            <a:fillRect/>
          </a:stretch>
        </p:blipFill>
        <p:spPr bwMode="auto">
          <a:xfrm>
            <a:off x="101600" y="1166907"/>
            <a:ext cx="341630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33">
            <a:extLst>
              <a:ext uri="{FF2B5EF4-FFF2-40B4-BE49-F238E27FC236}">
                <a16:creationId xmlns:a16="http://schemas.microsoft.com/office/drawing/2014/main" id="{41A4D8E6-50DA-4CC2-BB41-0BA63B25A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3225" y="4984844"/>
            <a:ext cx="860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SzPct val="70000"/>
              <a:buBlip>
                <a:blip r:embed="rId4"/>
              </a:buBlip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600">
                <a:solidFill>
                  <a:schemeClr val="tx1"/>
                </a:solidFill>
                <a:cs typeface="Arial" panose="020B0604020202020204" pitchFamily="34" charset="0"/>
              </a:rPr>
              <a:t>Favor</a:t>
            </a:r>
          </a:p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600">
                <a:solidFill>
                  <a:schemeClr val="tx1"/>
                </a:solidFill>
                <a:cs typeface="Arial" panose="020B0604020202020204" pitchFamily="34" charset="0"/>
              </a:rPr>
              <a:t>A+D</a:t>
            </a:r>
          </a:p>
        </p:txBody>
      </p:sp>
      <p:pic>
        <p:nvPicPr>
          <p:cNvPr id="45" name="Picture 9">
            <a:extLst>
              <a:ext uri="{FF2B5EF4-FFF2-40B4-BE49-F238E27FC236}">
                <a16:creationId xmlns:a16="http://schemas.microsoft.com/office/drawing/2014/main" id="{FB228B73-0C3E-49C6-9ACB-64D6804A0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1" r="4974"/>
          <a:stretch>
            <a:fillRect/>
          </a:stretch>
        </p:blipFill>
        <p:spPr bwMode="auto">
          <a:xfrm>
            <a:off x="3581400" y="1160557"/>
            <a:ext cx="2624137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10">
            <a:extLst>
              <a:ext uri="{FF2B5EF4-FFF2-40B4-BE49-F238E27FC236}">
                <a16:creationId xmlns:a16="http://schemas.microsoft.com/office/drawing/2014/main" id="{FD6ABF6C-3A98-4CEF-80F0-8FEC5CE07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83" r="3551"/>
          <a:stretch>
            <a:fillRect/>
          </a:stretch>
        </p:blipFill>
        <p:spPr bwMode="auto">
          <a:xfrm>
            <a:off x="6267450" y="1174844"/>
            <a:ext cx="2624137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36">
            <a:extLst>
              <a:ext uri="{FF2B5EF4-FFF2-40B4-BE49-F238E27FC236}">
                <a16:creationId xmlns:a16="http://schemas.microsoft.com/office/drawing/2014/main" id="{CF2713BD-5A00-4A72-88B3-CAD7A14CA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75" y="4984844"/>
            <a:ext cx="862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SzPct val="70000"/>
              <a:buBlip>
                <a:blip r:embed="rId4"/>
              </a:buBlip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600">
                <a:solidFill>
                  <a:schemeClr val="tx1"/>
                </a:solidFill>
                <a:cs typeface="Arial" panose="020B0604020202020204" pitchFamily="34" charset="0"/>
              </a:rPr>
              <a:t>Favor</a:t>
            </a:r>
          </a:p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600">
                <a:solidFill>
                  <a:schemeClr val="tx1"/>
                </a:solidFill>
                <a:cs typeface="Arial" panose="020B0604020202020204" pitchFamily="34" charset="0"/>
              </a:rPr>
              <a:t>A+C</a:t>
            </a:r>
          </a:p>
        </p:txBody>
      </p:sp>
      <p:sp>
        <p:nvSpPr>
          <p:cNvPr id="48" name="TextBox 37">
            <a:extLst>
              <a:ext uri="{FF2B5EF4-FFF2-40B4-BE49-F238E27FC236}">
                <a16:creationId xmlns:a16="http://schemas.microsoft.com/office/drawing/2014/main" id="{CE1E081F-8521-400E-8C46-A277A0611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5" y="4970557"/>
            <a:ext cx="862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SzPct val="70000"/>
              <a:buBlip>
                <a:blip r:embed="rId4"/>
              </a:buBlip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600">
                <a:solidFill>
                  <a:schemeClr val="tx1"/>
                </a:solidFill>
                <a:cs typeface="Arial" panose="020B0604020202020204" pitchFamily="34" charset="0"/>
              </a:rPr>
              <a:t>Favor</a:t>
            </a:r>
          </a:p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600">
                <a:solidFill>
                  <a:schemeClr val="tx1"/>
                </a:solidFill>
                <a:cs typeface="Arial" panose="020B0604020202020204" pitchFamily="34" charset="0"/>
              </a:rPr>
              <a:t>C+D</a:t>
            </a:r>
          </a:p>
        </p:txBody>
      </p:sp>
      <p:sp>
        <p:nvSpPr>
          <p:cNvPr id="49" name="TextBox 38">
            <a:extLst>
              <a:ext uri="{FF2B5EF4-FFF2-40B4-BE49-F238E27FC236}">
                <a16:creationId xmlns:a16="http://schemas.microsoft.com/office/drawing/2014/main" id="{59F60655-19C7-4F77-911F-53CA0DB29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512" y="4970557"/>
            <a:ext cx="860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SzPct val="70000"/>
              <a:buBlip>
                <a:blip r:embed="rId4"/>
              </a:buBlip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600">
                <a:solidFill>
                  <a:schemeClr val="tx1"/>
                </a:solidFill>
                <a:cs typeface="Arial" panose="020B0604020202020204" pitchFamily="34" charset="0"/>
              </a:rPr>
              <a:t>Favor</a:t>
            </a:r>
          </a:p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600">
                <a:solidFill>
                  <a:schemeClr val="tx1"/>
                </a:solidFill>
                <a:cs typeface="Arial" panose="020B0604020202020204" pitchFamily="34" charset="0"/>
              </a:rPr>
              <a:t>A+C</a:t>
            </a:r>
          </a:p>
        </p:txBody>
      </p:sp>
      <p:sp>
        <p:nvSpPr>
          <p:cNvPr id="50" name="TextBox 39">
            <a:extLst>
              <a:ext uri="{FF2B5EF4-FFF2-40B4-BE49-F238E27FC236}">
                <a16:creationId xmlns:a16="http://schemas.microsoft.com/office/drawing/2014/main" id="{97DDDC7B-5CF6-486A-A5D3-99F4F41FF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6612" y="4984844"/>
            <a:ext cx="860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SzPct val="70000"/>
              <a:buBlip>
                <a:blip r:embed="rId4"/>
              </a:buBlip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600">
                <a:solidFill>
                  <a:schemeClr val="tx1"/>
                </a:solidFill>
                <a:cs typeface="Arial" panose="020B0604020202020204" pitchFamily="34" charset="0"/>
              </a:rPr>
              <a:t>Favor</a:t>
            </a:r>
          </a:p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600">
                <a:solidFill>
                  <a:schemeClr val="tx1"/>
                </a:solidFill>
                <a:cs typeface="Arial" panose="020B0604020202020204" pitchFamily="34" charset="0"/>
              </a:rPr>
              <a:t>C+D</a:t>
            </a:r>
          </a:p>
        </p:txBody>
      </p:sp>
      <p:sp>
        <p:nvSpPr>
          <p:cNvPr id="51" name="TextBox 40">
            <a:extLst>
              <a:ext uri="{FF2B5EF4-FFF2-40B4-BE49-F238E27FC236}">
                <a16:creationId xmlns:a16="http://schemas.microsoft.com/office/drawing/2014/main" id="{691F04CB-D891-47FD-9749-01AFD2D44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4987" y="4984844"/>
            <a:ext cx="8620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SzPct val="70000"/>
              <a:buBlip>
                <a:blip r:embed="rId4"/>
              </a:buBlip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600">
                <a:solidFill>
                  <a:schemeClr val="tx1"/>
                </a:solidFill>
                <a:cs typeface="Arial" panose="020B0604020202020204" pitchFamily="34" charset="0"/>
              </a:rPr>
              <a:t>Favor</a:t>
            </a:r>
          </a:p>
          <a:p>
            <a:pPr latinLnBrk="0">
              <a:spcBef>
                <a:spcPct val="0"/>
              </a:spcBef>
              <a:buSzTx/>
              <a:buFontTx/>
              <a:buNone/>
            </a:pPr>
            <a:r>
              <a:rPr lang="en-US" altLang="ko-KR" sz="1600">
                <a:solidFill>
                  <a:schemeClr val="tx1"/>
                </a:solidFill>
                <a:cs typeface="Arial" panose="020B0604020202020204" pitchFamily="34" charset="0"/>
              </a:rPr>
              <a:t>A+D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8361749-C4CD-473F-8AA0-A69C4CECA3FE}"/>
              </a:ext>
            </a:extLst>
          </p:cNvPr>
          <p:cNvSpPr txBox="1"/>
          <p:nvPr/>
        </p:nvSpPr>
        <p:spPr>
          <a:xfrm>
            <a:off x="101600" y="1822544"/>
            <a:ext cx="849312" cy="277813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+mj-lt"/>
              </a:rPr>
              <a:t>CCAE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C9ADFD-B5CD-4C13-AA27-E549A08D9FD5}"/>
              </a:ext>
            </a:extLst>
          </p:cNvPr>
          <p:cNvSpPr txBox="1"/>
          <p:nvPr/>
        </p:nvSpPr>
        <p:spPr>
          <a:xfrm>
            <a:off x="101600" y="2336894"/>
            <a:ext cx="849312" cy="27622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+mj-lt"/>
              </a:rPr>
              <a:t>Optum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188CAB-81D1-4846-BE6B-7ECC9B827C33}"/>
              </a:ext>
            </a:extLst>
          </p:cNvPr>
          <p:cNvSpPr txBox="1"/>
          <p:nvPr/>
        </p:nvSpPr>
        <p:spPr>
          <a:xfrm>
            <a:off x="101600" y="2803619"/>
            <a:ext cx="849312" cy="27622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+mj-lt"/>
              </a:rPr>
              <a:t>Medicare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7F56F0-B88E-47AA-BD5A-EC0697D2FC78}"/>
              </a:ext>
            </a:extLst>
          </p:cNvPr>
          <p:cNvSpPr txBox="1"/>
          <p:nvPr/>
        </p:nvSpPr>
        <p:spPr>
          <a:xfrm>
            <a:off x="101600" y="3283044"/>
            <a:ext cx="849312" cy="277813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+mj-lt"/>
              </a:rPr>
              <a:t>Medicaid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26877F-0752-4A90-9532-B461B1A18037}"/>
              </a:ext>
            </a:extLst>
          </p:cNvPr>
          <p:cNvSpPr txBox="1"/>
          <p:nvPr/>
        </p:nvSpPr>
        <p:spPr>
          <a:xfrm>
            <a:off x="101600" y="3771994"/>
            <a:ext cx="849312" cy="461963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+mj-lt"/>
              </a:rPr>
              <a:t>NHIS (Korea)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DD3EDA9-7E01-4E4D-A6F3-361EC8CF6C38}"/>
              </a:ext>
            </a:extLst>
          </p:cNvPr>
          <p:cNvSpPr txBox="1"/>
          <p:nvPr/>
        </p:nvSpPr>
        <p:spPr>
          <a:xfrm>
            <a:off x="950912" y="4241894"/>
            <a:ext cx="969963" cy="646113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latin typeface="+mj-lt"/>
              </a:rPr>
              <a:t>HR 1.08</a:t>
            </a:r>
            <a:br>
              <a:rPr lang="en-US" altLang="ko-KR" sz="1200" b="1" dirty="0">
                <a:latin typeface="+mj-lt"/>
              </a:rPr>
            </a:br>
            <a:r>
              <a:rPr lang="en-US" altLang="ko-KR" sz="1200" dirty="0">
                <a:latin typeface="+mj-lt"/>
              </a:rPr>
              <a:t>(0.97-1.20)</a:t>
            </a:r>
            <a:br>
              <a:rPr lang="en-US" altLang="ko-KR" sz="1200" dirty="0">
                <a:latin typeface="+mj-lt"/>
              </a:rPr>
            </a:br>
            <a:r>
              <a:rPr lang="en-US" altLang="ko-KR" sz="1200" i="1" dirty="0">
                <a:latin typeface="+mj-lt"/>
              </a:rPr>
              <a:t>P</a:t>
            </a:r>
            <a:r>
              <a:rPr lang="en-US" altLang="ko-KR" sz="1200" dirty="0">
                <a:latin typeface="+mj-lt"/>
              </a:rPr>
              <a:t>=0.127</a:t>
            </a:r>
            <a:endParaRPr lang="ko-KR" altLang="en-US" sz="1200" dirty="0"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0B0435B-AD60-41B7-92B8-78CD555B5921}"/>
              </a:ext>
            </a:extLst>
          </p:cNvPr>
          <p:cNvSpPr txBox="1"/>
          <p:nvPr/>
        </p:nvSpPr>
        <p:spPr>
          <a:xfrm>
            <a:off x="3581400" y="4246657"/>
            <a:ext cx="969962" cy="646112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latin typeface="+mj-lt"/>
              </a:rPr>
              <a:t>HR 0.93</a:t>
            </a:r>
            <a:br>
              <a:rPr lang="en-US" altLang="ko-KR" sz="1200" b="1" dirty="0">
                <a:latin typeface="+mj-lt"/>
              </a:rPr>
            </a:br>
            <a:r>
              <a:rPr lang="en-US" altLang="ko-KR" sz="1200" dirty="0">
                <a:latin typeface="+mj-lt"/>
              </a:rPr>
              <a:t>(0.87-1.01)</a:t>
            </a:r>
            <a:br>
              <a:rPr lang="en-US" altLang="ko-KR" sz="1200" dirty="0">
                <a:latin typeface="+mj-lt"/>
              </a:rPr>
            </a:br>
            <a:r>
              <a:rPr lang="en-US" altLang="ko-KR" sz="1200" i="1" dirty="0">
                <a:latin typeface="+mj-lt"/>
              </a:rPr>
              <a:t>P</a:t>
            </a:r>
            <a:r>
              <a:rPr lang="en-US" altLang="ko-KR" sz="1200" dirty="0">
                <a:latin typeface="+mj-lt"/>
              </a:rPr>
              <a:t>=0.067</a:t>
            </a:r>
            <a:endParaRPr lang="ko-KR" altLang="en-US" sz="1200" dirty="0">
              <a:latin typeface="+mj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B79D838-9939-40F4-9A4A-08DB95B573FA}"/>
              </a:ext>
            </a:extLst>
          </p:cNvPr>
          <p:cNvSpPr txBox="1"/>
          <p:nvPr/>
        </p:nvSpPr>
        <p:spPr>
          <a:xfrm>
            <a:off x="6289675" y="4245069"/>
            <a:ext cx="969962" cy="646113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latin typeface="+mj-lt"/>
              </a:rPr>
              <a:t>HR 1.18</a:t>
            </a:r>
            <a:br>
              <a:rPr lang="en-US" altLang="ko-KR" sz="1200" b="1" dirty="0">
                <a:latin typeface="+mj-lt"/>
              </a:rPr>
            </a:br>
            <a:r>
              <a:rPr lang="en-US" altLang="ko-KR" sz="1200" dirty="0">
                <a:latin typeface="+mj-lt"/>
              </a:rPr>
              <a:t>(0.95-1.47)</a:t>
            </a:r>
            <a:br>
              <a:rPr lang="en-US" altLang="ko-KR" sz="1200" dirty="0">
                <a:latin typeface="+mj-lt"/>
              </a:rPr>
            </a:br>
            <a:r>
              <a:rPr lang="en-US" altLang="ko-KR" sz="1200" i="1" dirty="0">
                <a:latin typeface="+mj-lt"/>
              </a:rPr>
              <a:t>P</a:t>
            </a:r>
            <a:r>
              <a:rPr lang="en-US" altLang="ko-KR" sz="1200" dirty="0">
                <a:latin typeface="+mj-lt"/>
              </a:rPr>
              <a:t>=0.104</a:t>
            </a:r>
            <a:endParaRPr lang="ko-KR" altLang="en-US" sz="1200" dirty="0">
              <a:latin typeface="+mj-lt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F3E97E3-9D5E-4EBF-AF01-C243B55B73BD}"/>
              </a:ext>
            </a:extLst>
          </p:cNvPr>
          <p:cNvSpPr txBox="1"/>
          <p:nvPr/>
        </p:nvSpPr>
        <p:spPr>
          <a:xfrm>
            <a:off x="857250" y="2019394"/>
            <a:ext cx="849312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900" b="1" dirty="0">
                <a:latin typeface="+mj-lt"/>
              </a:rPr>
              <a:t>N= 225,420</a:t>
            </a:r>
            <a:endParaRPr lang="ko-KR" altLang="en-US" sz="900" b="1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BFD51C0-F96A-4012-B74C-D9BE5D8C93E2}"/>
              </a:ext>
            </a:extLst>
          </p:cNvPr>
          <p:cNvSpPr txBox="1"/>
          <p:nvPr/>
        </p:nvSpPr>
        <p:spPr>
          <a:xfrm>
            <a:off x="3554412" y="1984469"/>
            <a:ext cx="849313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900" b="1" dirty="0">
                <a:latin typeface="+mj-lt"/>
              </a:rPr>
              <a:t>N= 28,000</a:t>
            </a:r>
            <a:endParaRPr lang="ko-KR" altLang="en-US" sz="900" b="1" dirty="0">
              <a:latin typeface="+mj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BBA909-CB42-4802-B4B5-FBDD26E27D81}"/>
              </a:ext>
            </a:extLst>
          </p:cNvPr>
          <p:cNvSpPr txBox="1"/>
          <p:nvPr/>
        </p:nvSpPr>
        <p:spPr>
          <a:xfrm>
            <a:off x="6205537" y="2011457"/>
            <a:ext cx="849313" cy="231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900" b="1" dirty="0">
                <a:latin typeface="+mj-lt"/>
              </a:rPr>
              <a:t>N= 32,240</a:t>
            </a:r>
            <a:endParaRPr lang="ko-KR" altLang="en-US" sz="900" b="1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FA7E52-2977-4CBE-A814-F62CF3915390}"/>
              </a:ext>
            </a:extLst>
          </p:cNvPr>
          <p:cNvSpPr txBox="1"/>
          <p:nvPr/>
        </p:nvSpPr>
        <p:spPr>
          <a:xfrm>
            <a:off x="895350" y="2486119"/>
            <a:ext cx="849312" cy="231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900" b="1" dirty="0">
                <a:latin typeface="+mj-lt"/>
              </a:rPr>
              <a:t>N= 133,788</a:t>
            </a:r>
            <a:endParaRPr lang="ko-KR" altLang="en-US" sz="900" b="1" dirty="0">
              <a:latin typeface="+mj-lt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E13A2D2-F1BA-4C55-B33D-9520E7E0E6D3}"/>
              </a:ext>
            </a:extLst>
          </p:cNvPr>
          <p:cNvSpPr txBox="1"/>
          <p:nvPr/>
        </p:nvSpPr>
        <p:spPr>
          <a:xfrm>
            <a:off x="3527425" y="2490882"/>
            <a:ext cx="849312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900" b="1" dirty="0">
                <a:latin typeface="+mj-lt"/>
              </a:rPr>
              <a:t>N= 20,278</a:t>
            </a:r>
            <a:endParaRPr lang="ko-KR" altLang="en-US" sz="900" b="1" dirty="0">
              <a:latin typeface="+mj-lt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F6511FF-0C1D-4835-80DD-D9DB75670121}"/>
              </a:ext>
            </a:extLst>
          </p:cNvPr>
          <p:cNvSpPr txBox="1"/>
          <p:nvPr/>
        </p:nvSpPr>
        <p:spPr>
          <a:xfrm>
            <a:off x="6205537" y="2479769"/>
            <a:ext cx="849313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900" b="1" dirty="0">
                <a:latin typeface="+mj-lt"/>
              </a:rPr>
              <a:t>N= 12,186</a:t>
            </a:r>
            <a:endParaRPr lang="ko-KR" altLang="en-US" sz="900" b="1" dirty="0">
              <a:latin typeface="+mj-l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49B0FE-602C-4EDC-ACF9-9A3C2E64BC34}"/>
              </a:ext>
            </a:extLst>
          </p:cNvPr>
          <p:cNvSpPr txBox="1"/>
          <p:nvPr/>
        </p:nvSpPr>
        <p:spPr>
          <a:xfrm>
            <a:off x="889000" y="2992532"/>
            <a:ext cx="849312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900" b="1" dirty="0">
                <a:latin typeface="+mj-lt"/>
              </a:rPr>
              <a:t>N= 68,658</a:t>
            </a:r>
            <a:endParaRPr lang="ko-KR" altLang="en-US" sz="900" b="1" dirty="0">
              <a:latin typeface="+mj-l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B77D3B1-B416-4A92-8546-97019A65BD30}"/>
              </a:ext>
            </a:extLst>
          </p:cNvPr>
          <p:cNvSpPr txBox="1"/>
          <p:nvPr/>
        </p:nvSpPr>
        <p:spPr>
          <a:xfrm>
            <a:off x="3517900" y="2992532"/>
            <a:ext cx="849312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900" b="1" dirty="0">
                <a:latin typeface="+mj-lt"/>
              </a:rPr>
              <a:t>N= 10,930</a:t>
            </a:r>
            <a:endParaRPr lang="ko-KR" altLang="en-US" sz="900" b="1" dirty="0">
              <a:latin typeface="+mj-l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842B12F-906D-4A7B-A012-A969242815B1}"/>
              </a:ext>
            </a:extLst>
          </p:cNvPr>
          <p:cNvSpPr txBox="1"/>
          <p:nvPr/>
        </p:nvSpPr>
        <p:spPr>
          <a:xfrm>
            <a:off x="6205537" y="2971894"/>
            <a:ext cx="849313" cy="231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900" b="1" dirty="0">
                <a:latin typeface="+mj-lt"/>
              </a:rPr>
              <a:t>N= 13,278</a:t>
            </a:r>
            <a:endParaRPr lang="ko-KR" altLang="en-US" sz="900" b="1" dirty="0">
              <a:latin typeface="+mj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0337F89-9481-4859-8603-5B2D917AAD8E}"/>
              </a:ext>
            </a:extLst>
          </p:cNvPr>
          <p:cNvSpPr txBox="1"/>
          <p:nvPr/>
        </p:nvSpPr>
        <p:spPr>
          <a:xfrm>
            <a:off x="887412" y="3459257"/>
            <a:ext cx="84931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900" b="1" dirty="0">
                <a:latin typeface="+mj-lt"/>
              </a:rPr>
              <a:t>N= 8,012</a:t>
            </a:r>
            <a:endParaRPr lang="ko-KR" altLang="en-US" sz="900" b="1" dirty="0">
              <a:latin typeface="+mj-l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FE4DBA-B33C-47D3-AF20-228F832080C9}"/>
              </a:ext>
            </a:extLst>
          </p:cNvPr>
          <p:cNvSpPr txBox="1"/>
          <p:nvPr/>
        </p:nvSpPr>
        <p:spPr>
          <a:xfrm>
            <a:off x="3514725" y="3465607"/>
            <a:ext cx="849312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900" b="1" dirty="0">
                <a:latin typeface="+mj-lt"/>
              </a:rPr>
              <a:t>N= 2,010</a:t>
            </a:r>
            <a:endParaRPr lang="ko-KR" altLang="en-US" sz="900" b="1" dirty="0">
              <a:latin typeface="+mj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309FE1-1AD4-463E-8999-DD0D5B10C35B}"/>
              </a:ext>
            </a:extLst>
          </p:cNvPr>
          <p:cNvSpPr txBox="1"/>
          <p:nvPr/>
        </p:nvSpPr>
        <p:spPr>
          <a:xfrm>
            <a:off x="6205537" y="3471957"/>
            <a:ext cx="84931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900" b="1" dirty="0">
                <a:latin typeface="+mj-lt"/>
              </a:rPr>
              <a:t>N= 2,382</a:t>
            </a:r>
            <a:endParaRPr lang="ko-KR" altLang="en-US" sz="900" b="1" dirty="0">
              <a:latin typeface="+mj-l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C764390-653A-4E7D-B5C1-8EEA3763CEDE}"/>
              </a:ext>
            </a:extLst>
          </p:cNvPr>
          <p:cNvSpPr txBox="1"/>
          <p:nvPr/>
        </p:nvSpPr>
        <p:spPr>
          <a:xfrm>
            <a:off x="895350" y="3960907"/>
            <a:ext cx="849312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900" b="1" dirty="0">
                <a:latin typeface="+mj-lt"/>
              </a:rPr>
              <a:t>N= 9,494</a:t>
            </a:r>
            <a:endParaRPr lang="ko-KR" altLang="en-US" sz="900" b="1" dirty="0">
              <a:latin typeface="+mj-l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6EC5C1E-7B56-467D-A3CA-6638972E0D89}"/>
              </a:ext>
            </a:extLst>
          </p:cNvPr>
          <p:cNvSpPr txBox="1"/>
          <p:nvPr/>
        </p:nvSpPr>
        <p:spPr>
          <a:xfrm>
            <a:off x="3525837" y="3983132"/>
            <a:ext cx="849313" cy="231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900" b="1" dirty="0">
                <a:latin typeface="+mj-lt"/>
              </a:rPr>
              <a:t>N= 3,470</a:t>
            </a:r>
            <a:endParaRPr lang="ko-KR" altLang="en-US" sz="900" b="1" dirty="0">
              <a:latin typeface="+mj-l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DF7CD01-6C18-4F82-9F2B-BFD089B28AC3}"/>
              </a:ext>
            </a:extLst>
          </p:cNvPr>
          <p:cNvSpPr txBox="1"/>
          <p:nvPr/>
        </p:nvSpPr>
        <p:spPr>
          <a:xfrm>
            <a:off x="6205537" y="3997419"/>
            <a:ext cx="849313" cy="231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900" b="1" dirty="0">
                <a:latin typeface="+mj-lt"/>
              </a:rPr>
              <a:t>N= 4,754</a:t>
            </a:r>
            <a:endParaRPr lang="ko-KR" altLang="en-US" sz="9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97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Recruiting data partners and Aggregating their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410200" y="6197595"/>
            <a:ext cx="37710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dirty="0"/>
              <a:t>Selmer et al., </a:t>
            </a:r>
            <a:r>
              <a:rPr lang="en-US" altLang="ko-KR" sz="1100" i="1" dirty="0" err="1"/>
              <a:t>Pharmacoepidemiology</a:t>
            </a:r>
            <a:r>
              <a:rPr lang="en-US" altLang="ko-KR" sz="1100" i="1" dirty="0"/>
              <a:t> and Drug Safety</a:t>
            </a:r>
            <a:r>
              <a:rPr lang="en-US" altLang="ko-KR" sz="1100" dirty="0"/>
              <a:t> (2016)</a:t>
            </a:r>
            <a:endParaRPr lang="ko-KR" altLang="en-US" sz="11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367" y="2494989"/>
            <a:ext cx="5410200" cy="37026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10" y="1219200"/>
            <a:ext cx="8725786" cy="112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2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Recruiting data partners and Aggregating their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540" y="1066800"/>
            <a:ext cx="3772720" cy="33528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t="76925"/>
          <a:stretch/>
        </p:blipFill>
        <p:spPr>
          <a:xfrm>
            <a:off x="964856" y="4399737"/>
            <a:ext cx="7900088" cy="162006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직선 연결선 5"/>
          <p:cNvCxnSpPr/>
          <p:nvPr/>
        </p:nvCxnSpPr>
        <p:spPr>
          <a:xfrm>
            <a:off x="7600507" y="5225901"/>
            <a:ext cx="838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371600" y="5486400"/>
            <a:ext cx="3733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086600" y="6197595"/>
            <a:ext cx="20946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dirty="0"/>
              <a:t>Zeng and Lin. </a:t>
            </a:r>
            <a:r>
              <a:rPr lang="en-US" altLang="ko-KR" sz="1100" i="1" dirty="0" err="1"/>
              <a:t>Biometrika</a:t>
            </a:r>
            <a:r>
              <a:rPr lang="en-US" altLang="ko-KR" sz="1100" dirty="0"/>
              <a:t> (2015)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9252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Recruiting data partners and Aggregating their results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sz="quarter" idx="4"/>
          </p:nvPr>
        </p:nvSpPr>
        <p:spPr>
          <a:xfrm>
            <a:off x="5414010" y="1744496"/>
            <a:ext cx="3371333" cy="3154363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</a:rPr>
              <a:t>When the effect of interest is heterogeneous</a:t>
            </a:r>
            <a:r>
              <a:rPr lang="en-US" altLang="ko-KR" sz="1800" dirty="0">
                <a:solidFill>
                  <a:schemeClr val="tx1"/>
                </a:solidFill>
              </a:rPr>
              <a:t>, a </a:t>
            </a:r>
            <a:r>
              <a:rPr lang="en-US" altLang="ko-KR" sz="1800" b="1" dirty="0">
                <a:solidFill>
                  <a:schemeClr val="tx1"/>
                </a:solidFill>
              </a:rPr>
              <a:t>one‐stage meta‐analysis</a:t>
            </a:r>
            <a:r>
              <a:rPr lang="en-US" altLang="ko-KR" sz="1800" dirty="0">
                <a:solidFill>
                  <a:schemeClr val="tx1"/>
                </a:solidFill>
              </a:rPr>
              <a:t> ignoring clustering </a:t>
            </a:r>
            <a:r>
              <a:rPr lang="en-US" altLang="ko-KR" sz="1800" b="1" dirty="0">
                <a:solidFill>
                  <a:schemeClr val="tx1"/>
                </a:solidFill>
              </a:rPr>
              <a:t>gives biased estimates</a:t>
            </a:r>
            <a:r>
              <a:rPr lang="en-US" altLang="ko-KR" sz="1800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sz="1800" b="1" dirty="0">
                <a:solidFill>
                  <a:schemeClr val="tx1"/>
                </a:solidFill>
              </a:rPr>
              <a:t>Two‐stage meta‐analysis </a:t>
            </a:r>
            <a:r>
              <a:rPr lang="en-US" altLang="ko-KR" sz="1800" dirty="0">
                <a:solidFill>
                  <a:schemeClr val="tx1"/>
                </a:solidFill>
              </a:rPr>
              <a:t>generates estimates </a:t>
            </a:r>
            <a:r>
              <a:rPr lang="en-US" altLang="ko-KR" sz="1800" b="1" dirty="0">
                <a:solidFill>
                  <a:schemeClr val="tx1"/>
                </a:solidFill>
              </a:rPr>
              <a:t>at least as accurate and precise as one‐stage meta‐analysis</a:t>
            </a:r>
            <a:r>
              <a:rPr lang="en-US" altLang="ko-KR" sz="1800" dirty="0">
                <a:solidFill>
                  <a:schemeClr val="tx1"/>
                </a:solidFill>
              </a:rPr>
              <a:t>. </a:t>
            </a:r>
            <a:endParaRPr lang="ko-KR" alt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410200" y="6197595"/>
            <a:ext cx="37710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dirty="0"/>
              <a:t>La </a:t>
            </a:r>
            <a:r>
              <a:rPr lang="en-US" altLang="ko-KR" sz="1100" dirty="0" err="1"/>
              <a:t>Gamba</a:t>
            </a:r>
            <a:r>
              <a:rPr lang="en-US" altLang="ko-KR" sz="1100" dirty="0"/>
              <a:t> et al., </a:t>
            </a:r>
            <a:r>
              <a:rPr lang="en-US" altLang="ko-KR" sz="1100" i="1" dirty="0" err="1"/>
              <a:t>Pharmacoepidemiology</a:t>
            </a:r>
            <a:r>
              <a:rPr lang="en-US" altLang="ko-KR" sz="1100" i="1" dirty="0"/>
              <a:t> and Drug Safety</a:t>
            </a:r>
            <a:r>
              <a:rPr lang="en-US" altLang="ko-KR" sz="1100" dirty="0"/>
              <a:t> (2017)</a:t>
            </a:r>
            <a:endParaRPr lang="ko-KR" altLang="en-US" sz="11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52" y="1321752"/>
            <a:ext cx="4857416" cy="500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6. Writing: Writing the study was very 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Reuse of R code in CohortMethod, DatabaseConnector, SqlRender, EmpiricalCalibration, etc.</a:t>
            </a:r>
          </a:p>
          <a:p>
            <a:r>
              <a:rPr lang="en-US" sz="2400"/>
              <a:t>Implementation took days instead of months</a:t>
            </a:r>
          </a:p>
          <a:p>
            <a:r>
              <a:rPr lang="en-US" sz="2400"/>
              <a:t>Next study will be faster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47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 is not a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Use software engineering approaches to deal with complexity:</a:t>
            </a:r>
          </a:p>
          <a:p>
            <a:r>
              <a:rPr lang="en-US" sz="2400"/>
              <a:t>Abstraction</a:t>
            </a:r>
          </a:p>
          <a:p>
            <a:r>
              <a:rPr lang="en-US" sz="2400"/>
              <a:t>Encapsulation</a:t>
            </a:r>
          </a:p>
          <a:p>
            <a:r>
              <a:rPr lang="en-US" sz="2400"/>
              <a:t>Writing clear code</a:t>
            </a:r>
          </a:p>
          <a:p>
            <a:r>
              <a:rPr lang="en-US" sz="2400"/>
              <a:t>Re-use</a:t>
            </a:r>
          </a:p>
          <a:p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5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/>
              <a:t>Viewing a study as a pipeline has many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Full traceability</a:t>
            </a:r>
          </a:p>
          <a:p>
            <a:r>
              <a:rPr lang="en-US" sz="2400"/>
              <a:t>Ability to check for correctness</a:t>
            </a:r>
          </a:p>
          <a:p>
            <a:r>
              <a:rPr lang="en-US" sz="2400"/>
              <a:t>Ability to evaluate using controls</a:t>
            </a:r>
          </a:p>
          <a:p>
            <a:r>
              <a:rPr lang="en-US" sz="2400"/>
              <a:t>More efficient</a:t>
            </a:r>
          </a:p>
          <a:p>
            <a:r>
              <a:rPr lang="en-US" sz="2400"/>
              <a:t>Ability to deal with complexity</a:t>
            </a:r>
          </a:p>
          <a:p>
            <a:r>
              <a:rPr lang="en-US" sz="2400"/>
              <a:t>Ability to work with several people on one analysis</a:t>
            </a:r>
          </a:p>
          <a:p>
            <a:r>
              <a:rPr lang="en-US" sz="2400"/>
              <a:t>Easy to rerun on different data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5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BA074-1204-47BD-A124-844FD51A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Exercise: Define target and outcome cohort for Lactic acidosis in metformin users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BF6B8-5ED7-441B-9BEA-3A79E0E19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</a:t>
            </a:r>
            <a:r>
              <a:rPr lang="en-US" altLang="ko-KR" b="1" dirty="0"/>
              <a:t>initial event</a:t>
            </a:r>
            <a:r>
              <a:rPr lang="en-US" altLang="ko-KR" dirty="0"/>
              <a:t>(?) define cohort entry?</a:t>
            </a:r>
          </a:p>
          <a:p>
            <a:r>
              <a:rPr lang="en-US" altLang="ko-KR" dirty="0"/>
              <a:t>What </a:t>
            </a:r>
            <a:r>
              <a:rPr lang="en-US" altLang="ko-KR" b="1" dirty="0"/>
              <a:t>inclusion criteria </a:t>
            </a:r>
            <a:r>
              <a:rPr lang="en-US" altLang="ko-KR" dirty="0"/>
              <a:t>are applied to the initial events?</a:t>
            </a:r>
          </a:p>
          <a:p>
            <a:r>
              <a:rPr lang="en-US" altLang="ko-KR" dirty="0"/>
              <a:t>What defines a person’s </a:t>
            </a:r>
            <a:r>
              <a:rPr lang="en-US" altLang="ko-KR" b="1" dirty="0"/>
              <a:t>cohort exit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OHDSI Cohort must have:</a:t>
            </a:r>
          </a:p>
          <a:p>
            <a:pPr marL="0" indent="0">
              <a:buNone/>
            </a:pPr>
            <a:r>
              <a:rPr lang="en-US" altLang="ko-KR" dirty="0"/>
              <a:t>Start Date &amp; </a:t>
            </a:r>
            <a:r>
              <a:rPr lang="en-US" altLang="ko-KR" b="1" dirty="0"/>
              <a:t>End Date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9080AB-558E-4F60-AEDA-28233B43C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217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should OHDSI studies look like?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99" y="2076386"/>
            <a:ext cx="905450" cy="1116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http://ec.l.thumbs.canstockphoto.com/canstock1347693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008" y="2140138"/>
            <a:ext cx="1195909" cy="98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692" y="2272498"/>
            <a:ext cx="25622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"/>
          <a:stretch/>
        </p:blipFill>
        <p:spPr bwMode="auto">
          <a:xfrm>
            <a:off x="3758225" y="879783"/>
            <a:ext cx="1124926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92" y="2282023"/>
            <a:ext cx="4572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634" y="2438817"/>
            <a:ext cx="25622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3041958"/>
            <a:ext cx="1404156" cy="147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 descr="Image result for analyst woman clipar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92" y="3101858"/>
            <a:ext cx="1332367" cy="135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251520" y="5013176"/>
            <a:ext cx="7770433" cy="1116124"/>
          </a:xfrm>
          <a:prstGeom prst="roundRect">
            <a:avLst/>
          </a:prstGeom>
          <a:effectLst>
            <a:outerShdw blurRad="762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/>
              <a:t>A study should be like a pipeline</a:t>
            </a:r>
          </a:p>
          <a:p>
            <a:pPr marL="342900" indent="-342900">
              <a:buFontTx/>
              <a:buChar char="-"/>
            </a:pPr>
            <a:r>
              <a:rPr lang="en-US" sz="2000"/>
              <a:t>A fully automated process from database to paper</a:t>
            </a:r>
          </a:p>
          <a:p>
            <a:pPr marL="342900" indent="-342900">
              <a:buFontTx/>
              <a:buChar char="-"/>
            </a:pPr>
            <a:r>
              <a:rPr lang="en-US" sz="2000"/>
              <a:t>‘Performing a study’ = building the pipeline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2633" y="3284984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Database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08404" y="3182877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Paper</a:t>
            </a:r>
          </a:p>
        </p:txBody>
      </p:sp>
    </p:spTree>
    <p:extLst>
      <p:ext uri="{BB962C8B-B14F-4D97-AF65-F5344CB8AC3E}">
        <p14:creationId xmlns:p14="http://schemas.microsoft.com/office/powerpoint/2010/main" val="324911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204" y="1804346"/>
            <a:ext cx="8149146" cy="398413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Main homepage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www.ohdsi.org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OHDSI-KOREA Homepage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www.ohdsi-korea.org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OHDSI Community meeting: 1AM (Korean time), Wed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http://www.ohdsi.org/web/wiki/doku.php?id=projects:ohdsi_community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Workgroup meeting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Eastern hemisphere meeting: 4PM (Korean time), Wed, </a:t>
            </a:r>
          </a:p>
          <a:p>
            <a:pPr lvl="2">
              <a:lnSpc>
                <a:spcPct val="120000"/>
              </a:lnSpc>
            </a:pP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Population-Level estimating workgroup: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http://www.ohdsi.org/web/wiki/doku.php?id=projects:workgroups:est-methods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143000" y="304800"/>
            <a:ext cx="7886700" cy="57841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Please, Join the Journey</a:t>
            </a:r>
            <a:endParaRPr lang="ko-KR" altLang="en-US" sz="3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3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" y="1066800"/>
            <a:ext cx="8149146" cy="3984133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Forum</a:t>
            </a:r>
          </a:p>
          <a:p>
            <a:pPr lvl="1"/>
            <a:r>
              <a:rPr lang="en-US" altLang="ko-KR" sz="21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http://forums.ohdsi.org/</a:t>
            </a:r>
            <a:endParaRPr lang="en-US" altLang="ko-K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OHDSI in Korea Forum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http://forums.ohdsi.org/c/For-collaborators-wishing-to-communicate-in-Korean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200867" y="304800"/>
            <a:ext cx="7886700" cy="57841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Please, Join the Journey</a:t>
            </a:r>
            <a:endParaRPr lang="ko-KR" altLang="en-US" sz="3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313" y="3236119"/>
            <a:ext cx="6049809" cy="27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760C-DFE3-4D15-A03B-5ED7819D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 of the </a:t>
            </a:r>
            <a:r>
              <a:rPr lang="en-US" altLang="ko-KR" dirty="0" err="1"/>
              <a:t>DataThon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78DB2-BDDC-45F1-901D-B19F0C798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ko-KR" altLang="en-US" i="1" dirty="0"/>
              <a:t>행복한 가정은 모두 비슷한 이유로 행복하지만 불행한 가정은 저마다의 이유로 불행하다 </a:t>
            </a:r>
            <a:r>
              <a:rPr lang="en-US" altLang="ko-KR" sz="2400" i="1" dirty="0"/>
              <a:t>(</a:t>
            </a:r>
            <a:r>
              <a:rPr lang="ru-RU" altLang="ko-KR" sz="2400" i="1" dirty="0"/>
              <a:t>Все счастливые семьи похожи друг на друга, каждая несчастливая семья несчастлива по-своему</a:t>
            </a:r>
            <a:r>
              <a:rPr lang="en-US" altLang="ko-KR" sz="2400" i="1" dirty="0"/>
              <a:t>)</a:t>
            </a:r>
          </a:p>
          <a:p>
            <a:endParaRPr lang="en-US" altLang="ko-KR" sz="2400" i="1" dirty="0"/>
          </a:p>
          <a:p>
            <a:r>
              <a:rPr lang="ko-KR" altLang="en-US" dirty="0"/>
              <a:t>구동이 되는 패키지는 모두 비슷한 이유로 작동하지만</a:t>
            </a:r>
            <a:r>
              <a:rPr lang="en-US" altLang="ko-KR" dirty="0"/>
              <a:t>, </a:t>
            </a:r>
            <a:r>
              <a:rPr lang="ko-KR" altLang="en-US" dirty="0"/>
              <a:t>에러가 나는 패키지는</a:t>
            </a:r>
            <a:r>
              <a:rPr lang="ko-KR" altLang="en-US" b="1" dirty="0"/>
              <a:t> 모두 저마다의 문제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구동이 되는 </a:t>
            </a:r>
            <a:r>
              <a:rPr lang="en-US" altLang="ko-KR" dirty="0">
                <a:sym typeface="Wingdings" panose="05000000000000000000" pitchFamily="2" charset="2"/>
              </a:rPr>
              <a:t>PLE or PLP package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완성</a:t>
            </a:r>
            <a:r>
              <a:rPr lang="ko-KR" altLang="en-US" dirty="0">
                <a:sym typeface="Wingdings" panose="05000000000000000000" pitchFamily="2" charset="2"/>
              </a:rPr>
              <a:t>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결과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발표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GitHub Upload</a:t>
            </a:r>
          </a:p>
          <a:p>
            <a:pPr marL="0" indent="0">
              <a:buNone/>
            </a:pPr>
            <a:r>
              <a:rPr lang="en-US" altLang="ko-KR" sz="2600" dirty="0">
                <a:hlinkClick r:id="rId2"/>
              </a:rPr>
              <a:t>https://github.com/ohdsi-korea/OhdsiDataThonKorea2019</a:t>
            </a:r>
            <a:endParaRPr lang="en-US" altLang="ko-KR" sz="2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E43CC-9A19-4CC8-B736-71DFF5867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971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931677-18C5-4AE7-96E7-2CCD17D80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26434"/>
            <a:ext cx="7587108" cy="573156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E596F8-E63E-4A86-80E5-CDC1FA72574F}"/>
              </a:ext>
            </a:extLst>
          </p:cNvPr>
          <p:cNvCxnSpPr>
            <a:cxnSpLocks/>
          </p:cNvCxnSpPr>
          <p:nvPr/>
        </p:nvCxnSpPr>
        <p:spPr>
          <a:xfrm>
            <a:off x="304800" y="4038600"/>
            <a:ext cx="7094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05E3273-4CB5-4135-A7C7-F64082D2BF62}"/>
              </a:ext>
            </a:extLst>
          </p:cNvPr>
          <p:cNvSpPr/>
          <p:nvPr/>
        </p:nvSpPr>
        <p:spPr>
          <a:xfrm flipV="1">
            <a:off x="6400800" y="2819400"/>
            <a:ext cx="990600" cy="381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ECC426-139F-4DFB-8E6D-2B8370621FC5}"/>
              </a:ext>
            </a:extLst>
          </p:cNvPr>
          <p:cNvSpPr txBox="1">
            <a:spLocks/>
          </p:cNvSpPr>
          <p:nvPr/>
        </p:nvSpPr>
        <p:spPr>
          <a:xfrm>
            <a:off x="1295400" y="304800"/>
            <a:ext cx="7543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2042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specifying the outcome model</a:t>
            </a:r>
          </a:p>
        </p:txBody>
      </p:sp>
    </p:spTree>
    <p:extLst>
      <p:ext uri="{BB962C8B-B14F-4D97-AF65-F5344CB8AC3E}">
        <p14:creationId xmlns:p14="http://schemas.microsoft.com/office/powerpoint/2010/main" val="18805229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A34F0E-48F9-4981-8725-9D85F26C3CDA}"/>
              </a:ext>
            </a:extLst>
          </p:cNvPr>
          <p:cNvCxnSpPr>
            <a:cxnSpLocks/>
          </p:cNvCxnSpPr>
          <p:nvPr/>
        </p:nvCxnSpPr>
        <p:spPr>
          <a:xfrm>
            <a:off x="304800" y="3810000"/>
            <a:ext cx="7094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EEDBF0C-A0F2-40DC-9DB7-927C32CE3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82958"/>
            <a:ext cx="6931203" cy="56750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5D4EEFD-2EFF-46F4-AD1E-CE855E47BF48}"/>
              </a:ext>
            </a:extLst>
          </p:cNvPr>
          <p:cNvSpPr/>
          <p:nvPr/>
        </p:nvSpPr>
        <p:spPr>
          <a:xfrm>
            <a:off x="4191000" y="2590800"/>
            <a:ext cx="914400" cy="381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B49FD95-4B6A-41B7-8E7A-38904FB8D4DD}"/>
              </a:ext>
            </a:extLst>
          </p:cNvPr>
          <p:cNvSpPr txBox="1">
            <a:spLocks/>
          </p:cNvSpPr>
          <p:nvPr/>
        </p:nvSpPr>
        <p:spPr>
          <a:xfrm>
            <a:off x="1295400" y="304800"/>
            <a:ext cx="7543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2042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specifying the evaluation settings</a:t>
            </a:r>
          </a:p>
        </p:txBody>
      </p:sp>
    </p:spTree>
    <p:extLst>
      <p:ext uri="{BB962C8B-B14F-4D97-AF65-F5344CB8AC3E}">
        <p14:creationId xmlns:p14="http://schemas.microsoft.com/office/powerpoint/2010/main" val="17335269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6D60D80-4D5F-44BD-9CA6-7778289D1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</p:spPr>
        <p:txBody>
          <a:bodyPr>
            <a:noAutofit/>
          </a:bodyPr>
          <a:lstStyle/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exporting the study package for execution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BFB9FD-159D-459B-8E68-E67810FA5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596" y="1143000"/>
            <a:ext cx="7306604" cy="5715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CB8F3D-A2B6-462A-BC8A-CBD084C7B6EA}"/>
              </a:ext>
            </a:extLst>
          </p:cNvPr>
          <p:cNvCxnSpPr>
            <a:cxnSpLocks/>
          </p:cNvCxnSpPr>
          <p:nvPr/>
        </p:nvCxnSpPr>
        <p:spPr>
          <a:xfrm>
            <a:off x="381000" y="3962400"/>
            <a:ext cx="7094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51FF1DB-24FC-4A17-B595-B78645AEB6D0}"/>
              </a:ext>
            </a:extLst>
          </p:cNvPr>
          <p:cNvSpPr/>
          <p:nvPr/>
        </p:nvSpPr>
        <p:spPr>
          <a:xfrm>
            <a:off x="2133600" y="6172200"/>
            <a:ext cx="1905000" cy="533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609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79ED-A20C-441B-A820-372F3F0D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the study package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638EFE-EF3E-49CE-8477-8BE16F907113}"/>
              </a:ext>
            </a:extLst>
          </p:cNvPr>
          <p:cNvSpPr/>
          <p:nvPr/>
        </p:nvSpPr>
        <p:spPr>
          <a:xfrm>
            <a:off x="76200" y="1219200"/>
            <a:ext cx="8991600" cy="5029200"/>
          </a:xfrm>
          <a:prstGeom prst="roundRect">
            <a:avLst>
              <a:gd name="adj" fmla="val 628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7E907B-C606-4B4A-842E-27CC2349FA53}"/>
              </a:ext>
            </a:extLst>
          </p:cNvPr>
          <p:cNvSpPr/>
          <p:nvPr/>
        </p:nvSpPr>
        <p:spPr>
          <a:xfrm>
            <a:off x="2764136" y="2691755"/>
            <a:ext cx="6199242" cy="10790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39426B-1283-446B-B1DC-2C355C033B3C}"/>
              </a:ext>
            </a:extLst>
          </p:cNvPr>
          <p:cNvSpPr/>
          <p:nvPr/>
        </p:nvSpPr>
        <p:spPr>
          <a:xfrm>
            <a:off x="2874434" y="3134192"/>
            <a:ext cx="2971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Negative control concepts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12C7E0-549F-4CDC-9D2D-4478B067FFD3}"/>
              </a:ext>
            </a:extLst>
          </p:cNvPr>
          <p:cNvSpPr/>
          <p:nvPr/>
        </p:nvSpPr>
        <p:spPr>
          <a:xfrm>
            <a:off x="5925488" y="3134192"/>
            <a:ext cx="2971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template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E5C3C8-512E-4BA4-8C94-6FC6A4A203E4}"/>
              </a:ext>
            </a:extLst>
          </p:cNvPr>
          <p:cNvSpPr txBox="1"/>
          <p:nvPr/>
        </p:nvSpPr>
        <p:spPr>
          <a:xfrm>
            <a:off x="2813294" y="2709257"/>
            <a:ext cx="185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Negative controls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007E-FCA3-48A6-8155-8223349450AD}"/>
              </a:ext>
            </a:extLst>
          </p:cNvPr>
          <p:cNvSpPr/>
          <p:nvPr/>
        </p:nvSpPr>
        <p:spPr>
          <a:xfrm>
            <a:off x="2766958" y="1524000"/>
            <a:ext cx="6199242" cy="10790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29F43C-AAC4-4AD7-B5AE-5852BBFE9352}"/>
              </a:ext>
            </a:extLst>
          </p:cNvPr>
          <p:cNvSpPr/>
          <p:nvPr/>
        </p:nvSpPr>
        <p:spPr>
          <a:xfrm>
            <a:off x="2877256" y="1967089"/>
            <a:ext cx="2971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JSON definitions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ABA716-B8D6-4A15-8B14-73FDDAF9BEC8}"/>
              </a:ext>
            </a:extLst>
          </p:cNvPr>
          <p:cNvSpPr/>
          <p:nvPr/>
        </p:nvSpPr>
        <p:spPr>
          <a:xfrm>
            <a:off x="5928310" y="1967089"/>
            <a:ext cx="2971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definitions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9A78E-CC1A-464E-BB52-C7D16BE113F5}"/>
              </a:ext>
            </a:extLst>
          </p:cNvPr>
          <p:cNvSpPr txBox="1"/>
          <p:nvPr/>
        </p:nvSpPr>
        <p:spPr>
          <a:xfrm>
            <a:off x="2816116" y="1541502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Cohorts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313B57-23AC-4A78-A905-B44F28B9AECE}"/>
              </a:ext>
            </a:extLst>
          </p:cNvPr>
          <p:cNvSpPr/>
          <p:nvPr/>
        </p:nvSpPr>
        <p:spPr>
          <a:xfrm>
            <a:off x="2764136" y="5021113"/>
            <a:ext cx="6199242" cy="10790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3D1260-2188-4FE2-9C87-F19526C761AF}"/>
              </a:ext>
            </a:extLst>
          </p:cNvPr>
          <p:cNvSpPr/>
          <p:nvPr/>
        </p:nvSpPr>
        <p:spPr>
          <a:xfrm>
            <a:off x="2874434" y="5445488"/>
            <a:ext cx="2971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Target-comparator-outcomes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4197B6-3515-43E5-B496-1F5ABD79991C}"/>
              </a:ext>
            </a:extLst>
          </p:cNvPr>
          <p:cNvSpPr/>
          <p:nvPr/>
        </p:nvSpPr>
        <p:spPr>
          <a:xfrm>
            <a:off x="5925488" y="5445488"/>
            <a:ext cx="2971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Analysis definitions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D71D57-5D66-4EEC-B780-F3CCA965AEF2}"/>
              </a:ext>
            </a:extLst>
          </p:cNvPr>
          <p:cNvSpPr txBox="1"/>
          <p:nvPr/>
        </p:nvSpPr>
        <p:spPr>
          <a:xfrm>
            <a:off x="2813294" y="5038615"/>
            <a:ext cx="1759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Analysis settings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525761-2920-4E0E-9EE2-9190B06A0D91}"/>
              </a:ext>
            </a:extLst>
          </p:cNvPr>
          <p:cNvSpPr/>
          <p:nvPr/>
        </p:nvSpPr>
        <p:spPr>
          <a:xfrm>
            <a:off x="2764136" y="3859510"/>
            <a:ext cx="6199242" cy="10790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5B8E4E-C263-498F-833B-F8155076B005}"/>
              </a:ext>
            </a:extLst>
          </p:cNvPr>
          <p:cNvSpPr/>
          <p:nvPr/>
        </p:nvSpPr>
        <p:spPr>
          <a:xfrm>
            <a:off x="2874434" y="4301947"/>
            <a:ext cx="2971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Positive control settings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46EA3A-92C2-42E8-9B22-73CEEA8BA1F9}"/>
              </a:ext>
            </a:extLst>
          </p:cNvPr>
          <p:cNvSpPr txBox="1"/>
          <p:nvPr/>
        </p:nvSpPr>
        <p:spPr>
          <a:xfrm>
            <a:off x="2813294" y="3877012"/>
            <a:ext cx="180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Positive controls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C3EE46-0018-4509-9AE0-BF5F39B6F3D6}"/>
              </a:ext>
            </a:extLst>
          </p:cNvPr>
          <p:cNvSpPr/>
          <p:nvPr/>
        </p:nvSpPr>
        <p:spPr>
          <a:xfrm>
            <a:off x="241068" y="1524000"/>
            <a:ext cx="2409484" cy="4576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16975A-C46D-4AEE-A993-CF244C64FBD8}"/>
              </a:ext>
            </a:extLst>
          </p:cNvPr>
          <p:cNvSpPr txBox="1"/>
          <p:nvPr/>
        </p:nvSpPr>
        <p:spPr>
          <a:xfrm>
            <a:off x="241068" y="1541502"/>
            <a:ext cx="16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Execution code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BE2F31-D6E0-416D-80DD-168AE5C303FA}"/>
              </a:ext>
            </a:extLst>
          </p:cNvPr>
          <p:cNvSpPr/>
          <p:nvPr/>
        </p:nvSpPr>
        <p:spPr>
          <a:xfrm>
            <a:off x="309347" y="1967088"/>
            <a:ext cx="2205253" cy="1960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execution code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7F5234-EEC4-47D4-B4A6-D8D035B7976F}"/>
              </a:ext>
            </a:extLst>
          </p:cNvPr>
          <p:cNvSpPr/>
          <p:nvPr/>
        </p:nvSpPr>
        <p:spPr>
          <a:xfrm>
            <a:off x="309346" y="4075581"/>
            <a:ext cx="2205253" cy="1903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Shiny app to view results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FF323E3-D781-4E4D-AA88-2E9A06E52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533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79ED-A20C-441B-A820-372F3F0D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the study package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638EFE-EF3E-49CE-8477-8BE16F907113}"/>
              </a:ext>
            </a:extLst>
          </p:cNvPr>
          <p:cNvSpPr/>
          <p:nvPr/>
        </p:nvSpPr>
        <p:spPr>
          <a:xfrm>
            <a:off x="76200" y="1219200"/>
            <a:ext cx="8991600" cy="5029200"/>
          </a:xfrm>
          <a:prstGeom prst="roundRect">
            <a:avLst>
              <a:gd name="adj" fmla="val 628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7E907B-C606-4B4A-842E-27CC2349FA53}"/>
              </a:ext>
            </a:extLst>
          </p:cNvPr>
          <p:cNvSpPr/>
          <p:nvPr/>
        </p:nvSpPr>
        <p:spPr>
          <a:xfrm>
            <a:off x="2764136" y="2691755"/>
            <a:ext cx="6199242" cy="10790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39426B-1283-446B-B1DC-2C355C033B3C}"/>
              </a:ext>
            </a:extLst>
          </p:cNvPr>
          <p:cNvSpPr/>
          <p:nvPr/>
        </p:nvSpPr>
        <p:spPr>
          <a:xfrm>
            <a:off x="2874434" y="3134192"/>
            <a:ext cx="2971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Negative control concepts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12C7E0-549F-4CDC-9D2D-4478B067FFD3}"/>
              </a:ext>
            </a:extLst>
          </p:cNvPr>
          <p:cNvSpPr/>
          <p:nvPr/>
        </p:nvSpPr>
        <p:spPr>
          <a:xfrm>
            <a:off x="5925488" y="3134192"/>
            <a:ext cx="2971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template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E5C3C8-512E-4BA4-8C94-6FC6A4A203E4}"/>
              </a:ext>
            </a:extLst>
          </p:cNvPr>
          <p:cNvSpPr txBox="1"/>
          <p:nvPr/>
        </p:nvSpPr>
        <p:spPr>
          <a:xfrm>
            <a:off x="2813294" y="2709257"/>
            <a:ext cx="185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Negative controls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007E-FCA3-48A6-8155-8223349450AD}"/>
              </a:ext>
            </a:extLst>
          </p:cNvPr>
          <p:cNvSpPr/>
          <p:nvPr/>
        </p:nvSpPr>
        <p:spPr>
          <a:xfrm>
            <a:off x="2766958" y="1524000"/>
            <a:ext cx="6199242" cy="10790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29F43C-AAC4-4AD7-B5AE-5852BBFE9352}"/>
              </a:ext>
            </a:extLst>
          </p:cNvPr>
          <p:cNvSpPr/>
          <p:nvPr/>
        </p:nvSpPr>
        <p:spPr>
          <a:xfrm>
            <a:off x="2877256" y="1967089"/>
            <a:ext cx="2971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JSON definitions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ABA716-B8D6-4A15-8B14-73FDDAF9BEC8}"/>
              </a:ext>
            </a:extLst>
          </p:cNvPr>
          <p:cNvSpPr/>
          <p:nvPr/>
        </p:nvSpPr>
        <p:spPr>
          <a:xfrm>
            <a:off x="5928310" y="1967089"/>
            <a:ext cx="2971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definitions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9A78E-CC1A-464E-BB52-C7D16BE113F5}"/>
              </a:ext>
            </a:extLst>
          </p:cNvPr>
          <p:cNvSpPr txBox="1"/>
          <p:nvPr/>
        </p:nvSpPr>
        <p:spPr>
          <a:xfrm>
            <a:off x="2816116" y="1541502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Cohorts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313B57-23AC-4A78-A905-B44F28B9AECE}"/>
              </a:ext>
            </a:extLst>
          </p:cNvPr>
          <p:cNvSpPr/>
          <p:nvPr/>
        </p:nvSpPr>
        <p:spPr>
          <a:xfrm>
            <a:off x="2764136" y="5021113"/>
            <a:ext cx="6199242" cy="10790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3D1260-2188-4FE2-9C87-F19526C761AF}"/>
              </a:ext>
            </a:extLst>
          </p:cNvPr>
          <p:cNvSpPr/>
          <p:nvPr/>
        </p:nvSpPr>
        <p:spPr>
          <a:xfrm>
            <a:off x="2874434" y="5445488"/>
            <a:ext cx="2971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Target-comparator-outcomes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4197B6-3515-43E5-B496-1F5ABD79991C}"/>
              </a:ext>
            </a:extLst>
          </p:cNvPr>
          <p:cNvSpPr/>
          <p:nvPr/>
        </p:nvSpPr>
        <p:spPr>
          <a:xfrm>
            <a:off x="5925488" y="5445488"/>
            <a:ext cx="2971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Analysis definitions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D71D57-5D66-4EEC-B780-F3CCA965AEF2}"/>
              </a:ext>
            </a:extLst>
          </p:cNvPr>
          <p:cNvSpPr txBox="1"/>
          <p:nvPr/>
        </p:nvSpPr>
        <p:spPr>
          <a:xfrm>
            <a:off x="2813294" y="5038615"/>
            <a:ext cx="1759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Analysis settings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525761-2920-4E0E-9EE2-9190B06A0D91}"/>
              </a:ext>
            </a:extLst>
          </p:cNvPr>
          <p:cNvSpPr/>
          <p:nvPr/>
        </p:nvSpPr>
        <p:spPr>
          <a:xfrm>
            <a:off x="2764136" y="3859510"/>
            <a:ext cx="6199242" cy="10790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5B8E4E-C263-498F-833B-F8155076B005}"/>
              </a:ext>
            </a:extLst>
          </p:cNvPr>
          <p:cNvSpPr/>
          <p:nvPr/>
        </p:nvSpPr>
        <p:spPr>
          <a:xfrm>
            <a:off x="2874434" y="4301947"/>
            <a:ext cx="2971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Positive control settings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46EA3A-92C2-42E8-9B22-73CEEA8BA1F9}"/>
              </a:ext>
            </a:extLst>
          </p:cNvPr>
          <p:cNvSpPr txBox="1"/>
          <p:nvPr/>
        </p:nvSpPr>
        <p:spPr>
          <a:xfrm>
            <a:off x="2813294" y="3877012"/>
            <a:ext cx="180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Positive controls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C3EE46-0018-4509-9AE0-BF5F39B6F3D6}"/>
              </a:ext>
            </a:extLst>
          </p:cNvPr>
          <p:cNvSpPr/>
          <p:nvPr/>
        </p:nvSpPr>
        <p:spPr>
          <a:xfrm>
            <a:off x="241068" y="1524000"/>
            <a:ext cx="2409484" cy="4576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16975A-C46D-4AEE-A993-CF244C64FBD8}"/>
              </a:ext>
            </a:extLst>
          </p:cNvPr>
          <p:cNvSpPr txBox="1"/>
          <p:nvPr/>
        </p:nvSpPr>
        <p:spPr>
          <a:xfrm>
            <a:off x="241068" y="1541502"/>
            <a:ext cx="16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Execution code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BE2F31-D6E0-416D-80DD-168AE5C303FA}"/>
              </a:ext>
            </a:extLst>
          </p:cNvPr>
          <p:cNvSpPr/>
          <p:nvPr/>
        </p:nvSpPr>
        <p:spPr>
          <a:xfrm>
            <a:off x="309347" y="1967088"/>
            <a:ext cx="2205253" cy="1960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execution code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7F5234-EEC4-47D4-B4A6-D8D035B7976F}"/>
              </a:ext>
            </a:extLst>
          </p:cNvPr>
          <p:cNvSpPr/>
          <p:nvPr/>
        </p:nvSpPr>
        <p:spPr>
          <a:xfrm>
            <a:off x="309346" y="4075581"/>
            <a:ext cx="2205253" cy="1903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Shiny app to view results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765F138-42BE-4742-B55E-E1ED3ED73587}"/>
              </a:ext>
            </a:extLst>
          </p:cNvPr>
          <p:cNvSpPr/>
          <p:nvPr/>
        </p:nvSpPr>
        <p:spPr>
          <a:xfrm>
            <a:off x="4563725" y="1718303"/>
            <a:ext cx="1361763" cy="3693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inst</a:t>
            </a:r>
            <a:r>
              <a:rPr lang="en-US" dirty="0"/>
              <a:t>/cohorts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EF962D6-72E8-4A35-937A-521E8F8268EB}"/>
              </a:ext>
            </a:extLst>
          </p:cNvPr>
          <p:cNvSpPr/>
          <p:nvPr/>
        </p:nvSpPr>
        <p:spPr>
          <a:xfrm>
            <a:off x="7625887" y="1726168"/>
            <a:ext cx="1361763" cy="3693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inst</a:t>
            </a:r>
            <a:r>
              <a:rPr lang="en-US" dirty="0"/>
              <a:t>/</a:t>
            </a:r>
            <a:r>
              <a:rPr lang="en-US" dirty="0" err="1"/>
              <a:t>sql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DCA0639-731A-43BF-85C0-72B4B06EFBE7}"/>
              </a:ext>
            </a:extLst>
          </p:cNvPr>
          <p:cNvSpPr/>
          <p:nvPr/>
        </p:nvSpPr>
        <p:spPr>
          <a:xfrm>
            <a:off x="4562315" y="2931464"/>
            <a:ext cx="1361763" cy="3693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/>
              <a:t>inst</a:t>
            </a:r>
            <a:r>
              <a:rPr lang="en-US" dirty="0"/>
              <a:t>/settings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C8228FC-B344-4C84-8DD9-CB9C5E929F0F}"/>
              </a:ext>
            </a:extLst>
          </p:cNvPr>
          <p:cNvSpPr/>
          <p:nvPr/>
        </p:nvSpPr>
        <p:spPr>
          <a:xfrm>
            <a:off x="7634660" y="2881705"/>
            <a:ext cx="1361763" cy="3693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inst</a:t>
            </a:r>
            <a:r>
              <a:rPr lang="en-US" dirty="0"/>
              <a:t>/</a:t>
            </a:r>
            <a:r>
              <a:rPr lang="en-US" dirty="0" err="1"/>
              <a:t>sql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3BEE5C9-1843-448D-879C-D24EAE1BEE59}"/>
              </a:ext>
            </a:extLst>
          </p:cNvPr>
          <p:cNvSpPr/>
          <p:nvPr/>
        </p:nvSpPr>
        <p:spPr>
          <a:xfrm>
            <a:off x="4569603" y="4030088"/>
            <a:ext cx="1361763" cy="3693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inst</a:t>
            </a:r>
            <a:r>
              <a:rPr lang="en-US" dirty="0"/>
              <a:t>/settings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116E1AD-E257-40C9-B653-735853B35586}"/>
              </a:ext>
            </a:extLst>
          </p:cNvPr>
          <p:cNvSpPr/>
          <p:nvPr/>
        </p:nvSpPr>
        <p:spPr>
          <a:xfrm>
            <a:off x="4562314" y="5167136"/>
            <a:ext cx="1361763" cy="3693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inst</a:t>
            </a:r>
            <a:r>
              <a:rPr lang="en-US" dirty="0"/>
              <a:t>/settings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BD67F07-9B76-4BB9-9625-4914768C3293}"/>
              </a:ext>
            </a:extLst>
          </p:cNvPr>
          <p:cNvSpPr/>
          <p:nvPr/>
        </p:nvSpPr>
        <p:spPr>
          <a:xfrm>
            <a:off x="7640411" y="5167136"/>
            <a:ext cx="1361763" cy="3693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inst</a:t>
            </a:r>
            <a:r>
              <a:rPr lang="en-US" dirty="0"/>
              <a:t>/settings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432DBDA-12EB-4A7B-B80B-BA69F7F06900}"/>
              </a:ext>
            </a:extLst>
          </p:cNvPr>
          <p:cNvSpPr/>
          <p:nvPr/>
        </p:nvSpPr>
        <p:spPr>
          <a:xfrm>
            <a:off x="1329943" y="1902969"/>
            <a:ext cx="1361763" cy="3693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36EC35E-D1E9-4B25-8BE2-8647A11212CC}"/>
              </a:ext>
            </a:extLst>
          </p:cNvPr>
          <p:cNvSpPr/>
          <p:nvPr/>
        </p:nvSpPr>
        <p:spPr>
          <a:xfrm>
            <a:off x="1390620" y="4030088"/>
            <a:ext cx="1361763" cy="3693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inst</a:t>
            </a:r>
            <a:r>
              <a:rPr lang="en-US" dirty="0"/>
              <a:t>/shiny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9896E-0C6C-45C0-9DF3-8A0653184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988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4810-AF6D-4134-A44F-94E87A93B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0A80C-AF95-48C4-9020-1A5F20068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Build and run in R-Studio</a:t>
            </a:r>
          </a:p>
          <a:p>
            <a:pPr lvl="1"/>
            <a:r>
              <a:rPr lang="en-US" dirty="0"/>
              <a:t>Open package</a:t>
            </a:r>
          </a:p>
          <a:p>
            <a:pPr lvl="2"/>
            <a:r>
              <a:rPr lang="en-US" dirty="0"/>
              <a:t>Own machine: unzip, double-click .</a:t>
            </a:r>
            <a:r>
              <a:rPr lang="en-US" dirty="0" err="1"/>
              <a:t>Rproj</a:t>
            </a:r>
            <a:r>
              <a:rPr lang="en-US" dirty="0"/>
              <a:t> file</a:t>
            </a:r>
          </a:p>
          <a:p>
            <a:pPr lvl="2"/>
            <a:r>
              <a:rPr lang="en-US" dirty="0"/>
              <a:t>R-Studio Server: upload zip, click .</a:t>
            </a:r>
            <a:r>
              <a:rPr lang="en-US" dirty="0" err="1"/>
              <a:t>Rproj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Install dependencies (see readme)</a:t>
            </a:r>
          </a:p>
          <a:p>
            <a:pPr lvl="1"/>
            <a:r>
              <a:rPr lang="en-US" dirty="0"/>
              <a:t>‘Build’ </a:t>
            </a:r>
            <a:r>
              <a:rPr lang="en-US" dirty="0">
                <a:sym typeface="Wingdings" panose="05000000000000000000" pitchFamily="2" charset="2"/>
              </a:rPr>
              <a:t> ‘Install and Restart’</a:t>
            </a:r>
            <a:endParaRPr lang="en-US" dirty="0"/>
          </a:p>
          <a:p>
            <a:r>
              <a:rPr lang="en-US" dirty="0"/>
              <a:t>Build from GitHub</a:t>
            </a:r>
          </a:p>
          <a:p>
            <a:pPr lvl="1"/>
            <a:r>
              <a:rPr lang="en-US" dirty="0"/>
              <a:t>Unzip and put in GitHub repo</a:t>
            </a:r>
          </a:p>
          <a:p>
            <a:pPr lvl="1"/>
            <a:r>
              <a:rPr lang="en-US" dirty="0"/>
              <a:t>Install dependencies (see readme)</a:t>
            </a:r>
          </a:p>
          <a:p>
            <a:pPr lvl="1"/>
            <a:r>
              <a:rPr lang="en-US" dirty="0"/>
              <a:t>Install with </a:t>
            </a:r>
            <a:r>
              <a:rPr lang="en-US" dirty="0" err="1"/>
              <a:t>devtools</a:t>
            </a:r>
            <a:r>
              <a:rPr lang="en-US" dirty="0"/>
              <a:t>::</a:t>
            </a:r>
            <a:r>
              <a:rPr lang="en-US" dirty="0" err="1"/>
              <a:t>install_github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15313-D00A-47B6-B97D-9A1CE0141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4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CAF46-5D9D-4A8D-B318-2AB85B4F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Demo: Defining cohort using ATLAS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1127D-2D37-458F-BEE7-8E9B42858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Follow along at: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http://ohdsi.org/web/ATLAS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2800" dirty="0"/>
              <a:t>ID/PW: demo/demo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D8F615-57B9-45B9-B59D-46EF2088D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6F9085-A1F1-4A1D-A46A-8B15126DE492}"/>
              </a:ext>
            </a:extLst>
          </p:cNvPr>
          <p:cNvSpPr/>
          <p:nvPr/>
        </p:nvSpPr>
        <p:spPr>
          <a:xfrm>
            <a:off x="304800" y="2743200"/>
            <a:ext cx="39624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92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7410-D8D0-4340-A008-468A7322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dependencies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7F9265-2004-4A82-8669-90623D933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85" y="1600200"/>
            <a:ext cx="7966315" cy="42851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F4863D-F74C-4A36-8AAB-3D708BCBBC59}"/>
              </a:ext>
            </a:extLst>
          </p:cNvPr>
          <p:cNvSpPr txBox="1"/>
          <p:nvPr/>
        </p:nvSpPr>
        <p:spPr>
          <a:xfrm>
            <a:off x="7115881" y="6019800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readme.md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C52F3-BEE0-4762-BE66-0CECC0DAA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025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5158-7819-4649-AAC8-B5BA5BB53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package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B87B13-A8C4-455E-B963-47725748B77D}"/>
              </a:ext>
            </a:extLst>
          </p:cNvPr>
          <p:cNvSpPr/>
          <p:nvPr/>
        </p:nvSpPr>
        <p:spPr>
          <a:xfrm>
            <a:off x="0" y="6324600"/>
            <a:ext cx="9144000" cy="168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09FFF5-8FBF-4B84-BB98-0DDCB0B0F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99" y="1610104"/>
            <a:ext cx="7644831" cy="523660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5F701-82B1-456E-89AE-DD6A1F212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52E25-757D-42A5-A2C9-72649B80A54F}"/>
              </a:ext>
            </a:extLst>
          </p:cNvPr>
          <p:cNvSpPr txBox="1"/>
          <p:nvPr/>
        </p:nvSpPr>
        <p:spPr>
          <a:xfrm>
            <a:off x="7063140" y="1115686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readme.md</a:t>
            </a:r>
          </a:p>
        </p:txBody>
      </p:sp>
    </p:spTree>
    <p:extLst>
      <p:ext uri="{BB962C8B-B14F-4D97-AF65-F5344CB8AC3E}">
        <p14:creationId xmlns:p14="http://schemas.microsoft.com/office/powerpoint/2010/main" val="27198062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D5C8D-75D4-496B-A2FD-6787666C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data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C60D0-6A37-4C75-8214-2EFE6689A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34F59EC-171F-48A7-BD0C-B8F988C76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75" y="1143000"/>
            <a:ext cx="9067800" cy="422528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FC3642F-6262-4EBB-B058-13A26E276787}"/>
              </a:ext>
            </a:extLst>
          </p:cNvPr>
          <p:cNvSpPr txBox="1"/>
          <p:nvPr/>
        </p:nvSpPr>
        <p:spPr>
          <a:xfrm>
            <a:off x="304800" y="5723729"/>
            <a:ext cx="814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vignette at </a:t>
            </a:r>
            <a:r>
              <a:rPr lang="en-US" dirty="0">
                <a:hlinkClick r:id="rId3"/>
              </a:rPr>
              <a:t>https://github.com/ohdsi/SkeletonComparativeEffectStudy</a:t>
            </a:r>
            <a:r>
              <a:rPr lang="en-US" dirty="0"/>
              <a:t> for details</a:t>
            </a:r>
          </a:p>
        </p:txBody>
      </p:sp>
      <p:sp>
        <p:nvSpPr>
          <p:cNvPr id="41" name="Rounded Rectangle 9">
            <a:extLst>
              <a:ext uri="{FF2B5EF4-FFF2-40B4-BE49-F238E27FC236}">
                <a16:creationId xmlns:a16="http://schemas.microsoft.com/office/drawing/2014/main" id="{B0A80C5E-7E5A-4F60-9A40-E09FCC94E626}"/>
              </a:ext>
            </a:extLst>
          </p:cNvPr>
          <p:cNvSpPr/>
          <p:nvPr/>
        </p:nvSpPr>
        <p:spPr>
          <a:xfrm>
            <a:off x="4267200" y="3728271"/>
            <a:ext cx="4618145" cy="183992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>
            <a:outerShdw blurRad="114300" dist="190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Can be shared: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Aggregated, so no patient-level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Minimum cell count enforced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Saved as CSV, so easily reviewable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Zipped for convenience</a:t>
            </a:r>
          </a:p>
        </p:txBody>
      </p:sp>
    </p:spTree>
    <p:extLst>
      <p:ext uri="{BB962C8B-B14F-4D97-AF65-F5344CB8AC3E}">
        <p14:creationId xmlns:p14="http://schemas.microsoft.com/office/powerpoint/2010/main" val="222140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B889-7C99-4B43-B335-60D683DB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the Shiny app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5E9514-0521-4A36-8596-5ED3467BF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8800"/>
            <a:ext cx="7552038" cy="14478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232D4-F091-46E2-A5DB-BA63FF5C1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67BCF-9F03-454E-B63D-8A7405398ED9}"/>
              </a:ext>
            </a:extLst>
          </p:cNvPr>
          <p:cNvSpPr txBox="1"/>
          <p:nvPr/>
        </p:nvSpPr>
        <p:spPr>
          <a:xfrm>
            <a:off x="7115881" y="6019800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readme.md</a:t>
            </a:r>
          </a:p>
        </p:txBody>
      </p:sp>
    </p:spTree>
    <p:extLst>
      <p:ext uri="{BB962C8B-B14F-4D97-AF65-F5344CB8AC3E}">
        <p14:creationId xmlns:p14="http://schemas.microsoft.com/office/powerpoint/2010/main" val="6963827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33F6-C335-4123-8C14-9F8BED5F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 Explorer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A73866-BDBA-4042-B177-9904D1A98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503340"/>
            <a:ext cx="8229600" cy="43386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08782-2CBC-4220-B99F-909D3BFB0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643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4E70-4B12-4ABF-8657-56CD1DBB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C39A3-1E11-4E8F-812C-8C0EE80E9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CohortMethod</a:t>
            </a:r>
            <a:r>
              <a:rPr lang="en-US" dirty="0"/>
              <a:t> package + R offer large flexibility</a:t>
            </a:r>
          </a:p>
          <a:p>
            <a:r>
              <a:rPr lang="en-US" dirty="0"/>
              <a:t>80% of studies are ‘cookie-cutter’ design, supported by ATLAS</a:t>
            </a:r>
          </a:p>
          <a:p>
            <a:r>
              <a:rPr lang="en-US" dirty="0"/>
              <a:t>For remaining 20%, will need to modify code generated by ATLAS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4A854-41C0-4281-BC83-0DED0EC9E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091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1026" name="Picture 2" descr="감사 합니다, 당신은, 카드, 주셔서 감사 합니다, 감사, 통신, 응답, 피드백, 고맙습니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192"/>
            <a:ext cx="9112808" cy="649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56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0" y="1843087"/>
            <a:ext cx="6315075" cy="3982268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219200" y="58757"/>
            <a:ext cx="7770368" cy="99060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2042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Define cohort</a:t>
            </a:r>
            <a:r>
              <a:rPr lang="en-US" altLang="ko-KR" sz="1800" dirty="0"/>
              <a:t>: A database is full of cohorts, some of which may represent valid comparisons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9699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564D7-F87B-4AB9-9F06-02146417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Before start: Making Concept Sets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1BF98-763B-4B7B-B783-ABA9FDEC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216F0C-64DE-4BCF-B67D-6D881D6AE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12CA0B-C387-457E-B49F-BAABC0D5A749}"/>
              </a:ext>
            </a:extLst>
          </p:cNvPr>
          <p:cNvSpPr/>
          <p:nvPr/>
        </p:nvSpPr>
        <p:spPr>
          <a:xfrm>
            <a:off x="25153" y="6464023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http://www.ohdsi.org/web/atlas/#/cohortdefinition/1769410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DC18CA-3F9A-481F-9463-0436D7A2A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066800"/>
            <a:ext cx="4419600" cy="512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11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8902" y="399571"/>
            <a:ext cx="7886700" cy="578413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r>
              <a:rPr lang="en-US" altLang="ko-KR" dirty="0"/>
              <a:t>Define cohort: </a:t>
            </a:r>
            <a:r>
              <a:rPr lang="en-US" altLang="ko-KR" sz="1800" dirty="0"/>
              <a:t>Process flow for formally defining a cohort in ATLAS</a:t>
            </a:r>
            <a:endParaRPr lang="ko-KR" altLang="en-US" sz="1800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45987" y="1407560"/>
            <a:ext cx="6774824" cy="42219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/>
              <a:t>Cohort entry criteria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/>
              <a:t>Initial events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/>
              <a:t>Events are recorded time-stamped observations for the persons, such as drug exposures, conditions, procedures, measurements and visits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/>
              <a:t>All events have a start date and end date, though some events may have a start date and end date with the same value (such as procedures or measurements).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/>
              <a:t>Initial event inclusion criteria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/>
              <a:t>Additional qualifying inclusion criteria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/>
              <a:t>The qualifying cohort will be defined as all persons who have an initial event, satisfy the initial event inclusion criteria, and fulfill all additional qualifying inclusion criteria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/>
              <a:t>Each qualifying inclusion criteria will be evaluated to determine the impact of the criteria on the attrition of persons from the initial cohort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/>
              <a:t>Cohort exit criteria</a:t>
            </a:r>
          </a:p>
        </p:txBody>
      </p:sp>
      <p:sp>
        <p:nvSpPr>
          <p:cNvPr id="4" name="오른쪽 중괄호 3"/>
          <p:cNvSpPr/>
          <p:nvPr/>
        </p:nvSpPr>
        <p:spPr>
          <a:xfrm>
            <a:off x="7070078" y="2179091"/>
            <a:ext cx="188459" cy="1554956"/>
          </a:xfrm>
          <a:prstGeom prst="rightBrace">
            <a:avLst>
              <a:gd name="adj1" fmla="val 90143"/>
              <a:gd name="adj2" fmla="val 491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오른쪽 중괄호 6"/>
          <p:cNvSpPr/>
          <p:nvPr/>
        </p:nvSpPr>
        <p:spPr>
          <a:xfrm>
            <a:off x="7924800" y="1981200"/>
            <a:ext cx="158597" cy="3505200"/>
          </a:xfrm>
          <a:prstGeom prst="rightBrace">
            <a:avLst>
              <a:gd name="adj1" fmla="val 90143"/>
              <a:gd name="adj2" fmla="val 49133"/>
            </a:avLst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7319770" y="2702653"/>
            <a:ext cx="7039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Initial cohort</a:t>
            </a:r>
            <a:endParaRPr lang="ko-KR" alt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8060605" y="3518520"/>
            <a:ext cx="84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Qualifying cohort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5528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564D7-F87B-4AB9-9F06-02146417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Demo: [Target] Metformin User – initial event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1BF98-763B-4B7B-B783-ABA9FDEC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216F0C-64DE-4BCF-B67D-6D881D6AE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8A70BA-822D-4549-A3D3-8FAB519638DD}"/>
              </a:ext>
            </a:extLst>
          </p:cNvPr>
          <p:cNvSpPr/>
          <p:nvPr/>
        </p:nvSpPr>
        <p:spPr>
          <a:xfrm>
            <a:off x="25153" y="6464023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http://www.ohdsi.org/web/atlas/#/cohortdefinition/1769410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F814EC-1418-4ED3-937C-D25E175C4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1" y="1241612"/>
            <a:ext cx="8209006" cy="386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4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4724</TotalTime>
  <Words>2508</Words>
  <Application>Microsoft Office PowerPoint</Application>
  <PresentationFormat>On-screen Show (4:3)</PresentationFormat>
  <Paragraphs>346</Paragraphs>
  <Slides>56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9" baseType="lpstr">
      <vt:lpstr>Arial</vt:lpstr>
      <vt:lpstr>Calibri</vt:lpstr>
      <vt:lpstr>Office Theme</vt:lpstr>
      <vt:lpstr>OHDSI Tutorial: Overall process of Population-Level Estimation</vt:lpstr>
      <vt:lpstr>Goal of the Tutorial</vt:lpstr>
      <vt:lpstr>PowerPoint Presentation</vt:lpstr>
      <vt:lpstr>Exercise: Define target and outcome cohort for Lactic acidosis in metformin users</vt:lpstr>
      <vt:lpstr>Demo: Defining cohort using ATLAS</vt:lpstr>
      <vt:lpstr>PowerPoint Presentation</vt:lpstr>
      <vt:lpstr>Before start: Making Concept Sets</vt:lpstr>
      <vt:lpstr>Define cohort: Process flow for formally defining a cohort in ATLAS</vt:lpstr>
      <vt:lpstr>Demo: [Target] Metformin User – initial event</vt:lpstr>
      <vt:lpstr>Demo: [Target] Metformin User – initial event inclusion criteria</vt:lpstr>
      <vt:lpstr>Demo: [Target] Metformin User – additional qualifying inclusion criteria</vt:lpstr>
      <vt:lpstr>Demo: [Target] Metformin User –  cohort exit criteria and censoring event</vt:lpstr>
      <vt:lpstr>Demo: [Target] Metformin User –  Result</vt:lpstr>
      <vt:lpstr>Demo: [Comparator] Glyburide User</vt:lpstr>
      <vt:lpstr>Demo: [Outcome] Hypoglycemia</vt:lpstr>
      <vt:lpstr>What evidence does OHDSI seek to generate from observational data?</vt:lpstr>
      <vt:lpstr>3. Define statistical model: The choice of the outcome model defines your research question</vt:lpstr>
      <vt:lpstr>Population Level Estimation:  Comparative Cohort Settings</vt:lpstr>
      <vt:lpstr>Best practices  (new-user cohort design)</vt:lpstr>
      <vt:lpstr>3. Define the statistical model and Compare: large scale propensity matching</vt:lpstr>
      <vt:lpstr>3. Define the statistical model and Compare: large scale propensity matching</vt:lpstr>
      <vt:lpstr>3. Define the statistical model and Compare: large scale propensity matching</vt:lpstr>
      <vt:lpstr>3. Define the statistical model and Compare: large scale propensity matching</vt:lpstr>
      <vt:lpstr>4. Validation: We can check for correctness</vt:lpstr>
      <vt:lpstr>4. Validation: We can evaluate how well the study worked</vt:lpstr>
      <vt:lpstr>4. Validation: We can evaluate how well the study worked</vt:lpstr>
      <vt:lpstr>4. Validation: Validation of OHDSI statistical tool</vt:lpstr>
      <vt:lpstr>5. Recruiting data partners and Aggregating their results</vt:lpstr>
      <vt:lpstr>5. Recruiting data partners and Aggregating their results</vt:lpstr>
      <vt:lpstr>5. Recruiting data partners and Aggregating their results</vt:lpstr>
      <vt:lpstr>5. Recruiting data partners and Aggregating their results</vt:lpstr>
      <vt:lpstr>5. Recruiting data partners and Aggregating their results</vt:lpstr>
      <vt:lpstr>5. Recruiting data partners and Aggregating their results</vt:lpstr>
      <vt:lpstr>5. Recruiting data partners and Aggregating their results</vt:lpstr>
      <vt:lpstr>5. Recruiting data partners and Aggregating their results</vt:lpstr>
      <vt:lpstr>5. Recruiting data partners and Aggregating their results</vt:lpstr>
      <vt:lpstr>6. Writing: Writing the study was very efficient</vt:lpstr>
      <vt:lpstr>Complexity is not a problem</vt:lpstr>
      <vt:lpstr>Viewing a study as a pipeline has many advantages</vt:lpstr>
      <vt:lpstr>What should OHDSI studies look like?</vt:lpstr>
      <vt:lpstr>PowerPoint Presentation</vt:lpstr>
      <vt:lpstr>PowerPoint Presentation</vt:lpstr>
      <vt:lpstr>Goal of the DataThon</vt:lpstr>
      <vt:lpstr>PowerPoint Presentation</vt:lpstr>
      <vt:lpstr>PowerPoint Presentation</vt:lpstr>
      <vt:lpstr>Graham et al. replication:  exporting the study package for execution</vt:lpstr>
      <vt:lpstr>Anatomy of the study package</vt:lpstr>
      <vt:lpstr>Anatomy of the study package</vt:lpstr>
      <vt:lpstr>How to install?</vt:lpstr>
      <vt:lpstr>Installing dependencies</vt:lpstr>
      <vt:lpstr>Running package</vt:lpstr>
      <vt:lpstr>Export data model</vt:lpstr>
      <vt:lpstr>Launching the Shiny app</vt:lpstr>
      <vt:lpstr>Evidence Explorer</vt:lpstr>
      <vt:lpstr>Concluding remarks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Ryan</dc:creator>
  <cp:lastModifiedBy>승찬 유</cp:lastModifiedBy>
  <cp:revision>425</cp:revision>
  <dcterms:created xsi:type="dcterms:W3CDTF">1601-01-01T00:00:00Z</dcterms:created>
  <dcterms:modified xsi:type="dcterms:W3CDTF">2019-12-05T01:04:39Z</dcterms:modified>
</cp:coreProperties>
</file>