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35" r:id="rId2"/>
    <p:sldId id="843" r:id="rId3"/>
    <p:sldId id="844" r:id="rId4"/>
    <p:sldId id="845" r:id="rId5"/>
    <p:sldId id="846" r:id="rId6"/>
    <p:sldId id="847" r:id="rId7"/>
    <p:sldId id="848" r:id="rId8"/>
    <p:sldId id="849" r:id="rId9"/>
    <p:sldId id="850" r:id="rId10"/>
    <p:sldId id="851" r:id="rId11"/>
    <p:sldId id="852" r:id="rId12"/>
    <p:sldId id="853" r:id="rId13"/>
    <p:sldId id="854" r:id="rId14"/>
    <p:sldId id="855" r:id="rId15"/>
    <p:sldId id="856" r:id="rId16"/>
    <p:sldId id="857" r:id="rId17"/>
    <p:sldId id="858" r:id="rId18"/>
    <p:sldId id="859" r:id="rId19"/>
    <p:sldId id="860" r:id="rId20"/>
    <p:sldId id="861" r:id="rId21"/>
    <p:sldId id="862" r:id="rId22"/>
    <p:sldId id="863" r:id="rId23"/>
    <p:sldId id="864" r:id="rId24"/>
    <p:sldId id="865" r:id="rId25"/>
    <p:sldId id="458" r:id="rId26"/>
    <p:sldId id="4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25A"/>
    <a:srgbClr val="FCCB10"/>
    <a:srgbClr val="EB6622"/>
    <a:srgbClr val="153153"/>
    <a:srgbClr val="E28700"/>
    <a:srgbClr val="FF9900"/>
    <a:srgbClr val="EB9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9" autoAdjust="0"/>
    <p:restoredTop sz="96357" autoAdjust="0"/>
  </p:normalViewPr>
  <p:slideViewPr>
    <p:cSldViewPr>
      <p:cViewPr>
        <p:scale>
          <a:sx n="100" d="100"/>
          <a:sy n="100" d="100"/>
        </p:scale>
        <p:origin x="3618" y="3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52742-373F-4A87-92C3-F1BD6DE2FDEE}" type="datetimeFigureOut">
              <a:rPr lang="en-US" smtClean="0"/>
              <a:t>12/4/2019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CA093-4890-4B46-98EB-711D340FBB2C}" type="slidenum">
              <a:rPr lang="en-US" smtClean="0"/>
              <a:t>‹#›</a:t>
            </a:fld>
            <a:endParaRPr lang="en-US"/>
          </a:p>
        </p:txBody>
      </p:sp>
    </p:spTree>
    <p:extLst>
      <p:ext uri="{BB962C8B-B14F-4D97-AF65-F5344CB8AC3E}">
        <p14:creationId xmlns:p14="http://schemas.microsoft.com/office/powerpoint/2010/main" val="206340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CA093-4890-4B46-98EB-711D340FBB2C}" type="slidenum">
              <a:rPr lang="en-US" smtClean="0"/>
              <a:t>7</a:t>
            </a:fld>
            <a:endParaRPr lang="en-US"/>
          </a:p>
        </p:txBody>
      </p:sp>
    </p:spTree>
    <p:extLst>
      <p:ext uri="{BB962C8B-B14F-4D97-AF65-F5344CB8AC3E}">
        <p14:creationId xmlns:p14="http://schemas.microsoft.com/office/powerpoint/2010/main" val="133174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BCCA093-4890-4B46-98EB-711D340FBB2C}" type="slidenum">
              <a:rPr lang="en-US" smtClean="0"/>
              <a:t>25</a:t>
            </a:fld>
            <a:endParaRPr lang="en-US"/>
          </a:p>
        </p:txBody>
      </p:sp>
    </p:spTree>
    <p:extLst>
      <p:ext uri="{BB962C8B-B14F-4D97-AF65-F5344CB8AC3E}">
        <p14:creationId xmlns:p14="http://schemas.microsoft.com/office/powerpoint/2010/main" val="352687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BCCA093-4890-4B46-98EB-711D340FBB2C}" type="slidenum">
              <a:rPr lang="en-US" smtClean="0"/>
              <a:t>26</a:t>
            </a:fld>
            <a:endParaRPr lang="en-US"/>
          </a:p>
        </p:txBody>
      </p:sp>
    </p:spTree>
    <p:extLst>
      <p:ext uri="{BB962C8B-B14F-4D97-AF65-F5344CB8AC3E}">
        <p14:creationId xmlns:p14="http://schemas.microsoft.com/office/powerpoint/2010/main" val="42388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130425"/>
            <a:ext cx="6096000" cy="175577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2362200" y="4038600"/>
            <a:ext cx="6096000" cy="1752600"/>
          </a:xfrm>
        </p:spPr>
        <p:txBody>
          <a:bodyPr>
            <a:normAutofit/>
          </a:bodyPr>
          <a:lstStyle>
            <a:lvl1pPr marL="0" indent="0" algn="ctr">
              <a:buNone/>
              <a:defRPr sz="2800">
                <a:solidFill>
                  <a:srgbClr val="15315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27" name="Picture 3" descr="C:\Users\pryan4\Downloads\want-impact-public-health-help-shape-journey-ahead\OHDSI logo with text - vertical - colore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875375"/>
            <a:ext cx="2682875" cy="32300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33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Tree>
    <p:extLst>
      <p:ext uri="{BB962C8B-B14F-4D97-AF65-F5344CB8AC3E}">
        <p14:creationId xmlns:p14="http://schemas.microsoft.com/office/powerpoint/2010/main" val="18958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Tree>
    <p:extLst>
      <p:ext uri="{BB962C8B-B14F-4D97-AF65-F5344CB8AC3E}">
        <p14:creationId xmlns:p14="http://schemas.microsoft.com/office/powerpoint/2010/main" val="29244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10"/>
          </p:nvPr>
        </p:nvSpPr>
        <p:spPr>
          <a:xfrm>
            <a:off x="7010400" y="6492875"/>
            <a:ext cx="21336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Tree>
    <p:extLst>
      <p:ext uri="{BB962C8B-B14F-4D97-AF65-F5344CB8AC3E}">
        <p14:creationId xmlns:p14="http://schemas.microsoft.com/office/powerpoint/2010/main" val="405349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Rectangle 7"/>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Tree>
    <p:extLst>
      <p:ext uri="{BB962C8B-B14F-4D97-AF65-F5344CB8AC3E}">
        <p14:creationId xmlns:p14="http://schemas.microsoft.com/office/powerpoint/2010/main" val="37966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p:nvPr userDrawn="1"/>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Tree>
    <p:extLst>
      <p:ext uri="{BB962C8B-B14F-4D97-AF65-F5344CB8AC3E}">
        <p14:creationId xmlns:p14="http://schemas.microsoft.com/office/powerpoint/2010/main" val="3091141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152400"/>
            <a:ext cx="7543800" cy="8382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0276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sldNum="0" hdr="0" ftr="0" dt="0"/>
  <p:txStyles>
    <p:titleStyle>
      <a:lvl1pPr algn="ctr" defTabSz="914400" rtl="0" eaLnBrk="1" latinLnBrk="0" hangingPunct="1">
        <a:spcBef>
          <a:spcPct val="0"/>
        </a:spcBef>
        <a:buNone/>
        <a:defRPr sz="4000" kern="1200">
          <a:solidFill>
            <a:srgbClr val="20425A"/>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381000"/>
            <a:ext cx="6096000" cy="3164750"/>
          </a:xfrm>
        </p:spPr>
        <p:txBody>
          <a:bodyPr>
            <a:normAutofit/>
          </a:bodyPr>
          <a:lstStyle/>
          <a:p>
            <a:r>
              <a:rPr lang="en-US" dirty="0"/>
              <a:t>Threats to the validity of study results and best practice</a:t>
            </a:r>
          </a:p>
        </p:txBody>
      </p:sp>
      <p:sp>
        <p:nvSpPr>
          <p:cNvPr id="7" name="Subtitle 2">
            <a:extLst>
              <a:ext uri="{FF2B5EF4-FFF2-40B4-BE49-F238E27FC236}">
                <a16:creationId xmlns:a16="http://schemas.microsoft.com/office/drawing/2014/main" id="{BCEF5650-A4EE-4DD7-915A-09EB656B94A9}"/>
              </a:ext>
            </a:extLst>
          </p:cNvPr>
          <p:cNvSpPr txBox="1">
            <a:spLocks/>
          </p:cNvSpPr>
          <p:nvPr/>
        </p:nvSpPr>
        <p:spPr>
          <a:xfrm>
            <a:off x="2971800" y="3698150"/>
            <a:ext cx="5029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800" kern="1200">
                <a:solidFill>
                  <a:srgbClr val="153153"/>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14 December 2019</a:t>
            </a:r>
          </a:p>
          <a:p>
            <a:r>
              <a:rPr lang="en-US" sz="2400" dirty="0"/>
              <a:t>Korea</a:t>
            </a:r>
          </a:p>
        </p:txBody>
      </p:sp>
      <p:sp>
        <p:nvSpPr>
          <p:cNvPr id="8" name="Subtitle 2">
            <a:extLst>
              <a:ext uri="{FF2B5EF4-FFF2-40B4-BE49-F238E27FC236}">
                <a16:creationId xmlns:a16="http://schemas.microsoft.com/office/drawing/2014/main" id="{0107DB1E-BC91-400C-9B2D-3911D32E14F5}"/>
              </a:ext>
            </a:extLst>
          </p:cNvPr>
          <p:cNvSpPr>
            <a:spLocks noGrp="1"/>
          </p:cNvSpPr>
          <p:nvPr>
            <p:ph type="subTitle" idx="1"/>
          </p:nvPr>
        </p:nvSpPr>
        <p:spPr>
          <a:xfrm>
            <a:off x="2209800" y="4764950"/>
            <a:ext cx="6629400" cy="1257300"/>
          </a:xfrm>
        </p:spPr>
        <p:txBody>
          <a:bodyPr>
            <a:noAutofit/>
          </a:bodyPr>
          <a:lstStyle/>
          <a:p>
            <a:r>
              <a:rPr lang="en-US" sz="2400" dirty="0"/>
              <a:t>Martijn </a:t>
            </a:r>
            <a:r>
              <a:rPr lang="en-US" sz="2400" dirty="0" err="1"/>
              <a:t>Schumie</a:t>
            </a:r>
            <a:r>
              <a:rPr lang="en-US" sz="2400" dirty="0"/>
              <a:t> PhD</a:t>
            </a:r>
          </a:p>
          <a:p>
            <a:r>
              <a:rPr lang="en-US" sz="2400" dirty="0"/>
              <a:t>Janssen Research and Development</a:t>
            </a:r>
            <a:br>
              <a:rPr lang="en-US" sz="2400" dirty="0"/>
            </a:br>
            <a:endParaRPr lang="en-US" sz="2400" dirty="0"/>
          </a:p>
        </p:txBody>
      </p:sp>
    </p:spTree>
    <p:extLst>
      <p:ext uri="{BB962C8B-B14F-4D97-AF65-F5344CB8AC3E}">
        <p14:creationId xmlns:p14="http://schemas.microsoft.com/office/powerpoint/2010/main" val="81496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5AC5-8B7A-475C-B683-5BF128B5830C}"/>
              </a:ext>
            </a:extLst>
          </p:cNvPr>
          <p:cNvSpPr>
            <a:spLocks noGrp="1"/>
          </p:cNvSpPr>
          <p:nvPr>
            <p:ph type="title"/>
          </p:nvPr>
        </p:nvSpPr>
        <p:spPr/>
        <p:txBody>
          <a:bodyPr/>
          <a:lstStyle/>
          <a:p>
            <a:r>
              <a:rPr lang="en-US" dirty="0"/>
              <a:t>How do you assess selection bias?</a:t>
            </a:r>
          </a:p>
        </p:txBody>
      </p:sp>
      <p:sp>
        <p:nvSpPr>
          <p:cNvPr id="3" name="Content Placeholder 2">
            <a:extLst>
              <a:ext uri="{FF2B5EF4-FFF2-40B4-BE49-F238E27FC236}">
                <a16:creationId xmlns:a16="http://schemas.microsoft.com/office/drawing/2014/main" id="{2E251A62-EBF3-4E97-8BBF-46A9B8B1595F}"/>
              </a:ext>
            </a:extLst>
          </p:cNvPr>
          <p:cNvSpPr>
            <a:spLocks noGrp="1"/>
          </p:cNvSpPr>
          <p:nvPr>
            <p:ph idx="1"/>
          </p:nvPr>
        </p:nvSpPr>
        <p:spPr/>
        <p:txBody>
          <a:bodyPr/>
          <a:lstStyle/>
          <a:p>
            <a:r>
              <a:rPr lang="en-US" dirty="0"/>
              <a:t>Attrition table</a:t>
            </a:r>
          </a:p>
          <a:p>
            <a:r>
              <a:rPr lang="en-US" dirty="0"/>
              <a:t>Covariate summary (compare before to after)</a:t>
            </a:r>
          </a:p>
          <a:p>
            <a:endParaRPr lang="en-US" dirty="0"/>
          </a:p>
        </p:txBody>
      </p:sp>
    </p:spTree>
    <p:extLst>
      <p:ext uri="{BB962C8B-B14F-4D97-AF65-F5344CB8AC3E}">
        <p14:creationId xmlns:p14="http://schemas.microsoft.com/office/powerpoint/2010/main" val="27234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80" y="123481"/>
            <a:ext cx="8321675" cy="803275"/>
          </a:xfrm>
        </p:spPr>
        <p:txBody>
          <a:bodyPr>
            <a:normAutofit fontScale="90000"/>
          </a:bodyPr>
          <a:lstStyle/>
          <a:p>
            <a:r>
              <a:rPr lang="en-US" dirty="0"/>
              <a:t>What can we do to address these challenges?</a:t>
            </a:r>
          </a:p>
        </p:txBody>
      </p:sp>
      <p:sp>
        <p:nvSpPr>
          <p:cNvPr id="3" name="Content Placeholder 2"/>
          <p:cNvSpPr>
            <a:spLocks noGrp="1"/>
          </p:cNvSpPr>
          <p:nvPr>
            <p:ph idx="1"/>
          </p:nvPr>
        </p:nvSpPr>
        <p:spPr>
          <a:xfrm>
            <a:off x="411163" y="1219200"/>
            <a:ext cx="8321675" cy="4712044"/>
          </a:xfrm>
        </p:spPr>
        <p:txBody>
          <a:bodyPr>
            <a:normAutofit fontScale="77500" lnSpcReduction="20000"/>
          </a:bodyPr>
          <a:lstStyle/>
          <a:p>
            <a:r>
              <a:rPr lang="en-US" dirty="0"/>
              <a:t>Think really hard during study design and hope we get it right</a:t>
            </a:r>
          </a:p>
          <a:p>
            <a:r>
              <a:rPr lang="en-US" dirty="0"/>
              <a:t>Equivocate in our summary of findings with a paragraph in the Discussion that reads:</a:t>
            </a:r>
          </a:p>
          <a:p>
            <a:pPr lvl="1"/>
            <a:r>
              <a:rPr lang="en-US" dirty="0"/>
              <a:t>“This study has several limitations. First, since this study relied on claims data, we had no data on &lt;unobserved confounders&gt;. Second, while we adjusted for &lt;observed confounders&gt;, residual confounding cannot be ruled out. Third, there is a potential for outcome misclassification… Fourth, there is a potential for duplicate person-years between &lt;databases&gt;. Lastly, as the mean follow-up was &lt;short&gt;, long-term effects may need to be further examined.”  (Kim et al., Arthritis &amp; Rheumatology, 2017)</a:t>
            </a:r>
          </a:p>
          <a:p>
            <a:r>
              <a:rPr lang="en-US" dirty="0"/>
              <a:t> </a:t>
            </a:r>
          </a:p>
          <a:p>
            <a:r>
              <a:rPr lang="en-US" dirty="0"/>
              <a:t> </a:t>
            </a:r>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262705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3">
                                            <p:txEl>
                                              <p:pRg st="3" end="3"/>
                                            </p:txEl>
                                          </p:spTgt>
                                        </p:tgtEl>
                                        <p:attrNameLst>
                                          <p:attrName>style.color</p:attrName>
                                        </p:attrNameLst>
                                      </p:cBhvr>
                                      <p:to>
                                        <a:srgbClr val="00B050"/>
                                      </p:to>
                                    </p:animClr>
                                  </p:childTnLst>
                                </p:cTn>
                              </p:par>
                              <p:par>
                                <p:cTn id="7" presetID="3" presetClass="emph" presetSubtype="2" fill="hold" nodeType="withEffect">
                                  <p:stCondLst>
                                    <p:cond delay="0"/>
                                  </p:stCondLst>
                                  <p:childTnLst>
                                    <p:animClr clrSpc="rgb" dir="cw">
                                      <p:cBhvr override="childStyle">
                                        <p:cTn id="8" dur="2000" fill="hold"/>
                                        <p:tgtEl>
                                          <p:spTgt spid="3">
                                            <p:txEl>
                                              <p:pRg st="4" end="4"/>
                                            </p:txEl>
                                          </p:spTgt>
                                        </p:tgtEl>
                                        <p:attrNameLst>
                                          <p:attrName>style.color</p:attrName>
                                        </p:attrNameLst>
                                      </p:cBhvr>
                                      <p:to>
                                        <a:srgbClr val="00B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80" y="123481"/>
            <a:ext cx="8321675" cy="803275"/>
          </a:xfrm>
        </p:spPr>
        <p:txBody>
          <a:bodyPr>
            <a:normAutofit fontScale="90000"/>
          </a:bodyPr>
          <a:lstStyle/>
          <a:p>
            <a:r>
              <a:rPr lang="en-US" dirty="0"/>
              <a:t>What can we do to address these challenges?</a:t>
            </a:r>
          </a:p>
        </p:txBody>
      </p:sp>
      <p:sp>
        <p:nvSpPr>
          <p:cNvPr id="3" name="Content Placeholder 2"/>
          <p:cNvSpPr>
            <a:spLocks noGrp="1"/>
          </p:cNvSpPr>
          <p:nvPr>
            <p:ph idx="1"/>
          </p:nvPr>
        </p:nvSpPr>
        <p:spPr>
          <a:xfrm>
            <a:off x="411163" y="1219200"/>
            <a:ext cx="8321675" cy="4712044"/>
          </a:xfrm>
        </p:spPr>
        <p:txBody>
          <a:bodyPr>
            <a:normAutofit fontScale="77500" lnSpcReduction="20000"/>
          </a:bodyPr>
          <a:lstStyle/>
          <a:p>
            <a:r>
              <a:rPr lang="en-US" dirty="0"/>
              <a:t>Think really hard during study design and hope we get it right</a:t>
            </a:r>
          </a:p>
          <a:p>
            <a:r>
              <a:rPr lang="en-US" dirty="0"/>
              <a:t>Equivocate in our summary of findings with a paragraph in the Discussion that reads:</a:t>
            </a:r>
          </a:p>
          <a:p>
            <a:pPr lvl="1"/>
            <a:r>
              <a:rPr lang="en-US" dirty="0"/>
              <a:t>“This study has several limitations. First, since this study relied on claims data, we had no data on &lt;unobserved confounders&gt;. Second, while we adjusted for &lt;observed confounders&gt;, residual confounding cannot be ruled out. Third, there is a potential for outcome misclassification… Fourth, there is a potential for duplicate person-years between &lt;databases&gt;. Lastly, as the mean follow-up was &lt;short&gt;, long-term effects may need to be further examined.”  (Kim et al., Arthritis &amp; Rheumatology, 2017)</a:t>
            </a:r>
          </a:p>
          <a:p>
            <a:r>
              <a:rPr lang="en-US" dirty="0"/>
              <a:t>Perform diagnostic analyses that attempt to detect if residual error may still be present</a:t>
            </a:r>
          </a:p>
          <a:p>
            <a:r>
              <a:rPr lang="en-US" dirty="0"/>
              <a:t>Quantify magnitude of residual error and calibrate statistics</a:t>
            </a:r>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207887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00B050"/>
                                      </p:to>
                                    </p:animClr>
                                  </p:childTnLst>
                                </p:cTn>
                              </p:par>
                              <p:par>
                                <p:cTn id="7" presetID="3" presetClass="emph" presetSubtype="2" fill="hold" nodeType="withEffect">
                                  <p:stCondLst>
                                    <p:cond delay="0"/>
                                  </p:stCondLst>
                                  <p:childTnLst>
                                    <p:animClr clrSpc="rgb" dir="cw">
                                      <p:cBhvr override="childStyle">
                                        <p:cTn id="8" dur="2000" fill="hold"/>
                                        <p:tgtEl>
                                          <p:spTgt spid="3">
                                            <p:txEl>
                                              <p:pRg st="4" end="4"/>
                                            </p:txEl>
                                          </p:spTgt>
                                        </p:tgtEl>
                                        <p:attrNameLst>
                                          <p:attrName>style.color</p:attrName>
                                        </p:attrNameLst>
                                      </p:cBhvr>
                                      <p:to>
                                        <a:srgbClr val="00B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32" y="0"/>
            <a:ext cx="8229600" cy="578220"/>
          </a:xfrm>
        </p:spPr>
        <p:txBody>
          <a:bodyPr>
            <a:normAutofit/>
          </a:bodyPr>
          <a:lstStyle/>
          <a:p>
            <a:r>
              <a:rPr lang="en-US" sz="2800" dirty="0"/>
              <a:t>Examples of negative controls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966"/>
            <a:ext cx="5860504" cy="1609033"/>
          </a:xfrm>
          <a:prstGeom prst="rect">
            <a:avLst/>
          </a:prstGeom>
          <a:noFill/>
          <a:ln w="9525">
            <a:solidFill>
              <a:schemeClr val="tx1"/>
            </a:solidFill>
            <a:miter lim="800000"/>
            <a:headEnd/>
            <a:tailEnd/>
          </a:ln>
          <a:effectLst>
            <a:outerShdw blurRad="228600" dist="215900" dir="2700000" algn="ctr" rotWithShape="0">
              <a:schemeClr val="tx1">
                <a:alpha val="68000"/>
              </a:schemeClr>
            </a:outerShdw>
          </a:effectLst>
          <a:extLst>
            <a:ext uri="{909E8E84-426E-40DD-AFC4-6F175D3DCCD1}">
              <a14:hiddenFill xmlns:a14="http://schemas.microsoft.com/office/drawing/2010/main">
                <a:solidFill>
                  <a:schemeClr val="accent1"/>
                </a:solidFill>
              </a14:hiddenFill>
            </a:ext>
          </a:extLst>
        </p:spPr>
      </p:pic>
      <p:grpSp>
        <p:nvGrpSpPr>
          <p:cNvPr id="7" name="Group 6"/>
          <p:cNvGrpSpPr/>
          <p:nvPr/>
        </p:nvGrpSpPr>
        <p:grpSpPr>
          <a:xfrm>
            <a:off x="457200" y="1219200"/>
            <a:ext cx="8229600" cy="2065868"/>
            <a:chOff x="457200" y="1219200"/>
            <a:chExt cx="8229600" cy="2065868"/>
          </a:xfrm>
        </p:grpSpPr>
        <p:sp>
          <p:nvSpPr>
            <p:cNvPr id="4" name="Rectangle 3"/>
            <p:cNvSpPr/>
            <p:nvPr/>
          </p:nvSpPr>
          <p:spPr>
            <a:xfrm>
              <a:off x="457200" y="1219200"/>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Infectious</a:t>
              </a:r>
            </a:p>
            <a:p>
              <a:r>
                <a:rPr lang="en-US" sz="2000" dirty="0"/>
                <a:t>mononucleosis</a:t>
              </a:r>
            </a:p>
          </p:txBody>
        </p:sp>
        <p:sp>
          <p:nvSpPr>
            <p:cNvPr id="5" name="Rectangle 4"/>
            <p:cNvSpPr/>
            <p:nvPr/>
          </p:nvSpPr>
          <p:spPr>
            <a:xfrm>
              <a:off x="7086600" y="1219200"/>
              <a:ext cx="1600200" cy="206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Multiple sclerosis</a:t>
              </a:r>
            </a:p>
          </p:txBody>
        </p:sp>
        <p:sp>
          <p:nvSpPr>
            <p:cNvPr id="6" name="Right Arrow 5"/>
            <p:cNvSpPr/>
            <p:nvPr/>
          </p:nvSpPr>
          <p:spPr>
            <a:xfrm>
              <a:off x="2895600" y="2059517"/>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400" dirty="0"/>
                <a:t>?</a:t>
              </a:r>
            </a:p>
          </p:txBody>
        </p:sp>
        <p:sp>
          <p:nvSpPr>
            <p:cNvPr id="8" name="Rectangle 7"/>
            <p:cNvSpPr/>
            <p:nvPr/>
          </p:nvSpPr>
          <p:spPr>
            <a:xfrm>
              <a:off x="457200" y="1938867"/>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Rubella</a:t>
              </a:r>
            </a:p>
          </p:txBody>
        </p:sp>
        <p:sp>
          <p:nvSpPr>
            <p:cNvPr id="9" name="Rectangle 8"/>
            <p:cNvSpPr/>
            <p:nvPr/>
          </p:nvSpPr>
          <p:spPr>
            <a:xfrm>
              <a:off x="457200" y="2662768"/>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Measles</a:t>
              </a:r>
            </a:p>
          </p:txBody>
        </p:sp>
        <p:sp>
          <p:nvSpPr>
            <p:cNvPr id="12" name="Right Arrow 11"/>
            <p:cNvSpPr/>
            <p:nvPr/>
          </p:nvSpPr>
          <p:spPr>
            <a:xfrm>
              <a:off x="2895600" y="1339850"/>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400" dirty="0"/>
                <a:t>?</a:t>
              </a:r>
            </a:p>
          </p:txBody>
        </p:sp>
        <p:sp>
          <p:nvSpPr>
            <p:cNvPr id="13" name="Right Arrow 12"/>
            <p:cNvSpPr/>
            <p:nvPr/>
          </p:nvSpPr>
          <p:spPr>
            <a:xfrm>
              <a:off x="2906729" y="2783418"/>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400" dirty="0"/>
                <a:t>?</a:t>
              </a:r>
            </a:p>
          </p:txBody>
        </p:sp>
      </p:grpSp>
      <p:sp>
        <p:nvSpPr>
          <p:cNvPr id="3" name="Slide Number Placeholder 2"/>
          <p:cNvSpPr>
            <a:spLocks noGrp="1"/>
          </p:cNvSpPr>
          <p:nvPr>
            <p:ph type="sldNum" sz="quarter" idx="4294967295"/>
          </p:nvPr>
        </p:nvSpPr>
        <p:spPr>
          <a:xfrm>
            <a:off x="7010400" y="6492875"/>
            <a:ext cx="2133600" cy="365125"/>
          </a:xfrm>
          <a:prstGeom prst="rect">
            <a:avLst/>
          </a:prstGeom>
        </p:spPr>
        <p:txBody>
          <a:bodyPr/>
          <a:lstStyle/>
          <a:p>
            <a:fld id="{444583ED-F364-40B3-B25B-483B5033DFA3}" type="slidenum">
              <a:rPr lang="en-US" smtClean="0"/>
              <a:pPr/>
              <a:t>13</a:t>
            </a:fld>
            <a:endParaRPr lang="en-US"/>
          </a:p>
        </p:txBody>
      </p:sp>
    </p:spTree>
    <p:extLst>
      <p:ext uri="{BB962C8B-B14F-4D97-AF65-F5344CB8AC3E}">
        <p14:creationId xmlns:p14="http://schemas.microsoft.com/office/powerpoint/2010/main" val="59330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8440"/>
          </a:xfrm>
        </p:spPr>
        <p:txBody>
          <a:bodyPr>
            <a:normAutofit/>
          </a:bodyPr>
          <a:lstStyle/>
          <a:p>
            <a:r>
              <a:rPr lang="en-US" sz="2800" dirty="0"/>
              <a:t>Example of a negative control</a:t>
            </a:r>
          </a:p>
        </p:txBody>
      </p:sp>
      <p:sp>
        <p:nvSpPr>
          <p:cNvPr id="4" name="Rectangle 3"/>
          <p:cNvSpPr/>
          <p:nvPr/>
        </p:nvSpPr>
        <p:spPr>
          <a:xfrm>
            <a:off x="457200" y="1219200"/>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Infectious</a:t>
            </a:r>
          </a:p>
          <a:p>
            <a:r>
              <a:rPr lang="en-US" sz="2000" dirty="0"/>
              <a:t>mononucleosis</a:t>
            </a:r>
          </a:p>
        </p:txBody>
      </p:sp>
      <p:sp>
        <p:nvSpPr>
          <p:cNvPr id="5" name="Rectangle 4"/>
          <p:cNvSpPr/>
          <p:nvPr/>
        </p:nvSpPr>
        <p:spPr>
          <a:xfrm>
            <a:off x="7086600" y="1219200"/>
            <a:ext cx="1600200" cy="2065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Multiple sclerosis</a:t>
            </a:r>
          </a:p>
        </p:txBody>
      </p:sp>
      <p:sp>
        <p:nvSpPr>
          <p:cNvPr id="6" name="Right Arrow 5"/>
          <p:cNvSpPr/>
          <p:nvPr/>
        </p:nvSpPr>
        <p:spPr>
          <a:xfrm>
            <a:off x="2895600" y="2059517"/>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1.31 *</a:t>
            </a:r>
          </a:p>
        </p:txBody>
      </p:sp>
      <p:sp>
        <p:nvSpPr>
          <p:cNvPr id="8" name="Rectangle 7"/>
          <p:cNvSpPr/>
          <p:nvPr/>
        </p:nvSpPr>
        <p:spPr>
          <a:xfrm>
            <a:off x="457200" y="1938867"/>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Rubella</a:t>
            </a:r>
          </a:p>
        </p:txBody>
      </p:sp>
      <p:sp>
        <p:nvSpPr>
          <p:cNvPr id="9" name="Rectangle 8"/>
          <p:cNvSpPr/>
          <p:nvPr/>
        </p:nvSpPr>
        <p:spPr>
          <a:xfrm>
            <a:off x="457200" y="2662768"/>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Measles</a:t>
            </a:r>
          </a:p>
        </p:txBody>
      </p:sp>
      <p:sp>
        <p:nvSpPr>
          <p:cNvPr id="12" name="Right Arrow 11"/>
          <p:cNvSpPr/>
          <p:nvPr/>
        </p:nvSpPr>
        <p:spPr>
          <a:xfrm>
            <a:off x="2895600" y="1339850"/>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2.22 *</a:t>
            </a:r>
          </a:p>
        </p:txBody>
      </p:sp>
      <p:sp>
        <p:nvSpPr>
          <p:cNvPr id="13" name="Right Arrow 12"/>
          <p:cNvSpPr/>
          <p:nvPr/>
        </p:nvSpPr>
        <p:spPr>
          <a:xfrm>
            <a:off x="2906729" y="2783418"/>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1.42 *</a:t>
            </a:r>
          </a:p>
        </p:txBody>
      </p:sp>
      <p:sp>
        <p:nvSpPr>
          <p:cNvPr id="3" name="TextBox 2"/>
          <p:cNvSpPr txBox="1"/>
          <p:nvPr/>
        </p:nvSpPr>
        <p:spPr>
          <a:xfrm>
            <a:off x="6881263" y="3585345"/>
            <a:ext cx="1887055" cy="523220"/>
          </a:xfrm>
          <a:prstGeom prst="rect">
            <a:avLst/>
          </a:prstGeom>
          <a:noFill/>
        </p:spPr>
        <p:txBody>
          <a:bodyPr wrap="none" rtlCol="0">
            <a:spAutoFit/>
          </a:bodyPr>
          <a:lstStyle/>
          <a:p>
            <a:r>
              <a:rPr lang="en-US" sz="2800" dirty="0"/>
              <a:t>* P &lt; .05</a:t>
            </a:r>
          </a:p>
        </p:txBody>
      </p:sp>
      <p:sp>
        <p:nvSpPr>
          <p:cNvPr id="14" name="TextBox 13"/>
          <p:cNvSpPr txBox="1"/>
          <p:nvPr/>
        </p:nvSpPr>
        <p:spPr>
          <a:xfrm>
            <a:off x="4038600" y="819090"/>
            <a:ext cx="1337610" cy="400110"/>
          </a:xfrm>
          <a:prstGeom prst="rect">
            <a:avLst/>
          </a:prstGeom>
          <a:noFill/>
        </p:spPr>
        <p:txBody>
          <a:bodyPr wrap="none" rtlCol="0">
            <a:spAutoFit/>
          </a:bodyPr>
          <a:lstStyle/>
          <a:p>
            <a:r>
              <a:rPr lang="en-US" sz="2000" dirty="0"/>
              <a:t>Odds ratio:</a:t>
            </a: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966"/>
            <a:ext cx="5860504" cy="1609033"/>
          </a:xfrm>
          <a:prstGeom prst="rect">
            <a:avLst/>
          </a:prstGeom>
          <a:noFill/>
          <a:ln w="9525">
            <a:solidFill>
              <a:schemeClr val="tx1"/>
            </a:solidFill>
            <a:miter lim="800000"/>
            <a:headEnd/>
            <a:tailEnd/>
          </a:ln>
          <a:effectLst>
            <a:outerShdw blurRad="228600" dist="215900" dir="2700000" algn="ctr" rotWithShape="0">
              <a:schemeClr val="tx1">
                <a:alpha val="68000"/>
              </a:schemeClr>
            </a:outerShdw>
          </a:effectLst>
          <a:extLst>
            <a:ext uri="{909E8E84-426E-40DD-AFC4-6F175D3DCCD1}">
              <a14:hiddenFill xmlns:a14="http://schemas.microsoft.com/office/drawing/2010/main">
                <a:solidFill>
                  <a:schemeClr val="accent1"/>
                </a:solidFill>
              </a14:hiddenFill>
            </a:ext>
          </a:extLst>
        </p:spPr>
      </p:pic>
      <p:sp>
        <p:nvSpPr>
          <p:cNvPr id="7" name="Slide Number Placeholder 6"/>
          <p:cNvSpPr>
            <a:spLocks noGrp="1"/>
          </p:cNvSpPr>
          <p:nvPr>
            <p:ph type="sldNum" sz="quarter" idx="4294967295"/>
          </p:nvPr>
        </p:nvSpPr>
        <p:spPr>
          <a:xfrm>
            <a:off x="7010400" y="6492875"/>
            <a:ext cx="2133600" cy="365125"/>
          </a:xfrm>
          <a:prstGeom prst="rect">
            <a:avLst/>
          </a:prstGeom>
        </p:spPr>
        <p:txBody>
          <a:bodyPr/>
          <a:lstStyle/>
          <a:p>
            <a:fld id="{444583ED-F364-40B3-B25B-483B5033DFA3}" type="slidenum">
              <a:rPr lang="en-US" smtClean="0"/>
              <a:pPr/>
              <a:t>14</a:t>
            </a:fld>
            <a:endParaRPr lang="en-US"/>
          </a:p>
        </p:txBody>
      </p:sp>
    </p:spTree>
    <p:extLst>
      <p:ext uri="{BB962C8B-B14F-4D97-AF65-F5344CB8AC3E}">
        <p14:creationId xmlns:p14="http://schemas.microsoft.com/office/powerpoint/2010/main" val="170039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1205"/>
          </a:xfrm>
        </p:spPr>
        <p:txBody>
          <a:bodyPr>
            <a:normAutofit/>
          </a:bodyPr>
          <a:lstStyle/>
          <a:p>
            <a:r>
              <a:rPr lang="en-US" sz="2800" dirty="0"/>
              <a:t>Example of a negative control</a:t>
            </a:r>
          </a:p>
        </p:txBody>
      </p:sp>
      <p:sp>
        <p:nvSpPr>
          <p:cNvPr id="4" name="Rectangle 3"/>
          <p:cNvSpPr/>
          <p:nvPr/>
        </p:nvSpPr>
        <p:spPr>
          <a:xfrm>
            <a:off x="457200" y="1219200"/>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Infectious</a:t>
            </a:r>
          </a:p>
          <a:p>
            <a:r>
              <a:rPr lang="en-US" sz="2000" dirty="0"/>
              <a:t>mononucleosis</a:t>
            </a:r>
          </a:p>
        </p:txBody>
      </p:sp>
      <p:sp>
        <p:nvSpPr>
          <p:cNvPr id="5" name="Rectangle 4"/>
          <p:cNvSpPr/>
          <p:nvPr/>
        </p:nvSpPr>
        <p:spPr>
          <a:xfrm>
            <a:off x="7086600" y="1219199"/>
            <a:ext cx="1600200" cy="4664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Multiple sclerosis</a:t>
            </a:r>
          </a:p>
        </p:txBody>
      </p:sp>
      <p:sp>
        <p:nvSpPr>
          <p:cNvPr id="6" name="Right Arrow 5"/>
          <p:cNvSpPr/>
          <p:nvPr/>
        </p:nvSpPr>
        <p:spPr>
          <a:xfrm>
            <a:off x="2895600" y="2059517"/>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1.31 *</a:t>
            </a:r>
          </a:p>
        </p:txBody>
      </p:sp>
      <p:sp>
        <p:nvSpPr>
          <p:cNvPr id="8" name="Rectangle 7"/>
          <p:cNvSpPr/>
          <p:nvPr/>
        </p:nvSpPr>
        <p:spPr>
          <a:xfrm>
            <a:off x="457200" y="1938867"/>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Rubella</a:t>
            </a:r>
          </a:p>
        </p:txBody>
      </p:sp>
      <p:sp>
        <p:nvSpPr>
          <p:cNvPr id="9" name="Rectangle 8"/>
          <p:cNvSpPr/>
          <p:nvPr/>
        </p:nvSpPr>
        <p:spPr>
          <a:xfrm>
            <a:off x="457200" y="2662768"/>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Measles</a:t>
            </a:r>
          </a:p>
        </p:txBody>
      </p:sp>
      <p:sp>
        <p:nvSpPr>
          <p:cNvPr id="12" name="Right Arrow 11"/>
          <p:cNvSpPr/>
          <p:nvPr/>
        </p:nvSpPr>
        <p:spPr>
          <a:xfrm>
            <a:off x="2895600" y="1339850"/>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2.22 *</a:t>
            </a:r>
          </a:p>
        </p:txBody>
      </p:sp>
      <p:sp>
        <p:nvSpPr>
          <p:cNvPr id="13" name="Right Arrow 12"/>
          <p:cNvSpPr/>
          <p:nvPr/>
        </p:nvSpPr>
        <p:spPr>
          <a:xfrm>
            <a:off x="2906729" y="2783418"/>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1.42 *</a:t>
            </a:r>
          </a:p>
        </p:txBody>
      </p:sp>
      <p:sp>
        <p:nvSpPr>
          <p:cNvPr id="11" name="Rectangle 10"/>
          <p:cNvSpPr/>
          <p:nvPr/>
        </p:nvSpPr>
        <p:spPr>
          <a:xfrm>
            <a:off x="457200" y="3818179"/>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 broken arm</a:t>
            </a:r>
          </a:p>
        </p:txBody>
      </p:sp>
      <p:sp>
        <p:nvSpPr>
          <p:cNvPr id="15" name="Right Arrow 14"/>
          <p:cNvSpPr/>
          <p:nvPr/>
        </p:nvSpPr>
        <p:spPr>
          <a:xfrm>
            <a:off x="2895600" y="4658496"/>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1.23 *</a:t>
            </a:r>
          </a:p>
        </p:txBody>
      </p:sp>
      <p:sp>
        <p:nvSpPr>
          <p:cNvPr id="16" name="Rectangle 15"/>
          <p:cNvSpPr/>
          <p:nvPr/>
        </p:nvSpPr>
        <p:spPr>
          <a:xfrm>
            <a:off x="457200" y="4537846"/>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Concussion</a:t>
            </a:r>
          </a:p>
        </p:txBody>
      </p:sp>
      <p:sp>
        <p:nvSpPr>
          <p:cNvPr id="17" name="Rectangle 16"/>
          <p:cNvSpPr/>
          <p:nvPr/>
        </p:nvSpPr>
        <p:spPr>
          <a:xfrm>
            <a:off x="457200" y="5261747"/>
            <a:ext cx="22479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Tonsillectomy</a:t>
            </a:r>
          </a:p>
        </p:txBody>
      </p:sp>
      <p:sp>
        <p:nvSpPr>
          <p:cNvPr id="18" name="Right Arrow 17"/>
          <p:cNvSpPr/>
          <p:nvPr/>
        </p:nvSpPr>
        <p:spPr>
          <a:xfrm>
            <a:off x="2895600" y="3938829"/>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1.10</a:t>
            </a:r>
          </a:p>
        </p:txBody>
      </p:sp>
      <p:sp>
        <p:nvSpPr>
          <p:cNvPr id="19" name="Right Arrow 18"/>
          <p:cNvSpPr/>
          <p:nvPr/>
        </p:nvSpPr>
        <p:spPr>
          <a:xfrm>
            <a:off x="2906729" y="5382397"/>
            <a:ext cx="3886199" cy="381000"/>
          </a:xfrm>
          <a:prstGeom prst="rightArrow">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1.25 *</a:t>
            </a:r>
          </a:p>
        </p:txBody>
      </p:sp>
      <p:sp>
        <p:nvSpPr>
          <p:cNvPr id="3" name="TextBox 2"/>
          <p:cNvSpPr txBox="1"/>
          <p:nvPr/>
        </p:nvSpPr>
        <p:spPr>
          <a:xfrm>
            <a:off x="3810000" y="3374535"/>
            <a:ext cx="2543645" cy="400110"/>
          </a:xfrm>
          <a:prstGeom prst="rect">
            <a:avLst/>
          </a:prstGeom>
          <a:noFill/>
        </p:spPr>
        <p:txBody>
          <a:bodyPr wrap="none" rtlCol="0">
            <a:spAutoFit/>
          </a:bodyPr>
          <a:lstStyle/>
          <a:p>
            <a:r>
              <a:rPr lang="en-US" sz="2000" dirty="0"/>
              <a:t>Negative controls:</a:t>
            </a:r>
          </a:p>
        </p:txBody>
      </p:sp>
      <p:sp>
        <p:nvSpPr>
          <p:cNvPr id="20" name="TextBox 19"/>
          <p:cNvSpPr txBox="1"/>
          <p:nvPr/>
        </p:nvSpPr>
        <p:spPr>
          <a:xfrm>
            <a:off x="7239000" y="5884046"/>
            <a:ext cx="1887055" cy="523220"/>
          </a:xfrm>
          <a:prstGeom prst="rect">
            <a:avLst/>
          </a:prstGeom>
          <a:noFill/>
        </p:spPr>
        <p:txBody>
          <a:bodyPr wrap="none" rtlCol="0">
            <a:spAutoFit/>
          </a:bodyPr>
          <a:lstStyle/>
          <a:p>
            <a:r>
              <a:rPr lang="en-US" sz="2800" dirty="0"/>
              <a:t>* P &lt; .05</a:t>
            </a:r>
          </a:p>
        </p:txBody>
      </p:sp>
      <p:sp>
        <p:nvSpPr>
          <p:cNvPr id="21" name="TextBox 20"/>
          <p:cNvSpPr txBox="1"/>
          <p:nvPr/>
        </p:nvSpPr>
        <p:spPr>
          <a:xfrm>
            <a:off x="4038600" y="819090"/>
            <a:ext cx="1337610" cy="400110"/>
          </a:xfrm>
          <a:prstGeom prst="rect">
            <a:avLst/>
          </a:prstGeom>
          <a:noFill/>
        </p:spPr>
        <p:txBody>
          <a:bodyPr wrap="none" rtlCol="0">
            <a:spAutoFit/>
          </a:bodyPr>
          <a:lstStyle/>
          <a:p>
            <a:r>
              <a:rPr lang="en-US" sz="2000" dirty="0"/>
              <a:t>Odds ratio:</a:t>
            </a:r>
          </a:p>
        </p:txBody>
      </p:sp>
      <p:sp>
        <p:nvSpPr>
          <p:cNvPr id="7" name="Slide Number Placeholder 6"/>
          <p:cNvSpPr>
            <a:spLocks noGrp="1"/>
          </p:cNvSpPr>
          <p:nvPr>
            <p:ph type="sldNum" sz="quarter" idx="4294967295"/>
          </p:nvPr>
        </p:nvSpPr>
        <p:spPr>
          <a:xfrm>
            <a:off x="7010400" y="6492875"/>
            <a:ext cx="2133600" cy="365125"/>
          </a:xfrm>
          <a:prstGeom prst="rect">
            <a:avLst/>
          </a:prstGeom>
        </p:spPr>
        <p:txBody>
          <a:bodyPr/>
          <a:lstStyle/>
          <a:p>
            <a:fld id="{444583ED-F364-40B3-B25B-483B5033DFA3}" type="slidenum">
              <a:rPr lang="en-US" smtClean="0"/>
              <a:pPr/>
              <a:t>15</a:t>
            </a:fld>
            <a:endParaRPr lang="en-US"/>
          </a:p>
        </p:txBody>
      </p:sp>
    </p:spTree>
    <p:extLst>
      <p:ext uri="{BB962C8B-B14F-4D97-AF65-F5344CB8AC3E}">
        <p14:creationId xmlns:p14="http://schemas.microsoft.com/office/powerpoint/2010/main" val="2645196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EFD6DB5-DB15-8A46-A9ED-B7D6725A1D63}" type="slidenum">
              <a:rPr lang="en-US" smtClean="0"/>
              <a:pPr>
                <a:defRPr/>
              </a:pPr>
              <a:t>16</a:t>
            </a:fld>
            <a:endParaRPr lang="en-US"/>
          </a:p>
        </p:txBody>
      </p:sp>
      <p:grpSp>
        <p:nvGrpSpPr>
          <p:cNvPr id="9" name="Group 8"/>
          <p:cNvGrpSpPr/>
          <p:nvPr/>
        </p:nvGrpSpPr>
        <p:grpSpPr>
          <a:xfrm>
            <a:off x="161934" y="0"/>
            <a:ext cx="8747456" cy="2470291"/>
            <a:chOff x="108814" y="128225"/>
            <a:chExt cx="8747456" cy="2470291"/>
          </a:xfrm>
        </p:grpSpPr>
        <p:pic>
          <p:nvPicPr>
            <p:cNvPr id="5" name="Picture 4"/>
            <p:cNvPicPr>
              <a:picLocks noChangeAspect="1"/>
            </p:cNvPicPr>
            <p:nvPr/>
          </p:nvPicPr>
          <p:blipFill>
            <a:blip r:embed="rId2"/>
            <a:stretch>
              <a:fillRect/>
            </a:stretch>
          </p:blipFill>
          <p:spPr>
            <a:xfrm>
              <a:off x="108814" y="128225"/>
              <a:ext cx="8747456" cy="2470291"/>
            </a:xfrm>
            <a:prstGeom prst="rect">
              <a:avLst/>
            </a:prstGeom>
          </p:spPr>
        </p:pic>
        <p:pic>
          <p:nvPicPr>
            <p:cNvPr id="6" name="Picture 5"/>
            <p:cNvPicPr>
              <a:picLocks noChangeAspect="1"/>
            </p:cNvPicPr>
            <p:nvPr/>
          </p:nvPicPr>
          <p:blipFill>
            <a:blip r:embed="rId3"/>
            <a:stretch>
              <a:fillRect/>
            </a:stretch>
          </p:blipFill>
          <p:spPr>
            <a:xfrm>
              <a:off x="5020359" y="672038"/>
              <a:ext cx="3636200" cy="507849"/>
            </a:xfrm>
            <a:prstGeom prst="rect">
              <a:avLst/>
            </a:prstGeom>
          </p:spPr>
        </p:pic>
      </p:grpSp>
      <p:pic>
        <p:nvPicPr>
          <p:cNvPr id="8" name="Picture 7"/>
          <p:cNvPicPr>
            <a:picLocks noChangeAspect="1"/>
          </p:cNvPicPr>
          <p:nvPr/>
        </p:nvPicPr>
        <p:blipFill>
          <a:blip r:embed="rId4"/>
          <a:stretch>
            <a:fillRect/>
          </a:stretch>
        </p:blipFill>
        <p:spPr>
          <a:xfrm>
            <a:off x="0" y="2660821"/>
            <a:ext cx="4933950" cy="4114800"/>
          </a:xfrm>
          <a:prstGeom prst="rect">
            <a:avLst/>
          </a:prstGeom>
        </p:spPr>
      </p:pic>
      <p:pic>
        <p:nvPicPr>
          <p:cNvPr id="10" name="Picture 9"/>
          <p:cNvPicPr>
            <a:picLocks noChangeAspect="1"/>
          </p:cNvPicPr>
          <p:nvPr/>
        </p:nvPicPr>
        <p:blipFill>
          <a:blip r:embed="rId5"/>
          <a:stretch>
            <a:fillRect/>
          </a:stretch>
        </p:blipFill>
        <p:spPr>
          <a:xfrm>
            <a:off x="4925561" y="2573362"/>
            <a:ext cx="4210050" cy="4284638"/>
          </a:xfrm>
          <a:prstGeom prst="rect">
            <a:avLst/>
          </a:prstGeom>
        </p:spPr>
      </p:pic>
      <p:sp>
        <p:nvSpPr>
          <p:cNvPr id="7" name="TextBox 6"/>
          <p:cNvSpPr txBox="1"/>
          <p:nvPr/>
        </p:nvSpPr>
        <p:spPr>
          <a:xfrm>
            <a:off x="645952" y="2467899"/>
            <a:ext cx="7952764" cy="42473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dirty="0"/>
              <a:t>Key points:</a:t>
            </a:r>
          </a:p>
          <a:p>
            <a:pPr marL="285750" indent="-285750">
              <a:buFont typeface="Arial" panose="020B0604020202020204" pitchFamily="34" charset="0"/>
              <a:buChar char="•"/>
            </a:pPr>
            <a:r>
              <a:rPr lang="en-US" sz="1800" dirty="0"/>
              <a:t>2 types of negative controls:</a:t>
            </a:r>
          </a:p>
          <a:p>
            <a:pPr marL="741363" lvl="1" indent="-285750">
              <a:buFont typeface="Arial" panose="020B0604020202020204" pitchFamily="34" charset="0"/>
              <a:buChar char="•"/>
            </a:pPr>
            <a:r>
              <a:rPr lang="en-US" sz="1800" dirty="0"/>
              <a:t>Exposure controls</a:t>
            </a:r>
          </a:p>
          <a:p>
            <a:pPr marL="741363" lvl="1" indent="-285750">
              <a:buFont typeface="Arial" panose="020B0604020202020204" pitchFamily="34" charset="0"/>
              <a:buChar char="•"/>
            </a:pPr>
            <a:r>
              <a:rPr lang="en-US" sz="1800" dirty="0"/>
              <a:t>Outcome controls</a:t>
            </a:r>
          </a:p>
          <a:p>
            <a:pPr marL="285750" indent="-285750">
              <a:buFont typeface="Arial" panose="020B0604020202020204" pitchFamily="34" charset="0"/>
              <a:buChar char="•"/>
            </a:pPr>
            <a:r>
              <a:rPr lang="en-US" sz="1800" dirty="0"/>
              <a:t>“In principle, the measured confounders L of the A-Y relationship need not be causes of N as well, because a properly specified model that accounted for the confounding by L of A-Y would not be misled if such confounding were absent for A-N.”</a:t>
            </a:r>
          </a:p>
          <a:p>
            <a:pPr marL="285750" indent="-285750">
              <a:buFont typeface="Arial" panose="020B0604020202020204" pitchFamily="34" charset="0"/>
              <a:buChar char="•"/>
            </a:pPr>
            <a:r>
              <a:rPr lang="en-US" sz="1800" dirty="0"/>
              <a:t>“In practice, the ideal negative control outcome should be one with incoming arrows as similar as possible to those of Y, including arrows from L”</a:t>
            </a:r>
          </a:p>
          <a:p>
            <a:pPr marL="285750" indent="-285750">
              <a:buFont typeface="Arial" panose="020B0604020202020204" pitchFamily="34" charset="0"/>
              <a:buChar char="•"/>
            </a:pPr>
            <a:r>
              <a:rPr lang="en-US" sz="1800" dirty="0"/>
              <a:t>“In observational settings, the comparability between exposure A and negative control exposure B will be only approximate”</a:t>
            </a:r>
          </a:p>
          <a:p>
            <a:pPr marL="285750" indent="-285750">
              <a:buFont typeface="Arial" panose="020B0604020202020204" pitchFamily="34" charset="0"/>
              <a:buChar char="•"/>
            </a:pPr>
            <a:r>
              <a:rPr lang="en-US" sz="1800" dirty="0"/>
              <a:t>“Subject matter knowledge is required for the choice of negative controls”</a:t>
            </a:r>
          </a:p>
        </p:txBody>
      </p:sp>
    </p:spTree>
    <p:extLst>
      <p:ext uri="{BB962C8B-B14F-4D97-AF65-F5344CB8AC3E}">
        <p14:creationId xmlns:p14="http://schemas.microsoft.com/office/powerpoint/2010/main" val="42710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EFD6DB5-DB15-8A46-A9ED-B7D6725A1D63}" type="slidenum">
              <a:rPr lang="en-US" smtClean="0"/>
              <a:pPr>
                <a:defRPr/>
              </a:pPr>
              <a:t>17</a:t>
            </a:fld>
            <a:endParaRPr lang="en-US"/>
          </a:p>
        </p:txBody>
      </p:sp>
      <p:grpSp>
        <p:nvGrpSpPr>
          <p:cNvPr id="10" name="Group 9"/>
          <p:cNvGrpSpPr/>
          <p:nvPr/>
        </p:nvGrpSpPr>
        <p:grpSpPr>
          <a:xfrm>
            <a:off x="287418" y="115826"/>
            <a:ext cx="8445420" cy="5786692"/>
            <a:chOff x="119846" y="121614"/>
            <a:chExt cx="8445420" cy="5786692"/>
          </a:xfrm>
        </p:grpSpPr>
        <p:pic>
          <p:nvPicPr>
            <p:cNvPr id="9" name="Picture 8"/>
            <p:cNvPicPr>
              <a:picLocks noChangeAspect="1"/>
            </p:cNvPicPr>
            <p:nvPr/>
          </p:nvPicPr>
          <p:blipFill>
            <a:blip r:embed="rId2"/>
            <a:stretch>
              <a:fillRect/>
            </a:stretch>
          </p:blipFill>
          <p:spPr>
            <a:xfrm>
              <a:off x="119846" y="121614"/>
              <a:ext cx="8445420" cy="5054987"/>
            </a:xfrm>
            <a:prstGeom prst="rect">
              <a:avLst/>
            </a:prstGeom>
          </p:spPr>
        </p:pic>
        <p:pic>
          <p:nvPicPr>
            <p:cNvPr id="6" name="Picture 5"/>
            <p:cNvPicPr>
              <a:picLocks noChangeAspect="1"/>
            </p:cNvPicPr>
            <p:nvPr/>
          </p:nvPicPr>
          <p:blipFill>
            <a:blip r:embed="rId3"/>
            <a:stretch>
              <a:fillRect/>
            </a:stretch>
          </p:blipFill>
          <p:spPr>
            <a:xfrm>
              <a:off x="4902119" y="5417888"/>
              <a:ext cx="3541908" cy="490418"/>
            </a:xfrm>
            <a:prstGeom prst="rect">
              <a:avLst/>
            </a:prstGeom>
          </p:spPr>
        </p:pic>
        <p:pic>
          <p:nvPicPr>
            <p:cNvPr id="7" name="Picture 3"/>
            <p:cNvPicPr>
              <a:picLocks noChangeAspect="1" noChangeArrowheads="1"/>
            </p:cNvPicPr>
            <p:nvPr/>
          </p:nvPicPr>
          <p:blipFill>
            <a:blip r:embed="rId4" cstate="print"/>
            <a:srcRect/>
            <a:stretch>
              <a:fillRect/>
            </a:stretch>
          </p:blipFill>
          <p:spPr bwMode="auto">
            <a:xfrm>
              <a:off x="173619" y="679510"/>
              <a:ext cx="2284322" cy="808299"/>
            </a:xfrm>
            <a:prstGeom prst="rect">
              <a:avLst/>
            </a:prstGeom>
            <a:noFill/>
            <a:ln w="9525">
              <a:noFill/>
              <a:miter lim="800000"/>
              <a:headEnd/>
              <a:tailEnd/>
            </a:ln>
          </p:spPr>
        </p:pic>
      </p:grpSp>
      <p:sp>
        <p:nvSpPr>
          <p:cNvPr id="11" name="TextBox 10"/>
          <p:cNvSpPr txBox="1"/>
          <p:nvPr/>
        </p:nvSpPr>
        <p:spPr>
          <a:xfrm>
            <a:off x="1279003" y="3298896"/>
            <a:ext cx="745383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dirty="0"/>
              <a:t>Key points:</a:t>
            </a:r>
          </a:p>
          <a:p>
            <a:pPr marL="285750" indent="-285750">
              <a:buFont typeface="Arial" panose="020B0604020202020204" pitchFamily="34" charset="0"/>
              <a:buChar char="•"/>
            </a:pPr>
            <a:r>
              <a:rPr lang="en-US" sz="1800" dirty="0"/>
              <a:t>“A falsification hypothesis is a claim, distinct from the one being tested, that researchers believe is highly unlikely to be causally related to the intervention in question.”</a:t>
            </a:r>
          </a:p>
          <a:p>
            <a:pPr marL="285750" indent="-285750">
              <a:buFont typeface="Arial" panose="020B0604020202020204" pitchFamily="34" charset="0"/>
              <a:buChar char="•"/>
            </a:pPr>
            <a:r>
              <a:rPr lang="en-US" sz="1800" dirty="0"/>
              <a:t>“Falsification analysis can be operationalized by asking investigators to specify implausible hypotheses up front and then testing those claims using statistical methods similar to those used in the primary analysis.”</a:t>
            </a:r>
          </a:p>
          <a:p>
            <a:pPr marL="285750" indent="-285750">
              <a:buFont typeface="Arial" panose="020B0604020202020204" pitchFamily="34" charset="0"/>
              <a:buChar char="•"/>
            </a:pPr>
            <a:r>
              <a:rPr lang="en-US" sz="1800" dirty="0"/>
              <a:t>“Although no published recommendations exist, standardized falsification analyses with 3 or 4 </a:t>
            </a:r>
            <a:r>
              <a:rPr lang="en-US" sz="1800" dirty="0" err="1"/>
              <a:t>prespecified</a:t>
            </a:r>
            <a:r>
              <a:rPr lang="en-US" sz="1800" dirty="0"/>
              <a:t> or highly prevalent disease outcomes may help strengthen the validity of observational studies”</a:t>
            </a:r>
          </a:p>
        </p:txBody>
      </p:sp>
    </p:spTree>
    <p:extLst>
      <p:ext uri="{BB962C8B-B14F-4D97-AF65-F5344CB8AC3E}">
        <p14:creationId xmlns:p14="http://schemas.microsoft.com/office/powerpoint/2010/main" val="212036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88345" y="0"/>
            <a:ext cx="7872668" cy="3856252"/>
          </a:xfrm>
          <a:prstGeom prst="rect">
            <a:avLst/>
          </a:prstGeom>
        </p:spPr>
      </p:pic>
      <p:sp>
        <p:nvSpPr>
          <p:cNvPr id="4" name="Slide Number Placeholder 3"/>
          <p:cNvSpPr>
            <a:spLocks noGrp="1"/>
          </p:cNvSpPr>
          <p:nvPr>
            <p:ph type="sldNum" sz="quarter" idx="10"/>
          </p:nvPr>
        </p:nvSpPr>
        <p:spPr/>
        <p:txBody>
          <a:bodyPr/>
          <a:lstStyle/>
          <a:p>
            <a:pPr>
              <a:defRPr/>
            </a:pPr>
            <a:fld id="{1EFD6DB5-DB15-8A46-A9ED-B7D6725A1D63}" type="slidenum">
              <a:rPr lang="en-US" smtClean="0"/>
              <a:pPr>
                <a:defRPr/>
              </a:pPr>
              <a:t>18</a:t>
            </a:fld>
            <a:endParaRPr lang="en-US"/>
          </a:p>
        </p:txBody>
      </p:sp>
      <p:sp>
        <p:nvSpPr>
          <p:cNvPr id="6" name="TextBox 5"/>
          <p:cNvSpPr txBox="1"/>
          <p:nvPr/>
        </p:nvSpPr>
        <p:spPr>
          <a:xfrm>
            <a:off x="1279003" y="3298896"/>
            <a:ext cx="7453835"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dirty="0"/>
              <a:t>Key points:</a:t>
            </a:r>
          </a:p>
          <a:p>
            <a:pPr marL="285750" indent="-285750">
              <a:buFont typeface="Arial" panose="020B0604020202020204" pitchFamily="34" charset="0"/>
              <a:buChar char="•"/>
            </a:pPr>
            <a:r>
              <a:rPr lang="en-US" sz="1800" dirty="0"/>
              <a:t>“The extent to which an analysis may reveal unobserved confounding bias relies on the non-empirically verifiable assumption that the negative control outcome is carefully chosen so that it is solely influenced by observed and unobserved confounders of the exposure-outcome relationship in view”</a:t>
            </a:r>
          </a:p>
          <a:p>
            <a:pPr marL="285750" indent="-285750">
              <a:buFont typeface="Arial" panose="020B0604020202020204" pitchFamily="34" charset="0"/>
              <a:buChar char="•"/>
            </a:pPr>
            <a:r>
              <a:rPr lang="en-US" sz="1800" dirty="0"/>
              <a:t>“We propose to use a negative control outcome not only to detect, but also to correct for unmeasured confounding bias”</a:t>
            </a:r>
          </a:p>
        </p:txBody>
      </p:sp>
    </p:spTree>
    <p:extLst>
      <p:ext uri="{BB962C8B-B14F-4D97-AF65-F5344CB8AC3E}">
        <p14:creationId xmlns:p14="http://schemas.microsoft.com/office/powerpoint/2010/main" val="162096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EFD6DB5-DB15-8A46-A9ED-B7D6725A1D63}" type="slidenum">
              <a:rPr lang="en-US" smtClean="0"/>
              <a:pPr>
                <a:defRPr/>
              </a:pPr>
              <a:t>19</a:t>
            </a:fld>
            <a:endParaRPr lang="en-US"/>
          </a:p>
        </p:txBody>
      </p:sp>
      <p:grpSp>
        <p:nvGrpSpPr>
          <p:cNvPr id="7" name="Group 6"/>
          <p:cNvGrpSpPr/>
          <p:nvPr/>
        </p:nvGrpSpPr>
        <p:grpSpPr>
          <a:xfrm>
            <a:off x="243533" y="0"/>
            <a:ext cx="8665857" cy="2293027"/>
            <a:chOff x="243533" y="116824"/>
            <a:chExt cx="8665857" cy="2293027"/>
          </a:xfrm>
        </p:grpSpPr>
        <p:pic>
          <p:nvPicPr>
            <p:cNvPr id="5" name="Picture 4"/>
            <p:cNvPicPr>
              <a:picLocks noChangeAspect="1"/>
            </p:cNvPicPr>
            <p:nvPr/>
          </p:nvPicPr>
          <p:blipFill>
            <a:blip r:embed="rId2"/>
            <a:stretch>
              <a:fillRect/>
            </a:stretch>
          </p:blipFill>
          <p:spPr>
            <a:xfrm>
              <a:off x="243533" y="116824"/>
              <a:ext cx="8665857" cy="2293027"/>
            </a:xfrm>
            <a:prstGeom prst="rect">
              <a:avLst/>
            </a:prstGeom>
          </p:spPr>
        </p:pic>
        <p:pic>
          <p:nvPicPr>
            <p:cNvPr id="6" name="Picture 5"/>
            <p:cNvPicPr>
              <a:picLocks noChangeAspect="1"/>
            </p:cNvPicPr>
            <p:nvPr/>
          </p:nvPicPr>
          <p:blipFill>
            <a:blip r:embed="rId3"/>
            <a:stretch>
              <a:fillRect/>
            </a:stretch>
          </p:blipFill>
          <p:spPr>
            <a:xfrm>
              <a:off x="5432765" y="678720"/>
              <a:ext cx="3476625" cy="409575"/>
            </a:xfrm>
            <a:prstGeom prst="rect">
              <a:avLst/>
            </a:prstGeom>
          </p:spPr>
        </p:pic>
      </p:grpSp>
      <p:pic>
        <p:nvPicPr>
          <p:cNvPr id="11" name="Picture 10"/>
          <p:cNvPicPr>
            <a:picLocks noChangeAspect="1"/>
          </p:cNvPicPr>
          <p:nvPr/>
        </p:nvPicPr>
        <p:blipFill>
          <a:blip r:embed="rId4"/>
          <a:stretch>
            <a:fillRect/>
          </a:stretch>
        </p:blipFill>
        <p:spPr>
          <a:xfrm>
            <a:off x="0" y="2382197"/>
            <a:ext cx="5173362" cy="4333019"/>
          </a:xfrm>
          <a:prstGeom prst="rect">
            <a:avLst/>
          </a:prstGeom>
        </p:spPr>
      </p:pic>
      <p:pic>
        <p:nvPicPr>
          <p:cNvPr id="13" name="Picture 12"/>
          <p:cNvPicPr>
            <a:picLocks noChangeAspect="1"/>
          </p:cNvPicPr>
          <p:nvPr/>
        </p:nvPicPr>
        <p:blipFill>
          <a:blip r:embed="rId5"/>
          <a:stretch>
            <a:fillRect/>
          </a:stretch>
        </p:blipFill>
        <p:spPr>
          <a:xfrm>
            <a:off x="5356824" y="2419017"/>
            <a:ext cx="3663608" cy="2621924"/>
          </a:xfrm>
          <a:prstGeom prst="rect">
            <a:avLst/>
          </a:prstGeom>
        </p:spPr>
      </p:pic>
      <p:pic>
        <p:nvPicPr>
          <p:cNvPr id="14" name="Picture 13"/>
          <p:cNvPicPr>
            <a:picLocks noChangeAspect="1"/>
          </p:cNvPicPr>
          <p:nvPr/>
        </p:nvPicPr>
        <p:blipFill>
          <a:blip r:embed="rId6"/>
          <a:stretch>
            <a:fillRect/>
          </a:stretch>
        </p:blipFill>
        <p:spPr>
          <a:xfrm>
            <a:off x="5916957" y="5040941"/>
            <a:ext cx="2724150" cy="1657350"/>
          </a:xfrm>
          <a:prstGeom prst="rect">
            <a:avLst/>
          </a:prstGeom>
        </p:spPr>
      </p:pic>
      <p:pic>
        <p:nvPicPr>
          <p:cNvPr id="10" name="Picture 9"/>
          <p:cNvPicPr>
            <a:picLocks noChangeAspect="1"/>
          </p:cNvPicPr>
          <p:nvPr/>
        </p:nvPicPr>
        <p:blipFill>
          <a:blip r:embed="rId7"/>
          <a:stretch>
            <a:fillRect/>
          </a:stretch>
        </p:blipFill>
        <p:spPr>
          <a:xfrm>
            <a:off x="1635874" y="2382714"/>
            <a:ext cx="5881173" cy="4475286"/>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1279003" y="3298896"/>
            <a:ext cx="745383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dirty="0"/>
              <a:t>Key points:</a:t>
            </a:r>
          </a:p>
          <a:p>
            <a:pPr marL="285750" indent="-285750">
              <a:buFont typeface="Arial" panose="020B0604020202020204" pitchFamily="34" charset="0"/>
              <a:buChar char="•"/>
            </a:pPr>
            <a:r>
              <a:rPr lang="en-US" sz="1800" dirty="0"/>
              <a:t>Negative controls demonstrated to detect 3 primary sources of systematic error:</a:t>
            </a:r>
          </a:p>
          <a:p>
            <a:pPr marL="741363" lvl="1" indent="-285750">
              <a:buFont typeface="Arial" panose="020B0604020202020204" pitchFamily="34" charset="0"/>
              <a:buChar char="•"/>
            </a:pPr>
            <a:r>
              <a:rPr lang="en-US" sz="1800" dirty="0"/>
              <a:t>Confounding</a:t>
            </a:r>
          </a:p>
          <a:p>
            <a:pPr marL="741363" lvl="1" indent="-285750">
              <a:buFont typeface="Arial" panose="020B0604020202020204" pitchFamily="34" charset="0"/>
              <a:buChar char="•"/>
            </a:pPr>
            <a:r>
              <a:rPr lang="en-US" sz="1800" dirty="0"/>
              <a:t>Selection bias</a:t>
            </a:r>
          </a:p>
          <a:p>
            <a:pPr marL="741363" lvl="1" indent="-285750">
              <a:buFont typeface="Arial" panose="020B0604020202020204" pitchFamily="34" charset="0"/>
              <a:buChar char="•"/>
            </a:pPr>
            <a:r>
              <a:rPr lang="en-US" sz="1800" dirty="0"/>
              <a:t>Measurement bias</a:t>
            </a:r>
          </a:p>
          <a:p>
            <a:pPr marL="285750" indent="-285750">
              <a:buFont typeface="Arial" panose="020B0604020202020204" pitchFamily="34" charset="0"/>
              <a:buChar char="•"/>
            </a:pPr>
            <a:r>
              <a:rPr lang="en-US" sz="1800" dirty="0"/>
              <a:t>Negative controls shown to have utility across many different study types:  observational vs. RCT; prospective vs. retrospective; case control vs. cohort</a:t>
            </a:r>
          </a:p>
          <a:p>
            <a:pPr marL="285750" indent="-285750">
              <a:buFont typeface="Arial" panose="020B0604020202020204" pitchFamily="34" charset="0"/>
              <a:buChar char="•"/>
            </a:pPr>
            <a:r>
              <a:rPr lang="en-US" sz="1800" dirty="0"/>
              <a:t>“The ability of a negative control to adequately detect bias ultimately relies on the plausibility of (often untestable) assumptions encoded in its causal diagram”</a:t>
            </a:r>
          </a:p>
        </p:txBody>
      </p:sp>
    </p:spTree>
    <p:extLst>
      <p:ext uri="{BB962C8B-B14F-4D97-AF65-F5344CB8AC3E}">
        <p14:creationId xmlns:p14="http://schemas.microsoft.com/office/powerpoint/2010/main" val="278107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an observational study like you would a randomized trial</a:t>
            </a:r>
          </a:p>
        </p:txBody>
      </p:sp>
      <p:pic>
        <p:nvPicPr>
          <p:cNvPr id="4" name="Picture 3"/>
          <p:cNvPicPr>
            <a:picLocks noChangeAspect="1"/>
          </p:cNvPicPr>
          <p:nvPr/>
        </p:nvPicPr>
        <p:blipFill>
          <a:blip r:embed="rId2"/>
          <a:stretch>
            <a:fillRect/>
          </a:stretch>
        </p:blipFill>
        <p:spPr>
          <a:xfrm>
            <a:off x="838200" y="1143000"/>
            <a:ext cx="7174134" cy="5419725"/>
          </a:xfrm>
          <a:prstGeom prst="rect">
            <a:avLst/>
          </a:prstGeom>
        </p:spPr>
      </p:pic>
      <p:sp>
        <p:nvSpPr>
          <p:cNvPr id="6" name="TextBox 5"/>
          <p:cNvSpPr txBox="1"/>
          <p:nvPr/>
        </p:nvSpPr>
        <p:spPr>
          <a:xfrm>
            <a:off x="2438400" y="4406801"/>
            <a:ext cx="3581400"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Protocol components to emulate:</a:t>
            </a:r>
          </a:p>
          <a:p>
            <a:pPr marL="285750" indent="-285750">
              <a:buFont typeface="Arial" panose="020B0604020202020204" pitchFamily="34" charset="0"/>
              <a:buChar char="•"/>
            </a:pPr>
            <a:r>
              <a:rPr lang="en-US" dirty="0"/>
              <a:t>Eligibility criteria</a:t>
            </a:r>
          </a:p>
          <a:p>
            <a:pPr marL="285750" indent="-285750">
              <a:buFont typeface="Arial" panose="020B0604020202020204" pitchFamily="34" charset="0"/>
              <a:buChar char="•"/>
            </a:pPr>
            <a:r>
              <a:rPr lang="en-US" dirty="0"/>
              <a:t>Treatment strategies</a:t>
            </a:r>
          </a:p>
          <a:p>
            <a:pPr marL="285750" indent="-285750">
              <a:buFont typeface="Arial" panose="020B0604020202020204" pitchFamily="34" charset="0"/>
              <a:buChar char="•"/>
            </a:pPr>
            <a:r>
              <a:rPr lang="en-US" dirty="0"/>
              <a:t>Assignment procedures</a:t>
            </a:r>
          </a:p>
          <a:p>
            <a:pPr marL="285750" indent="-285750">
              <a:buFont typeface="Arial" panose="020B0604020202020204" pitchFamily="34" charset="0"/>
              <a:buChar char="•"/>
            </a:pPr>
            <a:r>
              <a:rPr lang="en-US" dirty="0"/>
              <a:t>Follow-up period</a:t>
            </a:r>
          </a:p>
          <a:p>
            <a:pPr marL="285750" indent="-285750">
              <a:buFont typeface="Arial" panose="020B0604020202020204" pitchFamily="34" charset="0"/>
              <a:buChar char="•"/>
            </a:pPr>
            <a:r>
              <a:rPr lang="en-US" dirty="0"/>
              <a:t>Outcome</a:t>
            </a:r>
          </a:p>
          <a:p>
            <a:pPr marL="285750" indent="-285750">
              <a:buFont typeface="Arial" panose="020B0604020202020204" pitchFamily="34" charset="0"/>
              <a:buChar char="•"/>
            </a:pPr>
            <a:r>
              <a:rPr lang="en-US" dirty="0"/>
              <a:t>Causal contrasts of interest</a:t>
            </a:r>
          </a:p>
          <a:p>
            <a:pPr marL="285750" indent="-285750">
              <a:buFont typeface="Arial" panose="020B0604020202020204" pitchFamily="34" charset="0"/>
              <a:buChar char="•"/>
            </a:pPr>
            <a:r>
              <a:rPr lang="en-US" dirty="0"/>
              <a:t>Analysis plan</a:t>
            </a:r>
          </a:p>
        </p:txBody>
      </p:sp>
    </p:spTree>
    <p:extLst>
      <p:ext uri="{BB962C8B-B14F-4D97-AF65-F5344CB8AC3E}">
        <p14:creationId xmlns:p14="http://schemas.microsoft.com/office/powerpoint/2010/main" val="419582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endParaRPr lang="en-US" dirty="0"/>
          </a:p>
        </p:txBody>
      </p:sp>
      <p:pic>
        <p:nvPicPr>
          <p:cNvPr id="6" name="Picture 5"/>
          <p:cNvPicPr>
            <a:picLocks noChangeAspect="1"/>
          </p:cNvPicPr>
          <p:nvPr/>
        </p:nvPicPr>
        <p:blipFill>
          <a:blip r:embed="rId2"/>
          <a:stretch>
            <a:fillRect/>
          </a:stretch>
        </p:blipFill>
        <p:spPr>
          <a:xfrm>
            <a:off x="1073373" y="-57870"/>
            <a:ext cx="6997253" cy="4609422"/>
          </a:xfrm>
          <a:prstGeom prst="rect">
            <a:avLst/>
          </a:prstGeom>
        </p:spPr>
      </p:pic>
      <p:pic>
        <p:nvPicPr>
          <p:cNvPr id="5" name="Picture 4"/>
          <p:cNvPicPr>
            <a:picLocks noChangeAspect="1"/>
          </p:cNvPicPr>
          <p:nvPr/>
        </p:nvPicPr>
        <p:blipFill>
          <a:blip r:embed="rId3"/>
          <a:stretch>
            <a:fillRect/>
          </a:stretch>
        </p:blipFill>
        <p:spPr>
          <a:xfrm>
            <a:off x="573247" y="3659116"/>
            <a:ext cx="8110603" cy="3198884"/>
          </a:xfrm>
          <a:prstGeom prst="rect">
            <a:avLst/>
          </a:prstGeom>
        </p:spPr>
      </p:pic>
    </p:spTree>
    <p:extLst>
      <p:ext uri="{BB962C8B-B14F-4D97-AF65-F5344CB8AC3E}">
        <p14:creationId xmlns:p14="http://schemas.microsoft.com/office/powerpoint/2010/main" val="12722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endParaRPr lang="en-US" dirty="0"/>
          </a:p>
        </p:txBody>
      </p:sp>
      <p:grpSp>
        <p:nvGrpSpPr>
          <p:cNvPr id="7" name="Group 6"/>
          <p:cNvGrpSpPr/>
          <p:nvPr/>
        </p:nvGrpSpPr>
        <p:grpSpPr>
          <a:xfrm>
            <a:off x="471127" y="93061"/>
            <a:ext cx="8186738" cy="3379615"/>
            <a:chOff x="181760" y="52550"/>
            <a:chExt cx="8186738" cy="3379615"/>
          </a:xfrm>
        </p:grpSpPr>
        <p:pic>
          <p:nvPicPr>
            <p:cNvPr id="5" name="Picture 4"/>
            <p:cNvPicPr>
              <a:picLocks noChangeAspect="1"/>
            </p:cNvPicPr>
            <p:nvPr/>
          </p:nvPicPr>
          <p:blipFill>
            <a:blip r:embed="rId2"/>
            <a:stretch>
              <a:fillRect/>
            </a:stretch>
          </p:blipFill>
          <p:spPr>
            <a:xfrm>
              <a:off x="181760" y="52550"/>
              <a:ext cx="8186738" cy="3379615"/>
            </a:xfrm>
            <a:prstGeom prst="rect">
              <a:avLst/>
            </a:prstGeom>
          </p:spPr>
        </p:pic>
        <p:pic>
          <p:nvPicPr>
            <p:cNvPr id="6" name="Picture 5"/>
            <p:cNvPicPr>
              <a:picLocks noChangeAspect="1"/>
            </p:cNvPicPr>
            <p:nvPr/>
          </p:nvPicPr>
          <p:blipFill>
            <a:blip r:embed="rId3"/>
            <a:stretch>
              <a:fillRect/>
            </a:stretch>
          </p:blipFill>
          <p:spPr>
            <a:xfrm>
              <a:off x="2563795" y="338137"/>
              <a:ext cx="5764194" cy="596014"/>
            </a:xfrm>
            <a:prstGeom prst="rect">
              <a:avLst/>
            </a:prstGeom>
          </p:spPr>
        </p:pic>
      </p:grpSp>
      <p:pic>
        <p:nvPicPr>
          <p:cNvPr id="8" name="Picture 7"/>
          <p:cNvPicPr>
            <a:picLocks noChangeAspect="1"/>
          </p:cNvPicPr>
          <p:nvPr/>
        </p:nvPicPr>
        <p:blipFill>
          <a:blip r:embed="rId4"/>
          <a:stretch>
            <a:fillRect/>
          </a:stretch>
        </p:blipFill>
        <p:spPr>
          <a:xfrm>
            <a:off x="1350824" y="2184613"/>
            <a:ext cx="6722518" cy="5516203"/>
          </a:xfrm>
          <a:prstGeom prst="rect">
            <a:avLst/>
          </a:prstGeom>
        </p:spPr>
      </p:pic>
    </p:spTree>
    <p:extLst>
      <p:ext uri="{BB962C8B-B14F-4D97-AF65-F5344CB8AC3E}">
        <p14:creationId xmlns:p14="http://schemas.microsoft.com/office/powerpoint/2010/main" val="214542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endParaRPr lang="en-US" dirty="0"/>
          </a:p>
        </p:txBody>
      </p:sp>
      <p:pic>
        <p:nvPicPr>
          <p:cNvPr id="5" name="Picture 4"/>
          <p:cNvPicPr>
            <a:picLocks noChangeAspect="1"/>
          </p:cNvPicPr>
          <p:nvPr/>
        </p:nvPicPr>
        <p:blipFill>
          <a:blip r:embed="rId2"/>
          <a:stretch>
            <a:fillRect/>
          </a:stretch>
        </p:blipFill>
        <p:spPr>
          <a:xfrm>
            <a:off x="512783" y="46716"/>
            <a:ext cx="8770114" cy="2925505"/>
          </a:xfrm>
          <a:prstGeom prst="rect">
            <a:avLst/>
          </a:prstGeom>
        </p:spPr>
      </p:pic>
      <p:pic>
        <p:nvPicPr>
          <p:cNvPr id="6" name="Picture 5"/>
          <p:cNvPicPr>
            <a:picLocks noChangeAspect="1"/>
          </p:cNvPicPr>
          <p:nvPr/>
        </p:nvPicPr>
        <p:blipFill>
          <a:blip r:embed="rId3"/>
          <a:stretch>
            <a:fillRect/>
          </a:stretch>
        </p:blipFill>
        <p:spPr>
          <a:xfrm>
            <a:off x="566234" y="2147076"/>
            <a:ext cx="6557984" cy="5336739"/>
          </a:xfrm>
          <a:prstGeom prst="rect">
            <a:avLst/>
          </a:prstGeom>
        </p:spPr>
      </p:pic>
    </p:spTree>
    <p:extLst>
      <p:ext uri="{BB962C8B-B14F-4D97-AF65-F5344CB8AC3E}">
        <p14:creationId xmlns:p14="http://schemas.microsoft.com/office/powerpoint/2010/main" val="423404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endParaRPr lang="en-US" dirty="0"/>
          </a:p>
        </p:txBody>
      </p:sp>
      <p:pic>
        <p:nvPicPr>
          <p:cNvPr id="5" name="Picture 4"/>
          <p:cNvPicPr>
            <a:picLocks noChangeAspect="1"/>
          </p:cNvPicPr>
          <p:nvPr/>
        </p:nvPicPr>
        <p:blipFill>
          <a:blip r:embed="rId2"/>
          <a:stretch>
            <a:fillRect/>
          </a:stretch>
        </p:blipFill>
        <p:spPr>
          <a:xfrm>
            <a:off x="1392097" y="-1"/>
            <a:ext cx="6374516" cy="3392887"/>
          </a:xfrm>
          <a:prstGeom prst="rect">
            <a:avLst/>
          </a:prstGeom>
        </p:spPr>
      </p:pic>
      <p:pic>
        <p:nvPicPr>
          <p:cNvPr id="6" name="Picture 5"/>
          <p:cNvPicPr>
            <a:picLocks noChangeAspect="1"/>
          </p:cNvPicPr>
          <p:nvPr/>
        </p:nvPicPr>
        <p:blipFill>
          <a:blip r:embed="rId3"/>
          <a:stretch>
            <a:fillRect/>
          </a:stretch>
        </p:blipFill>
        <p:spPr>
          <a:xfrm>
            <a:off x="11293" y="2789497"/>
            <a:ext cx="9207877" cy="3977803"/>
          </a:xfrm>
          <a:prstGeom prst="rect">
            <a:avLst/>
          </a:prstGeom>
        </p:spPr>
      </p:pic>
    </p:spTree>
    <p:extLst>
      <p:ext uri="{BB962C8B-B14F-4D97-AF65-F5344CB8AC3E}">
        <p14:creationId xmlns:p14="http://schemas.microsoft.com/office/powerpoint/2010/main" val="232724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2049-7F77-41A1-BB38-0C0E7FE324F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065628F3-F1C0-4B7E-ADD1-5B09A5006FA2}"/>
              </a:ext>
            </a:extLst>
          </p:cNvPr>
          <p:cNvPicPr>
            <a:picLocks noChangeAspect="1"/>
          </p:cNvPicPr>
          <p:nvPr/>
        </p:nvPicPr>
        <p:blipFill>
          <a:blip r:embed="rId2"/>
          <a:stretch>
            <a:fillRect/>
          </a:stretch>
        </p:blipFill>
        <p:spPr>
          <a:xfrm>
            <a:off x="150290" y="1143000"/>
            <a:ext cx="8843419" cy="3276600"/>
          </a:xfrm>
          <a:prstGeom prst="rect">
            <a:avLst/>
          </a:prstGeom>
        </p:spPr>
      </p:pic>
      <p:pic>
        <p:nvPicPr>
          <p:cNvPr id="5" name="Picture 4">
            <a:extLst>
              <a:ext uri="{FF2B5EF4-FFF2-40B4-BE49-F238E27FC236}">
                <a16:creationId xmlns:a16="http://schemas.microsoft.com/office/drawing/2014/main" id="{A6A71DD1-026B-4B7A-AB7F-3C944772C97D}"/>
              </a:ext>
            </a:extLst>
          </p:cNvPr>
          <p:cNvPicPr>
            <a:picLocks noChangeAspect="1"/>
          </p:cNvPicPr>
          <p:nvPr/>
        </p:nvPicPr>
        <p:blipFill>
          <a:blip r:embed="rId3"/>
          <a:stretch>
            <a:fillRect/>
          </a:stretch>
        </p:blipFill>
        <p:spPr>
          <a:xfrm>
            <a:off x="1843086" y="3034254"/>
            <a:ext cx="5457825" cy="3823746"/>
          </a:xfrm>
          <a:prstGeom prst="rect">
            <a:avLst/>
          </a:prstGeom>
        </p:spPr>
      </p:pic>
    </p:spTree>
    <p:extLst>
      <p:ext uri="{BB962C8B-B14F-4D97-AF65-F5344CB8AC3E}">
        <p14:creationId xmlns:p14="http://schemas.microsoft.com/office/powerpoint/2010/main" val="4926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OHDSI’s mission</a:t>
            </a:r>
          </a:p>
        </p:txBody>
      </p:sp>
      <p:sp>
        <p:nvSpPr>
          <p:cNvPr id="3" name="Content Placeholder 2"/>
          <p:cNvSpPr>
            <a:spLocks noGrp="1"/>
          </p:cNvSpPr>
          <p:nvPr>
            <p:ph idx="1"/>
          </p:nvPr>
        </p:nvSpPr>
        <p:spPr>
          <a:xfrm>
            <a:off x="266700" y="1600200"/>
            <a:ext cx="8610600" cy="4096641"/>
          </a:xfrm>
        </p:spPr>
        <p:txBody>
          <a:bodyPr>
            <a:normAutofit/>
          </a:bodyPr>
          <a:lstStyle/>
          <a:p>
            <a:pPr marL="0" indent="0" algn="ctr">
              <a:buNone/>
            </a:pPr>
            <a:r>
              <a:rPr lang="en-US" dirty="0"/>
              <a:t>To improve health, by empowering a community to collaboratively generate the evidence that promotes better health decisions and better care.</a:t>
            </a:r>
          </a:p>
          <a:p>
            <a:pPr marL="0" indent="0" algn="ctr">
              <a:buNone/>
            </a:pPr>
            <a:endParaRPr lang="en-US" dirty="0"/>
          </a:p>
          <a:p>
            <a:pPr marL="0" indent="0" algn="ctr">
              <a:buNone/>
            </a:pPr>
            <a:r>
              <a:rPr lang="en-US" dirty="0"/>
              <a:t>To generate reliable evidence for the benefit of patients, providers, researchers, health care systems, industry, and government agencies</a:t>
            </a:r>
          </a:p>
          <a:p>
            <a:pPr marL="0" indent="0" algn="ctr">
              <a:buNone/>
            </a:pPr>
            <a:endParaRPr lang="en-US" dirty="0"/>
          </a:p>
        </p:txBody>
      </p:sp>
    </p:spTree>
    <p:extLst>
      <p:ext uri="{BB962C8B-B14F-4D97-AF65-F5344CB8AC3E}">
        <p14:creationId xmlns:p14="http://schemas.microsoft.com/office/powerpoint/2010/main" val="4127738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9618081E-4159-4100-B2B1-79F618C4DC2E}"/>
              </a:ext>
            </a:extLst>
          </p:cNvPr>
          <p:cNvGraphicFramePr>
            <a:graphicFrameLocks noGrp="1"/>
          </p:cNvGraphicFramePr>
          <p:nvPr/>
        </p:nvGraphicFramePr>
        <p:xfrm>
          <a:off x="2819400" y="2819400"/>
          <a:ext cx="6096000" cy="33528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128911421"/>
                    </a:ext>
                  </a:extLst>
                </a:gridCol>
                <a:gridCol w="2032000">
                  <a:extLst>
                    <a:ext uri="{9D8B030D-6E8A-4147-A177-3AD203B41FA5}">
                      <a16:colId xmlns:a16="http://schemas.microsoft.com/office/drawing/2014/main" val="109277391"/>
                    </a:ext>
                  </a:extLst>
                </a:gridCol>
                <a:gridCol w="2032000">
                  <a:extLst>
                    <a:ext uri="{9D8B030D-6E8A-4147-A177-3AD203B41FA5}">
                      <a16:colId xmlns:a16="http://schemas.microsoft.com/office/drawing/2014/main" val="437022287"/>
                    </a:ext>
                  </a:extLst>
                </a:gridCol>
              </a:tblGrid>
              <a:tr h="111760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08241563"/>
                  </a:ext>
                </a:extLst>
              </a:tr>
              <a:tr h="11176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99832661"/>
                  </a:ext>
                </a:extLst>
              </a:tr>
              <a:tr h="11176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5222216"/>
                  </a:ext>
                </a:extLst>
              </a:tr>
            </a:tbl>
          </a:graphicData>
        </a:graphic>
      </p:graphicFrame>
      <p:pic>
        <p:nvPicPr>
          <p:cNvPr id="10" name="Picture 9">
            <a:extLst>
              <a:ext uri="{FF2B5EF4-FFF2-40B4-BE49-F238E27FC236}">
                <a16:creationId xmlns:a16="http://schemas.microsoft.com/office/drawing/2014/main" id="{8D8FEFC9-8E15-45C7-B844-CA4A62F0271D}"/>
              </a:ext>
            </a:extLst>
          </p:cNvPr>
          <p:cNvPicPr>
            <a:picLocks noChangeAspect="1"/>
          </p:cNvPicPr>
          <p:nvPr/>
        </p:nvPicPr>
        <p:blipFill>
          <a:blip r:embed="rId3"/>
          <a:stretch>
            <a:fillRect/>
          </a:stretch>
        </p:blipFill>
        <p:spPr>
          <a:xfrm>
            <a:off x="6809792" y="3861998"/>
            <a:ext cx="2202113" cy="1267603"/>
          </a:xfrm>
          <a:prstGeom prst="rect">
            <a:avLst/>
          </a:prstGeom>
        </p:spPr>
      </p:pic>
      <p:sp>
        <p:nvSpPr>
          <p:cNvPr id="13" name="Content Placeholder 2">
            <a:extLst>
              <a:ext uri="{FF2B5EF4-FFF2-40B4-BE49-F238E27FC236}">
                <a16:creationId xmlns:a16="http://schemas.microsoft.com/office/drawing/2014/main" id="{C38A3E6C-3BA2-4A23-B409-580360CD1D63}"/>
              </a:ext>
            </a:extLst>
          </p:cNvPr>
          <p:cNvSpPr>
            <a:spLocks noGrp="1"/>
          </p:cNvSpPr>
          <p:nvPr>
            <p:ph idx="1"/>
          </p:nvPr>
        </p:nvSpPr>
        <p:spPr>
          <a:xfrm>
            <a:off x="2438400" y="1676399"/>
            <a:ext cx="2362200" cy="914400"/>
          </a:xfrm>
        </p:spPr>
        <p:txBody>
          <a:bodyPr>
            <a:noAutofit/>
          </a:bodyPr>
          <a:lstStyle/>
          <a:p>
            <a:pPr marL="0" indent="0" algn="ctr">
              <a:buNone/>
            </a:pPr>
            <a:r>
              <a:rPr lang="en-US" sz="2400" b="1" dirty="0"/>
              <a:t>Methodological research</a:t>
            </a:r>
          </a:p>
        </p:txBody>
      </p:sp>
      <p:sp>
        <p:nvSpPr>
          <p:cNvPr id="14" name="Content Placeholder 2">
            <a:extLst>
              <a:ext uri="{FF2B5EF4-FFF2-40B4-BE49-F238E27FC236}">
                <a16:creationId xmlns:a16="http://schemas.microsoft.com/office/drawing/2014/main" id="{042D35AA-D949-4C8E-9E0C-8210426387DF}"/>
              </a:ext>
            </a:extLst>
          </p:cNvPr>
          <p:cNvSpPr txBox="1">
            <a:spLocks/>
          </p:cNvSpPr>
          <p:nvPr/>
        </p:nvSpPr>
        <p:spPr>
          <a:xfrm>
            <a:off x="4382278" y="1447798"/>
            <a:ext cx="28194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Open source analytics development</a:t>
            </a:r>
          </a:p>
        </p:txBody>
      </p:sp>
      <p:sp>
        <p:nvSpPr>
          <p:cNvPr id="15" name="Content Placeholder 2">
            <a:extLst>
              <a:ext uri="{FF2B5EF4-FFF2-40B4-BE49-F238E27FC236}">
                <a16:creationId xmlns:a16="http://schemas.microsoft.com/office/drawing/2014/main" id="{31434BF7-F52C-43DA-A67B-D71D9965D7DF}"/>
              </a:ext>
            </a:extLst>
          </p:cNvPr>
          <p:cNvSpPr txBox="1">
            <a:spLocks/>
          </p:cNvSpPr>
          <p:nvPr/>
        </p:nvSpPr>
        <p:spPr>
          <a:xfrm>
            <a:off x="6781800" y="1676399"/>
            <a:ext cx="23622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Clinical evidence generation</a:t>
            </a:r>
          </a:p>
        </p:txBody>
      </p:sp>
      <p:sp>
        <p:nvSpPr>
          <p:cNvPr id="16" name="Content Placeholder 2">
            <a:extLst>
              <a:ext uri="{FF2B5EF4-FFF2-40B4-BE49-F238E27FC236}">
                <a16:creationId xmlns:a16="http://schemas.microsoft.com/office/drawing/2014/main" id="{B6ED9BFD-DB76-41C9-8E92-015E2C276320}"/>
              </a:ext>
            </a:extLst>
          </p:cNvPr>
          <p:cNvSpPr txBox="1">
            <a:spLocks/>
          </p:cNvSpPr>
          <p:nvPr/>
        </p:nvSpPr>
        <p:spPr>
          <a:xfrm>
            <a:off x="0" y="2957802"/>
            <a:ext cx="28194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Clinical characterization</a:t>
            </a:r>
          </a:p>
        </p:txBody>
      </p:sp>
      <p:sp>
        <p:nvSpPr>
          <p:cNvPr id="17" name="Content Placeholder 2">
            <a:extLst>
              <a:ext uri="{FF2B5EF4-FFF2-40B4-BE49-F238E27FC236}">
                <a16:creationId xmlns:a16="http://schemas.microsoft.com/office/drawing/2014/main" id="{8E6449B0-3111-4FCE-8C91-1F83309624FD}"/>
              </a:ext>
            </a:extLst>
          </p:cNvPr>
          <p:cNvSpPr txBox="1">
            <a:spLocks/>
          </p:cNvSpPr>
          <p:nvPr/>
        </p:nvSpPr>
        <p:spPr>
          <a:xfrm>
            <a:off x="76200" y="4114799"/>
            <a:ext cx="28194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Population-level effect estimation</a:t>
            </a:r>
          </a:p>
        </p:txBody>
      </p:sp>
      <p:sp>
        <p:nvSpPr>
          <p:cNvPr id="18" name="Content Placeholder 2">
            <a:extLst>
              <a:ext uri="{FF2B5EF4-FFF2-40B4-BE49-F238E27FC236}">
                <a16:creationId xmlns:a16="http://schemas.microsoft.com/office/drawing/2014/main" id="{4C686546-51C8-4EA9-B511-9533B2C3D519}"/>
              </a:ext>
            </a:extLst>
          </p:cNvPr>
          <p:cNvSpPr txBox="1">
            <a:spLocks/>
          </p:cNvSpPr>
          <p:nvPr/>
        </p:nvSpPr>
        <p:spPr>
          <a:xfrm>
            <a:off x="0" y="5257800"/>
            <a:ext cx="28194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Patient-level prediction</a:t>
            </a:r>
          </a:p>
        </p:txBody>
      </p:sp>
      <p:sp>
        <p:nvSpPr>
          <p:cNvPr id="23" name="Title 1">
            <a:extLst>
              <a:ext uri="{FF2B5EF4-FFF2-40B4-BE49-F238E27FC236}">
                <a16:creationId xmlns:a16="http://schemas.microsoft.com/office/drawing/2014/main" id="{92B7521C-FC2D-4D64-9E0A-86D3DB1901C2}"/>
              </a:ext>
            </a:extLst>
          </p:cNvPr>
          <p:cNvSpPr>
            <a:spLocks noGrp="1"/>
          </p:cNvSpPr>
          <p:nvPr>
            <p:ph type="title"/>
          </p:nvPr>
        </p:nvSpPr>
        <p:spPr>
          <a:xfrm>
            <a:off x="1143000" y="152400"/>
            <a:ext cx="7543800" cy="838200"/>
          </a:xfrm>
        </p:spPr>
        <p:txBody>
          <a:bodyPr>
            <a:normAutofit fontScale="90000"/>
          </a:bodyPr>
          <a:lstStyle/>
          <a:p>
            <a:r>
              <a:rPr lang="en-US" dirty="0"/>
              <a:t>OHDSI activities on display at the symposium</a:t>
            </a:r>
          </a:p>
        </p:txBody>
      </p:sp>
    </p:spTree>
    <p:extLst>
      <p:ext uri="{BB962C8B-B14F-4D97-AF65-F5344CB8AC3E}">
        <p14:creationId xmlns:p14="http://schemas.microsoft.com/office/powerpoint/2010/main" val="40339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Bias = expected value of the error distribution</a:t>
                </a:r>
                <a:br>
                  <a:rPr lang="en-US" dirty="0"/>
                </a:br>
                <a:br>
                  <a:rPr lang="en-US" dirty="0"/>
                </a:br>
                <a:r>
                  <a:rPr lang="en-US" dirty="0"/>
                  <a:t>	 </a:t>
                </a:r>
                <a14:m>
                  <m:oMath xmlns:m="http://schemas.openxmlformats.org/officeDocument/2006/math">
                    <m:r>
                      <m:rPr>
                        <m:sty m:val="p"/>
                      </m:rPr>
                      <a:rPr lang="en-US" b="0" i="0" smtClean="0">
                        <a:latin typeface="Cambria Math" panose="02040503050406030204" pitchFamily="18" charset="0"/>
                      </a:rPr>
                      <m:t>BIAS</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 </m:t>
                    </m:r>
                  </m:oMath>
                </a14:m>
                <a:r>
                  <a:rPr lang="en-US" dirty="0"/>
                  <a: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oMath>
                </a14:m>
                <a:br>
                  <a:rPr lang="en-US" dirty="0">
                    <a:ea typeface="Cambria Math" panose="02040503050406030204" pitchFamily="18" charset="0"/>
                  </a:rPr>
                </a:br>
                <a:br>
                  <a:rPr lang="en-US" dirty="0">
                    <a:ea typeface="Cambria Math" panose="02040503050406030204" pitchFamily="18" charset="0"/>
                  </a:rPr>
                </a:br>
                <a:r>
                  <a:rPr lang="en-US" dirty="0">
                    <a:ea typeface="Cambria Math" panose="02040503050406030204" pitchFamily="18" charset="0"/>
                  </a:rPr>
                  <a:t>		where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ea typeface="Cambria Math" panose="02040503050406030204" pitchFamily="18" charset="0"/>
                  </a:rPr>
                  <a:t> = true value,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oMath>
                </a14:m>
                <a:r>
                  <a:rPr lang="en-US" dirty="0">
                    <a:ea typeface="Cambria Math" panose="02040503050406030204" pitchFamily="18" charset="0"/>
                  </a:rPr>
                  <a:t> = estimate of </a:t>
                </a:r>
                <a14:m>
                  <m:oMath xmlns:m="http://schemas.openxmlformats.org/officeDocument/2006/math">
                    <m:r>
                      <a:rPr lang="en-US" i="1">
                        <a:latin typeface="Cambria Math" panose="02040503050406030204" pitchFamily="18" charset="0"/>
                        <a:ea typeface="Cambria Math" panose="02040503050406030204" pitchFamily="18" charset="0"/>
                      </a:rPr>
                      <m:t>𝜃</m:t>
                    </m:r>
                  </m:oMath>
                </a14:m>
                <a:endParaRPr lang="en-US" dirty="0"/>
              </a:p>
              <a:p>
                <a:endParaRPr lang="en-US" dirty="0"/>
              </a:p>
              <a:p>
                <a:r>
                  <a:rPr lang="en-US" dirty="0"/>
                  <a:t>Mean squared error = metric to evaluate the quality of an estimator, accounting for both random and systematic error</a:t>
                </a:r>
              </a:p>
              <a:p>
                <a:pPr marL="0" indent="0">
                  <a:buNone/>
                </a:pPr>
                <a:br>
                  <a:rPr lang="en-US" sz="3000" dirty="0"/>
                </a:br>
                <a:r>
                  <a:rPr lang="en-US" sz="3000" dirty="0"/>
                  <a:t>	 </a:t>
                </a:r>
                <a14:m>
                  <m:oMath xmlns:m="http://schemas.openxmlformats.org/officeDocument/2006/math">
                    <m:r>
                      <m:rPr>
                        <m:sty m:val="p"/>
                      </m:rPr>
                      <a:rPr lang="en-US" sz="3000" b="0" i="0" smtClean="0">
                        <a:latin typeface="Cambria Math" panose="02040503050406030204" pitchFamily="18" charset="0"/>
                      </a:rPr>
                      <m:t>MSE</m:t>
                    </m:r>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ea typeface="Cambria Math" panose="02040503050406030204" pitchFamily="18" charset="0"/>
                          </a:rPr>
                          <m:t>𝜃</m:t>
                        </m:r>
                      </m:e>
                    </m:acc>
                    <m:r>
                      <a:rPr lang="en-US" sz="3000" i="1">
                        <a:latin typeface="Cambria Math" panose="02040503050406030204" pitchFamily="18" charset="0"/>
                        <a:ea typeface="Cambria Math" panose="02040503050406030204" pitchFamily="18" charset="0"/>
                      </a:rPr>
                      <m:t>] </m:t>
                    </m:r>
                  </m:oMath>
                </a14:m>
                <a:r>
                  <a:rPr lang="en-US" sz="3000" dirty="0"/>
                  <a:t>= </a:t>
                </a:r>
                <a14:m>
                  <m:oMath xmlns:m="http://schemas.openxmlformats.org/officeDocument/2006/math">
                    <m:r>
                      <a:rPr lang="en-US" sz="3000" i="1">
                        <a:latin typeface="Cambria Math" panose="02040503050406030204" pitchFamily="18" charset="0"/>
                      </a:rPr>
                      <m:t>𝐸</m:t>
                    </m:r>
                    <m:r>
                      <a:rPr lang="en-US" sz="3000" i="1">
                        <a:latin typeface="Cambria Math" panose="02040503050406030204" pitchFamily="18" charset="0"/>
                      </a:rPr>
                      <m:t>[</m:t>
                    </m:r>
                    <m:sSup>
                      <m:sSupPr>
                        <m:ctrlPr>
                          <a:rPr lang="en-US" sz="3000" b="0" i="1" smtClean="0">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ea typeface="Cambria Math" panose="02040503050406030204" pitchFamily="18" charset="0"/>
                              </a:rPr>
                              <m:t>𝜃</m:t>
                            </m:r>
                          </m:e>
                        </m:acc>
                        <m:r>
                          <a:rPr lang="en-US" sz="3000" i="1">
                            <a:latin typeface="Cambria Math" panose="02040503050406030204" pitchFamily="18" charset="0"/>
                          </a:rPr>
                          <m:t>−</m:t>
                        </m:r>
                        <m:r>
                          <a:rPr lang="en-US" sz="3000" i="1">
                            <a:latin typeface="Cambria Math" panose="02040503050406030204" pitchFamily="18" charset="0"/>
                            <a:ea typeface="Cambria Math" panose="02040503050406030204" pitchFamily="18" charset="0"/>
                          </a:rPr>
                          <m:t>𝜃</m:t>
                        </m:r>
                        <m:r>
                          <a:rPr lang="en-US" sz="3000" i="1">
                            <a:latin typeface="Cambria Math" panose="02040503050406030204" pitchFamily="18" charset="0"/>
                            <a:ea typeface="Cambria Math" panose="02040503050406030204" pitchFamily="18" charset="0"/>
                          </a:rPr>
                          <m:t>)</m:t>
                        </m:r>
                      </m:e>
                      <m:sup>
                        <m:r>
                          <a:rPr lang="en-US" sz="3000" b="0" i="1" smtClean="0">
                            <a:latin typeface="Cambria Math" panose="02040503050406030204" pitchFamily="18" charset="0"/>
                            <a:ea typeface="Cambria Math" panose="02040503050406030204" pitchFamily="18" charset="0"/>
                          </a:rPr>
                          <m:t>2</m:t>
                        </m:r>
                      </m:sup>
                    </m:sSup>
                    <m:r>
                      <a:rPr lang="en-US" sz="3000" i="1">
                        <a:latin typeface="Cambria Math" panose="02040503050406030204" pitchFamily="18" charset="0"/>
                        <a:ea typeface="Cambria Math" panose="02040503050406030204" pitchFamily="18" charset="0"/>
                      </a:rPr>
                      <m:t>]</m:t>
                    </m:r>
                  </m:oMath>
                </a14:m>
                <a:r>
                  <a:rPr lang="en-US" sz="3000" dirty="0"/>
                  <a:t> = </a:t>
                </a:r>
                <a14:m>
                  <m:oMath xmlns:m="http://schemas.openxmlformats.org/officeDocument/2006/math">
                    <m:sSup>
                      <m:sSupPr>
                        <m:ctrlPr>
                          <a:rPr lang="en-US" sz="3000" i="1" smtClean="0">
                            <a:latin typeface="Cambria Math" panose="02040503050406030204" pitchFamily="18" charset="0"/>
                          </a:rPr>
                        </m:ctrlPr>
                      </m:sSupPr>
                      <m:e>
                        <m:r>
                          <a:rPr lang="en-US" sz="3000" b="0" i="0" smtClean="0">
                            <a:latin typeface="Cambria Math" panose="02040503050406030204" pitchFamily="18" charset="0"/>
                          </a:rPr>
                          <m:t>(</m:t>
                        </m:r>
                        <m:r>
                          <m:rPr>
                            <m:sty m:val="p"/>
                          </m:rPr>
                          <a:rPr lang="en-US" sz="3000">
                            <a:latin typeface="Cambria Math" panose="02040503050406030204" pitchFamily="18" charset="0"/>
                          </a:rPr>
                          <m:t>BIAS</m:t>
                        </m:r>
                        <m:d>
                          <m:dPr>
                            <m:begChr m:val="["/>
                            <m:endChr m:val="]"/>
                            <m:ctrlPr>
                              <a:rPr lang="en-US" sz="3000" i="1">
                                <a:latin typeface="Cambria Math" panose="02040503050406030204" pitchFamily="18" charset="0"/>
                              </a:rPr>
                            </m:ctrlPr>
                          </m:dPr>
                          <m:e>
                            <m:acc>
                              <m:accPr>
                                <m:chr m:val="̂"/>
                                <m:ctrlPr>
                                  <a:rPr lang="en-US" sz="3000" i="1">
                                    <a:latin typeface="Cambria Math" panose="02040503050406030204" pitchFamily="18" charset="0"/>
                                  </a:rPr>
                                </m:ctrlPr>
                              </m:accPr>
                              <m:e>
                                <m:r>
                                  <a:rPr lang="en-US" sz="3000" i="1">
                                    <a:latin typeface="Cambria Math" panose="02040503050406030204" pitchFamily="18" charset="0"/>
                                    <a:ea typeface="Cambria Math" panose="02040503050406030204" pitchFamily="18" charset="0"/>
                                  </a:rPr>
                                  <m:t>𝜃</m:t>
                                </m:r>
                              </m:e>
                            </m:acc>
                          </m:e>
                        </m:d>
                        <m:r>
                          <a:rPr lang="en-US" sz="3000" b="0" i="1" smtClean="0">
                            <a:latin typeface="Cambria Math" panose="02040503050406030204" pitchFamily="18" charset="0"/>
                            <a:ea typeface="Cambria Math" panose="02040503050406030204" pitchFamily="18" charset="0"/>
                          </a:rPr>
                          <m:t>)</m:t>
                        </m:r>
                      </m:e>
                      <m:sup>
                        <m:r>
                          <a:rPr lang="en-US" sz="3000" b="0" i="1" smtClean="0">
                            <a:latin typeface="Cambria Math" panose="02040503050406030204" pitchFamily="18" charset="0"/>
                          </a:rPr>
                          <m:t>2</m:t>
                        </m:r>
                      </m:sup>
                    </m:sSup>
                  </m:oMath>
                </a14:m>
                <a:r>
                  <a:rPr lang="en-US" sz="3000" dirty="0"/>
                  <a:t>+ </a:t>
                </a:r>
                <a14:m>
                  <m:oMath xmlns:m="http://schemas.openxmlformats.org/officeDocument/2006/math">
                    <m:r>
                      <a:rPr lang="en-US" sz="3000" b="0" i="1" smtClean="0">
                        <a:latin typeface="Cambria Math" panose="02040503050406030204" pitchFamily="18" charset="0"/>
                      </a:rPr>
                      <m:t>𝑉𝑎𝑟</m:t>
                    </m:r>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ea typeface="Cambria Math" panose="02040503050406030204" pitchFamily="18" charset="0"/>
                          </a:rPr>
                          <m:t>𝜃</m:t>
                        </m:r>
                      </m:e>
                    </m:acc>
                    <m:r>
                      <a:rPr lang="en-US" sz="3000" i="1">
                        <a:latin typeface="Cambria Math" panose="02040503050406030204" pitchFamily="18" charset="0"/>
                        <a:ea typeface="Cambria Math" panose="02040503050406030204" pitchFamily="18" charset="0"/>
                      </a:rPr>
                      <m:t>] </m:t>
                    </m:r>
                  </m:oMath>
                </a14:m>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23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endParaRPr lang="en-US" dirty="0"/>
          </a:p>
        </p:txBody>
      </p:sp>
      <p:sp>
        <p:nvSpPr>
          <p:cNvPr id="5" name="TextBox 4"/>
          <p:cNvSpPr txBox="1"/>
          <p:nvPr/>
        </p:nvSpPr>
        <p:spPr>
          <a:xfrm>
            <a:off x="844378" y="5791200"/>
            <a:ext cx="7455243"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800" dirty="0"/>
              <a:t>As studies increase in sample size, random error converges to 0 but systematic error still persists!</a:t>
            </a:r>
          </a:p>
        </p:txBody>
      </p:sp>
    </p:spTree>
    <p:extLst>
      <p:ext uri="{BB962C8B-B14F-4D97-AF65-F5344CB8AC3E}">
        <p14:creationId xmlns:p14="http://schemas.microsoft.com/office/powerpoint/2010/main" val="235794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systematic error</a:t>
            </a:r>
          </a:p>
        </p:txBody>
      </p:sp>
      <p:sp>
        <p:nvSpPr>
          <p:cNvPr id="3" name="Content Placeholder 2"/>
          <p:cNvSpPr>
            <a:spLocks noGrp="1"/>
          </p:cNvSpPr>
          <p:nvPr>
            <p:ph idx="1"/>
          </p:nvPr>
        </p:nvSpPr>
        <p:spPr/>
        <p:txBody>
          <a:bodyPr/>
          <a:lstStyle/>
          <a:p>
            <a:r>
              <a:rPr lang="en-US" dirty="0"/>
              <a:t>Confounding</a:t>
            </a:r>
          </a:p>
          <a:p>
            <a:r>
              <a:rPr lang="en-US" dirty="0"/>
              <a:t>Misclassification (Measurement error)</a:t>
            </a:r>
          </a:p>
          <a:p>
            <a:r>
              <a:rPr lang="en-US" dirty="0"/>
              <a:t>Selection bias (generalizability)</a:t>
            </a:r>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262600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163" y="0"/>
            <a:ext cx="8321675" cy="803275"/>
          </a:xfrm>
        </p:spPr>
        <p:txBody>
          <a:bodyPr/>
          <a:lstStyle/>
          <a:p>
            <a:r>
              <a:rPr lang="en-US" dirty="0"/>
              <a:t>Confounding</a:t>
            </a:r>
          </a:p>
        </p:txBody>
      </p:sp>
      <p:sp>
        <p:nvSpPr>
          <p:cNvPr id="4" name="Slide Number Placeholder 3"/>
          <p:cNvSpPr>
            <a:spLocks noGrp="1"/>
          </p:cNvSpPr>
          <p:nvPr>
            <p:ph type="sldNum" sz="quarter" idx="10"/>
          </p:nvPr>
        </p:nvSpPr>
        <p:spPr/>
        <p:txBody>
          <a:bodyPr/>
          <a:lstStyle/>
          <a:p>
            <a:pPr>
              <a:defRPr/>
            </a:pPr>
            <a:endParaRPr lang="en-US" dirty="0"/>
          </a:p>
        </p:txBody>
      </p:sp>
      <p:sp>
        <p:nvSpPr>
          <p:cNvPr id="5" name="TextBox 4"/>
          <p:cNvSpPr txBox="1"/>
          <p:nvPr/>
        </p:nvSpPr>
        <p:spPr>
          <a:xfrm>
            <a:off x="2743200" y="2438402"/>
            <a:ext cx="477794" cy="461665"/>
          </a:xfrm>
          <a:prstGeom prst="rect">
            <a:avLst/>
          </a:prstGeom>
          <a:noFill/>
        </p:spPr>
        <p:txBody>
          <a:bodyPr wrap="square" rtlCol="0">
            <a:spAutoFit/>
          </a:bodyPr>
          <a:lstStyle/>
          <a:p>
            <a:r>
              <a:rPr lang="en-US" dirty="0"/>
              <a:t>A</a:t>
            </a:r>
          </a:p>
        </p:txBody>
      </p:sp>
      <p:sp>
        <p:nvSpPr>
          <p:cNvPr id="6" name="TextBox 5"/>
          <p:cNvSpPr txBox="1"/>
          <p:nvPr/>
        </p:nvSpPr>
        <p:spPr>
          <a:xfrm>
            <a:off x="5951838" y="2438401"/>
            <a:ext cx="477794" cy="461665"/>
          </a:xfrm>
          <a:prstGeom prst="rect">
            <a:avLst/>
          </a:prstGeom>
          <a:noFill/>
        </p:spPr>
        <p:txBody>
          <a:bodyPr wrap="square" rtlCol="0">
            <a:spAutoFit/>
          </a:bodyPr>
          <a:lstStyle/>
          <a:p>
            <a:r>
              <a:rPr lang="en-US" dirty="0"/>
              <a:t>Y</a:t>
            </a:r>
          </a:p>
        </p:txBody>
      </p:sp>
      <p:cxnSp>
        <p:nvCxnSpPr>
          <p:cNvPr id="8" name="Straight Arrow Connector 7"/>
          <p:cNvCxnSpPr>
            <a:stCxn id="5" idx="3"/>
            <a:endCxn id="6" idx="1"/>
          </p:cNvCxnSpPr>
          <p:nvPr/>
        </p:nvCxnSpPr>
        <p:spPr bwMode="auto">
          <a:xfrm flipV="1">
            <a:off x="3220994" y="2669234"/>
            <a:ext cx="2730844"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3669957" y="2438400"/>
            <a:ext cx="1680519" cy="461665"/>
          </a:xfrm>
          <a:prstGeom prst="rect">
            <a:avLst/>
          </a:prstGeom>
          <a:noFill/>
        </p:spPr>
        <p:txBody>
          <a:bodyPr wrap="square" rtlCol="0">
            <a:spAutoFit/>
          </a:bodyPr>
          <a:lstStyle/>
          <a:p>
            <a:pPr algn="ctr"/>
            <a:r>
              <a:rPr lang="en-US" sz="1200" dirty="0">
                <a:solidFill>
                  <a:srgbClr val="92D050"/>
                </a:solidFill>
              </a:rPr>
              <a:t>Effect of interest</a:t>
            </a:r>
          </a:p>
          <a:p>
            <a:pPr algn="ctr"/>
            <a:r>
              <a:rPr lang="en-US" sz="1200" dirty="0">
                <a:solidFill>
                  <a:srgbClr val="92D050"/>
                </a:solidFill>
              </a:rPr>
              <a:t>RR=???</a:t>
            </a:r>
          </a:p>
        </p:txBody>
      </p:sp>
      <p:sp>
        <p:nvSpPr>
          <p:cNvPr id="11" name="TextBox 10"/>
          <p:cNvSpPr txBox="1"/>
          <p:nvPr/>
        </p:nvSpPr>
        <p:spPr>
          <a:xfrm>
            <a:off x="6787978" y="4488943"/>
            <a:ext cx="2356022" cy="523220"/>
          </a:xfrm>
          <a:prstGeom prst="rect">
            <a:avLst/>
          </a:prstGeom>
          <a:noFill/>
        </p:spPr>
        <p:txBody>
          <a:bodyPr wrap="square" rtlCol="0">
            <a:spAutoFit/>
          </a:bodyPr>
          <a:lstStyle/>
          <a:p>
            <a:r>
              <a:rPr lang="en-US" sz="1400" dirty="0"/>
              <a:t>A=exposure</a:t>
            </a:r>
          </a:p>
          <a:p>
            <a:r>
              <a:rPr lang="en-US" sz="1400" dirty="0"/>
              <a:t>Y=outcome</a:t>
            </a:r>
          </a:p>
        </p:txBody>
      </p:sp>
      <p:sp>
        <p:nvSpPr>
          <p:cNvPr id="12" name="TextBox 11"/>
          <p:cNvSpPr txBox="1"/>
          <p:nvPr/>
        </p:nvSpPr>
        <p:spPr>
          <a:xfrm>
            <a:off x="4271319" y="1516211"/>
            <a:ext cx="477794" cy="461665"/>
          </a:xfrm>
          <a:prstGeom prst="rect">
            <a:avLst/>
          </a:prstGeom>
          <a:noFill/>
        </p:spPr>
        <p:txBody>
          <a:bodyPr wrap="square" rtlCol="0">
            <a:spAutoFit/>
          </a:bodyPr>
          <a:lstStyle/>
          <a:p>
            <a:r>
              <a:rPr lang="en-US" dirty="0"/>
              <a:t>C</a:t>
            </a:r>
          </a:p>
        </p:txBody>
      </p:sp>
      <p:cxnSp>
        <p:nvCxnSpPr>
          <p:cNvPr id="14" name="Straight Arrow Connector 13"/>
          <p:cNvCxnSpPr>
            <a:stCxn id="12" idx="1"/>
            <a:endCxn id="5" idx="0"/>
          </p:cNvCxnSpPr>
          <p:nvPr/>
        </p:nvCxnSpPr>
        <p:spPr bwMode="auto">
          <a:xfrm flipH="1">
            <a:off x="2982097" y="1747044"/>
            <a:ext cx="1289222" cy="6913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p:cNvCxnSpPr>
            <a:stCxn id="12" idx="3"/>
            <a:endCxn id="6" idx="0"/>
          </p:cNvCxnSpPr>
          <p:nvPr/>
        </p:nvCxnSpPr>
        <p:spPr bwMode="auto">
          <a:xfrm>
            <a:off x="4749113" y="1747044"/>
            <a:ext cx="1441622" cy="6913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TextBox 16"/>
          <p:cNvSpPr txBox="1"/>
          <p:nvPr/>
        </p:nvSpPr>
        <p:spPr>
          <a:xfrm>
            <a:off x="6787977" y="4962619"/>
            <a:ext cx="2356022" cy="523220"/>
          </a:xfrm>
          <a:prstGeom prst="rect">
            <a:avLst/>
          </a:prstGeom>
          <a:noFill/>
        </p:spPr>
        <p:txBody>
          <a:bodyPr wrap="square" rtlCol="0">
            <a:spAutoFit/>
          </a:bodyPr>
          <a:lstStyle/>
          <a:p>
            <a:r>
              <a:rPr lang="en-US" sz="1400" dirty="0"/>
              <a:t>C = observed and modeled confounder </a:t>
            </a:r>
          </a:p>
        </p:txBody>
      </p:sp>
      <p:sp>
        <p:nvSpPr>
          <p:cNvPr id="18" name="TextBox 17"/>
          <p:cNvSpPr txBox="1"/>
          <p:nvPr/>
        </p:nvSpPr>
        <p:spPr>
          <a:xfrm>
            <a:off x="4271319" y="3360589"/>
            <a:ext cx="477794" cy="461665"/>
          </a:xfrm>
          <a:prstGeom prst="rect">
            <a:avLst/>
          </a:prstGeom>
          <a:noFill/>
        </p:spPr>
        <p:txBody>
          <a:bodyPr wrap="square" rtlCol="0">
            <a:spAutoFit/>
          </a:bodyPr>
          <a:lstStyle/>
          <a:p>
            <a:r>
              <a:rPr lang="en-US" dirty="0"/>
              <a:t>U</a:t>
            </a:r>
          </a:p>
        </p:txBody>
      </p:sp>
      <p:cxnSp>
        <p:nvCxnSpPr>
          <p:cNvPr id="20" name="Straight Arrow Connector 19"/>
          <p:cNvCxnSpPr>
            <a:stCxn id="18" idx="1"/>
            <a:endCxn id="5" idx="2"/>
          </p:cNvCxnSpPr>
          <p:nvPr/>
        </p:nvCxnSpPr>
        <p:spPr bwMode="auto">
          <a:xfrm flipH="1" flipV="1">
            <a:off x="2982097" y="2900067"/>
            <a:ext cx="1289222" cy="6913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a:stCxn id="18" idx="3"/>
            <a:endCxn id="6" idx="2"/>
          </p:cNvCxnSpPr>
          <p:nvPr/>
        </p:nvCxnSpPr>
        <p:spPr bwMode="auto">
          <a:xfrm flipV="1">
            <a:off x="4749113" y="2900066"/>
            <a:ext cx="1441622" cy="6913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Box 22"/>
          <p:cNvSpPr txBox="1"/>
          <p:nvPr/>
        </p:nvSpPr>
        <p:spPr>
          <a:xfrm>
            <a:off x="6787978" y="5436295"/>
            <a:ext cx="2356022" cy="523220"/>
          </a:xfrm>
          <a:prstGeom prst="rect">
            <a:avLst/>
          </a:prstGeom>
          <a:noFill/>
        </p:spPr>
        <p:txBody>
          <a:bodyPr wrap="square" rtlCol="0">
            <a:spAutoFit/>
          </a:bodyPr>
          <a:lstStyle/>
          <a:p>
            <a:r>
              <a:rPr lang="en-US" sz="1400" dirty="0"/>
              <a:t>U = unobserved or </a:t>
            </a:r>
            <a:r>
              <a:rPr lang="en-US" sz="1400" dirty="0" err="1"/>
              <a:t>mismodeled</a:t>
            </a:r>
            <a:r>
              <a:rPr lang="en-US" sz="1400" dirty="0"/>
              <a:t> confounder </a:t>
            </a:r>
          </a:p>
        </p:txBody>
      </p:sp>
      <p:sp>
        <p:nvSpPr>
          <p:cNvPr id="24" name="TextBox 23"/>
          <p:cNvSpPr txBox="1"/>
          <p:nvPr/>
        </p:nvSpPr>
        <p:spPr>
          <a:xfrm>
            <a:off x="308918" y="4143633"/>
            <a:ext cx="5161006" cy="1815882"/>
          </a:xfrm>
          <a:prstGeom prst="rect">
            <a:avLst/>
          </a:prstGeom>
          <a:noFill/>
        </p:spPr>
        <p:txBody>
          <a:bodyPr wrap="square" rtlCol="0">
            <a:spAutoFit/>
          </a:bodyPr>
          <a:lstStyle/>
          <a:p>
            <a:r>
              <a:rPr lang="en-US" sz="1600" dirty="0"/>
              <a:t>Challenge:</a:t>
            </a:r>
          </a:p>
          <a:p>
            <a:r>
              <a:rPr lang="en-US" sz="1600" dirty="0"/>
              <a:t>Producing an ‘</a:t>
            </a:r>
            <a:r>
              <a:rPr lang="en-US" sz="1600" dirty="0" err="1"/>
              <a:t>unconfounded</a:t>
            </a:r>
            <a:r>
              <a:rPr lang="en-US" sz="1600" dirty="0"/>
              <a:t>’ estimate relies on (empirically untestable) assumption that </a:t>
            </a:r>
            <a:br>
              <a:rPr lang="en-US" sz="1600" dirty="0"/>
            </a:br>
            <a:r>
              <a:rPr lang="en-US" sz="1600" dirty="0"/>
              <a:t>1) all confounders were observable, and properly modeled in the design or analysis, and </a:t>
            </a:r>
          </a:p>
          <a:p>
            <a:r>
              <a:rPr lang="en-US" sz="1600" dirty="0"/>
              <a:t>2) no unobserved factors are associated with both exposure and outcome</a:t>
            </a:r>
          </a:p>
        </p:txBody>
      </p:sp>
    </p:spTree>
    <p:extLst>
      <p:ext uri="{BB962C8B-B14F-4D97-AF65-F5344CB8AC3E}">
        <p14:creationId xmlns:p14="http://schemas.microsoft.com/office/powerpoint/2010/main" val="223309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5AC5-8B7A-475C-B683-5BF128B5830C}"/>
              </a:ext>
            </a:extLst>
          </p:cNvPr>
          <p:cNvSpPr>
            <a:spLocks noGrp="1"/>
          </p:cNvSpPr>
          <p:nvPr>
            <p:ph type="title"/>
          </p:nvPr>
        </p:nvSpPr>
        <p:spPr/>
        <p:txBody>
          <a:bodyPr/>
          <a:lstStyle/>
          <a:p>
            <a:r>
              <a:rPr lang="en-US" dirty="0"/>
              <a:t>How do you assess confounding?</a:t>
            </a:r>
          </a:p>
        </p:txBody>
      </p:sp>
      <p:sp>
        <p:nvSpPr>
          <p:cNvPr id="3" name="Content Placeholder 2">
            <a:extLst>
              <a:ext uri="{FF2B5EF4-FFF2-40B4-BE49-F238E27FC236}">
                <a16:creationId xmlns:a16="http://schemas.microsoft.com/office/drawing/2014/main" id="{2E251A62-EBF3-4E97-8BBF-46A9B8B1595F}"/>
              </a:ext>
            </a:extLst>
          </p:cNvPr>
          <p:cNvSpPr>
            <a:spLocks noGrp="1"/>
          </p:cNvSpPr>
          <p:nvPr>
            <p:ph idx="1"/>
          </p:nvPr>
        </p:nvSpPr>
        <p:spPr/>
        <p:txBody>
          <a:bodyPr/>
          <a:lstStyle/>
          <a:p>
            <a:r>
              <a:rPr lang="en-US" dirty="0"/>
              <a:t>PS distribution</a:t>
            </a:r>
          </a:p>
          <a:p>
            <a:r>
              <a:rPr lang="en-US" dirty="0"/>
              <a:t>Covariate balance</a:t>
            </a:r>
          </a:p>
          <a:p>
            <a:endParaRPr lang="en-US" dirty="0"/>
          </a:p>
        </p:txBody>
      </p:sp>
    </p:spTree>
    <p:extLst>
      <p:ext uri="{BB962C8B-B14F-4D97-AF65-F5344CB8AC3E}">
        <p14:creationId xmlns:p14="http://schemas.microsoft.com/office/powerpoint/2010/main" val="399456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16787"/>
            <a:ext cx="7631026" cy="803275"/>
          </a:xfrm>
        </p:spPr>
        <p:txBody>
          <a:bodyPr>
            <a:normAutofit fontScale="90000"/>
          </a:bodyPr>
          <a:lstStyle/>
          <a:p>
            <a:r>
              <a:rPr lang="en-US" dirty="0"/>
              <a:t>Misclassification </a:t>
            </a:r>
            <a:br>
              <a:rPr lang="en-US" dirty="0"/>
            </a:br>
            <a:r>
              <a:rPr lang="en-US" dirty="0"/>
              <a:t>(measurement error)</a:t>
            </a:r>
          </a:p>
        </p:txBody>
      </p:sp>
      <p:sp>
        <p:nvSpPr>
          <p:cNvPr id="4" name="Slide Number Placeholder 3"/>
          <p:cNvSpPr>
            <a:spLocks noGrp="1"/>
          </p:cNvSpPr>
          <p:nvPr>
            <p:ph type="sldNum" sz="quarter" idx="10"/>
          </p:nvPr>
        </p:nvSpPr>
        <p:spPr/>
        <p:txBody>
          <a:bodyPr/>
          <a:lstStyle/>
          <a:p>
            <a:pPr>
              <a:defRPr/>
            </a:pPr>
            <a:endParaRPr lang="en-US" dirty="0"/>
          </a:p>
        </p:txBody>
      </p:sp>
      <p:sp>
        <p:nvSpPr>
          <p:cNvPr id="5" name="TextBox 4"/>
          <p:cNvSpPr txBox="1"/>
          <p:nvPr/>
        </p:nvSpPr>
        <p:spPr>
          <a:xfrm>
            <a:off x="2693773" y="1955570"/>
            <a:ext cx="477794" cy="461665"/>
          </a:xfrm>
          <a:prstGeom prst="rect">
            <a:avLst/>
          </a:prstGeom>
          <a:noFill/>
        </p:spPr>
        <p:txBody>
          <a:bodyPr wrap="square" rtlCol="0">
            <a:spAutoFit/>
          </a:bodyPr>
          <a:lstStyle/>
          <a:p>
            <a:r>
              <a:rPr lang="en-US" dirty="0"/>
              <a:t>A</a:t>
            </a:r>
          </a:p>
        </p:txBody>
      </p:sp>
      <p:sp>
        <p:nvSpPr>
          <p:cNvPr id="6" name="TextBox 5"/>
          <p:cNvSpPr txBox="1"/>
          <p:nvPr/>
        </p:nvSpPr>
        <p:spPr>
          <a:xfrm>
            <a:off x="5902411" y="1955569"/>
            <a:ext cx="477794" cy="461665"/>
          </a:xfrm>
          <a:prstGeom prst="rect">
            <a:avLst/>
          </a:prstGeom>
          <a:noFill/>
        </p:spPr>
        <p:txBody>
          <a:bodyPr wrap="square" rtlCol="0">
            <a:spAutoFit/>
          </a:bodyPr>
          <a:lstStyle/>
          <a:p>
            <a:r>
              <a:rPr lang="en-US" dirty="0"/>
              <a:t>Y</a:t>
            </a:r>
          </a:p>
        </p:txBody>
      </p:sp>
      <p:cxnSp>
        <p:nvCxnSpPr>
          <p:cNvPr id="8" name="Straight Arrow Connector 7"/>
          <p:cNvCxnSpPr>
            <a:stCxn id="5" idx="3"/>
            <a:endCxn id="6" idx="1"/>
          </p:cNvCxnSpPr>
          <p:nvPr/>
        </p:nvCxnSpPr>
        <p:spPr bwMode="auto">
          <a:xfrm flipV="1">
            <a:off x="3171567" y="2186402"/>
            <a:ext cx="2730844"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3620530" y="1955568"/>
            <a:ext cx="1680519" cy="461665"/>
          </a:xfrm>
          <a:prstGeom prst="rect">
            <a:avLst/>
          </a:prstGeom>
          <a:noFill/>
        </p:spPr>
        <p:txBody>
          <a:bodyPr wrap="square" rtlCol="0">
            <a:spAutoFit/>
          </a:bodyPr>
          <a:lstStyle/>
          <a:p>
            <a:pPr algn="ctr"/>
            <a:r>
              <a:rPr lang="en-US" sz="1200" dirty="0">
                <a:solidFill>
                  <a:srgbClr val="92D050"/>
                </a:solidFill>
              </a:rPr>
              <a:t>Effect of interest</a:t>
            </a:r>
          </a:p>
          <a:p>
            <a:pPr algn="ctr"/>
            <a:r>
              <a:rPr lang="en-US" sz="1200" dirty="0">
                <a:solidFill>
                  <a:srgbClr val="92D050"/>
                </a:solidFill>
              </a:rPr>
              <a:t>RR=???</a:t>
            </a:r>
          </a:p>
        </p:txBody>
      </p:sp>
      <p:sp>
        <p:nvSpPr>
          <p:cNvPr id="12" name="TextBox 11"/>
          <p:cNvSpPr txBox="1"/>
          <p:nvPr/>
        </p:nvSpPr>
        <p:spPr>
          <a:xfrm>
            <a:off x="4221892" y="1033379"/>
            <a:ext cx="477794" cy="461665"/>
          </a:xfrm>
          <a:prstGeom prst="rect">
            <a:avLst/>
          </a:prstGeom>
          <a:noFill/>
        </p:spPr>
        <p:txBody>
          <a:bodyPr wrap="square" rtlCol="0">
            <a:spAutoFit/>
          </a:bodyPr>
          <a:lstStyle/>
          <a:p>
            <a:r>
              <a:rPr lang="en-US" dirty="0"/>
              <a:t>C</a:t>
            </a:r>
          </a:p>
        </p:txBody>
      </p:sp>
      <p:cxnSp>
        <p:nvCxnSpPr>
          <p:cNvPr id="14" name="Straight Arrow Connector 13"/>
          <p:cNvCxnSpPr>
            <a:stCxn id="12" idx="1"/>
            <a:endCxn id="5" idx="0"/>
          </p:cNvCxnSpPr>
          <p:nvPr/>
        </p:nvCxnSpPr>
        <p:spPr bwMode="auto">
          <a:xfrm flipH="1">
            <a:off x="2932670" y="1264212"/>
            <a:ext cx="1289222" cy="6913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p:cNvCxnSpPr>
            <a:stCxn id="12" idx="3"/>
            <a:endCxn id="6" idx="0"/>
          </p:cNvCxnSpPr>
          <p:nvPr/>
        </p:nvCxnSpPr>
        <p:spPr bwMode="auto">
          <a:xfrm>
            <a:off x="4699686" y="1264212"/>
            <a:ext cx="1441622" cy="6913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4221892" y="2877757"/>
            <a:ext cx="477794" cy="461665"/>
          </a:xfrm>
          <a:prstGeom prst="rect">
            <a:avLst/>
          </a:prstGeom>
          <a:noFill/>
        </p:spPr>
        <p:txBody>
          <a:bodyPr wrap="square" rtlCol="0">
            <a:spAutoFit/>
          </a:bodyPr>
          <a:lstStyle/>
          <a:p>
            <a:r>
              <a:rPr lang="en-US" dirty="0"/>
              <a:t>U</a:t>
            </a:r>
          </a:p>
        </p:txBody>
      </p:sp>
      <p:cxnSp>
        <p:nvCxnSpPr>
          <p:cNvPr id="20" name="Straight Arrow Connector 19"/>
          <p:cNvCxnSpPr>
            <a:stCxn id="18" idx="1"/>
            <a:endCxn id="5" idx="2"/>
          </p:cNvCxnSpPr>
          <p:nvPr/>
        </p:nvCxnSpPr>
        <p:spPr bwMode="auto">
          <a:xfrm flipH="1" flipV="1">
            <a:off x="2932670" y="2417235"/>
            <a:ext cx="1289222" cy="6913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a:stCxn id="18" idx="3"/>
            <a:endCxn id="6" idx="2"/>
          </p:cNvCxnSpPr>
          <p:nvPr/>
        </p:nvCxnSpPr>
        <p:spPr bwMode="auto">
          <a:xfrm flipV="1">
            <a:off x="4699686" y="2417234"/>
            <a:ext cx="1441622" cy="6913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TextBox 23"/>
          <p:cNvSpPr txBox="1"/>
          <p:nvPr/>
        </p:nvSpPr>
        <p:spPr>
          <a:xfrm>
            <a:off x="308918" y="4508718"/>
            <a:ext cx="5161006" cy="1815882"/>
          </a:xfrm>
          <a:prstGeom prst="rect">
            <a:avLst/>
          </a:prstGeom>
          <a:noFill/>
        </p:spPr>
        <p:txBody>
          <a:bodyPr wrap="square" rtlCol="0">
            <a:spAutoFit/>
          </a:bodyPr>
          <a:lstStyle/>
          <a:p>
            <a:r>
              <a:rPr lang="en-US" sz="1600" dirty="0"/>
              <a:t>Challenge:</a:t>
            </a:r>
          </a:p>
          <a:p>
            <a:r>
              <a:rPr lang="en-US" sz="1600" dirty="0"/>
              <a:t>All observations are imperfect proxies for true patient status.  Misclassification error can exist for all exposures, outcomes and covariates, but is generally unknown or not properly estimated (via sensitivity and specificity), and is rarely formally integrated into effect estimation. </a:t>
            </a:r>
          </a:p>
        </p:txBody>
      </p:sp>
      <p:sp>
        <p:nvSpPr>
          <p:cNvPr id="19" name="TextBox 18"/>
          <p:cNvSpPr txBox="1"/>
          <p:nvPr/>
        </p:nvSpPr>
        <p:spPr>
          <a:xfrm>
            <a:off x="2625811" y="3569110"/>
            <a:ext cx="613718" cy="461665"/>
          </a:xfrm>
          <a:prstGeom prst="rect">
            <a:avLst/>
          </a:prstGeom>
          <a:noFill/>
        </p:spPr>
        <p:txBody>
          <a:bodyPr wrap="square" rtlCol="0">
            <a:spAutoFit/>
          </a:bodyPr>
          <a:lstStyle/>
          <a:p>
            <a:r>
              <a:rPr lang="en-US" dirty="0"/>
              <a:t>A</a:t>
            </a:r>
            <a:r>
              <a:rPr lang="en-US" baseline="30000" dirty="0"/>
              <a:t>*</a:t>
            </a:r>
          </a:p>
        </p:txBody>
      </p:sp>
      <p:sp>
        <p:nvSpPr>
          <p:cNvPr id="21" name="TextBox 20"/>
          <p:cNvSpPr txBox="1"/>
          <p:nvPr/>
        </p:nvSpPr>
        <p:spPr>
          <a:xfrm>
            <a:off x="5828270" y="3569109"/>
            <a:ext cx="626076" cy="461665"/>
          </a:xfrm>
          <a:prstGeom prst="rect">
            <a:avLst/>
          </a:prstGeom>
          <a:noFill/>
        </p:spPr>
        <p:txBody>
          <a:bodyPr wrap="square" rtlCol="0">
            <a:spAutoFit/>
          </a:bodyPr>
          <a:lstStyle/>
          <a:p>
            <a:r>
              <a:rPr lang="en-US" dirty="0"/>
              <a:t>Y</a:t>
            </a:r>
            <a:r>
              <a:rPr lang="en-US" baseline="30000" dirty="0"/>
              <a:t>*</a:t>
            </a:r>
          </a:p>
        </p:txBody>
      </p:sp>
      <p:cxnSp>
        <p:nvCxnSpPr>
          <p:cNvPr id="25" name="Straight Arrow Connector 24"/>
          <p:cNvCxnSpPr/>
          <p:nvPr/>
        </p:nvCxnSpPr>
        <p:spPr bwMode="auto">
          <a:xfrm flipV="1">
            <a:off x="3274541" y="3799942"/>
            <a:ext cx="2588741"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p:cNvCxnSpPr>
            <a:stCxn id="5" idx="2"/>
            <a:endCxn id="19" idx="0"/>
          </p:cNvCxnSpPr>
          <p:nvPr/>
        </p:nvCxnSpPr>
        <p:spPr bwMode="auto">
          <a:xfrm>
            <a:off x="2932670" y="2417235"/>
            <a:ext cx="0" cy="11518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Straight Arrow Connector 27"/>
          <p:cNvCxnSpPr>
            <a:stCxn id="6" idx="2"/>
            <a:endCxn id="21" idx="0"/>
          </p:cNvCxnSpPr>
          <p:nvPr/>
        </p:nvCxnSpPr>
        <p:spPr bwMode="auto">
          <a:xfrm>
            <a:off x="6141308" y="2417234"/>
            <a:ext cx="0" cy="11518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stCxn id="18" idx="3"/>
            <a:endCxn id="21" idx="0"/>
          </p:cNvCxnSpPr>
          <p:nvPr/>
        </p:nvCxnSpPr>
        <p:spPr bwMode="auto">
          <a:xfrm>
            <a:off x="4699686" y="3108590"/>
            <a:ext cx="1441622" cy="4605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stCxn id="18" idx="1"/>
            <a:endCxn id="19" idx="0"/>
          </p:cNvCxnSpPr>
          <p:nvPr/>
        </p:nvCxnSpPr>
        <p:spPr bwMode="auto">
          <a:xfrm flipH="1">
            <a:off x="2932670" y="3108590"/>
            <a:ext cx="1289222" cy="4605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TextBox 34"/>
          <p:cNvSpPr txBox="1"/>
          <p:nvPr/>
        </p:nvSpPr>
        <p:spPr>
          <a:xfrm>
            <a:off x="4149811" y="4154144"/>
            <a:ext cx="621956" cy="461665"/>
          </a:xfrm>
          <a:prstGeom prst="rect">
            <a:avLst/>
          </a:prstGeom>
          <a:noFill/>
        </p:spPr>
        <p:txBody>
          <a:bodyPr wrap="square" rtlCol="0">
            <a:spAutoFit/>
          </a:bodyPr>
          <a:lstStyle/>
          <a:p>
            <a:r>
              <a:rPr lang="en-US" dirty="0"/>
              <a:t>C</a:t>
            </a:r>
            <a:r>
              <a:rPr lang="en-US" baseline="30000" dirty="0"/>
              <a:t>*</a:t>
            </a:r>
          </a:p>
        </p:txBody>
      </p:sp>
      <p:cxnSp>
        <p:nvCxnSpPr>
          <p:cNvPr id="37" name="Straight Arrow Connector 36"/>
          <p:cNvCxnSpPr>
            <a:stCxn id="35" idx="1"/>
            <a:endCxn id="19" idx="2"/>
          </p:cNvCxnSpPr>
          <p:nvPr/>
        </p:nvCxnSpPr>
        <p:spPr bwMode="auto">
          <a:xfrm flipH="1" flipV="1">
            <a:off x="2932670" y="4030775"/>
            <a:ext cx="1217141" cy="3542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9" name="Straight Arrow Connector 38"/>
          <p:cNvCxnSpPr>
            <a:stCxn id="35" idx="3"/>
            <a:endCxn id="21" idx="2"/>
          </p:cNvCxnSpPr>
          <p:nvPr/>
        </p:nvCxnSpPr>
        <p:spPr bwMode="auto">
          <a:xfrm flipV="1">
            <a:off x="4771767" y="4030774"/>
            <a:ext cx="1369541" cy="3542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1" name="Elbow Connector 40"/>
          <p:cNvCxnSpPr>
            <a:stCxn id="12" idx="1"/>
            <a:endCxn id="35" idx="1"/>
          </p:cNvCxnSpPr>
          <p:nvPr/>
        </p:nvCxnSpPr>
        <p:spPr bwMode="auto">
          <a:xfrm rot="10800000" flipV="1">
            <a:off x="4149812" y="1264211"/>
            <a:ext cx="72081" cy="3120765"/>
          </a:xfrm>
          <a:prstGeom prst="bentConnector3">
            <a:avLst>
              <a:gd name="adj1" fmla="val 2645717"/>
            </a:avLst>
          </a:prstGeom>
          <a:solidFill>
            <a:schemeClr val="accent1"/>
          </a:solidFill>
          <a:ln w="9525" cap="flat" cmpd="sng" algn="ctr">
            <a:solidFill>
              <a:schemeClr val="tx1"/>
            </a:solidFill>
            <a:prstDash val="solid"/>
            <a:round/>
            <a:headEnd type="none" w="med" len="med"/>
            <a:tailEnd type="triangle"/>
          </a:ln>
          <a:effectLst/>
        </p:spPr>
      </p:cxnSp>
      <p:sp>
        <p:nvSpPr>
          <p:cNvPr id="43" name="TextBox 42"/>
          <p:cNvSpPr txBox="1"/>
          <p:nvPr/>
        </p:nvSpPr>
        <p:spPr>
          <a:xfrm>
            <a:off x="6787977" y="3620413"/>
            <a:ext cx="2265013" cy="523220"/>
          </a:xfrm>
          <a:prstGeom prst="rect">
            <a:avLst/>
          </a:prstGeom>
          <a:noFill/>
        </p:spPr>
        <p:txBody>
          <a:bodyPr wrap="square" rtlCol="0">
            <a:spAutoFit/>
          </a:bodyPr>
          <a:lstStyle/>
          <a:p>
            <a:r>
              <a:rPr lang="en-US" sz="1400" dirty="0"/>
              <a:t>A</a:t>
            </a:r>
            <a:r>
              <a:rPr lang="en-US" sz="1400" baseline="30000" dirty="0"/>
              <a:t>*</a:t>
            </a:r>
            <a:r>
              <a:rPr lang="en-US" sz="1400" dirty="0"/>
              <a:t>=proxy for exposure</a:t>
            </a:r>
          </a:p>
          <a:p>
            <a:r>
              <a:rPr lang="en-US" sz="1400" dirty="0"/>
              <a:t>Y</a:t>
            </a:r>
            <a:r>
              <a:rPr lang="en-US" sz="1400" baseline="30000" dirty="0"/>
              <a:t>*</a:t>
            </a:r>
            <a:r>
              <a:rPr lang="en-US" sz="1400" dirty="0"/>
              <a:t>=proxy for outcome</a:t>
            </a:r>
          </a:p>
        </p:txBody>
      </p:sp>
      <p:sp>
        <p:nvSpPr>
          <p:cNvPr id="44" name="TextBox 43"/>
          <p:cNvSpPr txBox="1"/>
          <p:nvPr/>
        </p:nvSpPr>
        <p:spPr>
          <a:xfrm>
            <a:off x="6787978" y="4521894"/>
            <a:ext cx="2356022" cy="523220"/>
          </a:xfrm>
          <a:prstGeom prst="rect">
            <a:avLst/>
          </a:prstGeom>
          <a:noFill/>
        </p:spPr>
        <p:txBody>
          <a:bodyPr wrap="square" rtlCol="0">
            <a:spAutoFit/>
          </a:bodyPr>
          <a:lstStyle/>
          <a:p>
            <a:r>
              <a:rPr lang="en-US" sz="1400" dirty="0"/>
              <a:t>A=exposure</a:t>
            </a:r>
          </a:p>
          <a:p>
            <a:r>
              <a:rPr lang="en-US" sz="1400" dirty="0"/>
              <a:t>Y=outcome</a:t>
            </a:r>
          </a:p>
        </p:txBody>
      </p:sp>
      <p:sp>
        <p:nvSpPr>
          <p:cNvPr id="45" name="TextBox 44"/>
          <p:cNvSpPr txBox="1"/>
          <p:nvPr/>
        </p:nvSpPr>
        <p:spPr>
          <a:xfrm>
            <a:off x="6787977" y="4995570"/>
            <a:ext cx="2356022" cy="523220"/>
          </a:xfrm>
          <a:prstGeom prst="rect">
            <a:avLst/>
          </a:prstGeom>
          <a:noFill/>
        </p:spPr>
        <p:txBody>
          <a:bodyPr wrap="square" rtlCol="0">
            <a:spAutoFit/>
          </a:bodyPr>
          <a:lstStyle/>
          <a:p>
            <a:r>
              <a:rPr lang="en-US" sz="1400" dirty="0"/>
              <a:t>C = observed and modeled confounder </a:t>
            </a:r>
          </a:p>
        </p:txBody>
      </p:sp>
      <p:sp>
        <p:nvSpPr>
          <p:cNvPr id="46" name="TextBox 45"/>
          <p:cNvSpPr txBox="1"/>
          <p:nvPr/>
        </p:nvSpPr>
        <p:spPr>
          <a:xfrm>
            <a:off x="6787978" y="5469246"/>
            <a:ext cx="2356022" cy="523220"/>
          </a:xfrm>
          <a:prstGeom prst="rect">
            <a:avLst/>
          </a:prstGeom>
          <a:noFill/>
        </p:spPr>
        <p:txBody>
          <a:bodyPr wrap="square" rtlCol="0">
            <a:spAutoFit/>
          </a:bodyPr>
          <a:lstStyle/>
          <a:p>
            <a:r>
              <a:rPr lang="en-US" sz="1400" dirty="0"/>
              <a:t>U = unobserved or </a:t>
            </a:r>
            <a:r>
              <a:rPr lang="en-US" sz="1400" dirty="0" err="1"/>
              <a:t>mismodeled</a:t>
            </a:r>
            <a:r>
              <a:rPr lang="en-US" sz="1400" dirty="0"/>
              <a:t> confounder </a:t>
            </a:r>
          </a:p>
        </p:txBody>
      </p:sp>
      <p:sp>
        <p:nvSpPr>
          <p:cNvPr id="47" name="TextBox 46"/>
          <p:cNvSpPr txBox="1"/>
          <p:nvPr/>
        </p:nvSpPr>
        <p:spPr>
          <a:xfrm>
            <a:off x="6787978" y="4048218"/>
            <a:ext cx="2356022" cy="523220"/>
          </a:xfrm>
          <a:prstGeom prst="rect">
            <a:avLst/>
          </a:prstGeom>
          <a:noFill/>
        </p:spPr>
        <p:txBody>
          <a:bodyPr wrap="square" rtlCol="0">
            <a:spAutoFit/>
          </a:bodyPr>
          <a:lstStyle/>
          <a:p>
            <a:r>
              <a:rPr lang="en-US" sz="1400" dirty="0"/>
              <a:t>C</a:t>
            </a:r>
            <a:r>
              <a:rPr lang="en-US" sz="1400" baseline="30000" dirty="0"/>
              <a:t>*</a:t>
            </a:r>
            <a:r>
              <a:rPr lang="en-US" sz="1400" dirty="0"/>
              <a:t> = proxy for observed confounder </a:t>
            </a:r>
          </a:p>
        </p:txBody>
      </p:sp>
      <p:sp>
        <p:nvSpPr>
          <p:cNvPr id="48" name="TextBox 47"/>
          <p:cNvSpPr txBox="1"/>
          <p:nvPr/>
        </p:nvSpPr>
        <p:spPr>
          <a:xfrm>
            <a:off x="3597876" y="3586533"/>
            <a:ext cx="1680519" cy="461665"/>
          </a:xfrm>
          <a:prstGeom prst="rect">
            <a:avLst/>
          </a:prstGeom>
          <a:noFill/>
        </p:spPr>
        <p:txBody>
          <a:bodyPr wrap="square" rtlCol="0">
            <a:spAutoFit/>
          </a:bodyPr>
          <a:lstStyle/>
          <a:p>
            <a:pPr algn="ctr"/>
            <a:r>
              <a:rPr lang="en-US" sz="1200" dirty="0">
                <a:solidFill>
                  <a:srgbClr val="FF0000"/>
                </a:solidFill>
              </a:rPr>
              <a:t>Estimate we observe</a:t>
            </a:r>
          </a:p>
        </p:txBody>
      </p:sp>
    </p:spTree>
    <p:extLst>
      <p:ext uri="{BB962C8B-B14F-4D97-AF65-F5344CB8AC3E}">
        <p14:creationId xmlns:p14="http://schemas.microsoft.com/office/powerpoint/2010/main" val="244646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9" grpId="0"/>
      <p:bldP spid="21" grpId="0"/>
      <p:bldP spid="35" grpId="0"/>
      <p:bldP spid="47"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5AC5-8B7A-475C-B683-5BF128B5830C}"/>
              </a:ext>
            </a:extLst>
          </p:cNvPr>
          <p:cNvSpPr>
            <a:spLocks noGrp="1"/>
          </p:cNvSpPr>
          <p:nvPr>
            <p:ph type="title"/>
          </p:nvPr>
        </p:nvSpPr>
        <p:spPr/>
        <p:txBody>
          <a:bodyPr>
            <a:normAutofit fontScale="90000"/>
          </a:bodyPr>
          <a:lstStyle/>
          <a:p>
            <a:r>
              <a:rPr lang="en-US" dirty="0"/>
              <a:t>How do you assess measurement error?</a:t>
            </a:r>
          </a:p>
        </p:txBody>
      </p:sp>
      <p:sp>
        <p:nvSpPr>
          <p:cNvPr id="3" name="Content Placeholder 2">
            <a:extLst>
              <a:ext uri="{FF2B5EF4-FFF2-40B4-BE49-F238E27FC236}">
                <a16:creationId xmlns:a16="http://schemas.microsoft.com/office/drawing/2014/main" id="{2E251A62-EBF3-4E97-8BBF-46A9B8B1595F}"/>
              </a:ext>
            </a:extLst>
          </p:cNvPr>
          <p:cNvSpPr>
            <a:spLocks noGrp="1"/>
          </p:cNvSpPr>
          <p:nvPr>
            <p:ph idx="1"/>
          </p:nvPr>
        </p:nvSpPr>
        <p:spPr/>
        <p:txBody>
          <a:bodyPr/>
          <a:lstStyle/>
          <a:p>
            <a:r>
              <a:rPr lang="en-US" dirty="0"/>
              <a:t>Covariate summary for exposures</a:t>
            </a:r>
          </a:p>
          <a:p>
            <a:r>
              <a:rPr lang="en-US" dirty="0"/>
              <a:t>Operating characteristics for outcome phenotype</a:t>
            </a:r>
          </a:p>
          <a:p>
            <a:pPr lvl="1"/>
            <a:r>
              <a:rPr lang="en-US" dirty="0"/>
              <a:t>Sensitivity</a:t>
            </a:r>
          </a:p>
          <a:p>
            <a:pPr lvl="1"/>
            <a:r>
              <a:rPr lang="en-US" dirty="0"/>
              <a:t>Specificity</a:t>
            </a:r>
          </a:p>
          <a:p>
            <a:pPr lvl="1"/>
            <a:r>
              <a:rPr lang="en-US" dirty="0"/>
              <a:t>Positive predictive value</a:t>
            </a:r>
          </a:p>
        </p:txBody>
      </p:sp>
    </p:spTree>
    <p:extLst>
      <p:ext uri="{BB962C8B-B14F-4D97-AF65-F5344CB8AC3E}">
        <p14:creationId xmlns:p14="http://schemas.microsoft.com/office/powerpoint/2010/main" val="50570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631026" cy="803275"/>
          </a:xfrm>
        </p:spPr>
        <p:txBody>
          <a:bodyPr/>
          <a:lstStyle/>
          <a:p>
            <a:r>
              <a:rPr lang="en-US" dirty="0"/>
              <a:t>Selection bias and generalizability</a:t>
            </a:r>
          </a:p>
        </p:txBody>
      </p:sp>
      <p:sp>
        <p:nvSpPr>
          <p:cNvPr id="4" name="Slide Number Placeholder 3"/>
          <p:cNvSpPr>
            <a:spLocks noGrp="1"/>
          </p:cNvSpPr>
          <p:nvPr>
            <p:ph type="sldNum" sz="quarter" idx="10"/>
          </p:nvPr>
        </p:nvSpPr>
        <p:spPr/>
        <p:txBody>
          <a:bodyPr/>
          <a:lstStyle/>
          <a:p>
            <a:pPr>
              <a:defRPr/>
            </a:pPr>
            <a:endParaRPr lang="en-US" dirty="0"/>
          </a:p>
        </p:txBody>
      </p:sp>
      <p:sp>
        <p:nvSpPr>
          <p:cNvPr id="5" name="TextBox 4"/>
          <p:cNvSpPr txBox="1"/>
          <p:nvPr/>
        </p:nvSpPr>
        <p:spPr>
          <a:xfrm>
            <a:off x="2693773" y="1590485"/>
            <a:ext cx="477794" cy="461665"/>
          </a:xfrm>
          <a:prstGeom prst="rect">
            <a:avLst/>
          </a:prstGeom>
          <a:noFill/>
        </p:spPr>
        <p:txBody>
          <a:bodyPr wrap="square" rtlCol="0">
            <a:spAutoFit/>
          </a:bodyPr>
          <a:lstStyle/>
          <a:p>
            <a:r>
              <a:rPr lang="en-US" dirty="0"/>
              <a:t>A</a:t>
            </a:r>
          </a:p>
        </p:txBody>
      </p:sp>
      <p:sp>
        <p:nvSpPr>
          <p:cNvPr id="6" name="TextBox 5"/>
          <p:cNvSpPr txBox="1"/>
          <p:nvPr/>
        </p:nvSpPr>
        <p:spPr>
          <a:xfrm>
            <a:off x="5902411" y="1590484"/>
            <a:ext cx="477794" cy="461665"/>
          </a:xfrm>
          <a:prstGeom prst="rect">
            <a:avLst/>
          </a:prstGeom>
          <a:noFill/>
        </p:spPr>
        <p:txBody>
          <a:bodyPr wrap="square" rtlCol="0">
            <a:spAutoFit/>
          </a:bodyPr>
          <a:lstStyle/>
          <a:p>
            <a:r>
              <a:rPr lang="en-US" dirty="0"/>
              <a:t>Y</a:t>
            </a:r>
          </a:p>
        </p:txBody>
      </p:sp>
      <p:cxnSp>
        <p:nvCxnSpPr>
          <p:cNvPr id="8" name="Straight Arrow Connector 7"/>
          <p:cNvCxnSpPr>
            <a:stCxn id="5" idx="3"/>
            <a:endCxn id="6" idx="1"/>
          </p:cNvCxnSpPr>
          <p:nvPr/>
        </p:nvCxnSpPr>
        <p:spPr bwMode="auto">
          <a:xfrm flipV="1">
            <a:off x="3171567" y="1821317"/>
            <a:ext cx="2730844"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3620530" y="1590483"/>
            <a:ext cx="1680519" cy="461665"/>
          </a:xfrm>
          <a:prstGeom prst="rect">
            <a:avLst/>
          </a:prstGeom>
          <a:noFill/>
        </p:spPr>
        <p:txBody>
          <a:bodyPr wrap="square" rtlCol="0">
            <a:spAutoFit/>
          </a:bodyPr>
          <a:lstStyle/>
          <a:p>
            <a:pPr algn="ctr"/>
            <a:r>
              <a:rPr lang="en-US" sz="1200" dirty="0">
                <a:solidFill>
                  <a:srgbClr val="92D050"/>
                </a:solidFill>
              </a:rPr>
              <a:t>Effect of interest</a:t>
            </a:r>
          </a:p>
          <a:p>
            <a:pPr algn="ctr"/>
            <a:r>
              <a:rPr lang="en-US" sz="1200" dirty="0">
                <a:solidFill>
                  <a:srgbClr val="92D050"/>
                </a:solidFill>
              </a:rPr>
              <a:t>RR=???</a:t>
            </a:r>
          </a:p>
        </p:txBody>
      </p:sp>
      <p:sp>
        <p:nvSpPr>
          <p:cNvPr id="12" name="TextBox 11"/>
          <p:cNvSpPr txBox="1"/>
          <p:nvPr/>
        </p:nvSpPr>
        <p:spPr>
          <a:xfrm>
            <a:off x="4221892" y="668294"/>
            <a:ext cx="477794" cy="461665"/>
          </a:xfrm>
          <a:prstGeom prst="rect">
            <a:avLst/>
          </a:prstGeom>
          <a:noFill/>
        </p:spPr>
        <p:txBody>
          <a:bodyPr wrap="square" rtlCol="0">
            <a:spAutoFit/>
          </a:bodyPr>
          <a:lstStyle/>
          <a:p>
            <a:r>
              <a:rPr lang="en-US" dirty="0"/>
              <a:t>C</a:t>
            </a:r>
          </a:p>
        </p:txBody>
      </p:sp>
      <p:cxnSp>
        <p:nvCxnSpPr>
          <p:cNvPr id="14" name="Straight Arrow Connector 13"/>
          <p:cNvCxnSpPr>
            <a:stCxn id="12" idx="1"/>
            <a:endCxn id="5" idx="0"/>
          </p:cNvCxnSpPr>
          <p:nvPr/>
        </p:nvCxnSpPr>
        <p:spPr bwMode="auto">
          <a:xfrm flipH="1">
            <a:off x="2932670" y="899127"/>
            <a:ext cx="1289222" cy="6913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p:cNvCxnSpPr>
            <a:stCxn id="12" idx="3"/>
            <a:endCxn id="6" idx="0"/>
          </p:cNvCxnSpPr>
          <p:nvPr/>
        </p:nvCxnSpPr>
        <p:spPr bwMode="auto">
          <a:xfrm>
            <a:off x="4699686" y="899127"/>
            <a:ext cx="1441622" cy="6913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4221892" y="2512672"/>
            <a:ext cx="477794" cy="461665"/>
          </a:xfrm>
          <a:prstGeom prst="rect">
            <a:avLst/>
          </a:prstGeom>
          <a:noFill/>
        </p:spPr>
        <p:txBody>
          <a:bodyPr wrap="square" rtlCol="0">
            <a:spAutoFit/>
          </a:bodyPr>
          <a:lstStyle/>
          <a:p>
            <a:r>
              <a:rPr lang="en-US" dirty="0"/>
              <a:t>U</a:t>
            </a:r>
          </a:p>
        </p:txBody>
      </p:sp>
      <p:cxnSp>
        <p:nvCxnSpPr>
          <p:cNvPr id="20" name="Straight Arrow Connector 19"/>
          <p:cNvCxnSpPr>
            <a:stCxn id="18" idx="1"/>
            <a:endCxn id="5" idx="2"/>
          </p:cNvCxnSpPr>
          <p:nvPr/>
        </p:nvCxnSpPr>
        <p:spPr bwMode="auto">
          <a:xfrm flipH="1" flipV="1">
            <a:off x="2932670" y="2052150"/>
            <a:ext cx="1289222" cy="6913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a:stCxn id="18" idx="3"/>
            <a:endCxn id="6" idx="2"/>
          </p:cNvCxnSpPr>
          <p:nvPr/>
        </p:nvCxnSpPr>
        <p:spPr bwMode="auto">
          <a:xfrm flipV="1">
            <a:off x="4699686" y="2052149"/>
            <a:ext cx="1441622" cy="6913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TextBox 23"/>
          <p:cNvSpPr txBox="1"/>
          <p:nvPr/>
        </p:nvSpPr>
        <p:spPr>
          <a:xfrm>
            <a:off x="308918" y="4143633"/>
            <a:ext cx="5161006" cy="1815882"/>
          </a:xfrm>
          <a:prstGeom prst="rect">
            <a:avLst/>
          </a:prstGeom>
          <a:noFill/>
        </p:spPr>
        <p:txBody>
          <a:bodyPr wrap="square" rtlCol="0">
            <a:spAutoFit/>
          </a:bodyPr>
          <a:lstStyle/>
          <a:p>
            <a:r>
              <a:rPr lang="en-US" sz="1600" dirty="0"/>
              <a:t>Challenge:</a:t>
            </a:r>
          </a:p>
          <a:p>
            <a:r>
              <a:rPr lang="en-US" sz="1600" dirty="0"/>
              <a:t>A database is a non-random sample of an underlying population.  A cohort is a non-random sample of the database.  Study design and analysis decisions may further restrict the cohort composition.  Selection bias is rarely evaluated and often empirically untestable. </a:t>
            </a:r>
          </a:p>
        </p:txBody>
      </p:sp>
      <p:sp>
        <p:nvSpPr>
          <p:cNvPr id="19" name="TextBox 18"/>
          <p:cNvSpPr txBox="1"/>
          <p:nvPr/>
        </p:nvSpPr>
        <p:spPr>
          <a:xfrm>
            <a:off x="2625811" y="3204025"/>
            <a:ext cx="613718" cy="461665"/>
          </a:xfrm>
          <a:prstGeom prst="rect">
            <a:avLst/>
          </a:prstGeom>
          <a:noFill/>
        </p:spPr>
        <p:txBody>
          <a:bodyPr wrap="square" rtlCol="0">
            <a:spAutoFit/>
          </a:bodyPr>
          <a:lstStyle/>
          <a:p>
            <a:r>
              <a:rPr lang="en-US" dirty="0"/>
              <a:t>A</a:t>
            </a:r>
            <a:r>
              <a:rPr lang="en-US" baseline="30000" dirty="0"/>
              <a:t>#</a:t>
            </a:r>
          </a:p>
        </p:txBody>
      </p:sp>
      <p:cxnSp>
        <p:nvCxnSpPr>
          <p:cNvPr id="13" name="Straight Arrow Connector 12"/>
          <p:cNvCxnSpPr>
            <a:stCxn id="5" idx="2"/>
            <a:endCxn id="19" idx="0"/>
          </p:cNvCxnSpPr>
          <p:nvPr/>
        </p:nvCxnSpPr>
        <p:spPr bwMode="auto">
          <a:xfrm>
            <a:off x="2932670" y="2052150"/>
            <a:ext cx="0" cy="11518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stCxn id="18" idx="1"/>
            <a:endCxn id="19" idx="0"/>
          </p:cNvCxnSpPr>
          <p:nvPr/>
        </p:nvCxnSpPr>
        <p:spPr bwMode="auto">
          <a:xfrm flipH="1">
            <a:off x="2932670" y="2743505"/>
            <a:ext cx="1289222" cy="4605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TextBox 42"/>
          <p:cNvSpPr txBox="1"/>
          <p:nvPr/>
        </p:nvSpPr>
        <p:spPr>
          <a:xfrm>
            <a:off x="6787977" y="4048218"/>
            <a:ext cx="2265013" cy="523220"/>
          </a:xfrm>
          <a:prstGeom prst="rect">
            <a:avLst/>
          </a:prstGeom>
          <a:noFill/>
        </p:spPr>
        <p:txBody>
          <a:bodyPr wrap="square" rtlCol="0">
            <a:spAutoFit/>
          </a:bodyPr>
          <a:lstStyle/>
          <a:p>
            <a:r>
              <a:rPr lang="en-US" sz="1400" dirty="0"/>
              <a:t>A</a:t>
            </a:r>
            <a:r>
              <a:rPr lang="en-US" sz="1400" baseline="30000" dirty="0"/>
              <a:t>#</a:t>
            </a:r>
            <a:r>
              <a:rPr lang="en-US" sz="1400" dirty="0"/>
              <a:t>=non-random sample of exposure</a:t>
            </a:r>
          </a:p>
        </p:txBody>
      </p:sp>
      <p:sp>
        <p:nvSpPr>
          <p:cNvPr id="44" name="TextBox 43"/>
          <p:cNvSpPr txBox="1"/>
          <p:nvPr/>
        </p:nvSpPr>
        <p:spPr>
          <a:xfrm>
            <a:off x="6787978" y="4521894"/>
            <a:ext cx="2356022" cy="523220"/>
          </a:xfrm>
          <a:prstGeom prst="rect">
            <a:avLst/>
          </a:prstGeom>
          <a:noFill/>
        </p:spPr>
        <p:txBody>
          <a:bodyPr wrap="square" rtlCol="0">
            <a:spAutoFit/>
          </a:bodyPr>
          <a:lstStyle/>
          <a:p>
            <a:r>
              <a:rPr lang="en-US" sz="1400" dirty="0"/>
              <a:t>A=exposure</a:t>
            </a:r>
          </a:p>
          <a:p>
            <a:r>
              <a:rPr lang="en-US" sz="1400" dirty="0"/>
              <a:t>Y=outcome</a:t>
            </a:r>
          </a:p>
        </p:txBody>
      </p:sp>
      <p:sp>
        <p:nvSpPr>
          <p:cNvPr id="45" name="TextBox 44"/>
          <p:cNvSpPr txBox="1"/>
          <p:nvPr/>
        </p:nvSpPr>
        <p:spPr>
          <a:xfrm>
            <a:off x="6787977" y="4995570"/>
            <a:ext cx="2356022" cy="523220"/>
          </a:xfrm>
          <a:prstGeom prst="rect">
            <a:avLst/>
          </a:prstGeom>
          <a:noFill/>
        </p:spPr>
        <p:txBody>
          <a:bodyPr wrap="square" rtlCol="0">
            <a:spAutoFit/>
          </a:bodyPr>
          <a:lstStyle/>
          <a:p>
            <a:r>
              <a:rPr lang="en-US" sz="1400" dirty="0"/>
              <a:t>C = observed and modeled confounder </a:t>
            </a:r>
          </a:p>
        </p:txBody>
      </p:sp>
      <p:sp>
        <p:nvSpPr>
          <p:cNvPr id="46" name="TextBox 45"/>
          <p:cNvSpPr txBox="1"/>
          <p:nvPr/>
        </p:nvSpPr>
        <p:spPr>
          <a:xfrm>
            <a:off x="6787978" y="5469246"/>
            <a:ext cx="2356022" cy="523220"/>
          </a:xfrm>
          <a:prstGeom prst="rect">
            <a:avLst/>
          </a:prstGeom>
          <a:noFill/>
        </p:spPr>
        <p:txBody>
          <a:bodyPr wrap="square" rtlCol="0">
            <a:spAutoFit/>
          </a:bodyPr>
          <a:lstStyle/>
          <a:p>
            <a:r>
              <a:rPr lang="en-US" sz="1400" dirty="0"/>
              <a:t>U = unobserved or </a:t>
            </a:r>
            <a:r>
              <a:rPr lang="en-US" sz="1400" dirty="0" err="1"/>
              <a:t>mismodeled</a:t>
            </a:r>
            <a:r>
              <a:rPr lang="en-US" sz="1400" dirty="0"/>
              <a:t> confounder </a:t>
            </a:r>
          </a:p>
        </p:txBody>
      </p:sp>
      <p:sp>
        <p:nvSpPr>
          <p:cNvPr id="48" name="TextBox 47"/>
          <p:cNvSpPr txBox="1"/>
          <p:nvPr/>
        </p:nvSpPr>
        <p:spPr>
          <a:xfrm>
            <a:off x="3597876" y="3221448"/>
            <a:ext cx="1680519" cy="461665"/>
          </a:xfrm>
          <a:prstGeom prst="rect">
            <a:avLst/>
          </a:prstGeom>
          <a:noFill/>
        </p:spPr>
        <p:txBody>
          <a:bodyPr wrap="square" rtlCol="0">
            <a:spAutoFit/>
          </a:bodyPr>
          <a:lstStyle/>
          <a:p>
            <a:pPr algn="ctr"/>
            <a:r>
              <a:rPr lang="en-US" sz="1200" dirty="0">
                <a:solidFill>
                  <a:srgbClr val="FF0000"/>
                </a:solidFill>
              </a:rPr>
              <a:t>Estimate we observe</a:t>
            </a:r>
          </a:p>
        </p:txBody>
      </p:sp>
      <p:cxnSp>
        <p:nvCxnSpPr>
          <p:cNvPr id="7" name="Elbow Connector 6"/>
          <p:cNvCxnSpPr>
            <a:stCxn id="19" idx="3"/>
            <a:endCxn id="6" idx="2"/>
          </p:cNvCxnSpPr>
          <p:nvPr/>
        </p:nvCxnSpPr>
        <p:spPr bwMode="auto">
          <a:xfrm flipV="1">
            <a:off x="3239529" y="2052149"/>
            <a:ext cx="2901779" cy="1382709"/>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1" name="Elbow Connector 10"/>
          <p:cNvCxnSpPr>
            <a:endCxn id="19" idx="1"/>
          </p:cNvCxnSpPr>
          <p:nvPr/>
        </p:nvCxnSpPr>
        <p:spPr bwMode="auto">
          <a:xfrm rot="5400000">
            <a:off x="2155990" y="1368948"/>
            <a:ext cx="2535732" cy="1596089"/>
          </a:xfrm>
          <a:prstGeom prst="bentConnector4">
            <a:avLst>
              <a:gd name="adj1" fmla="val -34"/>
              <a:gd name="adj2" fmla="val 137549"/>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50756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9" grpId="0"/>
      <p:bldP spid="4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35727</TotalTime>
  <Words>1288</Words>
  <Application>Microsoft Office PowerPoint</Application>
  <PresentationFormat>On-screen Show (4:3)</PresentationFormat>
  <Paragraphs>178</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Cambria Math</vt:lpstr>
      <vt:lpstr>Office Theme</vt:lpstr>
      <vt:lpstr>Threats to the validity of study results and best practice</vt:lpstr>
      <vt:lpstr>Design an observational study like you would a randomized trial</vt:lpstr>
      <vt:lpstr>PowerPoint Presentation</vt:lpstr>
      <vt:lpstr>Types of systematic error</vt:lpstr>
      <vt:lpstr>Confounding</vt:lpstr>
      <vt:lpstr>How do you assess confounding?</vt:lpstr>
      <vt:lpstr>Misclassification  (measurement error)</vt:lpstr>
      <vt:lpstr>How do you assess measurement error?</vt:lpstr>
      <vt:lpstr>Selection bias and generalizability</vt:lpstr>
      <vt:lpstr>How do you assess selection bias?</vt:lpstr>
      <vt:lpstr>What can we do to address these challenges?</vt:lpstr>
      <vt:lpstr>What can we do to address these challenges?</vt:lpstr>
      <vt:lpstr>Examples of negative controls</vt:lpstr>
      <vt:lpstr>Example of a negative control</vt:lpstr>
      <vt:lpstr>Example of a negative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OHDSI’s mission</vt:lpstr>
      <vt:lpstr>OHDSI activities on display at the symposium</vt:lpstr>
    </vt:vector>
  </TitlesOfParts>
  <Company>Johnson &amp; Johnson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Ryan</dc:creator>
  <cp:lastModifiedBy>승찬 유</cp:lastModifiedBy>
  <cp:revision>549</cp:revision>
  <dcterms:created xsi:type="dcterms:W3CDTF">2013-12-30T14:14:20Z</dcterms:created>
  <dcterms:modified xsi:type="dcterms:W3CDTF">2019-12-05T00:59:33Z</dcterms:modified>
</cp:coreProperties>
</file>