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839" r:id="rId2"/>
    <p:sldId id="335" r:id="rId3"/>
    <p:sldId id="458" r:id="rId4"/>
    <p:sldId id="473" r:id="rId5"/>
    <p:sldId id="808" r:id="rId6"/>
    <p:sldId id="329" r:id="rId7"/>
    <p:sldId id="447" r:id="rId8"/>
    <p:sldId id="449" r:id="rId9"/>
    <p:sldId id="453" r:id="rId10"/>
    <p:sldId id="451" r:id="rId11"/>
    <p:sldId id="452" r:id="rId12"/>
    <p:sldId id="455" r:id="rId13"/>
    <p:sldId id="332" r:id="rId14"/>
    <p:sldId id="456" r:id="rId15"/>
    <p:sldId id="841" r:id="rId16"/>
    <p:sldId id="443" r:id="rId17"/>
    <p:sldId id="457" r:id="rId18"/>
    <p:sldId id="461" r:id="rId19"/>
    <p:sldId id="840" r:id="rId20"/>
    <p:sldId id="467" r:id="rId21"/>
    <p:sldId id="468" r:id="rId22"/>
    <p:sldId id="469" r:id="rId23"/>
    <p:sldId id="470" r:id="rId24"/>
    <p:sldId id="465" r:id="rId25"/>
    <p:sldId id="466" r:id="rId26"/>
    <p:sldId id="462" r:id="rId27"/>
    <p:sldId id="471" r:id="rId28"/>
    <p:sldId id="44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25A"/>
    <a:srgbClr val="FCCB10"/>
    <a:srgbClr val="EB6622"/>
    <a:srgbClr val="153153"/>
    <a:srgbClr val="E28700"/>
    <a:srgbClr val="FF9900"/>
    <a:srgbClr val="EB9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9" autoAdjust="0"/>
    <p:restoredTop sz="96357" autoAdjust="0"/>
  </p:normalViewPr>
  <p:slideViewPr>
    <p:cSldViewPr>
      <p:cViewPr varScale="1">
        <p:scale>
          <a:sx n="114" d="100"/>
          <a:sy n="114" d="100"/>
        </p:scale>
        <p:origin x="3228"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52742-373F-4A87-92C3-F1BD6DE2FDEE}" type="datetimeFigureOut">
              <a:rPr lang="en-US" smtClean="0"/>
              <a:t>12/5/2019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CA093-4890-4B46-98EB-711D340FBB2C}" type="slidenum">
              <a:rPr lang="en-US" smtClean="0"/>
              <a:t>‹#›</a:t>
            </a:fld>
            <a:endParaRPr lang="en-US"/>
          </a:p>
        </p:txBody>
      </p:sp>
    </p:spTree>
    <p:extLst>
      <p:ext uri="{BB962C8B-B14F-4D97-AF65-F5344CB8AC3E}">
        <p14:creationId xmlns:p14="http://schemas.microsoft.com/office/powerpoint/2010/main" val="206340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CA093-4890-4B46-98EB-711D340FBB2C}" type="slidenum">
              <a:rPr lang="en-US" smtClean="0"/>
              <a:t>1</a:t>
            </a:fld>
            <a:endParaRPr lang="en-US"/>
          </a:p>
        </p:txBody>
      </p:sp>
    </p:spTree>
    <p:extLst>
      <p:ext uri="{BB962C8B-B14F-4D97-AF65-F5344CB8AC3E}">
        <p14:creationId xmlns:p14="http://schemas.microsoft.com/office/powerpoint/2010/main" val="2115790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CA093-4890-4B46-98EB-711D340FBB2C}" type="slidenum">
              <a:rPr lang="en-US" smtClean="0"/>
              <a:t>12</a:t>
            </a:fld>
            <a:endParaRPr lang="en-US"/>
          </a:p>
        </p:txBody>
      </p:sp>
    </p:spTree>
    <p:extLst>
      <p:ext uri="{BB962C8B-B14F-4D97-AF65-F5344CB8AC3E}">
        <p14:creationId xmlns:p14="http://schemas.microsoft.com/office/powerpoint/2010/main" val="2736842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BCCA093-4890-4B46-98EB-711D340FBB2C}" type="slidenum">
              <a:rPr lang="en-US" smtClean="0"/>
              <a:t>14</a:t>
            </a:fld>
            <a:endParaRPr lang="en-US"/>
          </a:p>
        </p:txBody>
      </p:sp>
    </p:spTree>
    <p:extLst>
      <p:ext uri="{BB962C8B-B14F-4D97-AF65-F5344CB8AC3E}">
        <p14:creationId xmlns:p14="http://schemas.microsoft.com/office/powerpoint/2010/main" val="3785621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BCCA093-4890-4B46-98EB-711D340FBB2C}" type="slidenum">
              <a:rPr lang="en-US" smtClean="0"/>
              <a:t>19</a:t>
            </a:fld>
            <a:endParaRPr lang="en-US"/>
          </a:p>
        </p:txBody>
      </p:sp>
    </p:spTree>
    <p:extLst>
      <p:ext uri="{BB962C8B-B14F-4D97-AF65-F5344CB8AC3E}">
        <p14:creationId xmlns:p14="http://schemas.microsoft.com/office/powerpoint/2010/main" val="1820669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DBCCA093-4890-4B46-98EB-711D340FBB2C}" type="slidenum">
              <a:rPr lang="en-US" smtClean="0"/>
              <a:t>20</a:t>
            </a:fld>
            <a:endParaRPr lang="en-US"/>
          </a:p>
        </p:txBody>
      </p:sp>
    </p:spTree>
    <p:extLst>
      <p:ext uri="{BB962C8B-B14F-4D97-AF65-F5344CB8AC3E}">
        <p14:creationId xmlns:p14="http://schemas.microsoft.com/office/powerpoint/2010/main" val="203641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BCCA093-4890-4B46-98EB-711D340FBB2C}" type="slidenum">
              <a:rPr lang="en-US" smtClean="0"/>
              <a:t>3</a:t>
            </a:fld>
            <a:endParaRPr lang="en-US"/>
          </a:p>
        </p:txBody>
      </p:sp>
    </p:spTree>
    <p:extLst>
      <p:ext uri="{BB962C8B-B14F-4D97-AF65-F5344CB8AC3E}">
        <p14:creationId xmlns:p14="http://schemas.microsoft.com/office/powerpoint/2010/main" val="352687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BCCA093-4890-4B46-98EB-711D340FBB2C}" type="slidenum">
              <a:rPr lang="en-US" smtClean="0"/>
              <a:t>4</a:t>
            </a:fld>
            <a:endParaRPr lang="en-US"/>
          </a:p>
        </p:txBody>
      </p:sp>
    </p:spTree>
    <p:extLst>
      <p:ext uri="{BB962C8B-B14F-4D97-AF65-F5344CB8AC3E}">
        <p14:creationId xmlns:p14="http://schemas.microsoft.com/office/powerpoint/2010/main" val="42388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CA093-4890-4B46-98EB-711D340FBB2C}" type="slidenum">
              <a:rPr lang="en-US" smtClean="0"/>
              <a:t>5</a:t>
            </a:fld>
            <a:endParaRPr lang="en-US"/>
          </a:p>
        </p:txBody>
      </p:sp>
    </p:spTree>
    <p:extLst>
      <p:ext uri="{BB962C8B-B14F-4D97-AF65-F5344CB8AC3E}">
        <p14:creationId xmlns:p14="http://schemas.microsoft.com/office/powerpoint/2010/main" val="22514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CA093-4890-4B46-98EB-711D340FBB2C}" type="slidenum">
              <a:rPr lang="en-US" smtClean="0"/>
              <a:t>6</a:t>
            </a:fld>
            <a:endParaRPr lang="en-US"/>
          </a:p>
        </p:txBody>
      </p:sp>
    </p:spTree>
    <p:extLst>
      <p:ext uri="{BB962C8B-B14F-4D97-AF65-F5344CB8AC3E}">
        <p14:creationId xmlns:p14="http://schemas.microsoft.com/office/powerpoint/2010/main" val="387732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BCCA093-4890-4B46-98EB-711D340FBB2C}" type="slidenum">
              <a:rPr lang="en-US" smtClean="0"/>
              <a:t>7</a:t>
            </a:fld>
            <a:endParaRPr lang="en-US"/>
          </a:p>
        </p:txBody>
      </p:sp>
    </p:spTree>
    <p:extLst>
      <p:ext uri="{BB962C8B-B14F-4D97-AF65-F5344CB8AC3E}">
        <p14:creationId xmlns:p14="http://schemas.microsoft.com/office/powerpoint/2010/main" val="4213219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CA093-4890-4B46-98EB-711D340FBB2C}" type="slidenum">
              <a:rPr lang="en-US" smtClean="0"/>
              <a:t>9</a:t>
            </a:fld>
            <a:endParaRPr lang="en-US"/>
          </a:p>
        </p:txBody>
      </p:sp>
    </p:spTree>
    <p:extLst>
      <p:ext uri="{BB962C8B-B14F-4D97-AF65-F5344CB8AC3E}">
        <p14:creationId xmlns:p14="http://schemas.microsoft.com/office/powerpoint/2010/main" val="3541360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CA093-4890-4B46-98EB-711D340FBB2C}" type="slidenum">
              <a:rPr lang="en-US" smtClean="0"/>
              <a:t>10</a:t>
            </a:fld>
            <a:endParaRPr lang="en-US"/>
          </a:p>
        </p:txBody>
      </p:sp>
    </p:spTree>
    <p:extLst>
      <p:ext uri="{BB962C8B-B14F-4D97-AF65-F5344CB8AC3E}">
        <p14:creationId xmlns:p14="http://schemas.microsoft.com/office/powerpoint/2010/main" val="4121224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CA093-4890-4B46-98EB-711D340FBB2C}" type="slidenum">
              <a:rPr lang="en-US" smtClean="0"/>
              <a:t>11</a:t>
            </a:fld>
            <a:endParaRPr lang="en-US"/>
          </a:p>
        </p:txBody>
      </p:sp>
    </p:spTree>
    <p:extLst>
      <p:ext uri="{BB962C8B-B14F-4D97-AF65-F5344CB8AC3E}">
        <p14:creationId xmlns:p14="http://schemas.microsoft.com/office/powerpoint/2010/main" val="1029455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130425"/>
            <a:ext cx="6096000" cy="175577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2362200" y="4038600"/>
            <a:ext cx="6096000" cy="1752600"/>
          </a:xfrm>
        </p:spPr>
        <p:txBody>
          <a:bodyPr>
            <a:normAutofit/>
          </a:bodyPr>
          <a:lstStyle>
            <a:lvl1pPr marL="0" indent="0" algn="ctr">
              <a:buNone/>
              <a:defRPr sz="2800">
                <a:solidFill>
                  <a:srgbClr val="15315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27" name="Picture 3" descr="C:\Users\pryan4\Downloads\want-impact-public-health-help-shape-journey-ahead\OHDSI logo with text - vertical - colore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875375"/>
            <a:ext cx="2682875" cy="32300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33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Tree>
    <p:extLst>
      <p:ext uri="{BB962C8B-B14F-4D97-AF65-F5344CB8AC3E}">
        <p14:creationId xmlns:p14="http://schemas.microsoft.com/office/powerpoint/2010/main" val="18958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Tree>
    <p:extLst>
      <p:ext uri="{BB962C8B-B14F-4D97-AF65-F5344CB8AC3E}">
        <p14:creationId xmlns:p14="http://schemas.microsoft.com/office/powerpoint/2010/main" val="29244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10"/>
          </p:nvPr>
        </p:nvSpPr>
        <p:spPr>
          <a:xfrm>
            <a:off x="7010400" y="6492875"/>
            <a:ext cx="21336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Tree>
    <p:extLst>
      <p:ext uri="{BB962C8B-B14F-4D97-AF65-F5344CB8AC3E}">
        <p14:creationId xmlns:p14="http://schemas.microsoft.com/office/powerpoint/2010/main" val="405349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Rectangle 7"/>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Tree>
    <p:extLst>
      <p:ext uri="{BB962C8B-B14F-4D97-AF65-F5344CB8AC3E}">
        <p14:creationId xmlns:p14="http://schemas.microsoft.com/office/powerpoint/2010/main" val="37966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Tree>
    <p:extLst>
      <p:ext uri="{BB962C8B-B14F-4D97-AF65-F5344CB8AC3E}">
        <p14:creationId xmlns:p14="http://schemas.microsoft.com/office/powerpoint/2010/main" val="3091141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152400"/>
            <a:ext cx="7543800" cy="8382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0276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sldNum="0" hdr="0" ftr="0" dt="0"/>
  <p:txStyles>
    <p:titleStyle>
      <a:lvl1pPr algn="ctr" defTabSz="914400" rtl="0" eaLnBrk="1" latinLnBrk="0" hangingPunct="1">
        <a:spcBef>
          <a:spcPct val="0"/>
        </a:spcBef>
        <a:buNone/>
        <a:defRPr sz="4000" kern="1200">
          <a:solidFill>
            <a:srgbClr val="20425A"/>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3.png"/><Relationship Id="rId5" Type="http://schemas.openxmlformats.org/officeDocument/2006/relationships/image" Target="../media/image12.pn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4.png"/><Relationship Id="rId5" Type="http://schemas.openxmlformats.org/officeDocument/2006/relationships/image" Target="../media/image14.png"/><Relationship Id="rId10" Type="http://schemas.openxmlformats.org/officeDocument/2006/relationships/image" Target="../media/image21.png"/><Relationship Id="rId4" Type="http://schemas.openxmlformats.org/officeDocument/2006/relationships/image" Target="../media/image11.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3.png"/><Relationship Id="rId5" Type="http://schemas.openxmlformats.org/officeDocument/2006/relationships/image" Target="../media/image12.pn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3.png"/><Relationship Id="rId5" Type="http://schemas.openxmlformats.org/officeDocument/2006/relationships/image" Target="../media/image12.pn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1773-AF36-44CA-B605-56C2CE099822}"/>
              </a:ext>
            </a:extLst>
          </p:cNvPr>
          <p:cNvSpPr>
            <a:spLocks noGrp="1"/>
          </p:cNvSpPr>
          <p:nvPr>
            <p:ph type="title"/>
          </p:nvPr>
        </p:nvSpPr>
        <p:spPr>
          <a:xfrm>
            <a:off x="1600200" y="111704"/>
            <a:ext cx="5943600" cy="838200"/>
          </a:xfrm>
        </p:spPr>
        <p:txBody>
          <a:bodyPr/>
          <a:lstStyle/>
          <a:p>
            <a:r>
              <a:rPr lang="en-US" dirty="0"/>
              <a:t>Agenda</a:t>
            </a:r>
          </a:p>
        </p:txBody>
      </p:sp>
      <p:graphicFrame>
        <p:nvGraphicFramePr>
          <p:cNvPr id="4" name="Table 3">
            <a:extLst>
              <a:ext uri="{FF2B5EF4-FFF2-40B4-BE49-F238E27FC236}">
                <a16:creationId xmlns:a16="http://schemas.microsoft.com/office/drawing/2014/main" id="{7D401FBD-E53A-4149-AC99-991C94A71244}"/>
              </a:ext>
            </a:extLst>
          </p:cNvPr>
          <p:cNvGraphicFramePr>
            <a:graphicFrameLocks noGrp="1"/>
          </p:cNvGraphicFramePr>
          <p:nvPr>
            <p:extLst>
              <p:ext uri="{D42A27DB-BD31-4B8C-83A1-F6EECF244321}">
                <p14:modId xmlns:p14="http://schemas.microsoft.com/office/powerpoint/2010/main" val="674504376"/>
              </p:ext>
            </p:extLst>
          </p:nvPr>
        </p:nvGraphicFramePr>
        <p:xfrm>
          <a:off x="838200" y="1066800"/>
          <a:ext cx="7467600" cy="3128066"/>
        </p:xfrm>
        <a:graphic>
          <a:graphicData uri="http://schemas.openxmlformats.org/drawingml/2006/table">
            <a:tbl>
              <a:tblPr firstRow="1" firstCol="1" bandRow="1">
                <a:tableStyleId>{5C22544A-7EE6-4342-B048-85BDC9FD1C3A}</a:tableStyleId>
              </a:tblPr>
              <a:tblGrid>
                <a:gridCol w="1505500">
                  <a:extLst>
                    <a:ext uri="{9D8B030D-6E8A-4147-A177-3AD203B41FA5}">
                      <a16:colId xmlns:a16="http://schemas.microsoft.com/office/drawing/2014/main" val="998905027"/>
                    </a:ext>
                  </a:extLst>
                </a:gridCol>
                <a:gridCol w="4456600">
                  <a:extLst>
                    <a:ext uri="{9D8B030D-6E8A-4147-A177-3AD203B41FA5}">
                      <a16:colId xmlns:a16="http://schemas.microsoft.com/office/drawing/2014/main" val="958006189"/>
                    </a:ext>
                  </a:extLst>
                </a:gridCol>
                <a:gridCol w="1505500">
                  <a:extLst>
                    <a:ext uri="{9D8B030D-6E8A-4147-A177-3AD203B41FA5}">
                      <a16:colId xmlns:a16="http://schemas.microsoft.com/office/drawing/2014/main" val="3212876261"/>
                    </a:ext>
                  </a:extLst>
                </a:gridCol>
              </a:tblGrid>
              <a:tr h="375777">
                <a:tc>
                  <a:txBody>
                    <a:bodyPr/>
                    <a:lstStyle/>
                    <a:p>
                      <a:pPr marL="0" marR="0">
                        <a:lnSpc>
                          <a:spcPct val="107000"/>
                        </a:lnSpc>
                        <a:spcBef>
                          <a:spcPts val="0"/>
                        </a:spcBef>
                        <a:spcAft>
                          <a:spcPts val="0"/>
                        </a:spcAft>
                      </a:pPr>
                      <a:r>
                        <a:rPr lang="en-US" sz="1400" dirty="0">
                          <a:effectLst/>
                        </a:rPr>
                        <a:t>Time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0316523"/>
                  </a:ext>
                </a:extLst>
              </a:tr>
              <a:tr h="232726">
                <a:tc>
                  <a:txBody>
                    <a:bodyPr/>
                    <a:lstStyle/>
                    <a:p>
                      <a:pPr marL="0" marR="0">
                        <a:lnSpc>
                          <a:spcPct val="107000"/>
                        </a:lnSpc>
                        <a:spcBef>
                          <a:spcPts val="0"/>
                        </a:spcBef>
                        <a:spcAft>
                          <a:spcPts val="0"/>
                        </a:spcAft>
                      </a:pPr>
                      <a:r>
                        <a:rPr lang="en-US" sz="1400" dirty="0">
                          <a:effectLst/>
                        </a:rPr>
                        <a:t>8:30am-9:00am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Welcome, get settled, get laptops ready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6417183"/>
                  </a:ext>
                </a:extLst>
              </a:tr>
              <a:tr h="238114">
                <a:tc>
                  <a:txBody>
                    <a:bodyPr/>
                    <a:lstStyle/>
                    <a:p>
                      <a:pPr marL="0" marR="0">
                        <a:lnSpc>
                          <a:spcPct val="107000"/>
                        </a:lnSpc>
                        <a:spcBef>
                          <a:spcPts val="0"/>
                        </a:spcBef>
                        <a:spcAft>
                          <a:spcPts val="0"/>
                        </a:spcAft>
                      </a:pPr>
                      <a:r>
                        <a:rPr lang="en-US" sz="1400" dirty="0">
                          <a:effectLst/>
                        </a:rPr>
                        <a:t>9:00am-9:30am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Presentation: Overview of the new-user cohort method design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Patrick Ryan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7164058"/>
                  </a:ext>
                </a:extLst>
              </a:tr>
              <a:tr h="238114">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9:30am-10:15am</a:t>
                      </a: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altLang="ko-KR" sz="1400" dirty="0">
                          <a:effectLst/>
                        </a:rPr>
                        <a:t>Threats to the validity of study results and best practice</a:t>
                      </a:r>
                      <a:endParaRPr lang="en-US" altLang="ko-K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altLang="ko-KR" sz="1400" dirty="0">
                          <a:effectLst/>
                        </a:rPr>
                        <a:t>Martijn Schuemie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5980421"/>
                  </a:ext>
                </a:extLst>
              </a:tr>
              <a:tr h="116363">
                <a:tc>
                  <a:txBody>
                    <a:bodyPr/>
                    <a:lstStyle/>
                    <a:p>
                      <a:pPr marL="0" marR="0">
                        <a:lnSpc>
                          <a:spcPct val="107000"/>
                        </a:lnSpc>
                        <a:spcBef>
                          <a:spcPts val="0"/>
                        </a:spcBef>
                        <a:spcAft>
                          <a:spcPts val="0"/>
                        </a:spcAft>
                      </a:pPr>
                      <a:r>
                        <a:rPr lang="en-US" sz="1400" dirty="0">
                          <a:effectLst/>
                        </a:rPr>
                        <a:t>10:15am-10:30am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Coffee break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3649555"/>
                  </a:ext>
                </a:extLst>
              </a:tr>
              <a:tr h="0">
                <a:tc>
                  <a:txBody>
                    <a:bodyPr/>
                    <a:lstStyle/>
                    <a:p>
                      <a:pPr marL="0" marR="0">
                        <a:lnSpc>
                          <a:spcPct val="107000"/>
                        </a:lnSpc>
                        <a:spcBef>
                          <a:spcPts val="0"/>
                        </a:spcBef>
                        <a:spcAft>
                          <a:spcPts val="0"/>
                        </a:spcAft>
                      </a:pPr>
                      <a:r>
                        <a:rPr lang="en-US" sz="1400" dirty="0">
                          <a:effectLst/>
                        </a:rPr>
                        <a:t>10:30am-11:45am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altLang="ko-KR" sz="1400" dirty="0">
                          <a:effectLst/>
                        </a:rPr>
                        <a:t>Presentation: Overall process of Population-Level Estimation</a:t>
                      </a:r>
                    </a:p>
                    <a:p>
                      <a:pPr marL="0" marR="0">
                        <a:lnSpc>
                          <a:spcPct val="107000"/>
                        </a:lnSpc>
                        <a:spcBef>
                          <a:spcPts val="0"/>
                        </a:spcBef>
                        <a:spcAft>
                          <a:spcPts val="0"/>
                        </a:spcAft>
                      </a:pPr>
                      <a:r>
                        <a:rPr lang="en-US" altLang="ko-KR" sz="1400" dirty="0">
                          <a:effectLst/>
                        </a:rPr>
                        <a:t>Walkthrough of implementing a cohort study using ATLAS, and running the study package in R</a:t>
                      </a:r>
                    </a:p>
                  </a:txBody>
                  <a:tcPr marL="68580" marR="68580" marT="0" marB="0" anchor="ct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Seng</a:t>
                      </a:r>
                      <a:r>
                        <a:rPr lang="ko-KR" alt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ko-KR" sz="1400" dirty="0">
                          <a:effectLst/>
                          <a:latin typeface="Calibri" panose="020F0502020204030204" pitchFamily="34" charset="0"/>
                          <a:ea typeface="Calibri" panose="020F0502020204030204" pitchFamily="34" charset="0"/>
                          <a:cs typeface="Times New Roman" panose="02020603050405020304" pitchFamily="18" charset="0"/>
                        </a:rPr>
                        <a:t>Chan</a:t>
                      </a:r>
                      <a:r>
                        <a:rPr lang="ko-KR" alt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ko-KR" sz="1400" dirty="0">
                          <a:effectLst/>
                          <a:latin typeface="Calibri" panose="020F0502020204030204" pitchFamily="34" charset="0"/>
                          <a:ea typeface="Calibri" panose="020F0502020204030204" pitchFamily="34" charset="0"/>
                          <a:cs typeface="Times New Roman" panose="02020603050405020304" pitchFamily="18" charset="0"/>
                        </a:rPr>
                        <a:t>You</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8569850"/>
                  </a:ext>
                </a:extLst>
              </a:tr>
              <a:tr h="232726">
                <a:tc>
                  <a:txBody>
                    <a:bodyPr/>
                    <a:lstStyle/>
                    <a:p>
                      <a:pPr marL="0" marR="0">
                        <a:lnSpc>
                          <a:spcPct val="107000"/>
                        </a:lnSpc>
                        <a:spcBef>
                          <a:spcPts val="0"/>
                        </a:spcBef>
                        <a:spcAft>
                          <a:spcPts val="0"/>
                        </a:spcAft>
                      </a:pPr>
                      <a:r>
                        <a:rPr lang="en-US" sz="1400" dirty="0">
                          <a:effectLst/>
                        </a:rPr>
                        <a:t>11:45am-12:15am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Bring your own research question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a:effectLst/>
                        </a:rPr>
                        <a:t> </a:t>
                      </a:r>
                      <a:r>
                        <a:rPr lang="en-US" altLang="ko-KR" sz="1400" dirty="0">
                          <a:effectLst/>
                          <a:latin typeface="Calibri" panose="020F0502020204030204" pitchFamily="34" charset="0"/>
                          <a:ea typeface="Calibri" panose="020F0502020204030204" pitchFamily="34" charset="0"/>
                          <a:cs typeface="Times New Roman" panose="02020603050405020304" pitchFamily="18" charset="0"/>
                        </a:rPr>
                        <a:t>Seng</a:t>
                      </a:r>
                      <a:r>
                        <a:rPr lang="ko-KR" alt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ko-KR" sz="1400" dirty="0">
                          <a:effectLst/>
                          <a:latin typeface="Calibri" panose="020F0502020204030204" pitchFamily="34" charset="0"/>
                          <a:ea typeface="Calibri" panose="020F0502020204030204" pitchFamily="34" charset="0"/>
                          <a:cs typeface="Times New Roman" panose="02020603050405020304" pitchFamily="18" charset="0"/>
                        </a:rPr>
                        <a:t>Chan</a:t>
                      </a:r>
                      <a:r>
                        <a:rPr lang="ko-KR" alt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ko-KR" sz="1400" dirty="0">
                          <a:effectLst/>
                          <a:latin typeface="Calibri" panose="020F0502020204030204" pitchFamily="34" charset="0"/>
                          <a:ea typeface="Calibri" panose="020F0502020204030204" pitchFamily="34" charset="0"/>
                          <a:cs typeface="Times New Roman" panose="02020603050405020304" pitchFamily="18" charset="0"/>
                        </a:rPr>
                        <a:t>You</a:t>
                      </a:r>
                    </a:p>
                  </a:txBody>
                  <a:tcPr marL="68580" marR="68580" marT="0" marB="0" anchor="ctr"/>
                </a:tc>
                <a:extLst>
                  <a:ext uri="{0D108BD9-81ED-4DB2-BD59-A6C34878D82A}">
                    <a16:rowId xmlns:a16="http://schemas.microsoft.com/office/drawing/2014/main" val="2895225879"/>
                  </a:ext>
                </a:extLst>
              </a:tr>
              <a:tr h="232726">
                <a:tc>
                  <a:txBody>
                    <a:bodyPr/>
                    <a:lstStyle/>
                    <a:p>
                      <a:pPr marL="0" marR="0">
                        <a:lnSpc>
                          <a:spcPct val="107000"/>
                        </a:lnSpc>
                        <a:spcBef>
                          <a:spcPts val="0"/>
                        </a:spcBef>
                        <a:spcAft>
                          <a:spcPts val="0"/>
                        </a:spcAft>
                      </a:pPr>
                      <a:r>
                        <a:rPr lang="en-US" sz="1400" dirty="0">
                          <a:effectLst/>
                        </a:rPr>
                        <a:t>12:15am-1:15pm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Lunch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6655567"/>
                  </a:ext>
                </a:extLst>
              </a:tr>
              <a:tr h="248308">
                <a:tc>
                  <a:txBody>
                    <a:bodyPr/>
                    <a:lstStyle/>
                    <a:p>
                      <a:pPr marL="0" marR="0">
                        <a:lnSpc>
                          <a:spcPct val="107000"/>
                        </a:lnSpc>
                        <a:spcBef>
                          <a:spcPts val="0"/>
                        </a:spcBef>
                        <a:spcAft>
                          <a:spcPts val="0"/>
                        </a:spcAft>
                      </a:pPr>
                      <a:r>
                        <a:rPr lang="en-US" sz="1400" dirty="0">
                          <a:effectLst/>
                        </a:rPr>
                        <a:t>1:15pm-5:00pm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Exercise: Collaborate on the design of a study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altLang="ko-KR" sz="1400" dirty="0">
                          <a:effectLst/>
                          <a:latin typeface="Calibri" panose="020F0502020204030204" pitchFamily="34" charset="0"/>
                          <a:ea typeface="Calibri" panose="020F0502020204030204" pitchFamily="34" charset="0"/>
                          <a:cs typeface="Times New Roman" panose="02020603050405020304" pitchFamily="18" charset="0"/>
                        </a:rPr>
                        <a:t>Seng</a:t>
                      </a:r>
                      <a:r>
                        <a:rPr lang="ko-KR" alt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ko-KR" sz="1400" dirty="0">
                          <a:effectLst/>
                          <a:latin typeface="Calibri" panose="020F0502020204030204" pitchFamily="34" charset="0"/>
                          <a:ea typeface="Calibri" panose="020F0502020204030204" pitchFamily="34" charset="0"/>
                          <a:cs typeface="Times New Roman" panose="02020603050405020304" pitchFamily="18" charset="0"/>
                        </a:rPr>
                        <a:t>Chan</a:t>
                      </a:r>
                      <a:r>
                        <a:rPr lang="ko-KR" alt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ko-KR" sz="1400" dirty="0">
                          <a:effectLst/>
                          <a:latin typeface="Calibri" panose="020F0502020204030204" pitchFamily="34" charset="0"/>
                          <a:ea typeface="Calibri" panose="020F0502020204030204" pitchFamily="34" charset="0"/>
                          <a:cs typeface="Times New Roman" panose="02020603050405020304" pitchFamily="18" charset="0"/>
                        </a:rPr>
                        <a:t>You</a:t>
                      </a:r>
                    </a:p>
                  </a:txBody>
                  <a:tcPr marL="68580" marR="68580" marT="0" marB="0" anchor="ctr"/>
                </a:tc>
                <a:extLst>
                  <a:ext uri="{0D108BD9-81ED-4DB2-BD59-A6C34878D82A}">
                    <a16:rowId xmlns:a16="http://schemas.microsoft.com/office/drawing/2014/main" val="3689717539"/>
                  </a:ext>
                </a:extLst>
              </a:tr>
            </a:tbl>
          </a:graphicData>
        </a:graphic>
      </p:graphicFrame>
      <p:sp>
        <p:nvSpPr>
          <p:cNvPr id="5" name="Subtitle 2">
            <a:extLst>
              <a:ext uri="{FF2B5EF4-FFF2-40B4-BE49-F238E27FC236}">
                <a16:creationId xmlns:a16="http://schemas.microsoft.com/office/drawing/2014/main" id="{8F983BC8-32F6-4C65-BE32-D6E1EB345C0C}"/>
              </a:ext>
            </a:extLst>
          </p:cNvPr>
          <p:cNvSpPr txBox="1">
            <a:spLocks/>
          </p:cNvSpPr>
          <p:nvPr/>
        </p:nvSpPr>
        <p:spPr>
          <a:xfrm>
            <a:off x="966107" y="4419600"/>
            <a:ext cx="7211786" cy="1790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Patrick Ryan 		Janssen R&amp;D, Columbia University</a:t>
            </a:r>
            <a:br>
              <a:rPr lang="en-US" sz="2400" dirty="0"/>
            </a:br>
            <a:r>
              <a:rPr lang="en-US" sz="2400" dirty="0"/>
              <a:t>Martijn Schuemie 	Janssen R&amp;D, UCLA</a:t>
            </a:r>
            <a:br>
              <a:rPr lang="en-US" sz="2400" dirty="0"/>
            </a:br>
            <a:r>
              <a:rPr lang="en-US" sz="2400" dirty="0"/>
              <a:t>Seng Chan You		</a:t>
            </a:r>
            <a:r>
              <a:rPr lang="en-US" sz="2400" dirty="0" err="1"/>
              <a:t>Ajou</a:t>
            </a:r>
            <a:r>
              <a:rPr lang="en-US" sz="2400" dirty="0"/>
              <a:t> University</a:t>
            </a:r>
          </a:p>
          <a:p>
            <a:pPr marL="0" indent="0">
              <a:buNone/>
            </a:pPr>
            <a:r>
              <a:rPr lang="ko-KR" altLang="en-US" sz="2400" dirty="0"/>
              <a:t>조교</a:t>
            </a:r>
            <a:r>
              <a:rPr lang="en-US" altLang="ko-KR" sz="2400" dirty="0"/>
              <a:t>: </a:t>
            </a:r>
            <a:r>
              <a:rPr lang="ko-KR" altLang="en-US" sz="2400" dirty="0"/>
              <a:t>신서정</a:t>
            </a:r>
            <a:r>
              <a:rPr lang="en-US" altLang="ko-KR" sz="2400" dirty="0"/>
              <a:t>, </a:t>
            </a:r>
            <a:r>
              <a:rPr lang="ko-KR" altLang="en-US" sz="2400" dirty="0"/>
              <a:t>전호균</a:t>
            </a:r>
            <a:r>
              <a:rPr lang="en-US" altLang="ko-KR" sz="2400" dirty="0"/>
              <a:t>, </a:t>
            </a:r>
            <a:r>
              <a:rPr lang="ko-KR" altLang="en-US" sz="2400" dirty="0"/>
              <a:t>이선경</a:t>
            </a:r>
            <a:r>
              <a:rPr lang="en-US" altLang="ko-KR" sz="2400" dirty="0"/>
              <a:t>, </a:t>
            </a:r>
            <a:r>
              <a:rPr lang="ko-KR" altLang="en-US" sz="2400" dirty="0"/>
              <a:t>박철형 </a:t>
            </a:r>
            <a:r>
              <a:rPr lang="en-US" altLang="ko-KR" sz="2400" dirty="0"/>
              <a:t>(</a:t>
            </a:r>
            <a:r>
              <a:rPr lang="ko-KR" altLang="en-US" sz="2400" dirty="0"/>
              <a:t>아주대학교</a:t>
            </a:r>
            <a:r>
              <a:rPr lang="en-US" altLang="ko-KR" sz="2400" dirty="0"/>
              <a:t>)</a:t>
            </a:r>
            <a:endParaRPr lang="en-US" sz="2400" dirty="0"/>
          </a:p>
        </p:txBody>
      </p:sp>
    </p:spTree>
    <p:extLst>
      <p:ext uri="{BB962C8B-B14F-4D97-AF65-F5344CB8AC3E}">
        <p14:creationId xmlns:p14="http://schemas.microsoft.com/office/powerpoint/2010/main" val="272463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 name="Picture 186"/>
          <p:cNvPicPr>
            <a:picLocks noChangeAspect="1"/>
          </p:cNvPicPr>
          <p:nvPr/>
        </p:nvPicPr>
        <p:blipFill>
          <a:blip r:embed="rId3"/>
          <a:stretch>
            <a:fillRect/>
          </a:stretch>
        </p:blipFill>
        <p:spPr>
          <a:xfrm>
            <a:off x="3917148" y="4177571"/>
            <a:ext cx="318401" cy="318401"/>
          </a:xfrm>
          <a:prstGeom prst="rect">
            <a:avLst/>
          </a:prstGeom>
        </p:spPr>
      </p:pic>
      <p:sp>
        <p:nvSpPr>
          <p:cNvPr id="2" name="Title 1"/>
          <p:cNvSpPr>
            <a:spLocks noGrp="1"/>
          </p:cNvSpPr>
          <p:nvPr>
            <p:ph type="title"/>
          </p:nvPr>
        </p:nvSpPr>
        <p:spPr/>
        <p:txBody>
          <a:bodyPr>
            <a:normAutofit fontScale="90000"/>
          </a:bodyPr>
          <a:lstStyle/>
          <a:p>
            <a:r>
              <a:rPr lang="en-US" sz="3200" dirty="0"/>
              <a:t>Randomized treatment assignment to approximate counterfactual outcomes</a:t>
            </a:r>
          </a:p>
        </p:txBody>
      </p:sp>
      <p:cxnSp>
        <p:nvCxnSpPr>
          <p:cNvPr id="5" name="Straight Arrow Connector 4"/>
          <p:cNvCxnSpPr>
            <a:cxnSpLocks/>
          </p:cNvCxnSpPr>
          <p:nvPr/>
        </p:nvCxnSpPr>
        <p:spPr>
          <a:xfrm>
            <a:off x="685800" y="2007058"/>
            <a:ext cx="536549" cy="30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p:cNvCxnSpPr/>
          <p:nvPr/>
        </p:nvCxnSpPr>
        <p:spPr>
          <a:xfrm flipV="1">
            <a:off x="1828800" y="1371887"/>
            <a:ext cx="685800" cy="6381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a:off x="1828800" y="2010062"/>
            <a:ext cx="609600" cy="6381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25" name="Oval 1024"/>
          <p:cNvSpPr/>
          <p:nvPr/>
        </p:nvSpPr>
        <p:spPr>
          <a:xfrm>
            <a:off x="1970913" y="1441286"/>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1967294" y="2472711"/>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2514600" y="1360838"/>
            <a:ext cx="1280160" cy="1104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p:nvPr/>
        </p:nvCxnSpPr>
        <p:spPr>
          <a:xfrm>
            <a:off x="2438400" y="2646332"/>
            <a:ext cx="1280160"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030" name="Picture 1029"/>
          <p:cNvPicPr>
            <a:picLocks noChangeAspect="1"/>
          </p:cNvPicPr>
          <p:nvPr/>
        </p:nvPicPr>
        <p:blipFill>
          <a:blip r:embed="rId4"/>
          <a:stretch>
            <a:fillRect/>
          </a:stretch>
        </p:blipFill>
        <p:spPr>
          <a:xfrm>
            <a:off x="3886200" y="1274267"/>
            <a:ext cx="326517" cy="319419"/>
          </a:xfrm>
          <a:prstGeom prst="rect">
            <a:avLst/>
          </a:prstGeom>
        </p:spPr>
      </p:pic>
      <p:pic>
        <p:nvPicPr>
          <p:cNvPr id="1031" name="Picture 1030"/>
          <p:cNvPicPr>
            <a:picLocks noChangeAspect="1"/>
          </p:cNvPicPr>
          <p:nvPr/>
        </p:nvPicPr>
        <p:blipFill>
          <a:blip r:embed="rId3"/>
          <a:stretch>
            <a:fillRect/>
          </a:stretch>
        </p:blipFill>
        <p:spPr>
          <a:xfrm>
            <a:off x="3886200" y="2462467"/>
            <a:ext cx="318401" cy="318401"/>
          </a:xfrm>
          <a:prstGeom prst="rect">
            <a:avLst/>
          </a:prstGeom>
        </p:spPr>
      </p:pic>
      <p:cxnSp>
        <p:nvCxnSpPr>
          <p:cNvPr id="25" name="Straight Arrow Connector 24"/>
          <p:cNvCxnSpPr/>
          <p:nvPr/>
        </p:nvCxnSpPr>
        <p:spPr>
          <a:xfrm flipV="1">
            <a:off x="1804988" y="3110944"/>
            <a:ext cx="685800" cy="6381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p:nvPr/>
        </p:nvCxnSpPr>
        <p:spPr>
          <a:xfrm>
            <a:off x="1804988" y="3749119"/>
            <a:ext cx="609600" cy="6381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Oval 27"/>
          <p:cNvSpPr/>
          <p:nvPr/>
        </p:nvSpPr>
        <p:spPr>
          <a:xfrm>
            <a:off x="1947101" y="3180343"/>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1943482" y="4211768"/>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2490788" y="3099895"/>
            <a:ext cx="128016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p:nvPr/>
        </p:nvCxnSpPr>
        <p:spPr>
          <a:xfrm>
            <a:off x="2414588" y="4385389"/>
            <a:ext cx="1280160"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p:nvPr/>
        </p:nvCxnSpPr>
        <p:spPr>
          <a:xfrm flipV="1">
            <a:off x="1804988" y="4842702"/>
            <a:ext cx="685800" cy="6381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p:nvPr/>
        </p:nvCxnSpPr>
        <p:spPr>
          <a:xfrm>
            <a:off x="1804988" y="5480877"/>
            <a:ext cx="609600" cy="6381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1" name="Oval 50"/>
          <p:cNvSpPr/>
          <p:nvPr/>
        </p:nvSpPr>
        <p:spPr>
          <a:xfrm>
            <a:off x="1947101" y="4912101"/>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Oval 51"/>
          <p:cNvSpPr/>
          <p:nvPr/>
        </p:nvSpPr>
        <p:spPr>
          <a:xfrm>
            <a:off x="1943482" y="5943526"/>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a:off x="2490788" y="4831653"/>
            <a:ext cx="128016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4" name="Straight Arrow Connector 53"/>
          <p:cNvCxnSpPr/>
          <p:nvPr/>
        </p:nvCxnSpPr>
        <p:spPr>
          <a:xfrm>
            <a:off x="2414588" y="6117147"/>
            <a:ext cx="1280160"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61" name="Picture 60"/>
          <p:cNvPicPr>
            <a:picLocks noChangeAspect="1"/>
          </p:cNvPicPr>
          <p:nvPr/>
        </p:nvPicPr>
        <p:blipFill>
          <a:blip r:embed="rId5"/>
          <a:stretch>
            <a:fillRect/>
          </a:stretch>
        </p:blipFill>
        <p:spPr>
          <a:xfrm>
            <a:off x="3886082" y="5968099"/>
            <a:ext cx="348862" cy="356501"/>
          </a:xfrm>
          <a:prstGeom prst="rect">
            <a:avLst/>
          </a:prstGeom>
        </p:spPr>
      </p:pic>
      <p:pic>
        <p:nvPicPr>
          <p:cNvPr id="62" name="Picture 61"/>
          <p:cNvPicPr>
            <a:picLocks noChangeAspect="1"/>
          </p:cNvPicPr>
          <p:nvPr/>
        </p:nvPicPr>
        <p:blipFill>
          <a:blip r:embed="rId3"/>
          <a:stretch>
            <a:fillRect/>
          </a:stretch>
        </p:blipFill>
        <p:spPr>
          <a:xfrm>
            <a:off x="3898641" y="4795047"/>
            <a:ext cx="318401" cy="318401"/>
          </a:xfrm>
          <a:prstGeom prst="rect">
            <a:avLst/>
          </a:prstGeom>
        </p:spPr>
      </p:pic>
      <p:sp>
        <p:nvSpPr>
          <p:cNvPr id="20" name="Rectangle 19"/>
          <p:cNvSpPr/>
          <p:nvPr/>
        </p:nvSpPr>
        <p:spPr>
          <a:xfrm>
            <a:off x="1784377" y="1244577"/>
            <a:ext cx="2714316" cy="762481"/>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Assigned</a:t>
            </a:r>
          </a:p>
        </p:txBody>
      </p:sp>
      <p:sp>
        <p:nvSpPr>
          <p:cNvPr id="69" name="Rectangle 68"/>
          <p:cNvSpPr/>
          <p:nvPr/>
        </p:nvSpPr>
        <p:spPr>
          <a:xfrm>
            <a:off x="1781484" y="2036748"/>
            <a:ext cx="2714316" cy="79925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cxnSp>
        <p:nvCxnSpPr>
          <p:cNvPr id="71" name="Straight Arrow Connector 70"/>
          <p:cNvCxnSpPr/>
          <p:nvPr/>
        </p:nvCxnSpPr>
        <p:spPr>
          <a:xfrm flipV="1">
            <a:off x="6416040" y="1398573"/>
            <a:ext cx="685800" cy="6381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2" name="Straight Arrow Connector 71"/>
          <p:cNvCxnSpPr/>
          <p:nvPr/>
        </p:nvCxnSpPr>
        <p:spPr>
          <a:xfrm>
            <a:off x="6416040" y="2036748"/>
            <a:ext cx="609600" cy="6381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3" name="Oval 72"/>
          <p:cNvSpPr/>
          <p:nvPr/>
        </p:nvSpPr>
        <p:spPr>
          <a:xfrm>
            <a:off x="6558153" y="1467972"/>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Oval 73"/>
          <p:cNvSpPr/>
          <p:nvPr/>
        </p:nvSpPr>
        <p:spPr>
          <a:xfrm>
            <a:off x="6554534" y="2499397"/>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p:nvPr/>
        </p:nvCxnSpPr>
        <p:spPr>
          <a:xfrm>
            <a:off x="7101840" y="1387524"/>
            <a:ext cx="1280160" cy="1104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6" name="Straight Arrow Connector 75"/>
          <p:cNvCxnSpPr/>
          <p:nvPr/>
        </p:nvCxnSpPr>
        <p:spPr>
          <a:xfrm>
            <a:off x="7025640" y="2673018"/>
            <a:ext cx="1280160"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77" name="Picture 76"/>
          <p:cNvPicPr>
            <a:picLocks noChangeAspect="1"/>
          </p:cNvPicPr>
          <p:nvPr/>
        </p:nvPicPr>
        <p:blipFill>
          <a:blip r:embed="rId4"/>
          <a:stretch>
            <a:fillRect/>
          </a:stretch>
        </p:blipFill>
        <p:spPr>
          <a:xfrm>
            <a:off x="8473440" y="1300953"/>
            <a:ext cx="326517" cy="319419"/>
          </a:xfrm>
          <a:prstGeom prst="rect">
            <a:avLst/>
          </a:prstGeom>
        </p:spPr>
      </p:pic>
      <p:pic>
        <p:nvPicPr>
          <p:cNvPr id="78" name="Picture 77"/>
          <p:cNvPicPr>
            <a:picLocks noChangeAspect="1"/>
          </p:cNvPicPr>
          <p:nvPr/>
        </p:nvPicPr>
        <p:blipFill>
          <a:blip r:embed="rId3"/>
          <a:stretch>
            <a:fillRect/>
          </a:stretch>
        </p:blipFill>
        <p:spPr>
          <a:xfrm>
            <a:off x="8473440" y="2489153"/>
            <a:ext cx="318401" cy="318401"/>
          </a:xfrm>
          <a:prstGeom prst="rect">
            <a:avLst/>
          </a:prstGeom>
        </p:spPr>
      </p:pic>
      <p:cxnSp>
        <p:nvCxnSpPr>
          <p:cNvPr id="94" name="Straight Arrow Connector 93"/>
          <p:cNvCxnSpPr/>
          <p:nvPr/>
        </p:nvCxnSpPr>
        <p:spPr>
          <a:xfrm flipV="1">
            <a:off x="6392228" y="3137630"/>
            <a:ext cx="685800" cy="6381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5" name="Straight Arrow Connector 94"/>
          <p:cNvCxnSpPr/>
          <p:nvPr/>
        </p:nvCxnSpPr>
        <p:spPr>
          <a:xfrm>
            <a:off x="6392228" y="3775805"/>
            <a:ext cx="609600" cy="6381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6" name="Oval 95"/>
          <p:cNvSpPr/>
          <p:nvPr/>
        </p:nvSpPr>
        <p:spPr>
          <a:xfrm>
            <a:off x="6534341" y="3207029"/>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7" name="Oval 96"/>
          <p:cNvSpPr/>
          <p:nvPr/>
        </p:nvSpPr>
        <p:spPr>
          <a:xfrm>
            <a:off x="6530722" y="4238454"/>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p:cNvCxnSpPr/>
          <p:nvPr/>
        </p:nvCxnSpPr>
        <p:spPr>
          <a:xfrm>
            <a:off x="7078028" y="3126581"/>
            <a:ext cx="128016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7001828" y="4412075"/>
            <a:ext cx="1280160"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cxnSp>
        <p:nvCxnSpPr>
          <p:cNvPr id="103" name="Straight Arrow Connector 102"/>
          <p:cNvCxnSpPr/>
          <p:nvPr/>
        </p:nvCxnSpPr>
        <p:spPr>
          <a:xfrm flipV="1">
            <a:off x="6392228" y="4869388"/>
            <a:ext cx="685800" cy="6381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p:cNvCxnSpPr/>
          <p:nvPr/>
        </p:nvCxnSpPr>
        <p:spPr>
          <a:xfrm>
            <a:off x="6392228" y="5507563"/>
            <a:ext cx="609600" cy="6381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5" name="Oval 104"/>
          <p:cNvSpPr/>
          <p:nvPr/>
        </p:nvSpPr>
        <p:spPr>
          <a:xfrm>
            <a:off x="6534341" y="4938787"/>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 name="Oval 105"/>
          <p:cNvSpPr/>
          <p:nvPr/>
        </p:nvSpPr>
        <p:spPr>
          <a:xfrm>
            <a:off x="6530722" y="5970212"/>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p:nvPr/>
        </p:nvCxnSpPr>
        <p:spPr>
          <a:xfrm>
            <a:off x="7078028" y="4858339"/>
            <a:ext cx="128016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8" name="Straight Arrow Connector 107"/>
          <p:cNvCxnSpPr/>
          <p:nvPr/>
        </p:nvCxnSpPr>
        <p:spPr>
          <a:xfrm>
            <a:off x="7001828" y="6143833"/>
            <a:ext cx="1280160"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11" name="Picture 110"/>
          <p:cNvPicPr>
            <a:picLocks noChangeAspect="1"/>
          </p:cNvPicPr>
          <p:nvPr/>
        </p:nvPicPr>
        <p:blipFill>
          <a:blip r:embed="rId5"/>
          <a:stretch>
            <a:fillRect/>
          </a:stretch>
        </p:blipFill>
        <p:spPr>
          <a:xfrm>
            <a:off x="8440318" y="5917675"/>
            <a:ext cx="348862" cy="356501"/>
          </a:xfrm>
          <a:prstGeom prst="rect">
            <a:avLst/>
          </a:prstGeom>
        </p:spPr>
      </p:pic>
      <p:pic>
        <p:nvPicPr>
          <p:cNvPr id="112" name="Picture 111"/>
          <p:cNvPicPr>
            <a:picLocks noChangeAspect="1"/>
          </p:cNvPicPr>
          <p:nvPr/>
        </p:nvPicPr>
        <p:blipFill>
          <a:blip r:embed="rId3"/>
          <a:stretch>
            <a:fillRect/>
          </a:stretch>
        </p:blipFill>
        <p:spPr>
          <a:xfrm>
            <a:off x="8485881" y="4734760"/>
            <a:ext cx="318401" cy="318401"/>
          </a:xfrm>
          <a:prstGeom prst="rect">
            <a:avLst/>
          </a:prstGeom>
        </p:spPr>
      </p:pic>
      <p:sp>
        <p:nvSpPr>
          <p:cNvPr id="113" name="Rectangle 112"/>
          <p:cNvSpPr/>
          <p:nvPr/>
        </p:nvSpPr>
        <p:spPr>
          <a:xfrm>
            <a:off x="1804988" y="4718396"/>
            <a:ext cx="2714316" cy="762481"/>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Assigned</a:t>
            </a:r>
          </a:p>
        </p:txBody>
      </p:sp>
      <p:sp>
        <p:nvSpPr>
          <p:cNvPr id="114" name="Rectangle 113"/>
          <p:cNvSpPr/>
          <p:nvPr/>
        </p:nvSpPr>
        <p:spPr>
          <a:xfrm>
            <a:off x="1802095" y="5510567"/>
            <a:ext cx="2714316" cy="79925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sp>
        <p:nvSpPr>
          <p:cNvPr id="115" name="Rectangle 114"/>
          <p:cNvSpPr/>
          <p:nvPr/>
        </p:nvSpPr>
        <p:spPr>
          <a:xfrm>
            <a:off x="1787936" y="2954025"/>
            <a:ext cx="2714316" cy="762481"/>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Assigned</a:t>
            </a:r>
          </a:p>
        </p:txBody>
      </p:sp>
      <p:sp>
        <p:nvSpPr>
          <p:cNvPr id="116" name="Rectangle 115"/>
          <p:cNvSpPr/>
          <p:nvPr/>
        </p:nvSpPr>
        <p:spPr>
          <a:xfrm>
            <a:off x="1785043" y="3746196"/>
            <a:ext cx="2714316" cy="79925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pic>
        <p:nvPicPr>
          <p:cNvPr id="117" name="Picture 116"/>
          <p:cNvPicPr>
            <a:picLocks noChangeAspect="1"/>
          </p:cNvPicPr>
          <p:nvPr/>
        </p:nvPicPr>
        <p:blipFill>
          <a:blip r:embed="rId4"/>
          <a:stretch>
            <a:fillRect/>
          </a:stretch>
        </p:blipFill>
        <p:spPr>
          <a:xfrm>
            <a:off x="8477620" y="3020633"/>
            <a:ext cx="326517" cy="319419"/>
          </a:xfrm>
          <a:prstGeom prst="rect">
            <a:avLst/>
          </a:prstGeom>
        </p:spPr>
      </p:pic>
      <p:sp>
        <p:nvSpPr>
          <p:cNvPr id="122" name="Rectangle 121"/>
          <p:cNvSpPr/>
          <p:nvPr/>
        </p:nvSpPr>
        <p:spPr>
          <a:xfrm>
            <a:off x="6355081" y="1270955"/>
            <a:ext cx="2714316" cy="762481"/>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3" name="Rectangle 122"/>
          <p:cNvSpPr/>
          <p:nvPr/>
        </p:nvSpPr>
        <p:spPr>
          <a:xfrm>
            <a:off x="6352188" y="2063126"/>
            <a:ext cx="2714316" cy="79925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Assigned</a:t>
            </a:r>
          </a:p>
        </p:txBody>
      </p:sp>
      <p:sp>
        <p:nvSpPr>
          <p:cNvPr id="124" name="Rectangle 123"/>
          <p:cNvSpPr/>
          <p:nvPr/>
        </p:nvSpPr>
        <p:spPr>
          <a:xfrm>
            <a:off x="6352188" y="2998112"/>
            <a:ext cx="2714316" cy="762481"/>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5" name="Rectangle 124"/>
          <p:cNvSpPr/>
          <p:nvPr/>
        </p:nvSpPr>
        <p:spPr>
          <a:xfrm>
            <a:off x="6349295" y="3790283"/>
            <a:ext cx="2714316" cy="79925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Assigned</a:t>
            </a:r>
          </a:p>
        </p:txBody>
      </p:sp>
      <p:sp>
        <p:nvSpPr>
          <p:cNvPr id="126" name="Rectangle 125"/>
          <p:cNvSpPr/>
          <p:nvPr/>
        </p:nvSpPr>
        <p:spPr>
          <a:xfrm>
            <a:off x="6353809" y="4717430"/>
            <a:ext cx="2714316" cy="762481"/>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7" name="Rectangle 126"/>
          <p:cNvSpPr/>
          <p:nvPr/>
        </p:nvSpPr>
        <p:spPr>
          <a:xfrm>
            <a:off x="6350916" y="5509601"/>
            <a:ext cx="2714316" cy="79925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Assigned</a:t>
            </a:r>
          </a:p>
        </p:txBody>
      </p:sp>
      <p:pic>
        <p:nvPicPr>
          <p:cNvPr id="185" name="Picture 184"/>
          <p:cNvPicPr>
            <a:picLocks noChangeAspect="1"/>
          </p:cNvPicPr>
          <p:nvPr/>
        </p:nvPicPr>
        <p:blipFill>
          <a:blip r:embed="rId4"/>
          <a:stretch>
            <a:fillRect/>
          </a:stretch>
        </p:blipFill>
        <p:spPr>
          <a:xfrm>
            <a:off x="8469381" y="4193974"/>
            <a:ext cx="326517" cy="319419"/>
          </a:xfrm>
          <a:prstGeom prst="rect">
            <a:avLst/>
          </a:prstGeom>
        </p:spPr>
      </p:pic>
      <p:pic>
        <p:nvPicPr>
          <p:cNvPr id="186" name="Picture 185"/>
          <p:cNvPicPr>
            <a:picLocks noChangeAspect="1"/>
          </p:cNvPicPr>
          <p:nvPr/>
        </p:nvPicPr>
        <p:blipFill>
          <a:blip r:embed="rId3"/>
          <a:stretch>
            <a:fillRect/>
          </a:stretch>
        </p:blipFill>
        <p:spPr>
          <a:xfrm>
            <a:off x="3898640" y="3060366"/>
            <a:ext cx="318401" cy="318401"/>
          </a:xfrm>
          <a:prstGeom prst="rect">
            <a:avLst/>
          </a:prstGeom>
        </p:spPr>
      </p:pic>
      <p:pic>
        <p:nvPicPr>
          <p:cNvPr id="79" name="Picture 2" descr="Image result for coin toss">
            <a:extLst>
              <a:ext uri="{FF2B5EF4-FFF2-40B4-BE49-F238E27FC236}">
                <a16:creationId xmlns:a16="http://schemas.microsoft.com/office/drawing/2014/main" id="{1F60547D-312C-495A-BCA0-D46CF34B023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037" y="1620372"/>
            <a:ext cx="360445" cy="56173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Image result for coin toss">
            <a:extLst>
              <a:ext uri="{FF2B5EF4-FFF2-40B4-BE49-F238E27FC236}">
                <a16:creationId xmlns:a16="http://schemas.microsoft.com/office/drawing/2014/main" id="{02B4D6F9-C683-4550-B953-CDACE5F889F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036" y="3352800"/>
            <a:ext cx="360445" cy="561733"/>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Image result for coin toss">
            <a:extLst>
              <a:ext uri="{FF2B5EF4-FFF2-40B4-BE49-F238E27FC236}">
                <a16:creationId xmlns:a16="http://schemas.microsoft.com/office/drawing/2014/main" id="{B2FFEE80-EE81-44CA-8463-19F0DAF1E86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035" y="5077067"/>
            <a:ext cx="360445" cy="561733"/>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Arrow Connector 82">
            <a:extLst>
              <a:ext uri="{FF2B5EF4-FFF2-40B4-BE49-F238E27FC236}">
                <a16:creationId xmlns:a16="http://schemas.microsoft.com/office/drawing/2014/main" id="{B0F85DA7-EFC4-4208-8C9F-029AA757AA2E}"/>
              </a:ext>
            </a:extLst>
          </p:cNvPr>
          <p:cNvCxnSpPr>
            <a:cxnSpLocks/>
          </p:cNvCxnSpPr>
          <p:nvPr/>
        </p:nvCxnSpPr>
        <p:spPr>
          <a:xfrm>
            <a:off x="681968" y="3730796"/>
            <a:ext cx="536549" cy="30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4" name="Straight Arrow Connector 83">
            <a:extLst>
              <a:ext uri="{FF2B5EF4-FFF2-40B4-BE49-F238E27FC236}">
                <a16:creationId xmlns:a16="http://schemas.microsoft.com/office/drawing/2014/main" id="{2048FE05-3AB5-4B3B-87B8-99DCAF21313A}"/>
              </a:ext>
            </a:extLst>
          </p:cNvPr>
          <p:cNvCxnSpPr>
            <a:cxnSpLocks/>
          </p:cNvCxnSpPr>
          <p:nvPr/>
        </p:nvCxnSpPr>
        <p:spPr>
          <a:xfrm>
            <a:off x="606451" y="5483396"/>
            <a:ext cx="536549" cy="30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5" name="Straight Arrow Connector 84">
            <a:extLst>
              <a:ext uri="{FF2B5EF4-FFF2-40B4-BE49-F238E27FC236}">
                <a16:creationId xmlns:a16="http://schemas.microsoft.com/office/drawing/2014/main" id="{BA0C62B2-1BDB-49A6-94D7-2ABF80BD8F64}"/>
              </a:ext>
            </a:extLst>
          </p:cNvPr>
          <p:cNvCxnSpPr>
            <a:cxnSpLocks/>
          </p:cNvCxnSpPr>
          <p:nvPr/>
        </p:nvCxnSpPr>
        <p:spPr>
          <a:xfrm>
            <a:off x="5330851" y="2005556"/>
            <a:ext cx="536549" cy="30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pic>
        <p:nvPicPr>
          <p:cNvPr id="86" name="Picture 2" descr="Image result for coin toss">
            <a:extLst>
              <a:ext uri="{FF2B5EF4-FFF2-40B4-BE49-F238E27FC236}">
                <a16:creationId xmlns:a16="http://schemas.microsoft.com/office/drawing/2014/main" id="{71137A2E-9EA8-467A-8CB2-A3278A2622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88088" y="1618870"/>
            <a:ext cx="360445" cy="56173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Image result for coin toss">
            <a:extLst>
              <a:ext uri="{FF2B5EF4-FFF2-40B4-BE49-F238E27FC236}">
                <a16:creationId xmlns:a16="http://schemas.microsoft.com/office/drawing/2014/main" id="{F4CB9576-9399-4CDF-A00A-BA657482FF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88087" y="3351298"/>
            <a:ext cx="360445" cy="561733"/>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Image result for coin toss">
            <a:extLst>
              <a:ext uri="{FF2B5EF4-FFF2-40B4-BE49-F238E27FC236}">
                <a16:creationId xmlns:a16="http://schemas.microsoft.com/office/drawing/2014/main" id="{7ED41232-CEA5-4CC8-93BD-7EB5931CC1D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88086" y="5075565"/>
            <a:ext cx="360445" cy="561733"/>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D2D0C01D-622A-4685-8B59-042778F4B611}"/>
              </a:ext>
            </a:extLst>
          </p:cNvPr>
          <p:cNvCxnSpPr>
            <a:cxnSpLocks/>
          </p:cNvCxnSpPr>
          <p:nvPr/>
        </p:nvCxnSpPr>
        <p:spPr>
          <a:xfrm>
            <a:off x="5327019" y="3729294"/>
            <a:ext cx="536549" cy="30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0" name="Straight Arrow Connector 89">
            <a:extLst>
              <a:ext uri="{FF2B5EF4-FFF2-40B4-BE49-F238E27FC236}">
                <a16:creationId xmlns:a16="http://schemas.microsoft.com/office/drawing/2014/main" id="{98039EAC-E1F0-4D78-BC48-C2FCDD74A9C2}"/>
              </a:ext>
            </a:extLst>
          </p:cNvPr>
          <p:cNvCxnSpPr>
            <a:cxnSpLocks/>
          </p:cNvCxnSpPr>
          <p:nvPr/>
        </p:nvCxnSpPr>
        <p:spPr>
          <a:xfrm>
            <a:off x="5251502" y="5481894"/>
            <a:ext cx="536549" cy="30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pic>
        <p:nvPicPr>
          <p:cNvPr id="100" name="Picture 99">
            <a:extLst>
              <a:ext uri="{FF2B5EF4-FFF2-40B4-BE49-F238E27FC236}">
                <a16:creationId xmlns:a16="http://schemas.microsoft.com/office/drawing/2014/main" id="{57FFE6A2-51D7-4D72-BA13-3F2C9F3540D7}"/>
              </a:ext>
            </a:extLst>
          </p:cNvPr>
          <p:cNvPicPr>
            <a:picLocks noChangeAspect="1"/>
          </p:cNvPicPr>
          <p:nvPr/>
        </p:nvPicPr>
        <p:blipFill>
          <a:blip r:embed="rId7"/>
          <a:stretch>
            <a:fillRect/>
          </a:stretch>
        </p:blipFill>
        <p:spPr>
          <a:xfrm>
            <a:off x="1308293" y="1722841"/>
            <a:ext cx="425076" cy="607251"/>
          </a:xfrm>
          <a:prstGeom prst="rect">
            <a:avLst/>
          </a:prstGeom>
        </p:spPr>
      </p:pic>
      <p:pic>
        <p:nvPicPr>
          <p:cNvPr id="101" name="Picture 100">
            <a:extLst>
              <a:ext uri="{FF2B5EF4-FFF2-40B4-BE49-F238E27FC236}">
                <a16:creationId xmlns:a16="http://schemas.microsoft.com/office/drawing/2014/main" id="{575A20BD-F18F-4FCD-81FF-1E2FE1D5E61C}"/>
              </a:ext>
            </a:extLst>
          </p:cNvPr>
          <p:cNvPicPr>
            <a:picLocks noChangeAspect="1"/>
          </p:cNvPicPr>
          <p:nvPr/>
        </p:nvPicPr>
        <p:blipFill>
          <a:blip r:embed="rId8"/>
          <a:stretch>
            <a:fillRect/>
          </a:stretch>
        </p:blipFill>
        <p:spPr>
          <a:xfrm>
            <a:off x="1267978" y="5206555"/>
            <a:ext cx="476420" cy="546712"/>
          </a:xfrm>
          <a:prstGeom prst="rect">
            <a:avLst/>
          </a:prstGeom>
        </p:spPr>
      </p:pic>
      <p:pic>
        <p:nvPicPr>
          <p:cNvPr id="102" name="Picture 101">
            <a:extLst>
              <a:ext uri="{FF2B5EF4-FFF2-40B4-BE49-F238E27FC236}">
                <a16:creationId xmlns:a16="http://schemas.microsoft.com/office/drawing/2014/main" id="{7F2166C9-851F-43C7-AD0A-4C67DEB137A5}"/>
              </a:ext>
            </a:extLst>
          </p:cNvPr>
          <p:cNvPicPr>
            <a:picLocks noChangeAspect="1"/>
          </p:cNvPicPr>
          <p:nvPr/>
        </p:nvPicPr>
        <p:blipFill>
          <a:blip r:embed="rId9"/>
          <a:stretch>
            <a:fillRect/>
          </a:stretch>
        </p:blipFill>
        <p:spPr>
          <a:xfrm>
            <a:off x="1328683" y="3435723"/>
            <a:ext cx="374429" cy="614064"/>
          </a:xfrm>
          <a:prstGeom prst="rect">
            <a:avLst/>
          </a:prstGeom>
        </p:spPr>
      </p:pic>
      <p:pic>
        <p:nvPicPr>
          <p:cNvPr id="109" name="Picture 108">
            <a:extLst>
              <a:ext uri="{FF2B5EF4-FFF2-40B4-BE49-F238E27FC236}">
                <a16:creationId xmlns:a16="http://schemas.microsoft.com/office/drawing/2014/main" id="{A015812F-7C6F-4808-A917-8F001ED5194F}"/>
              </a:ext>
            </a:extLst>
          </p:cNvPr>
          <p:cNvPicPr>
            <a:picLocks noChangeAspect="1"/>
          </p:cNvPicPr>
          <p:nvPr/>
        </p:nvPicPr>
        <p:blipFill>
          <a:blip r:embed="rId10"/>
          <a:stretch>
            <a:fillRect/>
          </a:stretch>
        </p:blipFill>
        <p:spPr>
          <a:xfrm>
            <a:off x="5939317" y="3435723"/>
            <a:ext cx="325082" cy="613222"/>
          </a:xfrm>
          <a:prstGeom prst="rect">
            <a:avLst/>
          </a:prstGeom>
        </p:spPr>
      </p:pic>
      <p:pic>
        <p:nvPicPr>
          <p:cNvPr id="110" name="Picture 109">
            <a:extLst>
              <a:ext uri="{FF2B5EF4-FFF2-40B4-BE49-F238E27FC236}">
                <a16:creationId xmlns:a16="http://schemas.microsoft.com/office/drawing/2014/main" id="{DB216B5D-7DF6-48F5-B774-57B2F1C0F661}"/>
              </a:ext>
            </a:extLst>
          </p:cNvPr>
          <p:cNvPicPr>
            <a:picLocks noChangeAspect="1"/>
          </p:cNvPicPr>
          <p:nvPr/>
        </p:nvPicPr>
        <p:blipFill>
          <a:blip r:embed="rId11"/>
          <a:stretch>
            <a:fillRect/>
          </a:stretch>
        </p:blipFill>
        <p:spPr>
          <a:xfrm>
            <a:off x="5902910" y="1684815"/>
            <a:ext cx="431539" cy="614113"/>
          </a:xfrm>
          <a:prstGeom prst="rect">
            <a:avLst/>
          </a:prstGeom>
        </p:spPr>
      </p:pic>
      <p:pic>
        <p:nvPicPr>
          <p:cNvPr id="118" name="Picture 117">
            <a:extLst>
              <a:ext uri="{FF2B5EF4-FFF2-40B4-BE49-F238E27FC236}">
                <a16:creationId xmlns:a16="http://schemas.microsoft.com/office/drawing/2014/main" id="{E332D813-FC55-4A62-BA2F-1795C6E2A5F1}"/>
              </a:ext>
            </a:extLst>
          </p:cNvPr>
          <p:cNvPicPr>
            <a:picLocks noChangeAspect="1"/>
          </p:cNvPicPr>
          <p:nvPr/>
        </p:nvPicPr>
        <p:blipFill>
          <a:blip r:embed="rId12"/>
          <a:stretch>
            <a:fillRect/>
          </a:stretch>
        </p:blipFill>
        <p:spPr>
          <a:xfrm>
            <a:off x="5781171" y="5179554"/>
            <a:ext cx="553278" cy="637108"/>
          </a:xfrm>
          <a:prstGeom prst="rect">
            <a:avLst/>
          </a:prstGeom>
        </p:spPr>
      </p:pic>
    </p:spTree>
    <p:extLst>
      <p:ext uri="{BB962C8B-B14F-4D97-AF65-F5344CB8AC3E}">
        <p14:creationId xmlns:p14="http://schemas.microsoft.com/office/powerpoint/2010/main" val="354661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0" y="5009197"/>
            <a:ext cx="8458200" cy="1116966"/>
          </a:xfrm>
        </p:spPr>
        <p:txBody>
          <a:bodyPr>
            <a:normAutofit fontScale="92500" lnSpcReduction="20000"/>
          </a:bodyPr>
          <a:lstStyle/>
          <a:p>
            <a:r>
              <a:rPr lang="en-US" sz="2800" dirty="0"/>
              <a:t>Randomization allows for assumption that persons assigned to target cohort are exchangeable at baseline with persons assigned to comparator cohort</a:t>
            </a:r>
          </a:p>
        </p:txBody>
      </p:sp>
      <p:grpSp>
        <p:nvGrpSpPr>
          <p:cNvPr id="4" name="Group 3"/>
          <p:cNvGrpSpPr/>
          <p:nvPr/>
        </p:nvGrpSpPr>
        <p:grpSpPr>
          <a:xfrm>
            <a:off x="3284706" y="3034494"/>
            <a:ext cx="2971800" cy="1676400"/>
            <a:chOff x="5562600" y="4267200"/>
            <a:chExt cx="2971800" cy="1676400"/>
          </a:xfrm>
        </p:grpSpPr>
        <p:sp>
          <p:nvSpPr>
            <p:cNvPr id="5" name="Rectangle 4"/>
            <p:cNvSpPr/>
            <p:nvPr/>
          </p:nvSpPr>
          <p:spPr>
            <a:xfrm>
              <a:off x="5562600" y="4267200"/>
              <a:ext cx="2971800"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7657798" y="5254045"/>
              <a:ext cx="348862" cy="356501"/>
            </a:xfrm>
            <a:prstGeom prst="rect">
              <a:avLst/>
            </a:prstGeom>
          </p:spPr>
        </p:pic>
        <p:pic>
          <p:nvPicPr>
            <p:cNvPr id="8" name="Picture 7"/>
            <p:cNvPicPr>
              <a:picLocks noChangeAspect="1"/>
            </p:cNvPicPr>
            <p:nvPr/>
          </p:nvPicPr>
          <p:blipFill>
            <a:blip r:embed="rId4"/>
            <a:stretch>
              <a:fillRect/>
            </a:stretch>
          </p:blipFill>
          <p:spPr>
            <a:xfrm>
              <a:off x="6804659" y="4828463"/>
              <a:ext cx="326517" cy="319419"/>
            </a:xfrm>
            <a:prstGeom prst="rect">
              <a:avLst/>
            </a:prstGeom>
          </p:spPr>
        </p:pic>
        <p:pic>
          <p:nvPicPr>
            <p:cNvPr id="9" name="Picture 8"/>
            <p:cNvPicPr>
              <a:picLocks noChangeAspect="1"/>
            </p:cNvPicPr>
            <p:nvPr/>
          </p:nvPicPr>
          <p:blipFill>
            <a:blip r:embed="rId5"/>
            <a:stretch>
              <a:fillRect/>
            </a:stretch>
          </p:blipFill>
          <p:spPr>
            <a:xfrm>
              <a:off x="7627619" y="4836478"/>
              <a:ext cx="318401" cy="318401"/>
            </a:xfrm>
            <a:prstGeom prst="rect">
              <a:avLst/>
            </a:prstGeom>
          </p:spPr>
        </p:pic>
        <p:pic>
          <p:nvPicPr>
            <p:cNvPr id="11" name="Picture 10"/>
            <p:cNvPicPr>
              <a:picLocks noChangeAspect="1"/>
            </p:cNvPicPr>
            <p:nvPr/>
          </p:nvPicPr>
          <p:blipFill>
            <a:blip r:embed="rId5"/>
            <a:stretch>
              <a:fillRect/>
            </a:stretch>
          </p:blipFill>
          <p:spPr>
            <a:xfrm>
              <a:off x="6795399" y="5272335"/>
              <a:ext cx="318401" cy="318401"/>
            </a:xfrm>
            <a:prstGeom prst="rect">
              <a:avLst/>
            </a:prstGeom>
          </p:spPr>
        </p:pic>
        <p:sp>
          <p:nvSpPr>
            <p:cNvPr id="12" name="Oval 11"/>
            <p:cNvSpPr/>
            <p:nvPr/>
          </p:nvSpPr>
          <p:spPr>
            <a:xfrm>
              <a:off x="6190867" y="4918969"/>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6096000" y="4764787"/>
              <a:ext cx="1981200" cy="4214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6190867" y="5336285"/>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215071"/>
              <a:ext cx="1981200" cy="42125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Box 15"/>
            <p:cNvSpPr txBox="1"/>
            <p:nvPr/>
          </p:nvSpPr>
          <p:spPr>
            <a:xfrm>
              <a:off x="6096000" y="4413543"/>
              <a:ext cx="1981200" cy="369332"/>
            </a:xfrm>
            <a:prstGeom prst="rect">
              <a:avLst/>
            </a:prstGeom>
            <a:noFill/>
          </p:spPr>
          <p:txBody>
            <a:bodyPr wrap="square" rtlCol="0">
              <a:spAutoFit/>
            </a:bodyPr>
            <a:lstStyle/>
            <a:p>
              <a:r>
                <a:rPr lang="en-US" dirty="0"/>
                <a:t>Outcome summary</a:t>
              </a:r>
            </a:p>
          </p:txBody>
        </p:sp>
      </p:grpSp>
      <p:grpSp>
        <p:nvGrpSpPr>
          <p:cNvPr id="17" name="Group 16"/>
          <p:cNvGrpSpPr/>
          <p:nvPr/>
        </p:nvGrpSpPr>
        <p:grpSpPr>
          <a:xfrm>
            <a:off x="3276600" y="1186332"/>
            <a:ext cx="2971800" cy="1676400"/>
            <a:chOff x="5334000" y="2613909"/>
            <a:chExt cx="2971800" cy="1676400"/>
          </a:xfrm>
        </p:grpSpPr>
        <p:grpSp>
          <p:nvGrpSpPr>
            <p:cNvPr id="18" name="Group 17"/>
            <p:cNvGrpSpPr/>
            <p:nvPr/>
          </p:nvGrpSpPr>
          <p:grpSpPr>
            <a:xfrm>
              <a:off x="5334000" y="2613909"/>
              <a:ext cx="2971800" cy="1676400"/>
              <a:chOff x="5334000" y="2613909"/>
              <a:chExt cx="2971800" cy="1676400"/>
            </a:xfrm>
          </p:grpSpPr>
          <p:grpSp>
            <p:nvGrpSpPr>
              <p:cNvPr id="22" name="Group 21"/>
              <p:cNvGrpSpPr/>
              <p:nvPr/>
            </p:nvGrpSpPr>
            <p:grpSpPr>
              <a:xfrm>
                <a:off x="5334000" y="2613909"/>
                <a:ext cx="2971800" cy="1676400"/>
                <a:chOff x="5562600" y="4267200"/>
                <a:chExt cx="2971800" cy="1676400"/>
              </a:xfrm>
            </p:grpSpPr>
            <p:sp>
              <p:nvSpPr>
                <p:cNvPr id="26" name="Rectangle 25"/>
                <p:cNvSpPr/>
                <p:nvPr/>
              </p:nvSpPr>
              <p:spPr>
                <a:xfrm>
                  <a:off x="5562600" y="4267200"/>
                  <a:ext cx="2971800"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p:cNvSpPr/>
                <p:nvPr/>
              </p:nvSpPr>
              <p:spPr>
                <a:xfrm>
                  <a:off x="6190867" y="4918969"/>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6096000" y="4764787"/>
                  <a:ext cx="1981200" cy="4214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Oval 28"/>
                <p:cNvSpPr/>
                <p:nvPr/>
              </p:nvSpPr>
              <p:spPr>
                <a:xfrm>
                  <a:off x="6190867" y="5336285"/>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096000" y="5215071"/>
                  <a:ext cx="1981200" cy="42125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6096000" y="4413543"/>
                  <a:ext cx="1981200" cy="369332"/>
                </a:xfrm>
                <a:prstGeom prst="rect">
                  <a:avLst/>
                </a:prstGeom>
                <a:noFill/>
              </p:spPr>
              <p:txBody>
                <a:bodyPr wrap="square" rtlCol="0">
                  <a:spAutoFit/>
                </a:bodyPr>
                <a:lstStyle/>
                <a:p>
                  <a:pPr algn="ctr"/>
                  <a:r>
                    <a:rPr lang="en-US" dirty="0"/>
                    <a:t>Cohort summary</a:t>
                  </a:r>
                </a:p>
              </p:txBody>
            </p:sp>
          </p:grpSp>
          <p:pic>
            <p:nvPicPr>
              <p:cNvPr id="23" name="Picture 22"/>
              <p:cNvPicPr>
                <a:picLocks noChangeAspect="1"/>
              </p:cNvPicPr>
              <p:nvPr/>
            </p:nvPicPr>
            <p:blipFill>
              <a:blip r:embed="rId6"/>
              <a:stretch>
                <a:fillRect/>
              </a:stretch>
            </p:blipFill>
            <p:spPr>
              <a:xfrm>
                <a:off x="6612347" y="3147889"/>
                <a:ext cx="253939" cy="362770"/>
              </a:xfrm>
              <a:prstGeom prst="rect">
                <a:avLst/>
              </a:prstGeom>
            </p:spPr>
          </p:pic>
          <p:pic>
            <p:nvPicPr>
              <p:cNvPr id="24" name="Picture 23"/>
              <p:cNvPicPr>
                <a:picLocks noChangeAspect="1"/>
              </p:cNvPicPr>
              <p:nvPr/>
            </p:nvPicPr>
            <p:blipFill>
              <a:blip r:embed="rId7"/>
              <a:stretch>
                <a:fillRect/>
              </a:stretch>
            </p:blipFill>
            <p:spPr>
              <a:xfrm>
                <a:off x="7432808" y="3167958"/>
                <a:ext cx="284612" cy="326604"/>
              </a:xfrm>
              <a:prstGeom prst="rect">
                <a:avLst/>
              </a:prstGeom>
            </p:spPr>
          </p:pic>
          <p:pic>
            <p:nvPicPr>
              <p:cNvPr id="25" name="Picture 24"/>
              <p:cNvPicPr>
                <a:picLocks noChangeAspect="1"/>
              </p:cNvPicPr>
              <p:nvPr/>
            </p:nvPicPr>
            <p:blipFill>
              <a:blip r:embed="rId8"/>
              <a:stretch>
                <a:fillRect/>
              </a:stretch>
            </p:blipFill>
            <p:spPr>
              <a:xfrm>
                <a:off x="7056194" y="3600678"/>
                <a:ext cx="194203" cy="366337"/>
              </a:xfrm>
              <a:prstGeom prst="rect">
                <a:avLst/>
              </a:prstGeom>
            </p:spPr>
          </p:pic>
        </p:grpSp>
        <p:pic>
          <p:nvPicPr>
            <p:cNvPr id="19" name="Picture 18"/>
            <p:cNvPicPr>
              <a:picLocks noChangeAspect="1"/>
            </p:cNvPicPr>
            <p:nvPr/>
          </p:nvPicPr>
          <p:blipFill>
            <a:blip r:embed="rId9"/>
            <a:stretch>
              <a:fillRect/>
            </a:stretch>
          </p:blipFill>
          <p:spPr>
            <a:xfrm>
              <a:off x="6614211" y="3603387"/>
              <a:ext cx="257800" cy="366869"/>
            </a:xfrm>
            <a:prstGeom prst="rect">
              <a:avLst/>
            </a:prstGeom>
          </p:spPr>
        </p:pic>
        <p:pic>
          <p:nvPicPr>
            <p:cNvPr id="20" name="Picture 19"/>
            <p:cNvPicPr>
              <a:picLocks noChangeAspect="1"/>
            </p:cNvPicPr>
            <p:nvPr/>
          </p:nvPicPr>
          <p:blipFill>
            <a:blip r:embed="rId10"/>
            <a:stretch>
              <a:fillRect/>
            </a:stretch>
          </p:blipFill>
          <p:spPr>
            <a:xfrm>
              <a:off x="7054267" y="3147840"/>
              <a:ext cx="223683" cy="366840"/>
            </a:xfrm>
            <a:prstGeom prst="rect">
              <a:avLst/>
            </a:prstGeom>
          </p:spPr>
        </p:pic>
        <p:pic>
          <p:nvPicPr>
            <p:cNvPr id="21" name="Picture 20"/>
            <p:cNvPicPr>
              <a:picLocks noChangeAspect="1"/>
            </p:cNvPicPr>
            <p:nvPr/>
          </p:nvPicPr>
          <p:blipFill>
            <a:blip r:embed="rId11"/>
            <a:stretch>
              <a:fillRect/>
            </a:stretch>
          </p:blipFill>
          <p:spPr>
            <a:xfrm>
              <a:off x="7415639" y="3583931"/>
              <a:ext cx="330526" cy="380606"/>
            </a:xfrm>
            <a:prstGeom prst="rect">
              <a:avLst/>
            </a:prstGeom>
          </p:spPr>
        </p:pic>
      </p:grpSp>
      <p:pic>
        <p:nvPicPr>
          <p:cNvPr id="33" name="Picture 32"/>
          <p:cNvPicPr>
            <a:picLocks noChangeAspect="1"/>
          </p:cNvPicPr>
          <p:nvPr/>
        </p:nvPicPr>
        <p:blipFill>
          <a:blip r:embed="rId5"/>
          <a:stretch>
            <a:fillRect/>
          </a:stretch>
        </p:blipFill>
        <p:spPr>
          <a:xfrm>
            <a:off x="4940688" y="3604388"/>
            <a:ext cx="318401" cy="318401"/>
          </a:xfrm>
          <a:prstGeom prst="rect">
            <a:avLst/>
          </a:prstGeom>
        </p:spPr>
      </p:pic>
      <p:pic>
        <p:nvPicPr>
          <p:cNvPr id="34" name="Picture 33"/>
          <p:cNvPicPr>
            <a:picLocks noChangeAspect="1"/>
          </p:cNvPicPr>
          <p:nvPr/>
        </p:nvPicPr>
        <p:blipFill>
          <a:blip r:embed="rId4"/>
          <a:stretch>
            <a:fillRect/>
          </a:stretch>
        </p:blipFill>
        <p:spPr>
          <a:xfrm>
            <a:off x="4932572" y="4033281"/>
            <a:ext cx="326517" cy="319419"/>
          </a:xfrm>
          <a:prstGeom prst="rect">
            <a:avLst/>
          </a:prstGeom>
        </p:spPr>
      </p:pic>
    </p:spTree>
    <p:extLst>
      <p:ext uri="{BB962C8B-B14F-4D97-AF65-F5344CB8AC3E}">
        <p14:creationId xmlns:p14="http://schemas.microsoft.com/office/powerpoint/2010/main" val="128860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Alas, we can’t randomize…</a:t>
            </a:r>
          </a:p>
        </p:txBody>
      </p:sp>
      <p:sp>
        <p:nvSpPr>
          <p:cNvPr id="3" name="Content Placeholder 2"/>
          <p:cNvSpPr>
            <a:spLocks noGrp="1"/>
          </p:cNvSpPr>
          <p:nvPr>
            <p:ph idx="1"/>
          </p:nvPr>
        </p:nvSpPr>
        <p:spPr/>
        <p:txBody>
          <a:bodyPr>
            <a:normAutofit lnSpcReduction="10000"/>
          </a:bodyPr>
          <a:lstStyle/>
          <a:p>
            <a:r>
              <a:rPr lang="en-US" dirty="0"/>
              <a:t>What is our </a:t>
            </a:r>
            <a:r>
              <a:rPr lang="en-US" i="1" dirty="0"/>
              <a:t>next, next </a:t>
            </a:r>
            <a:r>
              <a:rPr lang="en-US" dirty="0"/>
              <a:t>best approximation?</a:t>
            </a:r>
          </a:p>
          <a:p>
            <a:endParaRPr lang="en-US" dirty="0"/>
          </a:p>
          <a:p>
            <a:r>
              <a:rPr lang="en-US" dirty="0"/>
              <a:t>Define a larger population, observe the treatment choices that were made, then compare outcomes:</a:t>
            </a:r>
          </a:p>
          <a:p>
            <a:pPr lvl="1"/>
            <a:r>
              <a:rPr lang="en-US" dirty="0"/>
              <a:t>Between persons who made different choices (comparative cohort design)</a:t>
            </a:r>
          </a:p>
          <a:p>
            <a:pPr marL="457200" lvl="1" indent="0">
              <a:buNone/>
            </a:pPr>
            <a:r>
              <a:rPr lang="en-US" dirty="0"/>
              <a:t>OR</a:t>
            </a:r>
          </a:p>
          <a:p>
            <a:pPr lvl="1"/>
            <a:r>
              <a:rPr lang="en-US" dirty="0"/>
              <a:t>Within persons during time periods with different exposure status (self-controlled designs)</a:t>
            </a:r>
          </a:p>
        </p:txBody>
      </p:sp>
    </p:spTree>
    <p:extLst>
      <p:ext uri="{BB962C8B-B14F-4D97-AF65-F5344CB8AC3E}">
        <p14:creationId xmlns:p14="http://schemas.microsoft.com/office/powerpoint/2010/main" val="348125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Epidemiology define a comparative cohort study?</a:t>
            </a:r>
          </a:p>
        </p:txBody>
      </p:sp>
      <p:sp>
        <p:nvSpPr>
          <p:cNvPr id="3" name="Content Placeholder 2"/>
          <p:cNvSpPr>
            <a:spLocks noGrp="1"/>
          </p:cNvSpPr>
          <p:nvPr>
            <p:ph idx="1"/>
          </p:nvPr>
        </p:nvSpPr>
        <p:spPr>
          <a:xfrm>
            <a:off x="457200" y="1287951"/>
            <a:ext cx="8229600" cy="496892"/>
          </a:xfrm>
        </p:spPr>
        <p:txBody>
          <a:bodyPr>
            <a:normAutofit lnSpcReduction="10000"/>
          </a:bodyPr>
          <a:lstStyle/>
          <a:p>
            <a:pPr marL="0" indent="0">
              <a:buNone/>
            </a:pPr>
            <a:r>
              <a:rPr lang="en-US" sz="2800" dirty="0"/>
              <a:t>…it depends on what Epidemiology textbook you read…</a:t>
            </a:r>
          </a:p>
        </p:txBody>
      </p:sp>
      <p:sp>
        <p:nvSpPr>
          <p:cNvPr id="4" name="TextBox 3"/>
          <p:cNvSpPr txBox="1"/>
          <p:nvPr/>
        </p:nvSpPr>
        <p:spPr>
          <a:xfrm>
            <a:off x="262128" y="1842466"/>
            <a:ext cx="75438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“In a retrospective cohort study…the investigator identified the cohort of individuals based on their characteristics in the past and then reconstructs their subsequent disease experience up to some defined point in the most recent past or up to the present time”  </a:t>
            </a:r>
            <a:br>
              <a:rPr lang="en-US" dirty="0"/>
            </a:br>
            <a:r>
              <a:rPr lang="en-US" dirty="0"/>
              <a:t>	--Kelsey et al, Methods in Observational Epidemiology, 1996</a:t>
            </a:r>
          </a:p>
        </p:txBody>
      </p:sp>
      <p:sp>
        <p:nvSpPr>
          <p:cNvPr id="5" name="TextBox 4"/>
          <p:cNvSpPr txBox="1"/>
          <p:nvPr/>
        </p:nvSpPr>
        <p:spPr>
          <a:xfrm>
            <a:off x="685800" y="3243383"/>
            <a:ext cx="7543800" cy="230832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“In a cohort study, a group of people (a cohort) is assembled, none of whom has experienced the outcome of interest, but all of whom could experience it…On entry to the study, people in the cohort are classified according to those characteristics (possible risk factors) that might be related to outcome.  These people are then observed over time to see which of them experience the outcome.”  </a:t>
            </a:r>
            <a:br>
              <a:rPr lang="en-US" dirty="0"/>
            </a:br>
            <a:r>
              <a:rPr lang="en-US" dirty="0"/>
              <a:t>	--Fletcher, Fletcher and Wagner, </a:t>
            </a:r>
            <a:r>
              <a:rPr lang="en-US" dirty="0" err="1"/>
              <a:t>Clincal</a:t>
            </a:r>
            <a:r>
              <a:rPr lang="en-US" dirty="0"/>
              <a:t> Epidemiology – The Essentials, 1996</a:t>
            </a:r>
          </a:p>
        </p:txBody>
      </p:sp>
      <p:sp>
        <p:nvSpPr>
          <p:cNvPr id="6" name="TextBox 5"/>
          <p:cNvSpPr txBox="1"/>
          <p:nvPr/>
        </p:nvSpPr>
        <p:spPr>
          <a:xfrm>
            <a:off x="152400" y="4720711"/>
            <a:ext cx="7543800"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“In the cohort study’s most representative format, a defined population is identified.  Its subjects are classified according to exposure status, and the incidence of the disease (or any other health outcome of interest) is ascertained and compared across exposure categories.”  </a:t>
            </a:r>
            <a:br>
              <a:rPr lang="en-US" dirty="0"/>
            </a:br>
            <a:r>
              <a:rPr lang="en-US" dirty="0"/>
              <a:t>	--</a:t>
            </a:r>
            <a:r>
              <a:rPr lang="en-US" dirty="0" err="1"/>
              <a:t>Szklo</a:t>
            </a:r>
            <a:r>
              <a:rPr lang="en-US" dirty="0"/>
              <a:t> and Nieto, Epidemiology: Beyond the Basics, 2007</a:t>
            </a:r>
          </a:p>
        </p:txBody>
      </p:sp>
      <p:sp>
        <p:nvSpPr>
          <p:cNvPr id="7" name="TextBox 6"/>
          <p:cNvSpPr txBox="1"/>
          <p:nvPr/>
        </p:nvSpPr>
        <p:spPr>
          <a:xfrm>
            <a:off x="1362456" y="3958627"/>
            <a:ext cx="7543800"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“In the paradigmatic cohort study, the investigator defines two or more groups of people that are free of disease and that differ according to the extent of their exposure to a potential cause of disease.  These groups are referred to as the study cohorts.  When two groups are studies, one is usually though of as the exposed or index cohort – those individuals who have experienced the putative causal event or condition – and the other is then thought of as the unexposed or reference cohort.”  </a:t>
            </a:r>
            <a:br>
              <a:rPr lang="en-US" dirty="0"/>
            </a:br>
            <a:r>
              <a:rPr lang="en-US" dirty="0"/>
              <a:t>	--Rothman, Modern Epidemiology, 2008</a:t>
            </a:r>
          </a:p>
        </p:txBody>
      </p:sp>
      <p:sp>
        <p:nvSpPr>
          <p:cNvPr id="8" name="TextBox 7"/>
          <p:cNvSpPr txBox="1"/>
          <p:nvPr/>
        </p:nvSpPr>
        <p:spPr>
          <a:xfrm>
            <a:off x="1024128" y="2172557"/>
            <a:ext cx="7543800"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“Cohort studies are studies that identify subsets of a defined population and follow them over time, looking for differences in their outcome.  Cohort studies generally compare exposed patients to unexposed patients, although they can also be used to compare one exposure to another.”  </a:t>
            </a:r>
            <a:br>
              <a:rPr lang="en-US" dirty="0"/>
            </a:br>
            <a:r>
              <a:rPr lang="en-US" dirty="0"/>
              <a:t>	--Strom, </a:t>
            </a:r>
            <a:r>
              <a:rPr lang="en-US" dirty="0" err="1"/>
              <a:t>Pharmacoepidemiology</a:t>
            </a:r>
            <a:r>
              <a:rPr lang="en-US" dirty="0"/>
              <a:t>, 2005</a:t>
            </a:r>
          </a:p>
        </p:txBody>
      </p:sp>
    </p:spTree>
    <p:extLst>
      <p:ext uri="{BB962C8B-B14F-4D97-AF65-F5344CB8AC3E}">
        <p14:creationId xmlns:p14="http://schemas.microsoft.com/office/powerpoint/2010/main" val="93942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OHDSI’s definition of ‘cohort’</a:t>
            </a:r>
          </a:p>
        </p:txBody>
      </p:sp>
      <p:sp>
        <p:nvSpPr>
          <p:cNvPr id="3" name="Content Placeholder 2"/>
          <p:cNvSpPr>
            <a:spLocks noGrp="1"/>
          </p:cNvSpPr>
          <p:nvPr>
            <p:ph idx="1"/>
          </p:nvPr>
        </p:nvSpPr>
        <p:spPr/>
        <p:txBody>
          <a:bodyPr>
            <a:normAutofit/>
          </a:bodyPr>
          <a:lstStyle/>
          <a:p>
            <a:pPr marL="0" indent="0">
              <a:buNone/>
            </a:pPr>
            <a:r>
              <a:rPr lang="en-US" dirty="0"/>
              <a:t>Cohort = a set of persons who satisfy one or more inclusion criteria for a duration of time</a:t>
            </a:r>
          </a:p>
        </p:txBody>
      </p:sp>
      <p:sp>
        <p:nvSpPr>
          <p:cNvPr id="4" name="TextBox 3"/>
          <p:cNvSpPr txBox="1"/>
          <p:nvPr/>
        </p:nvSpPr>
        <p:spPr>
          <a:xfrm>
            <a:off x="486383" y="2743200"/>
            <a:ext cx="8001000" cy="317009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dirty="0"/>
              <a:t>Objective consequences based on this cohort definition:</a:t>
            </a:r>
          </a:p>
          <a:p>
            <a:pPr marL="285750" indent="-285750">
              <a:buFont typeface="Arial" panose="020B0604020202020204" pitchFamily="34" charset="0"/>
              <a:buChar char="•"/>
            </a:pPr>
            <a:r>
              <a:rPr lang="en-US" sz="2000" dirty="0"/>
              <a:t>One person may belong to multiple cohorts</a:t>
            </a:r>
          </a:p>
          <a:p>
            <a:pPr marL="285750" indent="-285750">
              <a:buFont typeface="Arial" panose="020B0604020202020204" pitchFamily="34" charset="0"/>
              <a:buChar char="•"/>
            </a:pPr>
            <a:r>
              <a:rPr lang="en-US" sz="2000" dirty="0"/>
              <a:t>One person may belong to the same cohort at multiple different time periods</a:t>
            </a:r>
          </a:p>
          <a:p>
            <a:pPr marL="285750" indent="-285750">
              <a:buFont typeface="Arial" panose="020B0604020202020204" pitchFamily="34" charset="0"/>
              <a:buChar char="•"/>
            </a:pPr>
            <a:r>
              <a:rPr lang="en-US" sz="2000" dirty="0"/>
              <a:t>One person may not belong to the same cohort multiple times during the same period of time</a:t>
            </a:r>
          </a:p>
          <a:p>
            <a:pPr marL="285750" indent="-285750">
              <a:buFont typeface="Arial" panose="020B0604020202020204" pitchFamily="34" charset="0"/>
              <a:buChar char="•"/>
            </a:pPr>
            <a:r>
              <a:rPr lang="en-US" sz="2000" dirty="0"/>
              <a:t>One cohort may have zero or more members</a:t>
            </a:r>
          </a:p>
          <a:p>
            <a:pPr marL="285750" indent="-285750">
              <a:buFont typeface="Arial" panose="020B0604020202020204" pitchFamily="34" charset="0"/>
              <a:buChar char="•"/>
            </a:pPr>
            <a:r>
              <a:rPr lang="en-US" sz="2000" dirty="0"/>
              <a:t>A </a:t>
            </a:r>
            <a:r>
              <a:rPr lang="en-US" sz="2000" dirty="0" err="1"/>
              <a:t>codeset</a:t>
            </a:r>
            <a:r>
              <a:rPr lang="en-US" sz="2000" dirty="0"/>
              <a:t> is NOT a cohort…</a:t>
            </a:r>
          </a:p>
          <a:p>
            <a:r>
              <a:rPr lang="en-US" sz="2000" dirty="0"/>
              <a:t>	…logic for how to use the </a:t>
            </a:r>
            <a:r>
              <a:rPr lang="en-US" sz="2000" dirty="0" err="1"/>
              <a:t>codeset</a:t>
            </a:r>
            <a:r>
              <a:rPr lang="en-US" sz="2000" dirty="0"/>
              <a:t> in a criteria is required</a:t>
            </a:r>
          </a:p>
          <a:p>
            <a:endParaRPr lang="en-US" sz="2000" dirty="0"/>
          </a:p>
        </p:txBody>
      </p:sp>
    </p:spTree>
    <p:extLst>
      <p:ext uri="{BB962C8B-B14F-4D97-AF65-F5344CB8AC3E}">
        <p14:creationId xmlns:p14="http://schemas.microsoft.com/office/powerpoint/2010/main" val="246906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flow for formally defining a cohort in ATLAS</a:t>
            </a:r>
          </a:p>
        </p:txBody>
      </p:sp>
      <p:sp>
        <p:nvSpPr>
          <p:cNvPr id="3" name="Content Placeholder 2"/>
          <p:cNvSpPr>
            <a:spLocks noGrp="1"/>
          </p:cNvSpPr>
          <p:nvPr>
            <p:ph idx="1"/>
          </p:nvPr>
        </p:nvSpPr>
        <p:spPr>
          <a:xfrm>
            <a:off x="80772" y="1295400"/>
            <a:ext cx="6781800" cy="5257800"/>
          </a:xfrm>
        </p:spPr>
        <p:txBody>
          <a:bodyPr>
            <a:normAutofit fontScale="77500" lnSpcReduction="20000"/>
          </a:bodyPr>
          <a:lstStyle/>
          <a:p>
            <a:r>
              <a:rPr lang="en-US" dirty="0"/>
              <a:t>Cohort entry criteria</a:t>
            </a:r>
          </a:p>
          <a:p>
            <a:pPr lvl="1"/>
            <a:r>
              <a:rPr lang="en-US" dirty="0"/>
              <a:t>Initial events</a:t>
            </a:r>
          </a:p>
          <a:p>
            <a:pPr lvl="2"/>
            <a:r>
              <a:rPr lang="en-US" dirty="0"/>
              <a:t>Events are recorded time-stamped observations for the persons, such as drug exposures, conditions, procedures, measurements and visits. </a:t>
            </a:r>
          </a:p>
          <a:p>
            <a:pPr lvl="2"/>
            <a:r>
              <a:rPr lang="en-US" dirty="0"/>
              <a:t>All events have a start date and end date, though some events may have a start date and end date with the same value (such as procedures or measurements).</a:t>
            </a:r>
          </a:p>
          <a:p>
            <a:pPr lvl="1"/>
            <a:r>
              <a:rPr lang="en-US" dirty="0"/>
              <a:t>Initial event inclusion criteria</a:t>
            </a:r>
          </a:p>
          <a:p>
            <a:pPr lvl="1"/>
            <a:r>
              <a:rPr lang="en-US" dirty="0"/>
              <a:t>Additional qualifying inclusion criteria </a:t>
            </a:r>
          </a:p>
          <a:p>
            <a:pPr lvl="2"/>
            <a:r>
              <a:rPr lang="en-US" dirty="0"/>
              <a:t>The qualifying cohort will be defined as all persons who have an initial event, satisfy the initial event inclusion criteria, and fulfill all additional qualifying inclusion criteria. </a:t>
            </a:r>
          </a:p>
          <a:p>
            <a:pPr lvl="2"/>
            <a:r>
              <a:rPr lang="en-US" dirty="0"/>
              <a:t>Each qualifying inclusion criteria will be evaluated to determine the impact of the criteria on the attrition of persons from the initial cohort.</a:t>
            </a:r>
          </a:p>
          <a:p>
            <a:r>
              <a:rPr lang="en-US" dirty="0"/>
              <a:t>Cohort exit criteria</a:t>
            </a:r>
          </a:p>
        </p:txBody>
      </p:sp>
      <p:sp>
        <p:nvSpPr>
          <p:cNvPr id="5" name="Right Brace 4"/>
          <p:cNvSpPr/>
          <p:nvPr/>
        </p:nvSpPr>
        <p:spPr>
          <a:xfrm>
            <a:off x="6644640" y="1767681"/>
            <a:ext cx="533400" cy="1981200"/>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6" name="TextBox 5"/>
          <p:cNvSpPr txBox="1"/>
          <p:nvPr/>
        </p:nvSpPr>
        <p:spPr>
          <a:xfrm>
            <a:off x="7107936" y="2435115"/>
            <a:ext cx="827532" cy="646331"/>
          </a:xfrm>
          <a:prstGeom prst="rect">
            <a:avLst/>
          </a:prstGeom>
          <a:noFill/>
        </p:spPr>
        <p:txBody>
          <a:bodyPr wrap="square" rtlCol="0">
            <a:spAutoFit/>
          </a:bodyPr>
          <a:lstStyle/>
          <a:p>
            <a:pPr algn="ctr"/>
            <a:r>
              <a:rPr lang="en-US" dirty="0"/>
              <a:t>Initial cohort</a:t>
            </a:r>
          </a:p>
        </p:txBody>
      </p:sp>
      <p:sp>
        <p:nvSpPr>
          <p:cNvPr id="7" name="Right Brace 6"/>
          <p:cNvSpPr/>
          <p:nvPr/>
        </p:nvSpPr>
        <p:spPr>
          <a:xfrm>
            <a:off x="7620000" y="1709451"/>
            <a:ext cx="838200" cy="3962400"/>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8" name="TextBox 7"/>
          <p:cNvSpPr txBox="1"/>
          <p:nvPr/>
        </p:nvSpPr>
        <p:spPr>
          <a:xfrm>
            <a:off x="8072628" y="3367485"/>
            <a:ext cx="1143000" cy="646331"/>
          </a:xfrm>
          <a:prstGeom prst="rect">
            <a:avLst/>
          </a:prstGeom>
          <a:noFill/>
        </p:spPr>
        <p:txBody>
          <a:bodyPr wrap="square" rtlCol="0">
            <a:spAutoFit/>
          </a:bodyPr>
          <a:lstStyle/>
          <a:p>
            <a:pPr algn="ctr"/>
            <a:r>
              <a:rPr lang="en-US" dirty="0"/>
              <a:t>Qualifying cohort</a:t>
            </a:r>
          </a:p>
        </p:txBody>
      </p:sp>
    </p:spTree>
    <p:extLst>
      <p:ext uri="{BB962C8B-B14F-4D97-AF65-F5344CB8AC3E}">
        <p14:creationId xmlns:p14="http://schemas.microsoft.com/office/powerpoint/2010/main" val="234397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database is full of cohorts, some of which may represent valid comparisons</a:t>
            </a:r>
          </a:p>
        </p:txBody>
      </p:sp>
      <p:sp>
        <p:nvSpPr>
          <p:cNvPr id="4" name="Rectangle 3"/>
          <p:cNvSpPr/>
          <p:nvPr/>
        </p:nvSpPr>
        <p:spPr>
          <a:xfrm>
            <a:off x="152400" y="1219200"/>
            <a:ext cx="8839200" cy="51054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124968" y="1207008"/>
            <a:ext cx="1981200" cy="369332"/>
          </a:xfrm>
          <a:prstGeom prst="rect">
            <a:avLst/>
          </a:prstGeom>
          <a:noFill/>
        </p:spPr>
        <p:txBody>
          <a:bodyPr wrap="square" rtlCol="0">
            <a:spAutoFit/>
          </a:bodyPr>
          <a:lstStyle/>
          <a:p>
            <a:r>
              <a:rPr lang="en-US" dirty="0"/>
              <a:t>Database cohort</a:t>
            </a:r>
          </a:p>
        </p:txBody>
      </p:sp>
      <p:sp>
        <p:nvSpPr>
          <p:cNvPr id="6" name="Oval 5"/>
          <p:cNvSpPr/>
          <p:nvPr/>
        </p:nvSpPr>
        <p:spPr>
          <a:xfrm>
            <a:off x="569673" y="1582187"/>
            <a:ext cx="3301365" cy="19573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New users of Drug A</a:t>
            </a:r>
          </a:p>
        </p:txBody>
      </p:sp>
      <p:sp>
        <p:nvSpPr>
          <p:cNvPr id="7" name="Oval 6"/>
          <p:cNvSpPr/>
          <p:nvPr/>
        </p:nvSpPr>
        <p:spPr>
          <a:xfrm>
            <a:off x="3480435" y="1858704"/>
            <a:ext cx="2716530" cy="2079998"/>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New users of Drug B</a:t>
            </a:r>
          </a:p>
        </p:txBody>
      </p:sp>
      <p:sp>
        <p:nvSpPr>
          <p:cNvPr id="8" name="Oval 7"/>
          <p:cNvSpPr/>
          <p:nvPr/>
        </p:nvSpPr>
        <p:spPr>
          <a:xfrm>
            <a:off x="457200" y="3505200"/>
            <a:ext cx="1828800" cy="2667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New users of Drug C</a:t>
            </a:r>
          </a:p>
        </p:txBody>
      </p:sp>
      <p:sp>
        <p:nvSpPr>
          <p:cNvPr id="9" name="Oval 8"/>
          <p:cNvSpPr/>
          <p:nvPr/>
        </p:nvSpPr>
        <p:spPr>
          <a:xfrm>
            <a:off x="2057400" y="2820400"/>
            <a:ext cx="2984182" cy="2437400"/>
          </a:xfrm>
          <a:prstGeom prst="ellipse">
            <a:avLst/>
          </a:prstGeom>
          <a:solidFill>
            <a:schemeClr val="accent5">
              <a:alpha val="2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ctr"/>
            <a:r>
              <a:rPr lang="en-US" dirty="0">
                <a:solidFill>
                  <a:schemeClr val="tx1"/>
                </a:solidFill>
              </a:rPr>
              <a:t>Incident event of condition 1</a:t>
            </a:r>
          </a:p>
        </p:txBody>
      </p:sp>
      <p:sp>
        <p:nvSpPr>
          <p:cNvPr id="10" name="Oval 9"/>
          <p:cNvSpPr/>
          <p:nvPr/>
        </p:nvSpPr>
        <p:spPr>
          <a:xfrm>
            <a:off x="6096000" y="5414772"/>
            <a:ext cx="2057400" cy="850392"/>
          </a:xfrm>
          <a:prstGeom prst="ellipse">
            <a:avLst/>
          </a:prstGeom>
          <a:noFill/>
          <a:ln>
            <a:solidFill>
              <a:schemeClr val="accent3">
                <a:lumMod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Persons with surgery E</a:t>
            </a:r>
          </a:p>
        </p:txBody>
      </p:sp>
      <p:sp>
        <p:nvSpPr>
          <p:cNvPr id="12" name="Oval 11"/>
          <p:cNvSpPr/>
          <p:nvPr/>
        </p:nvSpPr>
        <p:spPr>
          <a:xfrm>
            <a:off x="1066800" y="5052798"/>
            <a:ext cx="3505200" cy="1208794"/>
          </a:xfrm>
          <a:prstGeom prst="ellipse">
            <a:avLst/>
          </a:prstGeom>
          <a:noFill/>
          <a:ln>
            <a:solidFill>
              <a:srgbClr val="00B0F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New users of </a:t>
            </a:r>
            <a:br>
              <a:rPr lang="en-US" dirty="0"/>
            </a:br>
            <a:r>
              <a:rPr lang="en-US" dirty="0"/>
              <a:t>Drug F</a:t>
            </a:r>
          </a:p>
        </p:txBody>
      </p:sp>
      <p:sp>
        <p:nvSpPr>
          <p:cNvPr id="13" name="Oval 12"/>
          <p:cNvSpPr/>
          <p:nvPr/>
        </p:nvSpPr>
        <p:spPr>
          <a:xfrm>
            <a:off x="1115568" y="5357860"/>
            <a:ext cx="941832" cy="543699"/>
          </a:xfrm>
          <a:prstGeom prst="ellipse">
            <a:avLst/>
          </a:prstGeom>
          <a:noFill/>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t>Users of </a:t>
            </a:r>
            <a:br>
              <a:rPr lang="en-US" sz="1100" dirty="0"/>
            </a:br>
            <a:r>
              <a:rPr lang="en-US" sz="1100" dirty="0"/>
              <a:t>C+F</a:t>
            </a:r>
          </a:p>
        </p:txBody>
      </p:sp>
      <p:sp>
        <p:nvSpPr>
          <p:cNvPr id="14" name="Oval 13"/>
          <p:cNvSpPr/>
          <p:nvPr/>
        </p:nvSpPr>
        <p:spPr>
          <a:xfrm>
            <a:off x="5553832" y="2972460"/>
            <a:ext cx="2833116" cy="207999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 users of Device D</a:t>
            </a:r>
          </a:p>
        </p:txBody>
      </p:sp>
      <p:sp>
        <p:nvSpPr>
          <p:cNvPr id="15" name="Oval 14"/>
          <p:cNvSpPr/>
          <p:nvPr/>
        </p:nvSpPr>
        <p:spPr>
          <a:xfrm>
            <a:off x="5875399" y="1299274"/>
            <a:ext cx="1668401" cy="2079998"/>
          </a:xfrm>
          <a:prstGeom prst="ellipse">
            <a:avLst/>
          </a:prstGeom>
          <a:solidFill>
            <a:srgbClr val="FFFF00">
              <a:alpha val="25000"/>
            </a:srgbClr>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dirty="0">
                <a:solidFill>
                  <a:schemeClr val="tx1"/>
                </a:solidFill>
              </a:rPr>
              <a:t>Diagnosed with condition 2</a:t>
            </a:r>
          </a:p>
        </p:txBody>
      </p:sp>
      <p:sp>
        <p:nvSpPr>
          <p:cNvPr id="16" name="Oval 15"/>
          <p:cNvSpPr/>
          <p:nvPr/>
        </p:nvSpPr>
        <p:spPr>
          <a:xfrm>
            <a:off x="4694567" y="4340968"/>
            <a:ext cx="1668401" cy="1932646"/>
          </a:xfrm>
          <a:prstGeom prst="ellipse">
            <a:avLst/>
          </a:prstGeom>
          <a:solidFill>
            <a:srgbClr val="FF0000">
              <a:alpha val="25000"/>
            </a:srgbClr>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dirty="0">
                <a:solidFill>
                  <a:schemeClr val="tx1"/>
                </a:solidFill>
              </a:rPr>
              <a:t>Had Outcome 3</a:t>
            </a:r>
          </a:p>
        </p:txBody>
      </p:sp>
    </p:spTree>
    <p:extLst>
      <p:ext uri="{BB962C8B-B14F-4D97-AF65-F5344CB8AC3E}">
        <p14:creationId xmlns:p14="http://schemas.microsoft.com/office/powerpoint/2010/main" val="319298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43000"/>
            <a:ext cx="9144000" cy="5715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z="3200" dirty="0"/>
              <a:t>An observational comparative cohort design to approximate counterfactual outcomes </a:t>
            </a:r>
          </a:p>
        </p:txBody>
      </p:sp>
      <p:pic>
        <p:nvPicPr>
          <p:cNvPr id="118" name="Picture 117"/>
          <p:cNvPicPr>
            <a:picLocks noChangeAspect="1"/>
          </p:cNvPicPr>
          <p:nvPr/>
        </p:nvPicPr>
        <p:blipFill>
          <a:blip r:embed="rId2"/>
          <a:stretch>
            <a:fillRect/>
          </a:stretch>
        </p:blipFill>
        <p:spPr>
          <a:xfrm>
            <a:off x="7166970" y="3122134"/>
            <a:ext cx="200564" cy="232954"/>
          </a:xfrm>
          <a:prstGeom prst="rect">
            <a:avLst/>
          </a:prstGeom>
        </p:spPr>
      </p:pic>
      <p:cxnSp>
        <p:nvCxnSpPr>
          <p:cNvPr id="5" name="Straight Arrow Connector 4"/>
          <p:cNvCxnSpPr/>
          <p:nvPr/>
        </p:nvCxnSpPr>
        <p:spPr>
          <a:xfrm>
            <a:off x="1371600" y="1734489"/>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p:cNvCxnSpPr/>
          <p:nvPr/>
        </p:nvCxnSpPr>
        <p:spPr>
          <a:xfrm flipV="1">
            <a:off x="2273134" y="1326056"/>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a:off x="2273134" y="1734489"/>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25" name="Oval 1024"/>
          <p:cNvSpPr/>
          <p:nvPr/>
        </p:nvSpPr>
        <p:spPr>
          <a:xfrm>
            <a:off x="2361627" y="1370471"/>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2359373" y="2030585"/>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2700177" y="1318984"/>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p:nvPr/>
        </p:nvCxnSpPr>
        <p:spPr>
          <a:xfrm>
            <a:off x="2652728" y="2141702"/>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030" name="Picture 1029"/>
          <p:cNvPicPr>
            <a:picLocks noChangeAspect="1"/>
          </p:cNvPicPr>
          <p:nvPr/>
        </p:nvPicPr>
        <p:blipFill>
          <a:blip r:embed="rId3"/>
          <a:stretch>
            <a:fillRect/>
          </a:stretch>
        </p:blipFill>
        <p:spPr>
          <a:xfrm>
            <a:off x="3554262" y="1263579"/>
            <a:ext cx="203320" cy="204429"/>
          </a:xfrm>
          <a:prstGeom prst="rect">
            <a:avLst/>
          </a:prstGeom>
        </p:spPr>
      </p:pic>
      <p:pic>
        <p:nvPicPr>
          <p:cNvPr id="1031" name="Picture 1030"/>
          <p:cNvPicPr>
            <a:picLocks noChangeAspect="1"/>
          </p:cNvPicPr>
          <p:nvPr/>
        </p:nvPicPr>
        <p:blipFill>
          <a:blip r:embed="rId4"/>
          <a:stretch>
            <a:fillRect/>
          </a:stretch>
        </p:blipFill>
        <p:spPr>
          <a:xfrm>
            <a:off x="3554262" y="2024029"/>
            <a:ext cx="198266" cy="203777"/>
          </a:xfrm>
          <a:prstGeom prst="rect">
            <a:avLst/>
          </a:prstGeom>
        </p:spPr>
      </p:pic>
      <p:pic>
        <p:nvPicPr>
          <p:cNvPr id="21" name="Picture 20"/>
          <p:cNvPicPr>
            <a:picLocks noChangeAspect="1"/>
          </p:cNvPicPr>
          <p:nvPr/>
        </p:nvPicPr>
        <p:blipFill>
          <a:blip r:embed="rId5"/>
          <a:stretch>
            <a:fillRect/>
          </a:stretch>
        </p:blipFill>
        <p:spPr>
          <a:xfrm>
            <a:off x="1940990" y="1521128"/>
            <a:ext cx="290626" cy="426721"/>
          </a:xfrm>
          <a:prstGeom prst="rect">
            <a:avLst/>
          </a:prstGeom>
        </p:spPr>
      </p:pic>
      <p:cxnSp>
        <p:nvCxnSpPr>
          <p:cNvPr id="23" name="Straight Arrow Connector 22"/>
          <p:cNvCxnSpPr/>
          <p:nvPr/>
        </p:nvCxnSpPr>
        <p:spPr>
          <a:xfrm>
            <a:off x="1371600" y="2847488"/>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V="1">
            <a:off x="2258307" y="2439055"/>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p:nvPr/>
        </p:nvCxnSpPr>
        <p:spPr>
          <a:xfrm>
            <a:off x="2258307" y="2847488"/>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Oval 27"/>
          <p:cNvSpPr/>
          <p:nvPr/>
        </p:nvSpPr>
        <p:spPr>
          <a:xfrm>
            <a:off x="2346799" y="2483470"/>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2344546" y="3143584"/>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2685349" y="2431984"/>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p:nvPr/>
        </p:nvCxnSpPr>
        <p:spPr>
          <a:xfrm>
            <a:off x="2637900" y="3254702"/>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39" name="Picture 38"/>
          <p:cNvPicPr>
            <a:picLocks noChangeAspect="1"/>
          </p:cNvPicPr>
          <p:nvPr/>
        </p:nvPicPr>
        <p:blipFill>
          <a:blip r:embed="rId3"/>
          <a:stretch>
            <a:fillRect/>
          </a:stretch>
        </p:blipFill>
        <p:spPr>
          <a:xfrm>
            <a:off x="3569195" y="2376252"/>
            <a:ext cx="203320" cy="204429"/>
          </a:xfrm>
          <a:prstGeom prst="rect">
            <a:avLst/>
          </a:prstGeom>
        </p:spPr>
      </p:pic>
      <p:pic>
        <p:nvPicPr>
          <p:cNvPr id="43" name="Picture 42"/>
          <p:cNvPicPr>
            <a:picLocks noChangeAspect="1"/>
          </p:cNvPicPr>
          <p:nvPr/>
        </p:nvPicPr>
        <p:blipFill>
          <a:blip r:embed="rId6"/>
          <a:stretch>
            <a:fillRect/>
          </a:stretch>
        </p:blipFill>
        <p:spPr>
          <a:xfrm>
            <a:off x="1881233" y="3768679"/>
            <a:ext cx="260970" cy="505969"/>
          </a:xfrm>
          <a:prstGeom prst="rect">
            <a:avLst/>
          </a:prstGeom>
        </p:spPr>
      </p:pic>
      <p:cxnSp>
        <p:nvCxnSpPr>
          <p:cNvPr id="45" name="Straight Arrow Connector 44"/>
          <p:cNvCxnSpPr/>
          <p:nvPr/>
        </p:nvCxnSpPr>
        <p:spPr>
          <a:xfrm>
            <a:off x="1371600" y="3955816"/>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p:nvPr/>
        </p:nvCxnSpPr>
        <p:spPr>
          <a:xfrm flipV="1">
            <a:off x="2258307" y="3547383"/>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p:nvPr/>
        </p:nvCxnSpPr>
        <p:spPr>
          <a:xfrm>
            <a:off x="2258307" y="3955816"/>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1" name="Oval 50"/>
          <p:cNvSpPr/>
          <p:nvPr/>
        </p:nvSpPr>
        <p:spPr>
          <a:xfrm>
            <a:off x="2346799" y="3591798"/>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Oval 51"/>
          <p:cNvSpPr/>
          <p:nvPr/>
        </p:nvSpPr>
        <p:spPr>
          <a:xfrm>
            <a:off x="2344546" y="4251912"/>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a:off x="2685349" y="3540311"/>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4" name="Straight Arrow Connector 53"/>
          <p:cNvCxnSpPr/>
          <p:nvPr/>
        </p:nvCxnSpPr>
        <p:spPr>
          <a:xfrm>
            <a:off x="2637900" y="4363030"/>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59" name="Picture 58"/>
          <p:cNvPicPr>
            <a:picLocks noChangeAspect="1"/>
          </p:cNvPicPr>
          <p:nvPr/>
        </p:nvPicPr>
        <p:blipFill>
          <a:blip r:embed="rId7"/>
          <a:stretch>
            <a:fillRect/>
          </a:stretch>
        </p:blipFill>
        <p:spPr>
          <a:xfrm>
            <a:off x="1850198" y="2687939"/>
            <a:ext cx="361800" cy="426721"/>
          </a:xfrm>
          <a:prstGeom prst="rect">
            <a:avLst/>
          </a:prstGeom>
        </p:spPr>
      </p:pic>
      <p:pic>
        <p:nvPicPr>
          <p:cNvPr id="60" name="Picture 59"/>
          <p:cNvPicPr>
            <a:picLocks noChangeAspect="1"/>
          </p:cNvPicPr>
          <p:nvPr/>
        </p:nvPicPr>
        <p:blipFill>
          <a:blip r:embed="rId2"/>
          <a:stretch>
            <a:fillRect/>
          </a:stretch>
        </p:blipFill>
        <p:spPr>
          <a:xfrm>
            <a:off x="3560861" y="3117130"/>
            <a:ext cx="200564" cy="232954"/>
          </a:xfrm>
          <a:prstGeom prst="rect">
            <a:avLst/>
          </a:prstGeom>
        </p:spPr>
      </p:pic>
      <p:pic>
        <p:nvPicPr>
          <p:cNvPr id="61" name="Picture 60"/>
          <p:cNvPicPr>
            <a:picLocks noChangeAspect="1"/>
          </p:cNvPicPr>
          <p:nvPr/>
        </p:nvPicPr>
        <p:blipFill>
          <a:blip r:embed="rId8"/>
          <a:stretch>
            <a:fillRect/>
          </a:stretch>
        </p:blipFill>
        <p:spPr>
          <a:xfrm>
            <a:off x="3554188" y="4267639"/>
            <a:ext cx="217234" cy="228161"/>
          </a:xfrm>
          <a:prstGeom prst="rect">
            <a:avLst/>
          </a:prstGeom>
        </p:spPr>
      </p:pic>
      <p:pic>
        <p:nvPicPr>
          <p:cNvPr id="62" name="Picture 61"/>
          <p:cNvPicPr>
            <a:picLocks noChangeAspect="1"/>
          </p:cNvPicPr>
          <p:nvPr/>
        </p:nvPicPr>
        <p:blipFill>
          <a:blip r:embed="rId4"/>
          <a:stretch>
            <a:fillRect/>
          </a:stretch>
        </p:blipFill>
        <p:spPr>
          <a:xfrm>
            <a:off x="3562009" y="3516884"/>
            <a:ext cx="198266" cy="203777"/>
          </a:xfrm>
          <a:prstGeom prst="rect">
            <a:avLst/>
          </a:prstGeom>
        </p:spPr>
      </p:pic>
      <p:sp>
        <p:nvSpPr>
          <p:cNvPr id="20" name="Rectangle 19"/>
          <p:cNvSpPr/>
          <p:nvPr/>
        </p:nvSpPr>
        <p:spPr>
          <a:xfrm>
            <a:off x="2245472" y="1244577"/>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69" name="Rectangle 68"/>
          <p:cNvSpPr/>
          <p:nvPr/>
        </p:nvSpPr>
        <p:spPr>
          <a:xfrm>
            <a:off x="2243671" y="1751568"/>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cxnSp>
        <p:nvCxnSpPr>
          <p:cNvPr id="70" name="Straight Arrow Connector 69"/>
          <p:cNvCxnSpPr/>
          <p:nvPr/>
        </p:nvCxnSpPr>
        <p:spPr>
          <a:xfrm>
            <a:off x="5039450" y="1751568"/>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1" name="Straight Arrow Connector 70"/>
          <p:cNvCxnSpPr/>
          <p:nvPr/>
        </p:nvCxnSpPr>
        <p:spPr>
          <a:xfrm flipV="1">
            <a:off x="5891574" y="1343135"/>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2" name="Straight Arrow Connector 71"/>
          <p:cNvCxnSpPr/>
          <p:nvPr/>
        </p:nvCxnSpPr>
        <p:spPr>
          <a:xfrm>
            <a:off x="5891574" y="1751568"/>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3" name="Oval 72"/>
          <p:cNvSpPr/>
          <p:nvPr/>
        </p:nvSpPr>
        <p:spPr>
          <a:xfrm>
            <a:off x="5980067" y="1387550"/>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Oval 73"/>
          <p:cNvSpPr/>
          <p:nvPr/>
        </p:nvSpPr>
        <p:spPr>
          <a:xfrm>
            <a:off x="5977814" y="2047664"/>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p:nvPr/>
        </p:nvCxnSpPr>
        <p:spPr>
          <a:xfrm>
            <a:off x="6318617" y="1336063"/>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6" name="Straight Arrow Connector 75"/>
          <p:cNvCxnSpPr/>
          <p:nvPr/>
        </p:nvCxnSpPr>
        <p:spPr>
          <a:xfrm>
            <a:off x="6271168" y="2158782"/>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77" name="Picture 76"/>
          <p:cNvPicPr>
            <a:picLocks noChangeAspect="1"/>
          </p:cNvPicPr>
          <p:nvPr/>
        </p:nvPicPr>
        <p:blipFill>
          <a:blip r:embed="rId3"/>
          <a:stretch>
            <a:fillRect/>
          </a:stretch>
        </p:blipFill>
        <p:spPr>
          <a:xfrm>
            <a:off x="7172702" y="1280658"/>
            <a:ext cx="203320" cy="204429"/>
          </a:xfrm>
          <a:prstGeom prst="rect">
            <a:avLst/>
          </a:prstGeom>
        </p:spPr>
      </p:pic>
      <p:pic>
        <p:nvPicPr>
          <p:cNvPr id="78" name="Picture 77"/>
          <p:cNvPicPr>
            <a:picLocks noChangeAspect="1"/>
          </p:cNvPicPr>
          <p:nvPr/>
        </p:nvPicPr>
        <p:blipFill>
          <a:blip r:embed="rId4"/>
          <a:stretch>
            <a:fillRect/>
          </a:stretch>
        </p:blipFill>
        <p:spPr>
          <a:xfrm>
            <a:off x="7172702" y="2041108"/>
            <a:ext cx="198266" cy="203777"/>
          </a:xfrm>
          <a:prstGeom prst="rect">
            <a:avLst/>
          </a:prstGeom>
        </p:spPr>
      </p:pic>
      <p:cxnSp>
        <p:nvCxnSpPr>
          <p:cNvPr id="80" name="Straight Arrow Connector 79"/>
          <p:cNvCxnSpPr/>
          <p:nvPr/>
        </p:nvCxnSpPr>
        <p:spPr>
          <a:xfrm>
            <a:off x="5039450" y="2864567"/>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4" name="Straight Arrow Connector 93"/>
          <p:cNvCxnSpPr/>
          <p:nvPr/>
        </p:nvCxnSpPr>
        <p:spPr>
          <a:xfrm flipV="1">
            <a:off x="5876747" y="2456134"/>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5" name="Straight Arrow Connector 94"/>
          <p:cNvCxnSpPr/>
          <p:nvPr/>
        </p:nvCxnSpPr>
        <p:spPr>
          <a:xfrm>
            <a:off x="5876747" y="2864567"/>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6" name="Oval 95"/>
          <p:cNvSpPr/>
          <p:nvPr/>
        </p:nvSpPr>
        <p:spPr>
          <a:xfrm>
            <a:off x="5965240" y="2500549"/>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7" name="Oval 96"/>
          <p:cNvSpPr/>
          <p:nvPr/>
        </p:nvSpPr>
        <p:spPr>
          <a:xfrm>
            <a:off x="5962986" y="3160663"/>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p:cNvCxnSpPr/>
          <p:nvPr/>
        </p:nvCxnSpPr>
        <p:spPr>
          <a:xfrm>
            <a:off x="6303789" y="2449063"/>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6256340" y="3271781"/>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a:off x="5039450" y="3972895"/>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3" name="Straight Arrow Connector 102"/>
          <p:cNvCxnSpPr/>
          <p:nvPr/>
        </p:nvCxnSpPr>
        <p:spPr>
          <a:xfrm flipV="1">
            <a:off x="5876747" y="3564462"/>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p:cNvCxnSpPr/>
          <p:nvPr/>
        </p:nvCxnSpPr>
        <p:spPr>
          <a:xfrm>
            <a:off x="5876747" y="3972895"/>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5" name="Oval 104"/>
          <p:cNvSpPr/>
          <p:nvPr/>
        </p:nvSpPr>
        <p:spPr>
          <a:xfrm>
            <a:off x="5965240" y="3608877"/>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 name="Oval 105"/>
          <p:cNvSpPr/>
          <p:nvPr/>
        </p:nvSpPr>
        <p:spPr>
          <a:xfrm>
            <a:off x="5962986" y="4268991"/>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p:nvPr/>
        </p:nvCxnSpPr>
        <p:spPr>
          <a:xfrm>
            <a:off x="6303789" y="3557391"/>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8" name="Straight Arrow Connector 107"/>
          <p:cNvCxnSpPr/>
          <p:nvPr/>
        </p:nvCxnSpPr>
        <p:spPr>
          <a:xfrm>
            <a:off x="6256340" y="4380109"/>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12" name="Picture 111"/>
          <p:cNvPicPr>
            <a:picLocks noChangeAspect="1"/>
          </p:cNvPicPr>
          <p:nvPr/>
        </p:nvPicPr>
        <p:blipFill>
          <a:blip r:embed="rId4"/>
          <a:stretch>
            <a:fillRect/>
          </a:stretch>
        </p:blipFill>
        <p:spPr>
          <a:xfrm>
            <a:off x="7180449" y="3478300"/>
            <a:ext cx="198266" cy="203777"/>
          </a:xfrm>
          <a:prstGeom prst="rect">
            <a:avLst/>
          </a:prstGeom>
        </p:spPr>
      </p:pic>
      <p:sp>
        <p:nvSpPr>
          <p:cNvPr id="113" name="Rectangle 112"/>
          <p:cNvSpPr/>
          <p:nvPr/>
        </p:nvSpPr>
        <p:spPr>
          <a:xfrm>
            <a:off x="2258307" y="3467827"/>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14" name="Rectangle 113"/>
          <p:cNvSpPr/>
          <p:nvPr/>
        </p:nvSpPr>
        <p:spPr>
          <a:xfrm>
            <a:off x="2256505" y="3974818"/>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sp>
        <p:nvSpPr>
          <p:cNvPr id="115" name="Rectangle 114"/>
          <p:cNvSpPr/>
          <p:nvPr/>
        </p:nvSpPr>
        <p:spPr>
          <a:xfrm>
            <a:off x="2247689" y="2338627"/>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16" name="Rectangle 115"/>
          <p:cNvSpPr/>
          <p:nvPr/>
        </p:nvSpPr>
        <p:spPr>
          <a:xfrm>
            <a:off x="2245887" y="2845617"/>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pic>
        <p:nvPicPr>
          <p:cNvPr id="117" name="Picture 116"/>
          <p:cNvPicPr>
            <a:picLocks noChangeAspect="1"/>
          </p:cNvPicPr>
          <p:nvPr/>
        </p:nvPicPr>
        <p:blipFill>
          <a:blip r:embed="rId3"/>
          <a:stretch>
            <a:fillRect/>
          </a:stretch>
        </p:blipFill>
        <p:spPr>
          <a:xfrm>
            <a:off x="7175305" y="2381256"/>
            <a:ext cx="203320" cy="204429"/>
          </a:xfrm>
          <a:prstGeom prst="rect">
            <a:avLst/>
          </a:prstGeom>
        </p:spPr>
      </p:pic>
      <p:sp>
        <p:nvSpPr>
          <p:cNvPr id="122" name="Rectangle 121"/>
          <p:cNvSpPr/>
          <p:nvPr/>
        </p:nvSpPr>
        <p:spPr>
          <a:xfrm>
            <a:off x="5853616" y="1261459"/>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3" name="Rectangle 122"/>
          <p:cNvSpPr/>
          <p:nvPr/>
        </p:nvSpPr>
        <p:spPr>
          <a:xfrm>
            <a:off x="5851814" y="1768450"/>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sp>
        <p:nvSpPr>
          <p:cNvPr id="124" name="Rectangle 123"/>
          <p:cNvSpPr/>
          <p:nvPr/>
        </p:nvSpPr>
        <p:spPr>
          <a:xfrm>
            <a:off x="5851814" y="2366842"/>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5" name="Rectangle 124"/>
          <p:cNvSpPr/>
          <p:nvPr/>
        </p:nvSpPr>
        <p:spPr>
          <a:xfrm>
            <a:off x="5850013" y="2873833"/>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sp>
        <p:nvSpPr>
          <p:cNvPr id="126" name="Rectangle 125"/>
          <p:cNvSpPr/>
          <p:nvPr/>
        </p:nvSpPr>
        <p:spPr>
          <a:xfrm>
            <a:off x="5852824" y="3467209"/>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7" name="Rectangle 126"/>
          <p:cNvSpPr/>
          <p:nvPr/>
        </p:nvSpPr>
        <p:spPr>
          <a:xfrm>
            <a:off x="5851022" y="3974199"/>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pic>
        <p:nvPicPr>
          <p:cNvPr id="79" name="Picture 78"/>
          <p:cNvPicPr>
            <a:picLocks noChangeAspect="1"/>
          </p:cNvPicPr>
          <p:nvPr/>
        </p:nvPicPr>
        <p:blipFill>
          <a:blip r:embed="rId9"/>
          <a:stretch>
            <a:fillRect/>
          </a:stretch>
        </p:blipFill>
        <p:spPr>
          <a:xfrm>
            <a:off x="5496405" y="1570663"/>
            <a:ext cx="335529" cy="377186"/>
          </a:xfrm>
          <a:prstGeom prst="rect">
            <a:avLst/>
          </a:prstGeom>
        </p:spPr>
      </p:pic>
      <p:pic>
        <p:nvPicPr>
          <p:cNvPr id="82" name="Picture 81"/>
          <p:cNvPicPr>
            <a:picLocks noChangeAspect="1"/>
          </p:cNvPicPr>
          <p:nvPr/>
        </p:nvPicPr>
        <p:blipFill>
          <a:blip r:embed="rId2"/>
          <a:stretch>
            <a:fillRect/>
          </a:stretch>
        </p:blipFill>
        <p:spPr>
          <a:xfrm>
            <a:off x="7163367" y="6473966"/>
            <a:ext cx="200564" cy="232954"/>
          </a:xfrm>
          <a:prstGeom prst="rect">
            <a:avLst/>
          </a:prstGeom>
        </p:spPr>
      </p:pic>
      <p:cxnSp>
        <p:nvCxnSpPr>
          <p:cNvPr id="83" name="Straight Arrow Connector 82"/>
          <p:cNvCxnSpPr/>
          <p:nvPr/>
        </p:nvCxnSpPr>
        <p:spPr>
          <a:xfrm>
            <a:off x="1367997" y="5086321"/>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4" name="Straight Arrow Connector 83"/>
          <p:cNvCxnSpPr/>
          <p:nvPr/>
        </p:nvCxnSpPr>
        <p:spPr>
          <a:xfrm flipV="1">
            <a:off x="2269531" y="4677888"/>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5" name="Straight Arrow Connector 84"/>
          <p:cNvCxnSpPr/>
          <p:nvPr/>
        </p:nvCxnSpPr>
        <p:spPr>
          <a:xfrm>
            <a:off x="2269531" y="5086321"/>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6" name="Oval 85"/>
          <p:cNvSpPr/>
          <p:nvPr/>
        </p:nvSpPr>
        <p:spPr>
          <a:xfrm>
            <a:off x="2358024" y="4722303"/>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Oval 86"/>
          <p:cNvSpPr/>
          <p:nvPr/>
        </p:nvSpPr>
        <p:spPr>
          <a:xfrm>
            <a:off x="2355770" y="5382417"/>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p:nvPr/>
        </p:nvCxnSpPr>
        <p:spPr>
          <a:xfrm>
            <a:off x="2696574" y="4670816"/>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9" name="Straight Arrow Connector 88"/>
          <p:cNvCxnSpPr/>
          <p:nvPr/>
        </p:nvCxnSpPr>
        <p:spPr>
          <a:xfrm>
            <a:off x="2649125" y="5493534"/>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90" name="Picture 89"/>
          <p:cNvPicPr>
            <a:picLocks noChangeAspect="1"/>
          </p:cNvPicPr>
          <p:nvPr/>
        </p:nvPicPr>
        <p:blipFill>
          <a:blip r:embed="rId3"/>
          <a:stretch>
            <a:fillRect/>
          </a:stretch>
        </p:blipFill>
        <p:spPr>
          <a:xfrm>
            <a:off x="3550659" y="4615411"/>
            <a:ext cx="203320" cy="204429"/>
          </a:xfrm>
          <a:prstGeom prst="rect">
            <a:avLst/>
          </a:prstGeom>
        </p:spPr>
      </p:pic>
      <p:pic>
        <p:nvPicPr>
          <p:cNvPr id="91" name="Picture 90"/>
          <p:cNvPicPr>
            <a:picLocks noChangeAspect="1"/>
          </p:cNvPicPr>
          <p:nvPr/>
        </p:nvPicPr>
        <p:blipFill>
          <a:blip r:embed="rId4"/>
          <a:stretch>
            <a:fillRect/>
          </a:stretch>
        </p:blipFill>
        <p:spPr>
          <a:xfrm>
            <a:off x="3550659" y="5375861"/>
            <a:ext cx="198266" cy="203777"/>
          </a:xfrm>
          <a:prstGeom prst="rect">
            <a:avLst/>
          </a:prstGeom>
        </p:spPr>
      </p:pic>
      <p:cxnSp>
        <p:nvCxnSpPr>
          <p:cNvPr id="93" name="Straight Arrow Connector 92"/>
          <p:cNvCxnSpPr/>
          <p:nvPr/>
        </p:nvCxnSpPr>
        <p:spPr>
          <a:xfrm>
            <a:off x="1367997" y="6199320"/>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0" name="Straight Arrow Connector 99"/>
          <p:cNvCxnSpPr/>
          <p:nvPr/>
        </p:nvCxnSpPr>
        <p:spPr>
          <a:xfrm flipV="1">
            <a:off x="2254704" y="5790887"/>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1" name="Straight Arrow Connector 100"/>
          <p:cNvCxnSpPr/>
          <p:nvPr/>
        </p:nvCxnSpPr>
        <p:spPr>
          <a:xfrm>
            <a:off x="2254704" y="6199320"/>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9" name="Oval 108"/>
          <p:cNvSpPr/>
          <p:nvPr/>
        </p:nvSpPr>
        <p:spPr>
          <a:xfrm>
            <a:off x="2343196" y="5835302"/>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0" name="Oval 109"/>
          <p:cNvSpPr/>
          <p:nvPr/>
        </p:nvSpPr>
        <p:spPr>
          <a:xfrm>
            <a:off x="2340943" y="6495416"/>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p:nvPr/>
        </p:nvCxnSpPr>
        <p:spPr>
          <a:xfrm>
            <a:off x="2681746" y="5783816"/>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9" name="Straight Arrow Connector 128"/>
          <p:cNvCxnSpPr/>
          <p:nvPr/>
        </p:nvCxnSpPr>
        <p:spPr>
          <a:xfrm>
            <a:off x="2634297" y="6606534"/>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30" name="Picture 129"/>
          <p:cNvPicPr>
            <a:picLocks noChangeAspect="1"/>
          </p:cNvPicPr>
          <p:nvPr/>
        </p:nvPicPr>
        <p:blipFill>
          <a:blip r:embed="rId3"/>
          <a:stretch>
            <a:fillRect/>
          </a:stretch>
        </p:blipFill>
        <p:spPr>
          <a:xfrm>
            <a:off x="3565592" y="5728084"/>
            <a:ext cx="203320" cy="204429"/>
          </a:xfrm>
          <a:prstGeom prst="rect">
            <a:avLst/>
          </a:prstGeom>
        </p:spPr>
      </p:pic>
      <p:pic>
        <p:nvPicPr>
          <p:cNvPr id="140" name="Picture 139"/>
          <p:cNvPicPr>
            <a:picLocks noChangeAspect="1"/>
          </p:cNvPicPr>
          <p:nvPr/>
        </p:nvPicPr>
        <p:blipFill>
          <a:blip r:embed="rId2"/>
          <a:stretch>
            <a:fillRect/>
          </a:stretch>
        </p:blipFill>
        <p:spPr>
          <a:xfrm>
            <a:off x="3557258" y="6468962"/>
            <a:ext cx="200564" cy="232954"/>
          </a:xfrm>
          <a:prstGeom prst="rect">
            <a:avLst/>
          </a:prstGeom>
        </p:spPr>
      </p:pic>
      <p:sp>
        <p:nvSpPr>
          <p:cNvPr id="143" name="Rectangle 142"/>
          <p:cNvSpPr/>
          <p:nvPr/>
        </p:nvSpPr>
        <p:spPr>
          <a:xfrm>
            <a:off x="2241869" y="4596409"/>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44" name="Rectangle 143"/>
          <p:cNvSpPr/>
          <p:nvPr/>
        </p:nvSpPr>
        <p:spPr>
          <a:xfrm>
            <a:off x="2240068" y="5103400"/>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cxnSp>
        <p:nvCxnSpPr>
          <p:cNvPr id="145" name="Straight Arrow Connector 144"/>
          <p:cNvCxnSpPr/>
          <p:nvPr/>
        </p:nvCxnSpPr>
        <p:spPr>
          <a:xfrm>
            <a:off x="5035847" y="5103400"/>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6" name="Straight Arrow Connector 145"/>
          <p:cNvCxnSpPr/>
          <p:nvPr/>
        </p:nvCxnSpPr>
        <p:spPr>
          <a:xfrm flipV="1">
            <a:off x="5887971" y="4694967"/>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7" name="Straight Arrow Connector 146"/>
          <p:cNvCxnSpPr/>
          <p:nvPr/>
        </p:nvCxnSpPr>
        <p:spPr>
          <a:xfrm>
            <a:off x="5887971" y="5103400"/>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8" name="Oval 147"/>
          <p:cNvSpPr/>
          <p:nvPr/>
        </p:nvSpPr>
        <p:spPr>
          <a:xfrm>
            <a:off x="5976464" y="4739382"/>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9" name="Oval 148"/>
          <p:cNvSpPr/>
          <p:nvPr/>
        </p:nvSpPr>
        <p:spPr>
          <a:xfrm>
            <a:off x="5974211" y="5399496"/>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p:cNvCxnSpPr/>
          <p:nvPr/>
        </p:nvCxnSpPr>
        <p:spPr>
          <a:xfrm>
            <a:off x="6315014" y="4687895"/>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1" name="Straight Arrow Connector 150"/>
          <p:cNvCxnSpPr/>
          <p:nvPr/>
        </p:nvCxnSpPr>
        <p:spPr>
          <a:xfrm>
            <a:off x="6267565" y="5510614"/>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52" name="Picture 151"/>
          <p:cNvPicPr>
            <a:picLocks noChangeAspect="1"/>
          </p:cNvPicPr>
          <p:nvPr/>
        </p:nvPicPr>
        <p:blipFill>
          <a:blip r:embed="rId3"/>
          <a:stretch>
            <a:fillRect/>
          </a:stretch>
        </p:blipFill>
        <p:spPr>
          <a:xfrm>
            <a:off x="7169099" y="4632490"/>
            <a:ext cx="203320" cy="204429"/>
          </a:xfrm>
          <a:prstGeom prst="rect">
            <a:avLst/>
          </a:prstGeom>
        </p:spPr>
      </p:pic>
      <p:pic>
        <p:nvPicPr>
          <p:cNvPr id="153" name="Picture 152"/>
          <p:cNvPicPr>
            <a:picLocks noChangeAspect="1"/>
          </p:cNvPicPr>
          <p:nvPr/>
        </p:nvPicPr>
        <p:blipFill>
          <a:blip r:embed="rId4"/>
          <a:stretch>
            <a:fillRect/>
          </a:stretch>
        </p:blipFill>
        <p:spPr>
          <a:xfrm>
            <a:off x="7180359" y="4266748"/>
            <a:ext cx="198266" cy="203777"/>
          </a:xfrm>
          <a:prstGeom prst="rect">
            <a:avLst/>
          </a:prstGeom>
        </p:spPr>
      </p:pic>
      <p:cxnSp>
        <p:nvCxnSpPr>
          <p:cNvPr id="154" name="Straight Arrow Connector 153"/>
          <p:cNvCxnSpPr/>
          <p:nvPr/>
        </p:nvCxnSpPr>
        <p:spPr>
          <a:xfrm>
            <a:off x="5035847" y="6216399"/>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5" name="Straight Arrow Connector 154"/>
          <p:cNvCxnSpPr/>
          <p:nvPr/>
        </p:nvCxnSpPr>
        <p:spPr>
          <a:xfrm flipV="1">
            <a:off x="5873144" y="5807966"/>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6" name="Straight Arrow Connector 155"/>
          <p:cNvCxnSpPr/>
          <p:nvPr/>
        </p:nvCxnSpPr>
        <p:spPr>
          <a:xfrm>
            <a:off x="5873144" y="6216399"/>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7" name="Oval 156"/>
          <p:cNvSpPr/>
          <p:nvPr/>
        </p:nvSpPr>
        <p:spPr>
          <a:xfrm>
            <a:off x="5961637" y="5852381"/>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8" name="Oval 157"/>
          <p:cNvSpPr/>
          <p:nvPr/>
        </p:nvSpPr>
        <p:spPr>
          <a:xfrm>
            <a:off x="5959383" y="6512495"/>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Arrow Connector 158"/>
          <p:cNvCxnSpPr/>
          <p:nvPr/>
        </p:nvCxnSpPr>
        <p:spPr>
          <a:xfrm>
            <a:off x="6300186" y="5800895"/>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0" name="Straight Arrow Connector 159"/>
          <p:cNvCxnSpPr/>
          <p:nvPr/>
        </p:nvCxnSpPr>
        <p:spPr>
          <a:xfrm>
            <a:off x="6252737" y="6623613"/>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sp>
        <p:nvSpPr>
          <p:cNvPr id="172" name="Rectangle 171"/>
          <p:cNvSpPr/>
          <p:nvPr/>
        </p:nvSpPr>
        <p:spPr>
          <a:xfrm>
            <a:off x="2244086" y="5690459"/>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73" name="Rectangle 172"/>
          <p:cNvSpPr/>
          <p:nvPr/>
        </p:nvSpPr>
        <p:spPr>
          <a:xfrm>
            <a:off x="2242284" y="6197449"/>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pic>
        <p:nvPicPr>
          <p:cNvPr id="174" name="Picture 173"/>
          <p:cNvPicPr>
            <a:picLocks noChangeAspect="1"/>
          </p:cNvPicPr>
          <p:nvPr/>
        </p:nvPicPr>
        <p:blipFill>
          <a:blip r:embed="rId3"/>
          <a:stretch>
            <a:fillRect/>
          </a:stretch>
        </p:blipFill>
        <p:spPr>
          <a:xfrm>
            <a:off x="7171702" y="5733088"/>
            <a:ext cx="203320" cy="204429"/>
          </a:xfrm>
          <a:prstGeom prst="rect">
            <a:avLst/>
          </a:prstGeom>
        </p:spPr>
      </p:pic>
      <p:sp>
        <p:nvSpPr>
          <p:cNvPr id="177" name="Rectangle 176"/>
          <p:cNvSpPr/>
          <p:nvPr/>
        </p:nvSpPr>
        <p:spPr>
          <a:xfrm>
            <a:off x="5850013" y="4613291"/>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78" name="Rectangle 177"/>
          <p:cNvSpPr/>
          <p:nvPr/>
        </p:nvSpPr>
        <p:spPr>
          <a:xfrm>
            <a:off x="5848211" y="5120282"/>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sp>
        <p:nvSpPr>
          <p:cNvPr id="179" name="Rectangle 178"/>
          <p:cNvSpPr/>
          <p:nvPr/>
        </p:nvSpPr>
        <p:spPr>
          <a:xfrm>
            <a:off x="5848211" y="5718674"/>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80" name="Rectangle 179"/>
          <p:cNvSpPr/>
          <p:nvPr/>
        </p:nvSpPr>
        <p:spPr>
          <a:xfrm>
            <a:off x="5846410" y="6225665"/>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pic>
        <p:nvPicPr>
          <p:cNvPr id="183" name="Picture 182"/>
          <p:cNvPicPr>
            <a:picLocks noChangeAspect="1"/>
          </p:cNvPicPr>
          <p:nvPr/>
        </p:nvPicPr>
        <p:blipFill>
          <a:blip r:embed="rId9"/>
          <a:stretch>
            <a:fillRect/>
          </a:stretch>
        </p:blipFill>
        <p:spPr>
          <a:xfrm>
            <a:off x="5492802" y="4922495"/>
            <a:ext cx="335529" cy="377186"/>
          </a:xfrm>
          <a:prstGeom prst="rect">
            <a:avLst/>
          </a:prstGeom>
        </p:spPr>
      </p:pic>
      <p:pic>
        <p:nvPicPr>
          <p:cNvPr id="184" name="Picture 183"/>
          <p:cNvPicPr>
            <a:picLocks noChangeAspect="1"/>
          </p:cNvPicPr>
          <p:nvPr/>
        </p:nvPicPr>
        <p:blipFill>
          <a:blip r:embed="rId6"/>
          <a:stretch>
            <a:fillRect/>
          </a:stretch>
        </p:blipFill>
        <p:spPr>
          <a:xfrm>
            <a:off x="1900613" y="5953678"/>
            <a:ext cx="260970" cy="505969"/>
          </a:xfrm>
          <a:prstGeom prst="rect">
            <a:avLst/>
          </a:prstGeom>
        </p:spPr>
      </p:pic>
      <p:pic>
        <p:nvPicPr>
          <p:cNvPr id="185" name="Picture 184"/>
          <p:cNvPicPr>
            <a:picLocks noChangeAspect="1"/>
          </p:cNvPicPr>
          <p:nvPr/>
        </p:nvPicPr>
        <p:blipFill>
          <a:blip r:embed="rId9"/>
          <a:stretch>
            <a:fillRect/>
          </a:stretch>
        </p:blipFill>
        <p:spPr>
          <a:xfrm>
            <a:off x="5499307" y="2680996"/>
            <a:ext cx="335529" cy="377186"/>
          </a:xfrm>
          <a:prstGeom prst="rect">
            <a:avLst/>
          </a:prstGeom>
        </p:spPr>
      </p:pic>
      <p:pic>
        <p:nvPicPr>
          <p:cNvPr id="186" name="Picture 185"/>
          <p:cNvPicPr>
            <a:picLocks noChangeAspect="1"/>
          </p:cNvPicPr>
          <p:nvPr/>
        </p:nvPicPr>
        <p:blipFill>
          <a:blip r:embed="rId10"/>
          <a:stretch>
            <a:fillRect/>
          </a:stretch>
        </p:blipFill>
        <p:spPr>
          <a:xfrm>
            <a:off x="5510171" y="3791329"/>
            <a:ext cx="300789" cy="412848"/>
          </a:xfrm>
          <a:prstGeom prst="rect">
            <a:avLst/>
          </a:prstGeom>
        </p:spPr>
      </p:pic>
      <p:pic>
        <p:nvPicPr>
          <p:cNvPr id="187" name="Picture 186"/>
          <p:cNvPicPr>
            <a:picLocks noChangeAspect="1"/>
          </p:cNvPicPr>
          <p:nvPr/>
        </p:nvPicPr>
        <p:blipFill>
          <a:blip r:embed="rId11"/>
          <a:stretch>
            <a:fillRect/>
          </a:stretch>
        </p:blipFill>
        <p:spPr>
          <a:xfrm>
            <a:off x="5540495" y="5975238"/>
            <a:ext cx="253151" cy="444421"/>
          </a:xfrm>
          <a:prstGeom prst="rect">
            <a:avLst/>
          </a:prstGeom>
        </p:spPr>
      </p:pic>
      <p:pic>
        <p:nvPicPr>
          <p:cNvPr id="188" name="Picture 187"/>
          <p:cNvPicPr>
            <a:picLocks noChangeAspect="1"/>
          </p:cNvPicPr>
          <p:nvPr/>
        </p:nvPicPr>
        <p:blipFill>
          <a:blip r:embed="rId3"/>
          <a:stretch>
            <a:fillRect/>
          </a:stretch>
        </p:blipFill>
        <p:spPr>
          <a:xfrm>
            <a:off x="7198853" y="5400621"/>
            <a:ext cx="203320" cy="204429"/>
          </a:xfrm>
          <a:prstGeom prst="rect">
            <a:avLst/>
          </a:prstGeom>
        </p:spPr>
      </p:pic>
      <p:pic>
        <p:nvPicPr>
          <p:cNvPr id="189" name="Picture 188"/>
          <p:cNvPicPr>
            <a:picLocks noChangeAspect="1"/>
          </p:cNvPicPr>
          <p:nvPr/>
        </p:nvPicPr>
        <p:blipFill>
          <a:blip r:embed="rId6"/>
          <a:stretch>
            <a:fillRect/>
          </a:stretch>
        </p:blipFill>
        <p:spPr>
          <a:xfrm>
            <a:off x="1890520" y="4893527"/>
            <a:ext cx="260970" cy="505969"/>
          </a:xfrm>
          <a:prstGeom prst="rect">
            <a:avLst/>
          </a:prstGeom>
        </p:spPr>
      </p:pic>
    </p:spTree>
    <p:extLst>
      <p:ext uri="{BB962C8B-B14F-4D97-AF65-F5344CB8AC3E}">
        <p14:creationId xmlns:p14="http://schemas.microsoft.com/office/powerpoint/2010/main" val="3737639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502962"/>
            <a:ext cx="3810000"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870373" y="4480647"/>
            <a:ext cx="322091" cy="363989"/>
          </a:xfrm>
          <a:prstGeom prst="rect">
            <a:avLst/>
          </a:prstGeom>
        </p:spPr>
      </p:pic>
      <p:pic>
        <p:nvPicPr>
          <p:cNvPr id="8" name="Picture 7"/>
          <p:cNvPicPr>
            <a:picLocks noChangeAspect="1"/>
          </p:cNvPicPr>
          <p:nvPr/>
        </p:nvPicPr>
        <p:blipFill>
          <a:blip r:embed="rId3"/>
          <a:stretch>
            <a:fillRect/>
          </a:stretch>
        </p:blipFill>
        <p:spPr>
          <a:xfrm>
            <a:off x="1623059" y="4064225"/>
            <a:ext cx="326517" cy="319419"/>
          </a:xfrm>
          <a:prstGeom prst="rect">
            <a:avLst/>
          </a:prstGeom>
        </p:spPr>
      </p:pic>
      <p:pic>
        <p:nvPicPr>
          <p:cNvPr id="9" name="Picture 8"/>
          <p:cNvPicPr>
            <a:picLocks noChangeAspect="1"/>
          </p:cNvPicPr>
          <p:nvPr/>
        </p:nvPicPr>
        <p:blipFill>
          <a:blip r:embed="rId4"/>
          <a:stretch>
            <a:fillRect/>
          </a:stretch>
        </p:blipFill>
        <p:spPr>
          <a:xfrm>
            <a:off x="3303931" y="4060723"/>
            <a:ext cx="318401" cy="318401"/>
          </a:xfrm>
          <a:prstGeom prst="rect">
            <a:avLst/>
          </a:prstGeom>
        </p:spPr>
      </p:pic>
      <p:pic>
        <p:nvPicPr>
          <p:cNvPr id="10" name="Picture 9"/>
          <p:cNvPicPr>
            <a:picLocks noChangeAspect="1"/>
          </p:cNvPicPr>
          <p:nvPr/>
        </p:nvPicPr>
        <p:blipFill>
          <a:blip r:embed="rId3"/>
          <a:stretch>
            <a:fillRect/>
          </a:stretch>
        </p:blipFill>
        <p:spPr>
          <a:xfrm>
            <a:off x="2034539" y="4071222"/>
            <a:ext cx="326517" cy="319419"/>
          </a:xfrm>
          <a:prstGeom prst="rect">
            <a:avLst/>
          </a:prstGeom>
        </p:spPr>
      </p:pic>
      <p:pic>
        <p:nvPicPr>
          <p:cNvPr id="11" name="Picture 10"/>
          <p:cNvPicPr>
            <a:picLocks noChangeAspect="1"/>
          </p:cNvPicPr>
          <p:nvPr/>
        </p:nvPicPr>
        <p:blipFill>
          <a:blip r:embed="rId4"/>
          <a:stretch>
            <a:fillRect/>
          </a:stretch>
        </p:blipFill>
        <p:spPr>
          <a:xfrm>
            <a:off x="2038596" y="4505474"/>
            <a:ext cx="318401" cy="318401"/>
          </a:xfrm>
          <a:prstGeom prst="rect">
            <a:avLst/>
          </a:prstGeom>
        </p:spPr>
      </p:pic>
      <p:sp>
        <p:nvSpPr>
          <p:cNvPr id="12" name="Oval 11"/>
          <p:cNvSpPr/>
          <p:nvPr/>
        </p:nvSpPr>
        <p:spPr>
          <a:xfrm>
            <a:off x="1009267" y="4154731"/>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914400" y="4000549"/>
            <a:ext cx="2819400" cy="4214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1009267" y="4572047"/>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400" y="4450833"/>
            <a:ext cx="2819400" cy="42125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Box 15"/>
          <p:cNvSpPr txBox="1"/>
          <p:nvPr/>
        </p:nvSpPr>
        <p:spPr>
          <a:xfrm>
            <a:off x="914400" y="3649305"/>
            <a:ext cx="1981200" cy="369332"/>
          </a:xfrm>
          <a:prstGeom prst="rect">
            <a:avLst/>
          </a:prstGeom>
          <a:noFill/>
        </p:spPr>
        <p:txBody>
          <a:bodyPr wrap="square" rtlCol="0">
            <a:spAutoFit/>
          </a:bodyPr>
          <a:lstStyle/>
          <a:p>
            <a:r>
              <a:rPr lang="en-US" dirty="0"/>
              <a:t>Outcome summary</a:t>
            </a:r>
          </a:p>
        </p:txBody>
      </p:sp>
      <p:sp>
        <p:nvSpPr>
          <p:cNvPr id="26" name="Rectangle 25"/>
          <p:cNvSpPr/>
          <p:nvPr/>
        </p:nvSpPr>
        <p:spPr>
          <a:xfrm>
            <a:off x="381000" y="1641294"/>
            <a:ext cx="3810000"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p:cNvSpPr/>
          <p:nvPr/>
        </p:nvSpPr>
        <p:spPr>
          <a:xfrm>
            <a:off x="1009267" y="2293063"/>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914400" y="2138881"/>
            <a:ext cx="2819400" cy="4214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Oval 28"/>
          <p:cNvSpPr/>
          <p:nvPr/>
        </p:nvSpPr>
        <p:spPr>
          <a:xfrm>
            <a:off x="1009267" y="2710379"/>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14400" y="2589165"/>
            <a:ext cx="2819400" cy="42125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914400" y="1787637"/>
            <a:ext cx="1981200" cy="369332"/>
          </a:xfrm>
          <a:prstGeom prst="rect">
            <a:avLst/>
          </a:prstGeom>
          <a:noFill/>
        </p:spPr>
        <p:txBody>
          <a:bodyPr wrap="square" rtlCol="0">
            <a:spAutoFit/>
          </a:bodyPr>
          <a:lstStyle/>
          <a:p>
            <a:pPr algn="ctr"/>
            <a:r>
              <a:rPr lang="en-US" dirty="0"/>
              <a:t>Cohort summary</a:t>
            </a:r>
          </a:p>
        </p:txBody>
      </p:sp>
      <p:pic>
        <p:nvPicPr>
          <p:cNvPr id="24" name="Picture 23"/>
          <p:cNvPicPr>
            <a:picLocks noChangeAspect="1"/>
          </p:cNvPicPr>
          <p:nvPr/>
        </p:nvPicPr>
        <p:blipFill>
          <a:blip r:embed="rId5"/>
          <a:stretch>
            <a:fillRect/>
          </a:stretch>
        </p:blipFill>
        <p:spPr>
          <a:xfrm>
            <a:off x="3194998" y="2186299"/>
            <a:ext cx="284612" cy="326604"/>
          </a:xfrm>
          <a:prstGeom prst="rect">
            <a:avLst/>
          </a:prstGeom>
        </p:spPr>
      </p:pic>
      <p:pic>
        <p:nvPicPr>
          <p:cNvPr id="25" name="Picture 24"/>
          <p:cNvPicPr>
            <a:picLocks noChangeAspect="1"/>
          </p:cNvPicPr>
          <p:nvPr/>
        </p:nvPicPr>
        <p:blipFill>
          <a:blip r:embed="rId6"/>
          <a:stretch>
            <a:fillRect/>
          </a:stretch>
        </p:blipFill>
        <p:spPr>
          <a:xfrm>
            <a:off x="1738800" y="2187475"/>
            <a:ext cx="194203" cy="366337"/>
          </a:xfrm>
          <a:prstGeom prst="rect">
            <a:avLst/>
          </a:prstGeom>
        </p:spPr>
      </p:pic>
      <p:pic>
        <p:nvPicPr>
          <p:cNvPr id="32" name="Picture 31"/>
          <p:cNvPicPr>
            <a:picLocks noChangeAspect="1"/>
          </p:cNvPicPr>
          <p:nvPr/>
        </p:nvPicPr>
        <p:blipFill>
          <a:blip r:embed="rId7"/>
          <a:stretch>
            <a:fillRect/>
          </a:stretch>
        </p:blipFill>
        <p:spPr>
          <a:xfrm>
            <a:off x="2764420" y="2184076"/>
            <a:ext cx="253939" cy="362770"/>
          </a:xfrm>
          <a:prstGeom prst="rect">
            <a:avLst/>
          </a:prstGeom>
        </p:spPr>
      </p:pic>
      <p:pic>
        <p:nvPicPr>
          <p:cNvPr id="33" name="Picture 32"/>
          <p:cNvPicPr>
            <a:picLocks noChangeAspect="1"/>
          </p:cNvPicPr>
          <p:nvPr/>
        </p:nvPicPr>
        <p:blipFill>
          <a:blip r:embed="rId6"/>
          <a:stretch>
            <a:fillRect/>
          </a:stretch>
        </p:blipFill>
        <p:spPr>
          <a:xfrm>
            <a:off x="2057407" y="2174869"/>
            <a:ext cx="194203" cy="366337"/>
          </a:xfrm>
          <a:prstGeom prst="rect">
            <a:avLst/>
          </a:prstGeom>
        </p:spPr>
      </p:pic>
      <p:pic>
        <p:nvPicPr>
          <p:cNvPr id="34" name="Picture 33"/>
          <p:cNvPicPr>
            <a:picLocks noChangeAspect="1"/>
          </p:cNvPicPr>
          <p:nvPr/>
        </p:nvPicPr>
        <p:blipFill>
          <a:blip r:embed="rId8"/>
          <a:stretch>
            <a:fillRect/>
          </a:stretch>
        </p:blipFill>
        <p:spPr>
          <a:xfrm>
            <a:off x="1715416" y="2633131"/>
            <a:ext cx="201617" cy="353950"/>
          </a:xfrm>
          <a:prstGeom prst="rect">
            <a:avLst/>
          </a:prstGeom>
        </p:spPr>
      </p:pic>
      <p:pic>
        <p:nvPicPr>
          <p:cNvPr id="35" name="Picture 34"/>
          <p:cNvPicPr>
            <a:picLocks noChangeAspect="1"/>
          </p:cNvPicPr>
          <p:nvPr/>
        </p:nvPicPr>
        <p:blipFill>
          <a:blip r:embed="rId9"/>
          <a:stretch>
            <a:fillRect/>
          </a:stretch>
        </p:blipFill>
        <p:spPr>
          <a:xfrm>
            <a:off x="2006027" y="2629918"/>
            <a:ext cx="252585" cy="346685"/>
          </a:xfrm>
          <a:prstGeom prst="rect">
            <a:avLst/>
          </a:prstGeom>
        </p:spPr>
      </p:pic>
      <p:pic>
        <p:nvPicPr>
          <p:cNvPr id="36" name="Picture 35"/>
          <p:cNvPicPr>
            <a:picLocks noChangeAspect="1"/>
          </p:cNvPicPr>
          <p:nvPr/>
        </p:nvPicPr>
        <p:blipFill>
          <a:blip r:embed="rId10"/>
          <a:stretch>
            <a:fillRect/>
          </a:stretch>
        </p:blipFill>
        <p:spPr>
          <a:xfrm>
            <a:off x="2356049" y="2629918"/>
            <a:ext cx="316969" cy="346685"/>
          </a:xfrm>
          <a:prstGeom prst="rect">
            <a:avLst/>
          </a:prstGeom>
        </p:spPr>
      </p:pic>
      <p:pic>
        <p:nvPicPr>
          <p:cNvPr id="37" name="Picture 36"/>
          <p:cNvPicPr>
            <a:picLocks noChangeAspect="1"/>
          </p:cNvPicPr>
          <p:nvPr/>
        </p:nvPicPr>
        <p:blipFill>
          <a:blip r:embed="rId10"/>
          <a:stretch>
            <a:fillRect/>
          </a:stretch>
        </p:blipFill>
        <p:spPr>
          <a:xfrm>
            <a:off x="2743133" y="2648208"/>
            <a:ext cx="316969" cy="346685"/>
          </a:xfrm>
          <a:prstGeom prst="rect">
            <a:avLst/>
          </a:prstGeom>
        </p:spPr>
      </p:pic>
      <p:pic>
        <p:nvPicPr>
          <p:cNvPr id="38" name="Picture 37"/>
          <p:cNvPicPr>
            <a:picLocks noChangeAspect="1"/>
          </p:cNvPicPr>
          <p:nvPr/>
        </p:nvPicPr>
        <p:blipFill>
          <a:blip r:embed="rId10"/>
          <a:stretch>
            <a:fillRect/>
          </a:stretch>
        </p:blipFill>
        <p:spPr>
          <a:xfrm>
            <a:off x="3162641" y="2636763"/>
            <a:ext cx="316969" cy="346685"/>
          </a:xfrm>
          <a:prstGeom prst="rect">
            <a:avLst/>
          </a:prstGeom>
        </p:spPr>
      </p:pic>
      <p:pic>
        <p:nvPicPr>
          <p:cNvPr id="39" name="Picture 38"/>
          <p:cNvPicPr>
            <a:picLocks noChangeAspect="1"/>
          </p:cNvPicPr>
          <p:nvPr/>
        </p:nvPicPr>
        <p:blipFill>
          <a:blip r:embed="rId6"/>
          <a:stretch>
            <a:fillRect/>
          </a:stretch>
        </p:blipFill>
        <p:spPr>
          <a:xfrm>
            <a:off x="2443946" y="2190409"/>
            <a:ext cx="194203" cy="366337"/>
          </a:xfrm>
          <a:prstGeom prst="rect">
            <a:avLst/>
          </a:prstGeom>
        </p:spPr>
      </p:pic>
      <p:pic>
        <p:nvPicPr>
          <p:cNvPr id="40" name="Picture 39"/>
          <p:cNvPicPr>
            <a:picLocks noChangeAspect="1"/>
          </p:cNvPicPr>
          <p:nvPr/>
        </p:nvPicPr>
        <p:blipFill>
          <a:blip r:embed="rId3"/>
          <a:stretch>
            <a:fillRect/>
          </a:stretch>
        </p:blipFill>
        <p:spPr>
          <a:xfrm>
            <a:off x="2446019" y="4059705"/>
            <a:ext cx="326517" cy="319419"/>
          </a:xfrm>
          <a:prstGeom prst="rect">
            <a:avLst/>
          </a:prstGeom>
        </p:spPr>
      </p:pic>
      <p:pic>
        <p:nvPicPr>
          <p:cNvPr id="41" name="Picture 40"/>
          <p:cNvPicPr>
            <a:picLocks noChangeAspect="1"/>
          </p:cNvPicPr>
          <p:nvPr/>
        </p:nvPicPr>
        <p:blipFill>
          <a:blip r:embed="rId3"/>
          <a:stretch>
            <a:fillRect/>
          </a:stretch>
        </p:blipFill>
        <p:spPr>
          <a:xfrm>
            <a:off x="2865947" y="4064225"/>
            <a:ext cx="326517" cy="319419"/>
          </a:xfrm>
          <a:prstGeom prst="rect">
            <a:avLst/>
          </a:prstGeom>
        </p:spPr>
      </p:pic>
      <p:pic>
        <p:nvPicPr>
          <p:cNvPr id="42" name="Picture 41"/>
          <p:cNvPicPr>
            <a:picLocks noChangeAspect="1"/>
          </p:cNvPicPr>
          <p:nvPr/>
        </p:nvPicPr>
        <p:blipFill>
          <a:blip r:embed="rId3"/>
          <a:stretch>
            <a:fillRect/>
          </a:stretch>
        </p:blipFill>
        <p:spPr>
          <a:xfrm>
            <a:off x="1618650" y="4500846"/>
            <a:ext cx="326517" cy="319419"/>
          </a:xfrm>
          <a:prstGeom prst="rect">
            <a:avLst/>
          </a:prstGeom>
        </p:spPr>
      </p:pic>
      <p:pic>
        <p:nvPicPr>
          <p:cNvPr id="43" name="Picture 42"/>
          <p:cNvPicPr>
            <a:picLocks noChangeAspect="1"/>
          </p:cNvPicPr>
          <p:nvPr/>
        </p:nvPicPr>
        <p:blipFill>
          <a:blip r:embed="rId2"/>
          <a:stretch>
            <a:fillRect/>
          </a:stretch>
        </p:blipFill>
        <p:spPr>
          <a:xfrm>
            <a:off x="3279146" y="4497822"/>
            <a:ext cx="322091" cy="363989"/>
          </a:xfrm>
          <a:prstGeom prst="rect">
            <a:avLst/>
          </a:prstGeom>
        </p:spPr>
      </p:pic>
      <p:pic>
        <p:nvPicPr>
          <p:cNvPr id="44" name="Picture 43"/>
          <p:cNvPicPr>
            <a:picLocks noChangeAspect="1"/>
          </p:cNvPicPr>
          <p:nvPr/>
        </p:nvPicPr>
        <p:blipFill>
          <a:blip r:embed="rId4"/>
          <a:stretch>
            <a:fillRect/>
          </a:stretch>
        </p:blipFill>
        <p:spPr>
          <a:xfrm>
            <a:off x="2448085" y="4505074"/>
            <a:ext cx="318401" cy="318401"/>
          </a:xfrm>
          <a:prstGeom prst="rect">
            <a:avLst/>
          </a:prstGeom>
        </p:spPr>
      </p:pic>
      <p:sp>
        <p:nvSpPr>
          <p:cNvPr id="45" name="Content Placeholder 2"/>
          <p:cNvSpPr>
            <a:spLocks noGrp="1"/>
          </p:cNvSpPr>
          <p:nvPr>
            <p:ph idx="1"/>
          </p:nvPr>
        </p:nvSpPr>
        <p:spPr>
          <a:xfrm>
            <a:off x="381000" y="5351413"/>
            <a:ext cx="8382000" cy="4330231"/>
          </a:xfrm>
        </p:spPr>
        <p:txBody>
          <a:bodyPr>
            <a:normAutofit/>
          </a:bodyPr>
          <a:lstStyle/>
          <a:p>
            <a:r>
              <a:rPr lang="en-US" sz="2800" dirty="0"/>
              <a:t>Exchangeability assumption may be violated if there is reason for treatment choice...and there often is</a:t>
            </a:r>
          </a:p>
        </p:txBody>
      </p:sp>
      <p:pic>
        <p:nvPicPr>
          <p:cNvPr id="46" name="Picture 2" descr="http://cdn.wikimg.net/strategywiki/images/1/1a/Ice_Hockey_NES_lineup.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74332" y="1604350"/>
            <a:ext cx="3905106" cy="366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2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an observational study like you would a randomized trial</a:t>
            </a:r>
          </a:p>
        </p:txBody>
      </p:sp>
      <p:pic>
        <p:nvPicPr>
          <p:cNvPr id="4" name="Picture 3"/>
          <p:cNvPicPr>
            <a:picLocks noChangeAspect="1"/>
          </p:cNvPicPr>
          <p:nvPr/>
        </p:nvPicPr>
        <p:blipFill>
          <a:blip r:embed="rId3"/>
          <a:stretch>
            <a:fillRect/>
          </a:stretch>
        </p:blipFill>
        <p:spPr>
          <a:xfrm>
            <a:off x="838200" y="1143000"/>
            <a:ext cx="7174134" cy="5419725"/>
          </a:xfrm>
          <a:prstGeom prst="rect">
            <a:avLst/>
          </a:prstGeom>
        </p:spPr>
      </p:pic>
      <p:sp>
        <p:nvSpPr>
          <p:cNvPr id="6" name="TextBox 5"/>
          <p:cNvSpPr txBox="1"/>
          <p:nvPr/>
        </p:nvSpPr>
        <p:spPr>
          <a:xfrm>
            <a:off x="2438400" y="4406801"/>
            <a:ext cx="3581400"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Protocol components to emulate:</a:t>
            </a:r>
          </a:p>
          <a:p>
            <a:pPr marL="285750" indent="-285750">
              <a:buFont typeface="Arial" panose="020B0604020202020204" pitchFamily="34" charset="0"/>
              <a:buChar char="•"/>
            </a:pPr>
            <a:r>
              <a:rPr lang="en-US" dirty="0"/>
              <a:t>Eligibility criteria</a:t>
            </a:r>
          </a:p>
          <a:p>
            <a:pPr marL="285750" indent="-285750">
              <a:buFont typeface="Arial" panose="020B0604020202020204" pitchFamily="34" charset="0"/>
              <a:buChar char="•"/>
            </a:pPr>
            <a:r>
              <a:rPr lang="en-US" dirty="0"/>
              <a:t>Treatment strategies</a:t>
            </a:r>
          </a:p>
          <a:p>
            <a:pPr marL="285750" indent="-285750">
              <a:buFont typeface="Arial" panose="020B0604020202020204" pitchFamily="34" charset="0"/>
              <a:buChar char="•"/>
            </a:pPr>
            <a:r>
              <a:rPr lang="en-US" dirty="0"/>
              <a:t>Assignment procedures</a:t>
            </a:r>
          </a:p>
          <a:p>
            <a:pPr marL="285750" indent="-285750">
              <a:buFont typeface="Arial" panose="020B0604020202020204" pitchFamily="34" charset="0"/>
              <a:buChar char="•"/>
            </a:pPr>
            <a:r>
              <a:rPr lang="en-US" dirty="0"/>
              <a:t>Follow-up period</a:t>
            </a:r>
          </a:p>
          <a:p>
            <a:pPr marL="285750" indent="-285750">
              <a:buFont typeface="Arial" panose="020B0604020202020204" pitchFamily="34" charset="0"/>
              <a:buChar char="•"/>
            </a:pPr>
            <a:r>
              <a:rPr lang="en-US" dirty="0"/>
              <a:t>Outcome</a:t>
            </a:r>
          </a:p>
          <a:p>
            <a:pPr marL="285750" indent="-285750">
              <a:buFont typeface="Arial" panose="020B0604020202020204" pitchFamily="34" charset="0"/>
              <a:buChar char="•"/>
            </a:pPr>
            <a:r>
              <a:rPr lang="en-US" dirty="0"/>
              <a:t>Causal contrasts of interest</a:t>
            </a:r>
          </a:p>
          <a:p>
            <a:pPr marL="285750" indent="-285750">
              <a:buFont typeface="Arial" panose="020B0604020202020204" pitchFamily="34" charset="0"/>
              <a:buChar char="•"/>
            </a:pPr>
            <a:r>
              <a:rPr lang="en-US" dirty="0"/>
              <a:t>Analysis plan</a:t>
            </a:r>
          </a:p>
        </p:txBody>
      </p:sp>
    </p:spTree>
    <p:extLst>
      <p:ext uri="{BB962C8B-B14F-4D97-AF65-F5344CB8AC3E}">
        <p14:creationId xmlns:p14="http://schemas.microsoft.com/office/powerpoint/2010/main" val="258908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381000"/>
            <a:ext cx="6096000" cy="3164750"/>
          </a:xfrm>
        </p:spPr>
        <p:txBody>
          <a:bodyPr>
            <a:normAutofit/>
          </a:bodyPr>
          <a:lstStyle/>
          <a:p>
            <a:r>
              <a:rPr lang="en-US" dirty="0"/>
              <a:t>Overview of the new-user cohort method design</a:t>
            </a:r>
          </a:p>
        </p:txBody>
      </p:sp>
      <p:sp>
        <p:nvSpPr>
          <p:cNvPr id="7" name="Subtitle 2">
            <a:extLst>
              <a:ext uri="{FF2B5EF4-FFF2-40B4-BE49-F238E27FC236}">
                <a16:creationId xmlns:a16="http://schemas.microsoft.com/office/drawing/2014/main" id="{BCEF5650-A4EE-4DD7-915A-09EB656B94A9}"/>
              </a:ext>
            </a:extLst>
          </p:cNvPr>
          <p:cNvSpPr txBox="1">
            <a:spLocks/>
          </p:cNvSpPr>
          <p:nvPr/>
        </p:nvSpPr>
        <p:spPr>
          <a:xfrm>
            <a:off x="2971800" y="3698150"/>
            <a:ext cx="5029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800" kern="1200">
                <a:solidFill>
                  <a:srgbClr val="153153"/>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ko-KR" sz="2400" dirty="0"/>
              <a:t>14 December 2019</a:t>
            </a:r>
          </a:p>
          <a:p>
            <a:r>
              <a:rPr lang="en-US" altLang="ko-KR" sz="2400" dirty="0"/>
              <a:t>Korea</a:t>
            </a:r>
          </a:p>
        </p:txBody>
      </p:sp>
      <p:sp>
        <p:nvSpPr>
          <p:cNvPr id="8" name="Subtitle 2">
            <a:extLst>
              <a:ext uri="{FF2B5EF4-FFF2-40B4-BE49-F238E27FC236}">
                <a16:creationId xmlns:a16="http://schemas.microsoft.com/office/drawing/2014/main" id="{0107DB1E-BC91-400C-9B2D-3911D32E14F5}"/>
              </a:ext>
            </a:extLst>
          </p:cNvPr>
          <p:cNvSpPr>
            <a:spLocks noGrp="1"/>
          </p:cNvSpPr>
          <p:nvPr>
            <p:ph type="subTitle" idx="1"/>
          </p:nvPr>
        </p:nvSpPr>
        <p:spPr>
          <a:xfrm>
            <a:off x="2209800" y="4764950"/>
            <a:ext cx="6629400" cy="1257300"/>
          </a:xfrm>
        </p:spPr>
        <p:txBody>
          <a:bodyPr>
            <a:noAutofit/>
          </a:bodyPr>
          <a:lstStyle/>
          <a:p>
            <a:r>
              <a:rPr lang="en-US" altLang="ko-KR" sz="2400" dirty="0"/>
              <a:t>Patrick Ryan PhD</a:t>
            </a:r>
          </a:p>
          <a:p>
            <a:r>
              <a:rPr lang="en-US" sz="2400" dirty="0"/>
              <a:t>Janssen Research and Development</a:t>
            </a:r>
            <a:br>
              <a:rPr lang="en-US" sz="2400" dirty="0"/>
            </a:br>
            <a:endParaRPr lang="en-US" sz="2400" dirty="0"/>
          </a:p>
        </p:txBody>
      </p:sp>
    </p:spTree>
    <p:extLst>
      <p:ext uri="{BB962C8B-B14F-4D97-AF65-F5344CB8AC3E}">
        <p14:creationId xmlns:p14="http://schemas.microsoft.com/office/powerpoint/2010/main" val="814960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Propensity score introduction</a:t>
            </a:r>
          </a:p>
        </p:txBody>
      </p:sp>
      <p:sp>
        <p:nvSpPr>
          <p:cNvPr id="6" name="Text Placeholder 2"/>
          <p:cNvSpPr txBox="1">
            <a:spLocks/>
          </p:cNvSpPr>
          <p:nvPr/>
        </p:nvSpPr>
        <p:spPr>
          <a:xfrm>
            <a:off x="381000" y="1442357"/>
            <a:ext cx="8382000" cy="47216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Propensity score = probability of belonging to the target cohort vs. the comparator cohort, given the baseline covariates</a:t>
            </a:r>
          </a:p>
          <a:p>
            <a:r>
              <a:rPr lang="en-US" sz="2800" dirty="0"/>
              <a:t>e(x) = </a:t>
            </a:r>
            <a:r>
              <a:rPr lang="en-US" sz="2800" dirty="0" err="1"/>
              <a:t>Pr</a:t>
            </a:r>
            <a:r>
              <a:rPr lang="en-US" sz="2800" dirty="0"/>
              <a:t>(Z=1|x)</a:t>
            </a:r>
          </a:p>
          <a:p>
            <a:pPr lvl="1"/>
            <a:r>
              <a:rPr lang="en-US" sz="2400" dirty="0"/>
              <a:t>Z is treatment assignment</a:t>
            </a:r>
          </a:p>
          <a:p>
            <a:pPr lvl="1"/>
            <a:r>
              <a:rPr lang="en-US" sz="2400" dirty="0"/>
              <a:t>x is a set of all covariates at the time of treatment assignment</a:t>
            </a:r>
          </a:p>
          <a:p>
            <a:r>
              <a:rPr lang="en-US" sz="2800" dirty="0"/>
              <a:t>Propensity score can be used as a ‘balancing score’: if the two cohorts have similar propensity score distribution, then the distribution of covariates should  be the similar (need to perform diagnostic to check)</a:t>
            </a:r>
          </a:p>
        </p:txBody>
      </p:sp>
      <p:sp>
        <p:nvSpPr>
          <p:cNvPr id="7" name="TextBox 6"/>
          <p:cNvSpPr txBox="1"/>
          <p:nvPr/>
        </p:nvSpPr>
        <p:spPr>
          <a:xfrm>
            <a:off x="6553200" y="6488668"/>
            <a:ext cx="2590800" cy="369332"/>
          </a:xfrm>
          <a:prstGeom prst="rect">
            <a:avLst/>
          </a:prstGeom>
          <a:noFill/>
        </p:spPr>
        <p:txBody>
          <a:bodyPr wrap="square" rtlCol="0">
            <a:spAutoFit/>
          </a:bodyPr>
          <a:lstStyle/>
          <a:p>
            <a:r>
              <a:rPr lang="en-US" dirty="0"/>
              <a:t>Rubin </a:t>
            </a:r>
            <a:r>
              <a:rPr lang="en-US" dirty="0" err="1"/>
              <a:t>Biometrika</a:t>
            </a:r>
            <a:r>
              <a:rPr lang="en-US" dirty="0"/>
              <a:t> 1983</a:t>
            </a:r>
          </a:p>
        </p:txBody>
      </p:sp>
    </p:spTree>
    <p:extLst>
      <p:ext uri="{BB962C8B-B14F-4D97-AF65-F5344CB8AC3E}">
        <p14:creationId xmlns:p14="http://schemas.microsoft.com/office/powerpoint/2010/main" val="3588200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Intuition around propensity score balance</a:t>
            </a:r>
          </a:p>
        </p:txBody>
      </p:sp>
      <p:pic>
        <p:nvPicPr>
          <p:cNvPr id="4" name="Picture 2"/>
          <p:cNvPicPr>
            <a:picLocks noChangeAspect="1" noChangeArrowheads="1"/>
          </p:cNvPicPr>
          <p:nvPr/>
        </p:nvPicPr>
        <p:blipFill>
          <a:blip r:embed="rId2" cstate="print"/>
          <a:srcRect/>
          <a:stretch>
            <a:fillRect/>
          </a:stretch>
        </p:blipFill>
        <p:spPr bwMode="auto">
          <a:xfrm>
            <a:off x="947706" y="1371600"/>
            <a:ext cx="7417473" cy="4876800"/>
          </a:xfrm>
          <a:prstGeom prst="rect">
            <a:avLst/>
          </a:prstGeom>
          <a:noFill/>
          <a:ln w="9525">
            <a:noFill/>
            <a:miter lim="800000"/>
            <a:headEnd/>
            <a:tailEnd/>
          </a:ln>
        </p:spPr>
      </p:pic>
      <p:sp>
        <p:nvSpPr>
          <p:cNvPr id="5" name="TextBox 4"/>
          <p:cNvSpPr txBox="1"/>
          <p:nvPr/>
        </p:nvSpPr>
        <p:spPr>
          <a:xfrm>
            <a:off x="6172200" y="6459639"/>
            <a:ext cx="2971800" cy="369332"/>
          </a:xfrm>
          <a:prstGeom prst="rect">
            <a:avLst/>
          </a:prstGeom>
          <a:noFill/>
        </p:spPr>
        <p:txBody>
          <a:bodyPr wrap="square" rtlCol="0">
            <a:spAutoFit/>
          </a:bodyPr>
          <a:lstStyle/>
          <a:p>
            <a:r>
              <a:rPr lang="en-US" dirty="0" err="1"/>
              <a:t>Schneeweiss</a:t>
            </a:r>
            <a:r>
              <a:rPr lang="en-US" dirty="0"/>
              <a:t>. PDS 2011</a:t>
            </a:r>
          </a:p>
        </p:txBody>
      </p:sp>
    </p:spTree>
    <p:extLst>
      <p:ext uri="{BB962C8B-B14F-4D97-AF65-F5344CB8AC3E}">
        <p14:creationId xmlns:p14="http://schemas.microsoft.com/office/powerpoint/2010/main" val="890281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“Five reasons to use propensity score in </a:t>
            </a:r>
            <a:r>
              <a:rPr lang="en-US" dirty="0" err="1"/>
              <a:t>pharmacoepidemiology</a:t>
            </a:r>
            <a:r>
              <a:rPr lang="en-US" dirty="0"/>
              <a:t>”</a:t>
            </a:r>
          </a:p>
        </p:txBody>
      </p:sp>
      <p:sp>
        <p:nvSpPr>
          <p:cNvPr id="3" name="Content Placeholder 2"/>
          <p:cNvSpPr>
            <a:spLocks noGrp="1"/>
          </p:cNvSpPr>
          <p:nvPr>
            <p:ph idx="1"/>
          </p:nvPr>
        </p:nvSpPr>
        <p:spPr/>
        <p:txBody>
          <a:bodyPr>
            <a:noAutofit/>
          </a:bodyPr>
          <a:lstStyle/>
          <a:p>
            <a:r>
              <a:rPr lang="en-US" sz="2000" dirty="0"/>
              <a:t>Theoretical advantages</a:t>
            </a:r>
          </a:p>
          <a:p>
            <a:pPr lvl="1"/>
            <a:r>
              <a:rPr lang="en-US" sz="2000" dirty="0"/>
              <a:t>Confounding by indication is the primary threat to validity, PS focuses directly on indications for use and non-use of drug under study</a:t>
            </a:r>
          </a:p>
          <a:p>
            <a:r>
              <a:rPr lang="en-US" sz="2000" dirty="0"/>
              <a:t>Value of propensity scores for matching or trimming the population</a:t>
            </a:r>
          </a:p>
          <a:p>
            <a:pPr lvl="1"/>
            <a:r>
              <a:rPr lang="en-US" sz="2000" dirty="0"/>
              <a:t>Eliminate ‘</a:t>
            </a:r>
            <a:r>
              <a:rPr lang="en-US" sz="2000" dirty="0" err="1"/>
              <a:t>uncomparable</a:t>
            </a:r>
            <a:r>
              <a:rPr lang="en-US" sz="2000" dirty="0"/>
              <a:t>’ controls without assumptions of linear relationship between PS and outcome</a:t>
            </a:r>
          </a:p>
          <a:p>
            <a:r>
              <a:rPr lang="en-US" sz="2000" dirty="0"/>
              <a:t>Improved estimation with few outcomes</a:t>
            </a:r>
          </a:p>
          <a:p>
            <a:pPr lvl="1"/>
            <a:r>
              <a:rPr lang="en-US" sz="2000" dirty="0"/>
              <a:t>PS allows matching on one scalar value rather than needing degrees of freedom for all covariates</a:t>
            </a:r>
          </a:p>
          <a:p>
            <a:r>
              <a:rPr lang="en-US" sz="2000" dirty="0"/>
              <a:t>Propensity score by treatment interactions</a:t>
            </a:r>
          </a:p>
          <a:p>
            <a:pPr lvl="1"/>
            <a:r>
              <a:rPr lang="en-US" sz="2000" dirty="0"/>
              <a:t>PS enables exploration of patient-level heterogeneity in response</a:t>
            </a:r>
          </a:p>
          <a:p>
            <a:r>
              <a:rPr lang="en-US" sz="2000" dirty="0"/>
              <a:t>Propensity score calibration to correct for measurement error</a:t>
            </a:r>
          </a:p>
        </p:txBody>
      </p:sp>
      <p:sp>
        <p:nvSpPr>
          <p:cNvPr id="4" name="TextBox 3"/>
          <p:cNvSpPr txBox="1"/>
          <p:nvPr/>
        </p:nvSpPr>
        <p:spPr>
          <a:xfrm>
            <a:off x="6172200" y="6488668"/>
            <a:ext cx="2971800" cy="369332"/>
          </a:xfrm>
          <a:prstGeom prst="rect">
            <a:avLst/>
          </a:prstGeom>
          <a:noFill/>
        </p:spPr>
        <p:txBody>
          <a:bodyPr wrap="square" rtlCol="0">
            <a:spAutoFit/>
          </a:bodyPr>
          <a:lstStyle/>
          <a:p>
            <a:r>
              <a:rPr lang="en-US" dirty="0"/>
              <a:t>Glynn et al, BCPT 2006</a:t>
            </a:r>
          </a:p>
        </p:txBody>
      </p:sp>
    </p:spTree>
    <p:extLst>
      <p:ext uri="{BB962C8B-B14F-4D97-AF65-F5344CB8AC3E}">
        <p14:creationId xmlns:p14="http://schemas.microsoft.com/office/powerpoint/2010/main" val="1098903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for confounding adjustment using a propensity score</a:t>
            </a:r>
          </a:p>
        </p:txBody>
      </p:sp>
      <p:pic>
        <p:nvPicPr>
          <p:cNvPr id="4" name="Picture 3"/>
          <p:cNvPicPr>
            <a:picLocks noChangeAspect="1"/>
          </p:cNvPicPr>
          <p:nvPr/>
        </p:nvPicPr>
        <p:blipFill>
          <a:blip r:embed="rId2"/>
          <a:stretch>
            <a:fillRect/>
          </a:stretch>
        </p:blipFill>
        <p:spPr>
          <a:xfrm>
            <a:off x="152400" y="1143000"/>
            <a:ext cx="8383452" cy="4876800"/>
          </a:xfrm>
          <a:prstGeom prst="rect">
            <a:avLst/>
          </a:prstGeom>
        </p:spPr>
      </p:pic>
      <p:sp>
        <p:nvSpPr>
          <p:cNvPr id="5" name="Rectangle 4"/>
          <p:cNvSpPr/>
          <p:nvPr/>
        </p:nvSpPr>
        <p:spPr>
          <a:xfrm>
            <a:off x="152400" y="6463268"/>
            <a:ext cx="8686800" cy="369332"/>
          </a:xfrm>
          <a:prstGeom prst="rect">
            <a:avLst/>
          </a:prstGeom>
        </p:spPr>
        <p:txBody>
          <a:bodyPr wrap="square">
            <a:spAutoFit/>
          </a:bodyPr>
          <a:lstStyle/>
          <a:p>
            <a:r>
              <a:rPr lang="en-US" dirty="0" err="1"/>
              <a:t>Garbe</a:t>
            </a:r>
            <a:r>
              <a:rPr lang="en-US" dirty="0"/>
              <a:t> et al, </a:t>
            </a:r>
            <a:r>
              <a:rPr lang="en-US" dirty="0" err="1"/>
              <a:t>Eur</a:t>
            </a:r>
            <a:r>
              <a:rPr lang="en-US" dirty="0"/>
              <a:t> J </a:t>
            </a:r>
            <a:r>
              <a:rPr lang="en-US" dirty="0" err="1"/>
              <a:t>Clin</a:t>
            </a:r>
            <a:r>
              <a:rPr lang="en-US" dirty="0"/>
              <a:t> </a:t>
            </a:r>
            <a:r>
              <a:rPr lang="en-US" dirty="0" err="1"/>
              <a:t>Pharmacol</a:t>
            </a:r>
            <a:r>
              <a:rPr lang="en-US" dirty="0"/>
              <a:t> 2013, http://www.ncbi.nlm.nih.gov/pubmed/22763756</a:t>
            </a:r>
          </a:p>
        </p:txBody>
      </p:sp>
      <p:sp>
        <p:nvSpPr>
          <p:cNvPr id="6" name="TextBox 5"/>
          <p:cNvSpPr txBox="1"/>
          <p:nvPr/>
        </p:nvSpPr>
        <p:spPr>
          <a:xfrm>
            <a:off x="4552044" y="5287427"/>
            <a:ext cx="4287156"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800" dirty="0"/>
              <a:t>Fully implemented in OHDSI </a:t>
            </a:r>
            <a:r>
              <a:rPr lang="en-US" sz="2800" dirty="0" err="1"/>
              <a:t>CohortMethod</a:t>
            </a:r>
            <a:r>
              <a:rPr lang="en-US" sz="2800" dirty="0"/>
              <a:t> R package</a:t>
            </a:r>
          </a:p>
        </p:txBody>
      </p:sp>
      <p:cxnSp>
        <p:nvCxnSpPr>
          <p:cNvPr id="8" name="Straight Arrow Connector 7"/>
          <p:cNvCxnSpPr>
            <a:stCxn id="6" idx="1"/>
          </p:cNvCxnSpPr>
          <p:nvPr/>
        </p:nvCxnSpPr>
        <p:spPr>
          <a:xfrm flipH="1" flipV="1">
            <a:off x="1295400" y="2590800"/>
            <a:ext cx="3256644" cy="3173681"/>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9" name="Straight Arrow Connector 8"/>
          <p:cNvCxnSpPr>
            <a:stCxn id="6" idx="1"/>
          </p:cNvCxnSpPr>
          <p:nvPr/>
        </p:nvCxnSpPr>
        <p:spPr>
          <a:xfrm flipH="1" flipV="1">
            <a:off x="1676400" y="3886200"/>
            <a:ext cx="2875644" cy="1878281"/>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12" name="TextBox 11"/>
          <p:cNvSpPr txBox="1"/>
          <p:nvPr/>
        </p:nvSpPr>
        <p:spPr>
          <a:xfrm>
            <a:off x="2923722" y="1505206"/>
            <a:ext cx="492487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dirty="0"/>
              <a:t>Not generally recommended</a:t>
            </a:r>
          </a:p>
        </p:txBody>
      </p:sp>
      <p:cxnSp>
        <p:nvCxnSpPr>
          <p:cNvPr id="10" name="Straight Arrow Connector 9">
            <a:extLst>
              <a:ext uri="{FF2B5EF4-FFF2-40B4-BE49-F238E27FC236}">
                <a16:creationId xmlns:a16="http://schemas.microsoft.com/office/drawing/2014/main" id="{F71CE0FC-41C1-4888-B7C9-C2F5DBEE1797}"/>
              </a:ext>
            </a:extLst>
          </p:cNvPr>
          <p:cNvCxnSpPr>
            <a:cxnSpLocks/>
            <a:stCxn id="6" idx="1"/>
          </p:cNvCxnSpPr>
          <p:nvPr/>
        </p:nvCxnSpPr>
        <p:spPr>
          <a:xfrm flipH="1" flipV="1">
            <a:off x="1676400" y="4953001"/>
            <a:ext cx="2875644" cy="81148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7724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226554"/>
            <a:ext cx="9144000" cy="56314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z="3200" dirty="0"/>
              <a:t>Matching as a strategy to adjust for baseline covariate imbalance</a:t>
            </a:r>
          </a:p>
        </p:txBody>
      </p:sp>
      <p:pic>
        <p:nvPicPr>
          <p:cNvPr id="118" name="Picture 117"/>
          <p:cNvPicPr>
            <a:picLocks noChangeAspect="1"/>
          </p:cNvPicPr>
          <p:nvPr/>
        </p:nvPicPr>
        <p:blipFill>
          <a:blip r:embed="rId2"/>
          <a:stretch>
            <a:fillRect/>
          </a:stretch>
        </p:blipFill>
        <p:spPr>
          <a:xfrm>
            <a:off x="7236523" y="3122134"/>
            <a:ext cx="200564" cy="232954"/>
          </a:xfrm>
          <a:prstGeom prst="rect">
            <a:avLst/>
          </a:prstGeom>
        </p:spPr>
      </p:pic>
      <p:cxnSp>
        <p:nvCxnSpPr>
          <p:cNvPr id="5" name="Straight Arrow Connector 4"/>
          <p:cNvCxnSpPr/>
          <p:nvPr/>
        </p:nvCxnSpPr>
        <p:spPr>
          <a:xfrm>
            <a:off x="1371600" y="1734489"/>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p:cNvCxnSpPr/>
          <p:nvPr/>
        </p:nvCxnSpPr>
        <p:spPr>
          <a:xfrm flipV="1">
            <a:off x="2273134" y="1326056"/>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a:off x="2273134" y="1734489"/>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25" name="Oval 1024"/>
          <p:cNvSpPr/>
          <p:nvPr/>
        </p:nvSpPr>
        <p:spPr>
          <a:xfrm>
            <a:off x="2361627" y="1370471"/>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2359373" y="2030585"/>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2700177" y="1318984"/>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p:nvPr/>
        </p:nvCxnSpPr>
        <p:spPr>
          <a:xfrm>
            <a:off x="2652728" y="2141702"/>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030" name="Picture 1029"/>
          <p:cNvPicPr>
            <a:picLocks noChangeAspect="1"/>
          </p:cNvPicPr>
          <p:nvPr/>
        </p:nvPicPr>
        <p:blipFill>
          <a:blip r:embed="rId3"/>
          <a:stretch>
            <a:fillRect/>
          </a:stretch>
        </p:blipFill>
        <p:spPr>
          <a:xfrm>
            <a:off x="3554262" y="1263579"/>
            <a:ext cx="203320" cy="204429"/>
          </a:xfrm>
          <a:prstGeom prst="rect">
            <a:avLst/>
          </a:prstGeom>
        </p:spPr>
      </p:pic>
      <p:pic>
        <p:nvPicPr>
          <p:cNvPr id="1031" name="Picture 1030"/>
          <p:cNvPicPr>
            <a:picLocks noChangeAspect="1"/>
          </p:cNvPicPr>
          <p:nvPr/>
        </p:nvPicPr>
        <p:blipFill>
          <a:blip r:embed="rId4"/>
          <a:stretch>
            <a:fillRect/>
          </a:stretch>
        </p:blipFill>
        <p:spPr>
          <a:xfrm>
            <a:off x="3554262" y="2024029"/>
            <a:ext cx="198266" cy="203777"/>
          </a:xfrm>
          <a:prstGeom prst="rect">
            <a:avLst/>
          </a:prstGeom>
        </p:spPr>
      </p:pic>
      <p:pic>
        <p:nvPicPr>
          <p:cNvPr id="21" name="Picture 20"/>
          <p:cNvPicPr>
            <a:picLocks noChangeAspect="1"/>
          </p:cNvPicPr>
          <p:nvPr/>
        </p:nvPicPr>
        <p:blipFill>
          <a:blip r:embed="rId5"/>
          <a:stretch>
            <a:fillRect/>
          </a:stretch>
        </p:blipFill>
        <p:spPr>
          <a:xfrm>
            <a:off x="1940990" y="1521128"/>
            <a:ext cx="290626" cy="426721"/>
          </a:xfrm>
          <a:prstGeom prst="rect">
            <a:avLst/>
          </a:prstGeom>
        </p:spPr>
      </p:pic>
      <p:cxnSp>
        <p:nvCxnSpPr>
          <p:cNvPr id="23" name="Straight Arrow Connector 22"/>
          <p:cNvCxnSpPr/>
          <p:nvPr/>
        </p:nvCxnSpPr>
        <p:spPr>
          <a:xfrm>
            <a:off x="1371600" y="2847488"/>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V="1">
            <a:off x="2258307" y="2439055"/>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p:nvPr/>
        </p:nvCxnSpPr>
        <p:spPr>
          <a:xfrm>
            <a:off x="2258307" y="2847488"/>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Oval 27"/>
          <p:cNvSpPr/>
          <p:nvPr/>
        </p:nvSpPr>
        <p:spPr>
          <a:xfrm>
            <a:off x="2346799" y="2483470"/>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2344546" y="3143584"/>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2685349" y="2431984"/>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p:nvPr/>
        </p:nvCxnSpPr>
        <p:spPr>
          <a:xfrm>
            <a:off x="2637900" y="3254702"/>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39" name="Picture 38"/>
          <p:cNvPicPr>
            <a:picLocks noChangeAspect="1"/>
          </p:cNvPicPr>
          <p:nvPr/>
        </p:nvPicPr>
        <p:blipFill>
          <a:blip r:embed="rId3"/>
          <a:stretch>
            <a:fillRect/>
          </a:stretch>
        </p:blipFill>
        <p:spPr>
          <a:xfrm>
            <a:off x="3569195" y="2376252"/>
            <a:ext cx="203320" cy="204429"/>
          </a:xfrm>
          <a:prstGeom prst="rect">
            <a:avLst/>
          </a:prstGeom>
        </p:spPr>
      </p:pic>
      <p:pic>
        <p:nvPicPr>
          <p:cNvPr id="43" name="Picture 42"/>
          <p:cNvPicPr>
            <a:picLocks noChangeAspect="1"/>
          </p:cNvPicPr>
          <p:nvPr/>
        </p:nvPicPr>
        <p:blipFill>
          <a:blip r:embed="rId6"/>
          <a:stretch>
            <a:fillRect/>
          </a:stretch>
        </p:blipFill>
        <p:spPr>
          <a:xfrm>
            <a:off x="1881233" y="3768679"/>
            <a:ext cx="260970" cy="505969"/>
          </a:xfrm>
          <a:prstGeom prst="rect">
            <a:avLst/>
          </a:prstGeom>
        </p:spPr>
      </p:pic>
      <p:cxnSp>
        <p:nvCxnSpPr>
          <p:cNvPr id="45" name="Straight Arrow Connector 44"/>
          <p:cNvCxnSpPr/>
          <p:nvPr/>
        </p:nvCxnSpPr>
        <p:spPr>
          <a:xfrm>
            <a:off x="1371600" y="3955816"/>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p:nvPr/>
        </p:nvCxnSpPr>
        <p:spPr>
          <a:xfrm flipV="1">
            <a:off x="2258307" y="3547383"/>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p:nvPr/>
        </p:nvCxnSpPr>
        <p:spPr>
          <a:xfrm>
            <a:off x="2258307" y="3955816"/>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1" name="Oval 50"/>
          <p:cNvSpPr/>
          <p:nvPr/>
        </p:nvSpPr>
        <p:spPr>
          <a:xfrm>
            <a:off x="2346799" y="3591798"/>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Oval 51"/>
          <p:cNvSpPr/>
          <p:nvPr/>
        </p:nvSpPr>
        <p:spPr>
          <a:xfrm>
            <a:off x="2344546" y="4251912"/>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a:off x="2685349" y="3540311"/>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4" name="Straight Arrow Connector 53"/>
          <p:cNvCxnSpPr/>
          <p:nvPr/>
        </p:nvCxnSpPr>
        <p:spPr>
          <a:xfrm>
            <a:off x="2637900" y="4363030"/>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59" name="Picture 58"/>
          <p:cNvPicPr>
            <a:picLocks noChangeAspect="1"/>
          </p:cNvPicPr>
          <p:nvPr/>
        </p:nvPicPr>
        <p:blipFill>
          <a:blip r:embed="rId7"/>
          <a:stretch>
            <a:fillRect/>
          </a:stretch>
        </p:blipFill>
        <p:spPr>
          <a:xfrm>
            <a:off x="1850198" y="2687939"/>
            <a:ext cx="361800" cy="426721"/>
          </a:xfrm>
          <a:prstGeom prst="rect">
            <a:avLst/>
          </a:prstGeom>
        </p:spPr>
      </p:pic>
      <p:pic>
        <p:nvPicPr>
          <p:cNvPr id="60" name="Picture 59"/>
          <p:cNvPicPr>
            <a:picLocks noChangeAspect="1"/>
          </p:cNvPicPr>
          <p:nvPr/>
        </p:nvPicPr>
        <p:blipFill>
          <a:blip r:embed="rId2"/>
          <a:stretch>
            <a:fillRect/>
          </a:stretch>
        </p:blipFill>
        <p:spPr>
          <a:xfrm>
            <a:off x="3560861" y="3117130"/>
            <a:ext cx="200564" cy="232954"/>
          </a:xfrm>
          <a:prstGeom prst="rect">
            <a:avLst/>
          </a:prstGeom>
        </p:spPr>
      </p:pic>
      <p:pic>
        <p:nvPicPr>
          <p:cNvPr id="61" name="Picture 60"/>
          <p:cNvPicPr>
            <a:picLocks noChangeAspect="1"/>
          </p:cNvPicPr>
          <p:nvPr/>
        </p:nvPicPr>
        <p:blipFill>
          <a:blip r:embed="rId8"/>
          <a:stretch>
            <a:fillRect/>
          </a:stretch>
        </p:blipFill>
        <p:spPr>
          <a:xfrm>
            <a:off x="3554188" y="4267639"/>
            <a:ext cx="217234" cy="228161"/>
          </a:xfrm>
          <a:prstGeom prst="rect">
            <a:avLst/>
          </a:prstGeom>
        </p:spPr>
      </p:pic>
      <p:pic>
        <p:nvPicPr>
          <p:cNvPr id="62" name="Picture 61"/>
          <p:cNvPicPr>
            <a:picLocks noChangeAspect="1"/>
          </p:cNvPicPr>
          <p:nvPr/>
        </p:nvPicPr>
        <p:blipFill>
          <a:blip r:embed="rId4"/>
          <a:stretch>
            <a:fillRect/>
          </a:stretch>
        </p:blipFill>
        <p:spPr>
          <a:xfrm>
            <a:off x="3562009" y="3516884"/>
            <a:ext cx="198266" cy="203777"/>
          </a:xfrm>
          <a:prstGeom prst="rect">
            <a:avLst/>
          </a:prstGeom>
        </p:spPr>
      </p:pic>
      <p:sp>
        <p:nvSpPr>
          <p:cNvPr id="20" name="Rectangle 19"/>
          <p:cNvSpPr/>
          <p:nvPr/>
        </p:nvSpPr>
        <p:spPr>
          <a:xfrm>
            <a:off x="2245472" y="1244577"/>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69" name="Rectangle 68"/>
          <p:cNvSpPr/>
          <p:nvPr/>
        </p:nvSpPr>
        <p:spPr>
          <a:xfrm>
            <a:off x="2243671" y="1751568"/>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cxnSp>
        <p:nvCxnSpPr>
          <p:cNvPr id="70" name="Straight Arrow Connector 69"/>
          <p:cNvCxnSpPr/>
          <p:nvPr/>
        </p:nvCxnSpPr>
        <p:spPr>
          <a:xfrm>
            <a:off x="5109003" y="1751568"/>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1" name="Straight Arrow Connector 70"/>
          <p:cNvCxnSpPr/>
          <p:nvPr/>
        </p:nvCxnSpPr>
        <p:spPr>
          <a:xfrm flipV="1">
            <a:off x="5961127" y="1343135"/>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2" name="Straight Arrow Connector 71"/>
          <p:cNvCxnSpPr/>
          <p:nvPr/>
        </p:nvCxnSpPr>
        <p:spPr>
          <a:xfrm>
            <a:off x="5961127" y="1751568"/>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3" name="Oval 72"/>
          <p:cNvSpPr/>
          <p:nvPr/>
        </p:nvSpPr>
        <p:spPr>
          <a:xfrm>
            <a:off x="6049620" y="1387550"/>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Oval 73"/>
          <p:cNvSpPr/>
          <p:nvPr/>
        </p:nvSpPr>
        <p:spPr>
          <a:xfrm>
            <a:off x="6047367" y="2047664"/>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p:nvPr/>
        </p:nvCxnSpPr>
        <p:spPr>
          <a:xfrm>
            <a:off x="6388170" y="1336063"/>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6" name="Straight Arrow Connector 75"/>
          <p:cNvCxnSpPr/>
          <p:nvPr/>
        </p:nvCxnSpPr>
        <p:spPr>
          <a:xfrm>
            <a:off x="6340721" y="2158782"/>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77" name="Picture 76"/>
          <p:cNvPicPr>
            <a:picLocks noChangeAspect="1"/>
          </p:cNvPicPr>
          <p:nvPr/>
        </p:nvPicPr>
        <p:blipFill>
          <a:blip r:embed="rId3"/>
          <a:stretch>
            <a:fillRect/>
          </a:stretch>
        </p:blipFill>
        <p:spPr>
          <a:xfrm>
            <a:off x="7242255" y="1280658"/>
            <a:ext cx="203320" cy="204429"/>
          </a:xfrm>
          <a:prstGeom prst="rect">
            <a:avLst/>
          </a:prstGeom>
        </p:spPr>
      </p:pic>
      <p:pic>
        <p:nvPicPr>
          <p:cNvPr id="78" name="Picture 77"/>
          <p:cNvPicPr>
            <a:picLocks noChangeAspect="1"/>
          </p:cNvPicPr>
          <p:nvPr/>
        </p:nvPicPr>
        <p:blipFill>
          <a:blip r:embed="rId4"/>
          <a:stretch>
            <a:fillRect/>
          </a:stretch>
        </p:blipFill>
        <p:spPr>
          <a:xfrm>
            <a:off x="7242255" y="2041108"/>
            <a:ext cx="198266" cy="203777"/>
          </a:xfrm>
          <a:prstGeom prst="rect">
            <a:avLst/>
          </a:prstGeom>
        </p:spPr>
      </p:pic>
      <p:cxnSp>
        <p:nvCxnSpPr>
          <p:cNvPr id="80" name="Straight Arrow Connector 79"/>
          <p:cNvCxnSpPr/>
          <p:nvPr/>
        </p:nvCxnSpPr>
        <p:spPr>
          <a:xfrm>
            <a:off x="5109003" y="2864567"/>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4" name="Straight Arrow Connector 93"/>
          <p:cNvCxnSpPr/>
          <p:nvPr/>
        </p:nvCxnSpPr>
        <p:spPr>
          <a:xfrm flipV="1">
            <a:off x="5946300" y="2456134"/>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5" name="Straight Arrow Connector 94"/>
          <p:cNvCxnSpPr/>
          <p:nvPr/>
        </p:nvCxnSpPr>
        <p:spPr>
          <a:xfrm>
            <a:off x="5946300" y="2864567"/>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6" name="Oval 95"/>
          <p:cNvSpPr/>
          <p:nvPr/>
        </p:nvSpPr>
        <p:spPr>
          <a:xfrm>
            <a:off x="6034793" y="2500549"/>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7" name="Oval 96"/>
          <p:cNvSpPr/>
          <p:nvPr/>
        </p:nvSpPr>
        <p:spPr>
          <a:xfrm>
            <a:off x="6032539" y="3160663"/>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p:cNvCxnSpPr/>
          <p:nvPr/>
        </p:nvCxnSpPr>
        <p:spPr>
          <a:xfrm>
            <a:off x="6373342" y="2449063"/>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6325893" y="3271781"/>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a:off x="5109003" y="3972895"/>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3" name="Straight Arrow Connector 102"/>
          <p:cNvCxnSpPr/>
          <p:nvPr/>
        </p:nvCxnSpPr>
        <p:spPr>
          <a:xfrm flipV="1">
            <a:off x="5946300" y="3564462"/>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p:cNvCxnSpPr/>
          <p:nvPr/>
        </p:nvCxnSpPr>
        <p:spPr>
          <a:xfrm>
            <a:off x="5946300" y="3972895"/>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5" name="Oval 104"/>
          <p:cNvSpPr/>
          <p:nvPr/>
        </p:nvSpPr>
        <p:spPr>
          <a:xfrm>
            <a:off x="6034793" y="3608877"/>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 name="Oval 105"/>
          <p:cNvSpPr/>
          <p:nvPr/>
        </p:nvSpPr>
        <p:spPr>
          <a:xfrm>
            <a:off x="6032539" y="4268991"/>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p:nvPr/>
        </p:nvCxnSpPr>
        <p:spPr>
          <a:xfrm>
            <a:off x="6373342" y="3557391"/>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8" name="Straight Arrow Connector 107"/>
          <p:cNvCxnSpPr/>
          <p:nvPr/>
        </p:nvCxnSpPr>
        <p:spPr>
          <a:xfrm>
            <a:off x="6325893" y="4380109"/>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12" name="Picture 111"/>
          <p:cNvPicPr>
            <a:picLocks noChangeAspect="1"/>
          </p:cNvPicPr>
          <p:nvPr/>
        </p:nvPicPr>
        <p:blipFill>
          <a:blip r:embed="rId4"/>
          <a:stretch>
            <a:fillRect/>
          </a:stretch>
        </p:blipFill>
        <p:spPr>
          <a:xfrm>
            <a:off x="7250002" y="3478300"/>
            <a:ext cx="198266" cy="203777"/>
          </a:xfrm>
          <a:prstGeom prst="rect">
            <a:avLst/>
          </a:prstGeom>
        </p:spPr>
      </p:pic>
      <p:sp>
        <p:nvSpPr>
          <p:cNvPr id="113" name="Rectangle 112"/>
          <p:cNvSpPr/>
          <p:nvPr/>
        </p:nvSpPr>
        <p:spPr>
          <a:xfrm>
            <a:off x="2258307" y="3467827"/>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14" name="Rectangle 113"/>
          <p:cNvSpPr/>
          <p:nvPr/>
        </p:nvSpPr>
        <p:spPr>
          <a:xfrm>
            <a:off x="2256505" y="3974818"/>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sp>
        <p:nvSpPr>
          <p:cNvPr id="115" name="Rectangle 114"/>
          <p:cNvSpPr/>
          <p:nvPr/>
        </p:nvSpPr>
        <p:spPr>
          <a:xfrm>
            <a:off x="2247689" y="2338627"/>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16" name="Rectangle 115"/>
          <p:cNvSpPr/>
          <p:nvPr/>
        </p:nvSpPr>
        <p:spPr>
          <a:xfrm>
            <a:off x="2245887" y="2845617"/>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pic>
        <p:nvPicPr>
          <p:cNvPr id="117" name="Picture 116"/>
          <p:cNvPicPr>
            <a:picLocks noChangeAspect="1"/>
          </p:cNvPicPr>
          <p:nvPr/>
        </p:nvPicPr>
        <p:blipFill>
          <a:blip r:embed="rId3"/>
          <a:stretch>
            <a:fillRect/>
          </a:stretch>
        </p:blipFill>
        <p:spPr>
          <a:xfrm>
            <a:off x="7244858" y="2381256"/>
            <a:ext cx="203320" cy="204429"/>
          </a:xfrm>
          <a:prstGeom prst="rect">
            <a:avLst/>
          </a:prstGeom>
        </p:spPr>
      </p:pic>
      <p:sp>
        <p:nvSpPr>
          <p:cNvPr id="122" name="Rectangle 121"/>
          <p:cNvSpPr/>
          <p:nvPr/>
        </p:nvSpPr>
        <p:spPr>
          <a:xfrm>
            <a:off x="5923169" y="1261459"/>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3" name="Rectangle 122"/>
          <p:cNvSpPr/>
          <p:nvPr/>
        </p:nvSpPr>
        <p:spPr>
          <a:xfrm>
            <a:off x="5921367" y="1768450"/>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sp>
        <p:nvSpPr>
          <p:cNvPr id="124" name="Rectangle 123"/>
          <p:cNvSpPr/>
          <p:nvPr/>
        </p:nvSpPr>
        <p:spPr>
          <a:xfrm>
            <a:off x="5921367" y="2366842"/>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5" name="Rectangle 124"/>
          <p:cNvSpPr/>
          <p:nvPr/>
        </p:nvSpPr>
        <p:spPr>
          <a:xfrm>
            <a:off x="5919566" y="2873833"/>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sp>
        <p:nvSpPr>
          <p:cNvPr id="126" name="Rectangle 125"/>
          <p:cNvSpPr/>
          <p:nvPr/>
        </p:nvSpPr>
        <p:spPr>
          <a:xfrm>
            <a:off x="5922377" y="3467209"/>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7" name="Rectangle 126"/>
          <p:cNvSpPr/>
          <p:nvPr/>
        </p:nvSpPr>
        <p:spPr>
          <a:xfrm>
            <a:off x="5920575" y="3974199"/>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pic>
        <p:nvPicPr>
          <p:cNvPr id="79" name="Picture 78"/>
          <p:cNvPicPr>
            <a:picLocks noChangeAspect="1"/>
          </p:cNvPicPr>
          <p:nvPr/>
        </p:nvPicPr>
        <p:blipFill>
          <a:blip r:embed="rId9"/>
          <a:stretch>
            <a:fillRect/>
          </a:stretch>
        </p:blipFill>
        <p:spPr>
          <a:xfrm>
            <a:off x="5565958" y="1570663"/>
            <a:ext cx="335529" cy="377186"/>
          </a:xfrm>
          <a:prstGeom prst="rect">
            <a:avLst/>
          </a:prstGeom>
        </p:spPr>
      </p:pic>
      <p:pic>
        <p:nvPicPr>
          <p:cNvPr id="82" name="Picture 81"/>
          <p:cNvPicPr>
            <a:picLocks noChangeAspect="1"/>
          </p:cNvPicPr>
          <p:nvPr/>
        </p:nvPicPr>
        <p:blipFill>
          <a:blip r:embed="rId2"/>
          <a:stretch>
            <a:fillRect/>
          </a:stretch>
        </p:blipFill>
        <p:spPr>
          <a:xfrm>
            <a:off x="7232920" y="6473966"/>
            <a:ext cx="200564" cy="232954"/>
          </a:xfrm>
          <a:prstGeom prst="rect">
            <a:avLst/>
          </a:prstGeom>
        </p:spPr>
      </p:pic>
      <p:cxnSp>
        <p:nvCxnSpPr>
          <p:cNvPr id="83" name="Straight Arrow Connector 82"/>
          <p:cNvCxnSpPr/>
          <p:nvPr/>
        </p:nvCxnSpPr>
        <p:spPr>
          <a:xfrm>
            <a:off x="1367997" y="5086321"/>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4" name="Straight Arrow Connector 83"/>
          <p:cNvCxnSpPr/>
          <p:nvPr/>
        </p:nvCxnSpPr>
        <p:spPr>
          <a:xfrm flipV="1">
            <a:off x="2269531" y="4677888"/>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5" name="Straight Arrow Connector 84"/>
          <p:cNvCxnSpPr/>
          <p:nvPr/>
        </p:nvCxnSpPr>
        <p:spPr>
          <a:xfrm>
            <a:off x="2269531" y="5086321"/>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6" name="Oval 85"/>
          <p:cNvSpPr/>
          <p:nvPr/>
        </p:nvSpPr>
        <p:spPr>
          <a:xfrm>
            <a:off x="2358024" y="4722303"/>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Oval 86"/>
          <p:cNvSpPr/>
          <p:nvPr/>
        </p:nvSpPr>
        <p:spPr>
          <a:xfrm>
            <a:off x="2355770" y="5382417"/>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p:nvPr/>
        </p:nvCxnSpPr>
        <p:spPr>
          <a:xfrm>
            <a:off x="2696574" y="4670816"/>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9" name="Straight Arrow Connector 88"/>
          <p:cNvCxnSpPr/>
          <p:nvPr/>
        </p:nvCxnSpPr>
        <p:spPr>
          <a:xfrm>
            <a:off x="2649125" y="5493534"/>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90" name="Picture 89"/>
          <p:cNvPicPr>
            <a:picLocks noChangeAspect="1"/>
          </p:cNvPicPr>
          <p:nvPr/>
        </p:nvPicPr>
        <p:blipFill>
          <a:blip r:embed="rId3"/>
          <a:stretch>
            <a:fillRect/>
          </a:stretch>
        </p:blipFill>
        <p:spPr>
          <a:xfrm>
            <a:off x="3550659" y="4615411"/>
            <a:ext cx="203320" cy="204429"/>
          </a:xfrm>
          <a:prstGeom prst="rect">
            <a:avLst/>
          </a:prstGeom>
        </p:spPr>
      </p:pic>
      <p:pic>
        <p:nvPicPr>
          <p:cNvPr id="91" name="Picture 90"/>
          <p:cNvPicPr>
            <a:picLocks noChangeAspect="1"/>
          </p:cNvPicPr>
          <p:nvPr/>
        </p:nvPicPr>
        <p:blipFill>
          <a:blip r:embed="rId4"/>
          <a:stretch>
            <a:fillRect/>
          </a:stretch>
        </p:blipFill>
        <p:spPr>
          <a:xfrm>
            <a:off x="3550659" y="5375861"/>
            <a:ext cx="198266" cy="203777"/>
          </a:xfrm>
          <a:prstGeom prst="rect">
            <a:avLst/>
          </a:prstGeom>
        </p:spPr>
      </p:pic>
      <p:cxnSp>
        <p:nvCxnSpPr>
          <p:cNvPr id="93" name="Straight Arrow Connector 92"/>
          <p:cNvCxnSpPr/>
          <p:nvPr/>
        </p:nvCxnSpPr>
        <p:spPr>
          <a:xfrm>
            <a:off x="1367997" y="6199320"/>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0" name="Straight Arrow Connector 99"/>
          <p:cNvCxnSpPr/>
          <p:nvPr/>
        </p:nvCxnSpPr>
        <p:spPr>
          <a:xfrm flipV="1">
            <a:off x="2254704" y="5790887"/>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1" name="Straight Arrow Connector 100"/>
          <p:cNvCxnSpPr/>
          <p:nvPr/>
        </p:nvCxnSpPr>
        <p:spPr>
          <a:xfrm>
            <a:off x="2254704" y="6199320"/>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9" name="Oval 108"/>
          <p:cNvSpPr/>
          <p:nvPr/>
        </p:nvSpPr>
        <p:spPr>
          <a:xfrm>
            <a:off x="2343196" y="5835302"/>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0" name="Oval 109"/>
          <p:cNvSpPr/>
          <p:nvPr/>
        </p:nvSpPr>
        <p:spPr>
          <a:xfrm>
            <a:off x="2340943" y="6495416"/>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p:nvPr/>
        </p:nvCxnSpPr>
        <p:spPr>
          <a:xfrm>
            <a:off x="2681746" y="5783816"/>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9" name="Straight Arrow Connector 128"/>
          <p:cNvCxnSpPr/>
          <p:nvPr/>
        </p:nvCxnSpPr>
        <p:spPr>
          <a:xfrm>
            <a:off x="2634297" y="6606534"/>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30" name="Picture 129"/>
          <p:cNvPicPr>
            <a:picLocks noChangeAspect="1"/>
          </p:cNvPicPr>
          <p:nvPr/>
        </p:nvPicPr>
        <p:blipFill>
          <a:blip r:embed="rId3"/>
          <a:stretch>
            <a:fillRect/>
          </a:stretch>
        </p:blipFill>
        <p:spPr>
          <a:xfrm>
            <a:off x="3565592" y="5728084"/>
            <a:ext cx="203320" cy="204429"/>
          </a:xfrm>
          <a:prstGeom prst="rect">
            <a:avLst/>
          </a:prstGeom>
        </p:spPr>
      </p:pic>
      <p:pic>
        <p:nvPicPr>
          <p:cNvPr id="140" name="Picture 139"/>
          <p:cNvPicPr>
            <a:picLocks noChangeAspect="1"/>
          </p:cNvPicPr>
          <p:nvPr/>
        </p:nvPicPr>
        <p:blipFill>
          <a:blip r:embed="rId2"/>
          <a:stretch>
            <a:fillRect/>
          </a:stretch>
        </p:blipFill>
        <p:spPr>
          <a:xfrm>
            <a:off x="3557258" y="6468962"/>
            <a:ext cx="200564" cy="232954"/>
          </a:xfrm>
          <a:prstGeom prst="rect">
            <a:avLst/>
          </a:prstGeom>
        </p:spPr>
      </p:pic>
      <p:sp>
        <p:nvSpPr>
          <p:cNvPr id="143" name="Rectangle 142"/>
          <p:cNvSpPr/>
          <p:nvPr/>
        </p:nvSpPr>
        <p:spPr>
          <a:xfrm>
            <a:off x="2241869" y="4596409"/>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44" name="Rectangle 143"/>
          <p:cNvSpPr/>
          <p:nvPr/>
        </p:nvSpPr>
        <p:spPr>
          <a:xfrm>
            <a:off x="2240068" y="5103400"/>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cxnSp>
        <p:nvCxnSpPr>
          <p:cNvPr id="145" name="Straight Arrow Connector 144"/>
          <p:cNvCxnSpPr/>
          <p:nvPr/>
        </p:nvCxnSpPr>
        <p:spPr>
          <a:xfrm>
            <a:off x="5105400" y="5103400"/>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6" name="Straight Arrow Connector 145"/>
          <p:cNvCxnSpPr/>
          <p:nvPr/>
        </p:nvCxnSpPr>
        <p:spPr>
          <a:xfrm flipV="1">
            <a:off x="5957524" y="4694967"/>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7" name="Straight Arrow Connector 146"/>
          <p:cNvCxnSpPr/>
          <p:nvPr/>
        </p:nvCxnSpPr>
        <p:spPr>
          <a:xfrm>
            <a:off x="5957524" y="5103400"/>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8" name="Oval 147"/>
          <p:cNvSpPr/>
          <p:nvPr/>
        </p:nvSpPr>
        <p:spPr>
          <a:xfrm>
            <a:off x="6046017" y="4739382"/>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9" name="Oval 148"/>
          <p:cNvSpPr/>
          <p:nvPr/>
        </p:nvSpPr>
        <p:spPr>
          <a:xfrm>
            <a:off x="6043764" y="5399496"/>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p:cNvCxnSpPr/>
          <p:nvPr/>
        </p:nvCxnSpPr>
        <p:spPr>
          <a:xfrm>
            <a:off x="6384567" y="4687895"/>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1" name="Straight Arrow Connector 150"/>
          <p:cNvCxnSpPr/>
          <p:nvPr/>
        </p:nvCxnSpPr>
        <p:spPr>
          <a:xfrm>
            <a:off x="6337118" y="5510614"/>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52" name="Picture 151"/>
          <p:cNvPicPr>
            <a:picLocks noChangeAspect="1"/>
          </p:cNvPicPr>
          <p:nvPr/>
        </p:nvPicPr>
        <p:blipFill>
          <a:blip r:embed="rId3"/>
          <a:stretch>
            <a:fillRect/>
          </a:stretch>
        </p:blipFill>
        <p:spPr>
          <a:xfrm>
            <a:off x="7238652" y="4632490"/>
            <a:ext cx="203320" cy="204429"/>
          </a:xfrm>
          <a:prstGeom prst="rect">
            <a:avLst/>
          </a:prstGeom>
        </p:spPr>
      </p:pic>
      <p:pic>
        <p:nvPicPr>
          <p:cNvPr id="153" name="Picture 152"/>
          <p:cNvPicPr>
            <a:picLocks noChangeAspect="1"/>
          </p:cNvPicPr>
          <p:nvPr/>
        </p:nvPicPr>
        <p:blipFill>
          <a:blip r:embed="rId4"/>
          <a:stretch>
            <a:fillRect/>
          </a:stretch>
        </p:blipFill>
        <p:spPr>
          <a:xfrm>
            <a:off x="7249912" y="4266748"/>
            <a:ext cx="198266" cy="203777"/>
          </a:xfrm>
          <a:prstGeom prst="rect">
            <a:avLst/>
          </a:prstGeom>
        </p:spPr>
      </p:pic>
      <p:cxnSp>
        <p:nvCxnSpPr>
          <p:cNvPr id="154" name="Straight Arrow Connector 153"/>
          <p:cNvCxnSpPr/>
          <p:nvPr/>
        </p:nvCxnSpPr>
        <p:spPr>
          <a:xfrm>
            <a:off x="5105400" y="6216399"/>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5" name="Straight Arrow Connector 154"/>
          <p:cNvCxnSpPr/>
          <p:nvPr/>
        </p:nvCxnSpPr>
        <p:spPr>
          <a:xfrm flipV="1">
            <a:off x="5942697" y="5807966"/>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6" name="Straight Arrow Connector 155"/>
          <p:cNvCxnSpPr/>
          <p:nvPr/>
        </p:nvCxnSpPr>
        <p:spPr>
          <a:xfrm>
            <a:off x="5942697" y="6216399"/>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7" name="Oval 156"/>
          <p:cNvSpPr/>
          <p:nvPr/>
        </p:nvSpPr>
        <p:spPr>
          <a:xfrm>
            <a:off x="6031190" y="5852381"/>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8" name="Oval 157"/>
          <p:cNvSpPr/>
          <p:nvPr/>
        </p:nvSpPr>
        <p:spPr>
          <a:xfrm>
            <a:off x="6028936" y="6512495"/>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Arrow Connector 158"/>
          <p:cNvCxnSpPr/>
          <p:nvPr/>
        </p:nvCxnSpPr>
        <p:spPr>
          <a:xfrm>
            <a:off x="6369739" y="5800895"/>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0" name="Straight Arrow Connector 159"/>
          <p:cNvCxnSpPr/>
          <p:nvPr/>
        </p:nvCxnSpPr>
        <p:spPr>
          <a:xfrm>
            <a:off x="6322290" y="6623613"/>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sp>
        <p:nvSpPr>
          <p:cNvPr id="172" name="Rectangle 171"/>
          <p:cNvSpPr/>
          <p:nvPr/>
        </p:nvSpPr>
        <p:spPr>
          <a:xfrm>
            <a:off x="2244086" y="5690459"/>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73" name="Rectangle 172"/>
          <p:cNvSpPr/>
          <p:nvPr/>
        </p:nvSpPr>
        <p:spPr>
          <a:xfrm>
            <a:off x="2242284" y="6197449"/>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pic>
        <p:nvPicPr>
          <p:cNvPr id="174" name="Picture 173"/>
          <p:cNvPicPr>
            <a:picLocks noChangeAspect="1"/>
          </p:cNvPicPr>
          <p:nvPr/>
        </p:nvPicPr>
        <p:blipFill>
          <a:blip r:embed="rId3"/>
          <a:stretch>
            <a:fillRect/>
          </a:stretch>
        </p:blipFill>
        <p:spPr>
          <a:xfrm>
            <a:off x="7241255" y="5733088"/>
            <a:ext cx="203320" cy="204429"/>
          </a:xfrm>
          <a:prstGeom prst="rect">
            <a:avLst/>
          </a:prstGeom>
        </p:spPr>
      </p:pic>
      <p:sp>
        <p:nvSpPr>
          <p:cNvPr id="177" name="Rectangle 176"/>
          <p:cNvSpPr/>
          <p:nvPr/>
        </p:nvSpPr>
        <p:spPr>
          <a:xfrm>
            <a:off x="5919566" y="4613291"/>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78" name="Rectangle 177"/>
          <p:cNvSpPr/>
          <p:nvPr/>
        </p:nvSpPr>
        <p:spPr>
          <a:xfrm>
            <a:off x="5917764" y="5120282"/>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sp>
        <p:nvSpPr>
          <p:cNvPr id="179" name="Rectangle 178"/>
          <p:cNvSpPr/>
          <p:nvPr/>
        </p:nvSpPr>
        <p:spPr>
          <a:xfrm>
            <a:off x="5917764" y="5718674"/>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80" name="Rectangle 179"/>
          <p:cNvSpPr/>
          <p:nvPr/>
        </p:nvSpPr>
        <p:spPr>
          <a:xfrm>
            <a:off x="5915963" y="6225665"/>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pic>
        <p:nvPicPr>
          <p:cNvPr id="183" name="Picture 182"/>
          <p:cNvPicPr>
            <a:picLocks noChangeAspect="1"/>
          </p:cNvPicPr>
          <p:nvPr/>
        </p:nvPicPr>
        <p:blipFill>
          <a:blip r:embed="rId9"/>
          <a:stretch>
            <a:fillRect/>
          </a:stretch>
        </p:blipFill>
        <p:spPr>
          <a:xfrm>
            <a:off x="5562355" y="4922495"/>
            <a:ext cx="335529" cy="377186"/>
          </a:xfrm>
          <a:prstGeom prst="rect">
            <a:avLst/>
          </a:prstGeom>
        </p:spPr>
      </p:pic>
      <p:pic>
        <p:nvPicPr>
          <p:cNvPr id="184" name="Picture 183"/>
          <p:cNvPicPr>
            <a:picLocks noChangeAspect="1"/>
          </p:cNvPicPr>
          <p:nvPr/>
        </p:nvPicPr>
        <p:blipFill>
          <a:blip r:embed="rId6"/>
          <a:stretch>
            <a:fillRect/>
          </a:stretch>
        </p:blipFill>
        <p:spPr>
          <a:xfrm>
            <a:off x="1900613" y="5953678"/>
            <a:ext cx="260970" cy="505969"/>
          </a:xfrm>
          <a:prstGeom prst="rect">
            <a:avLst/>
          </a:prstGeom>
        </p:spPr>
      </p:pic>
      <p:pic>
        <p:nvPicPr>
          <p:cNvPr id="185" name="Picture 184"/>
          <p:cNvPicPr>
            <a:picLocks noChangeAspect="1"/>
          </p:cNvPicPr>
          <p:nvPr/>
        </p:nvPicPr>
        <p:blipFill>
          <a:blip r:embed="rId9"/>
          <a:stretch>
            <a:fillRect/>
          </a:stretch>
        </p:blipFill>
        <p:spPr>
          <a:xfrm>
            <a:off x="5568860" y="2680996"/>
            <a:ext cx="335529" cy="377186"/>
          </a:xfrm>
          <a:prstGeom prst="rect">
            <a:avLst/>
          </a:prstGeom>
        </p:spPr>
      </p:pic>
      <p:pic>
        <p:nvPicPr>
          <p:cNvPr id="186" name="Picture 185"/>
          <p:cNvPicPr>
            <a:picLocks noChangeAspect="1"/>
          </p:cNvPicPr>
          <p:nvPr/>
        </p:nvPicPr>
        <p:blipFill>
          <a:blip r:embed="rId10"/>
          <a:stretch>
            <a:fillRect/>
          </a:stretch>
        </p:blipFill>
        <p:spPr>
          <a:xfrm>
            <a:off x="5579724" y="3791329"/>
            <a:ext cx="300789" cy="412848"/>
          </a:xfrm>
          <a:prstGeom prst="rect">
            <a:avLst/>
          </a:prstGeom>
        </p:spPr>
      </p:pic>
      <p:pic>
        <p:nvPicPr>
          <p:cNvPr id="187" name="Picture 186"/>
          <p:cNvPicPr>
            <a:picLocks noChangeAspect="1"/>
          </p:cNvPicPr>
          <p:nvPr/>
        </p:nvPicPr>
        <p:blipFill>
          <a:blip r:embed="rId11"/>
          <a:stretch>
            <a:fillRect/>
          </a:stretch>
        </p:blipFill>
        <p:spPr>
          <a:xfrm>
            <a:off x="5610048" y="5975238"/>
            <a:ext cx="253151" cy="444421"/>
          </a:xfrm>
          <a:prstGeom prst="rect">
            <a:avLst/>
          </a:prstGeom>
        </p:spPr>
      </p:pic>
      <p:pic>
        <p:nvPicPr>
          <p:cNvPr id="188" name="Picture 187"/>
          <p:cNvPicPr>
            <a:picLocks noChangeAspect="1"/>
          </p:cNvPicPr>
          <p:nvPr/>
        </p:nvPicPr>
        <p:blipFill>
          <a:blip r:embed="rId3"/>
          <a:stretch>
            <a:fillRect/>
          </a:stretch>
        </p:blipFill>
        <p:spPr>
          <a:xfrm>
            <a:off x="7268406" y="5400621"/>
            <a:ext cx="203320" cy="204429"/>
          </a:xfrm>
          <a:prstGeom prst="rect">
            <a:avLst/>
          </a:prstGeom>
        </p:spPr>
      </p:pic>
      <p:pic>
        <p:nvPicPr>
          <p:cNvPr id="189" name="Picture 188"/>
          <p:cNvPicPr>
            <a:picLocks noChangeAspect="1"/>
          </p:cNvPicPr>
          <p:nvPr/>
        </p:nvPicPr>
        <p:blipFill>
          <a:blip r:embed="rId6"/>
          <a:stretch>
            <a:fillRect/>
          </a:stretch>
        </p:blipFill>
        <p:spPr>
          <a:xfrm>
            <a:off x="1890520" y="4893527"/>
            <a:ext cx="260970" cy="505969"/>
          </a:xfrm>
          <a:prstGeom prst="rect">
            <a:avLst/>
          </a:prstGeom>
        </p:spPr>
      </p:pic>
      <p:cxnSp>
        <p:nvCxnSpPr>
          <p:cNvPr id="4" name="Straight Arrow Connector 3"/>
          <p:cNvCxnSpPr>
            <a:stCxn id="21" idx="3"/>
          </p:cNvCxnSpPr>
          <p:nvPr/>
        </p:nvCxnSpPr>
        <p:spPr>
          <a:xfrm>
            <a:off x="2231616" y="1734489"/>
            <a:ext cx="3344355" cy="223840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1" name="Straight Arrow Connector 130"/>
          <p:cNvCxnSpPr>
            <a:endCxn id="79" idx="1"/>
          </p:cNvCxnSpPr>
          <p:nvPr/>
        </p:nvCxnSpPr>
        <p:spPr>
          <a:xfrm flipV="1">
            <a:off x="2247689" y="1759256"/>
            <a:ext cx="3318269" cy="108636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2" name="Straight Arrow Connector 131"/>
          <p:cNvCxnSpPr/>
          <p:nvPr/>
        </p:nvCxnSpPr>
        <p:spPr>
          <a:xfrm>
            <a:off x="2254704" y="3955198"/>
            <a:ext cx="3321267" cy="224225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31" name="Rectangle 230"/>
          <p:cNvSpPr/>
          <p:nvPr/>
        </p:nvSpPr>
        <p:spPr>
          <a:xfrm>
            <a:off x="117054" y="5114777"/>
            <a:ext cx="3095600"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2" name="Oval 231"/>
          <p:cNvSpPr/>
          <p:nvPr/>
        </p:nvSpPr>
        <p:spPr>
          <a:xfrm>
            <a:off x="745321" y="5766546"/>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3" name="Rectangle 232"/>
          <p:cNvSpPr/>
          <p:nvPr/>
        </p:nvSpPr>
        <p:spPr>
          <a:xfrm>
            <a:off x="650454" y="5612364"/>
            <a:ext cx="2290744" cy="4214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4" name="Oval 233"/>
          <p:cNvSpPr/>
          <p:nvPr/>
        </p:nvSpPr>
        <p:spPr>
          <a:xfrm>
            <a:off x="745321" y="6183862"/>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p:cNvSpPr/>
          <p:nvPr/>
        </p:nvSpPr>
        <p:spPr>
          <a:xfrm>
            <a:off x="650454" y="6062648"/>
            <a:ext cx="2290744" cy="42125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6" name="TextBox 235"/>
          <p:cNvSpPr txBox="1"/>
          <p:nvPr/>
        </p:nvSpPr>
        <p:spPr>
          <a:xfrm>
            <a:off x="650454" y="5261120"/>
            <a:ext cx="1981200" cy="369332"/>
          </a:xfrm>
          <a:prstGeom prst="rect">
            <a:avLst/>
          </a:prstGeom>
          <a:noFill/>
        </p:spPr>
        <p:txBody>
          <a:bodyPr wrap="square" rtlCol="0">
            <a:spAutoFit/>
          </a:bodyPr>
          <a:lstStyle/>
          <a:p>
            <a:pPr algn="ctr"/>
            <a:r>
              <a:rPr lang="en-US" dirty="0"/>
              <a:t>Cohort summary</a:t>
            </a:r>
          </a:p>
        </p:txBody>
      </p:sp>
      <p:pic>
        <p:nvPicPr>
          <p:cNvPr id="237" name="Picture 236"/>
          <p:cNvPicPr>
            <a:picLocks noChangeAspect="1"/>
          </p:cNvPicPr>
          <p:nvPr/>
        </p:nvPicPr>
        <p:blipFill>
          <a:blip r:embed="rId7"/>
          <a:stretch>
            <a:fillRect/>
          </a:stretch>
        </p:blipFill>
        <p:spPr>
          <a:xfrm>
            <a:off x="2192756" y="5648643"/>
            <a:ext cx="284612" cy="326604"/>
          </a:xfrm>
          <a:prstGeom prst="rect">
            <a:avLst/>
          </a:prstGeom>
        </p:spPr>
      </p:pic>
      <p:pic>
        <p:nvPicPr>
          <p:cNvPr id="238" name="Picture 237"/>
          <p:cNvPicPr>
            <a:picLocks noChangeAspect="1"/>
          </p:cNvPicPr>
          <p:nvPr/>
        </p:nvPicPr>
        <p:blipFill>
          <a:blip r:embed="rId6"/>
          <a:stretch>
            <a:fillRect/>
          </a:stretch>
        </p:blipFill>
        <p:spPr>
          <a:xfrm>
            <a:off x="1474854" y="5660958"/>
            <a:ext cx="194203" cy="366337"/>
          </a:xfrm>
          <a:prstGeom prst="rect">
            <a:avLst/>
          </a:prstGeom>
        </p:spPr>
      </p:pic>
      <p:pic>
        <p:nvPicPr>
          <p:cNvPr id="239" name="Picture 238"/>
          <p:cNvPicPr>
            <a:picLocks noChangeAspect="1"/>
          </p:cNvPicPr>
          <p:nvPr/>
        </p:nvPicPr>
        <p:blipFill>
          <a:blip r:embed="rId5"/>
          <a:stretch>
            <a:fillRect/>
          </a:stretch>
        </p:blipFill>
        <p:spPr>
          <a:xfrm>
            <a:off x="1762178" y="5646420"/>
            <a:ext cx="253939" cy="362770"/>
          </a:xfrm>
          <a:prstGeom prst="rect">
            <a:avLst/>
          </a:prstGeom>
        </p:spPr>
      </p:pic>
      <p:pic>
        <p:nvPicPr>
          <p:cNvPr id="241" name="Picture 240"/>
          <p:cNvPicPr>
            <a:picLocks noChangeAspect="1"/>
          </p:cNvPicPr>
          <p:nvPr/>
        </p:nvPicPr>
        <p:blipFill>
          <a:blip r:embed="rId11"/>
          <a:stretch>
            <a:fillRect/>
          </a:stretch>
        </p:blipFill>
        <p:spPr>
          <a:xfrm>
            <a:off x="1451470" y="6106614"/>
            <a:ext cx="201617" cy="353950"/>
          </a:xfrm>
          <a:prstGeom prst="rect">
            <a:avLst/>
          </a:prstGeom>
        </p:spPr>
      </p:pic>
      <p:pic>
        <p:nvPicPr>
          <p:cNvPr id="242" name="Picture 241"/>
          <p:cNvPicPr>
            <a:picLocks noChangeAspect="1"/>
          </p:cNvPicPr>
          <p:nvPr/>
        </p:nvPicPr>
        <p:blipFill>
          <a:blip r:embed="rId10"/>
          <a:stretch>
            <a:fillRect/>
          </a:stretch>
        </p:blipFill>
        <p:spPr>
          <a:xfrm>
            <a:off x="1742081" y="6103401"/>
            <a:ext cx="252585" cy="346685"/>
          </a:xfrm>
          <a:prstGeom prst="rect">
            <a:avLst/>
          </a:prstGeom>
        </p:spPr>
      </p:pic>
      <p:pic>
        <p:nvPicPr>
          <p:cNvPr id="243" name="Picture 242"/>
          <p:cNvPicPr>
            <a:picLocks noChangeAspect="1"/>
          </p:cNvPicPr>
          <p:nvPr/>
        </p:nvPicPr>
        <p:blipFill>
          <a:blip r:embed="rId9"/>
          <a:stretch>
            <a:fillRect/>
          </a:stretch>
        </p:blipFill>
        <p:spPr>
          <a:xfrm>
            <a:off x="2092103" y="6103401"/>
            <a:ext cx="316969" cy="346685"/>
          </a:xfrm>
          <a:prstGeom prst="rect">
            <a:avLst/>
          </a:prstGeom>
        </p:spPr>
      </p:pic>
    </p:spTree>
    <p:extLst>
      <p:ext uri="{BB962C8B-B14F-4D97-AF65-F5344CB8AC3E}">
        <p14:creationId xmlns:p14="http://schemas.microsoft.com/office/powerpoint/2010/main" val="375056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9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9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0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01"/>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1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8"/>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2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40"/>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72"/>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7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8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8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45"/>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46"/>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47"/>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48"/>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4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5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51"/>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52"/>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177"/>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17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83"/>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88"/>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18"/>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9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95"/>
                                        </p:tgtEl>
                                        <p:attrNameLst>
                                          <p:attrName>style.visibility</p:attrName>
                                        </p:attrNameLst>
                                      </p:cBhvr>
                                      <p:to>
                                        <p:strVal val="hidden"/>
                                      </p:to>
                                    </p:set>
                                  </p:childTnLst>
                                </p:cTn>
                              </p:par>
                              <p:par>
                                <p:cTn id="97" presetID="1" presetClass="exit" presetSubtype="0" fill="hold" grpId="0" nodeType="withEffect">
                                  <p:stCondLst>
                                    <p:cond delay="0"/>
                                  </p:stCondLst>
                                  <p:childTnLst>
                                    <p:set>
                                      <p:cBhvr>
                                        <p:cTn id="98" dur="1" fill="hold">
                                          <p:stCondLst>
                                            <p:cond delay="0"/>
                                          </p:stCondLst>
                                        </p:cTn>
                                        <p:tgtEl>
                                          <p:spTgt spid="96"/>
                                        </p:tgtEl>
                                        <p:attrNameLst>
                                          <p:attrName>style.visibility</p:attrName>
                                        </p:attrNameLst>
                                      </p:cBhvr>
                                      <p:to>
                                        <p:strVal val="hidden"/>
                                      </p:to>
                                    </p:set>
                                  </p:childTnLst>
                                </p:cTn>
                              </p:par>
                              <p:par>
                                <p:cTn id="99" presetID="1" presetClass="exit"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98"/>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9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117"/>
                                        </p:tgtEl>
                                        <p:attrNameLst>
                                          <p:attrName>style.visibility</p:attrName>
                                        </p:attrNameLst>
                                      </p:cBhvr>
                                      <p:to>
                                        <p:strVal val="hidden"/>
                                      </p:to>
                                    </p:set>
                                  </p:childTnLst>
                                </p:cTn>
                              </p:par>
                              <p:par>
                                <p:cTn id="107" presetID="1" presetClass="exit" presetSubtype="0" fill="hold" grpId="0" nodeType="withEffect">
                                  <p:stCondLst>
                                    <p:cond delay="0"/>
                                  </p:stCondLst>
                                  <p:childTnLst>
                                    <p:set>
                                      <p:cBhvr>
                                        <p:cTn id="108" dur="1" fill="hold">
                                          <p:stCondLst>
                                            <p:cond delay="0"/>
                                          </p:stCondLst>
                                        </p:cTn>
                                        <p:tgtEl>
                                          <p:spTgt spid="124"/>
                                        </p:tgtEl>
                                        <p:attrNameLst>
                                          <p:attrName>style.visibility</p:attrName>
                                        </p:attrNameLst>
                                      </p:cBhvr>
                                      <p:to>
                                        <p:strVal val="hidden"/>
                                      </p:to>
                                    </p:set>
                                  </p:childTnLst>
                                </p:cTn>
                              </p:par>
                              <p:par>
                                <p:cTn id="109" presetID="1" presetClass="exit" presetSubtype="0" fill="hold" grpId="0" nodeType="withEffect">
                                  <p:stCondLst>
                                    <p:cond delay="0"/>
                                  </p:stCondLst>
                                  <p:childTnLst>
                                    <p:set>
                                      <p:cBhvr>
                                        <p:cTn id="110" dur="1" fill="hold">
                                          <p:stCondLst>
                                            <p:cond delay="0"/>
                                          </p:stCondLst>
                                        </p:cTn>
                                        <p:tgtEl>
                                          <p:spTgt spid="12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18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3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3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3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3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3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36"/>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3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3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3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4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4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124" grpId="0" animBg="1"/>
      <p:bldP spid="125" grpId="0" animBg="1"/>
      <p:bldP spid="86" grpId="0" animBg="1"/>
      <p:bldP spid="87" grpId="0" animBg="1"/>
      <p:bldP spid="109" grpId="0" animBg="1"/>
      <p:bldP spid="110" grpId="0" animBg="1"/>
      <p:bldP spid="143" grpId="0" animBg="1"/>
      <p:bldP spid="144" grpId="0" animBg="1"/>
      <p:bldP spid="148" grpId="0" animBg="1"/>
      <p:bldP spid="149" grpId="0" animBg="1"/>
      <p:bldP spid="172" grpId="0" animBg="1"/>
      <p:bldP spid="173" grpId="0" animBg="1"/>
      <p:bldP spid="177" grpId="0" animBg="1"/>
      <p:bldP spid="178" grpId="0" animBg="1"/>
      <p:bldP spid="231" grpId="0" animBg="1"/>
      <p:bldP spid="232" grpId="0" animBg="1"/>
      <p:bldP spid="233" grpId="0" animBg="1"/>
      <p:bldP spid="234" grpId="0" animBg="1"/>
      <p:bldP spid="235" grpId="0" animBg="1"/>
      <p:bldP spid="2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43000"/>
            <a:ext cx="9144000" cy="5715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z="3200" dirty="0"/>
              <a:t>Stratification as a strategy to adjust for baseline covariate imbalance</a:t>
            </a:r>
          </a:p>
        </p:txBody>
      </p:sp>
      <p:pic>
        <p:nvPicPr>
          <p:cNvPr id="118" name="Picture 117"/>
          <p:cNvPicPr>
            <a:picLocks noChangeAspect="1"/>
          </p:cNvPicPr>
          <p:nvPr/>
        </p:nvPicPr>
        <p:blipFill>
          <a:blip r:embed="rId2"/>
          <a:stretch>
            <a:fillRect/>
          </a:stretch>
        </p:blipFill>
        <p:spPr>
          <a:xfrm>
            <a:off x="8548061" y="3132456"/>
            <a:ext cx="200564" cy="232954"/>
          </a:xfrm>
          <a:prstGeom prst="rect">
            <a:avLst/>
          </a:prstGeom>
        </p:spPr>
      </p:pic>
      <p:cxnSp>
        <p:nvCxnSpPr>
          <p:cNvPr id="5" name="Straight Arrow Connector 4"/>
          <p:cNvCxnSpPr/>
          <p:nvPr/>
        </p:nvCxnSpPr>
        <p:spPr>
          <a:xfrm>
            <a:off x="3656377" y="3986274"/>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p:cNvCxnSpPr/>
          <p:nvPr/>
        </p:nvCxnSpPr>
        <p:spPr>
          <a:xfrm flipV="1">
            <a:off x="4557911" y="3577841"/>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a:off x="4557911" y="3986274"/>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25" name="Oval 1024"/>
          <p:cNvSpPr/>
          <p:nvPr/>
        </p:nvSpPr>
        <p:spPr>
          <a:xfrm>
            <a:off x="4646404" y="3622256"/>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4644150" y="4282370"/>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4984954" y="3570769"/>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p:nvPr/>
        </p:nvCxnSpPr>
        <p:spPr>
          <a:xfrm>
            <a:off x="4937505" y="4393487"/>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030" name="Picture 1029"/>
          <p:cNvPicPr>
            <a:picLocks noChangeAspect="1"/>
          </p:cNvPicPr>
          <p:nvPr/>
        </p:nvPicPr>
        <p:blipFill>
          <a:blip r:embed="rId3"/>
          <a:stretch>
            <a:fillRect/>
          </a:stretch>
        </p:blipFill>
        <p:spPr>
          <a:xfrm>
            <a:off x="5839039" y="3515364"/>
            <a:ext cx="203320" cy="204429"/>
          </a:xfrm>
          <a:prstGeom prst="rect">
            <a:avLst/>
          </a:prstGeom>
        </p:spPr>
      </p:pic>
      <p:pic>
        <p:nvPicPr>
          <p:cNvPr id="1031" name="Picture 1030"/>
          <p:cNvPicPr>
            <a:picLocks noChangeAspect="1"/>
          </p:cNvPicPr>
          <p:nvPr/>
        </p:nvPicPr>
        <p:blipFill>
          <a:blip r:embed="rId4"/>
          <a:stretch>
            <a:fillRect/>
          </a:stretch>
        </p:blipFill>
        <p:spPr>
          <a:xfrm>
            <a:off x="5839039" y="4275814"/>
            <a:ext cx="198266" cy="203777"/>
          </a:xfrm>
          <a:prstGeom prst="rect">
            <a:avLst/>
          </a:prstGeom>
        </p:spPr>
      </p:pic>
      <p:pic>
        <p:nvPicPr>
          <p:cNvPr id="21" name="Picture 20"/>
          <p:cNvPicPr>
            <a:picLocks noChangeAspect="1"/>
          </p:cNvPicPr>
          <p:nvPr/>
        </p:nvPicPr>
        <p:blipFill>
          <a:blip r:embed="rId5"/>
          <a:stretch>
            <a:fillRect/>
          </a:stretch>
        </p:blipFill>
        <p:spPr>
          <a:xfrm>
            <a:off x="4225767" y="3772913"/>
            <a:ext cx="290626" cy="426721"/>
          </a:xfrm>
          <a:prstGeom prst="rect">
            <a:avLst/>
          </a:prstGeom>
        </p:spPr>
      </p:pic>
      <p:cxnSp>
        <p:nvCxnSpPr>
          <p:cNvPr id="23" name="Straight Arrow Connector 22"/>
          <p:cNvCxnSpPr/>
          <p:nvPr/>
        </p:nvCxnSpPr>
        <p:spPr>
          <a:xfrm>
            <a:off x="3669110" y="2887301"/>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V="1">
            <a:off x="4555817" y="2478868"/>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p:nvPr/>
        </p:nvCxnSpPr>
        <p:spPr>
          <a:xfrm>
            <a:off x="4555817" y="2887301"/>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Oval 27"/>
          <p:cNvSpPr/>
          <p:nvPr/>
        </p:nvSpPr>
        <p:spPr>
          <a:xfrm>
            <a:off x="4644309" y="2523283"/>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4642056" y="3183397"/>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4982859" y="2471797"/>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p:nvPr/>
        </p:nvCxnSpPr>
        <p:spPr>
          <a:xfrm>
            <a:off x="4935410" y="3294515"/>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39" name="Picture 38"/>
          <p:cNvPicPr>
            <a:picLocks noChangeAspect="1"/>
          </p:cNvPicPr>
          <p:nvPr/>
        </p:nvPicPr>
        <p:blipFill>
          <a:blip r:embed="rId3"/>
          <a:stretch>
            <a:fillRect/>
          </a:stretch>
        </p:blipFill>
        <p:spPr>
          <a:xfrm>
            <a:off x="5866705" y="2416065"/>
            <a:ext cx="203320" cy="204429"/>
          </a:xfrm>
          <a:prstGeom prst="rect">
            <a:avLst/>
          </a:prstGeom>
        </p:spPr>
      </p:pic>
      <p:pic>
        <p:nvPicPr>
          <p:cNvPr id="43" name="Picture 42"/>
          <p:cNvPicPr>
            <a:picLocks noChangeAspect="1"/>
          </p:cNvPicPr>
          <p:nvPr/>
        </p:nvPicPr>
        <p:blipFill>
          <a:blip r:embed="rId6"/>
          <a:stretch>
            <a:fillRect/>
          </a:stretch>
        </p:blipFill>
        <p:spPr>
          <a:xfrm>
            <a:off x="6863328" y="4909246"/>
            <a:ext cx="260970" cy="505969"/>
          </a:xfrm>
          <a:prstGeom prst="rect">
            <a:avLst/>
          </a:prstGeom>
        </p:spPr>
      </p:pic>
      <p:cxnSp>
        <p:nvCxnSpPr>
          <p:cNvPr id="45" name="Straight Arrow Connector 44"/>
          <p:cNvCxnSpPr/>
          <p:nvPr/>
        </p:nvCxnSpPr>
        <p:spPr>
          <a:xfrm>
            <a:off x="6353695" y="5096383"/>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p:nvPr/>
        </p:nvCxnSpPr>
        <p:spPr>
          <a:xfrm flipV="1">
            <a:off x="7240402" y="4687950"/>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p:nvPr/>
        </p:nvCxnSpPr>
        <p:spPr>
          <a:xfrm>
            <a:off x="7240402" y="5096383"/>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1" name="Oval 50"/>
          <p:cNvSpPr/>
          <p:nvPr/>
        </p:nvSpPr>
        <p:spPr>
          <a:xfrm>
            <a:off x="7328894" y="4732365"/>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Oval 51"/>
          <p:cNvSpPr/>
          <p:nvPr/>
        </p:nvSpPr>
        <p:spPr>
          <a:xfrm>
            <a:off x="7326641" y="5392479"/>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a:off x="7667444" y="4680878"/>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4" name="Straight Arrow Connector 53"/>
          <p:cNvCxnSpPr/>
          <p:nvPr/>
        </p:nvCxnSpPr>
        <p:spPr>
          <a:xfrm>
            <a:off x="7619995" y="5503597"/>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59" name="Picture 58"/>
          <p:cNvPicPr>
            <a:picLocks noChangeAspect="1"/>
          </p:cNvPicPr>
          <p:nvPr/>
        </p:nvPicPr>
        <p:blipFill>
          <a:blip r:embed="rId7"/>
          <a:stretch>
            <a:fillRect/>
          </a:stretch>
        </p:blipFill>
        <p:spPr>
          <a:xfrm>
            <a:off x="4147708" y="2727752"/>
            <a:ext cx="361800" cy="426721"/>
          </a:xfrm>
          <a:prstGeom prst="rect">
            <a:avLst/>
          </a:prstGeom>
        </p:spPr>
      </p:pic>
      <p:pic>
        <p:nvPicPr>
          <p:cNvPr id="60" name="Picture 59"/>
          <p:cNvPicPr>
            <a:picLocks noChangeAspect="1"/>
          </p:cNvPicPr>
          <p:nvPr/>
        </p:nvPicPr>
        <p:blipFill>
          <a:blip r:embed="rId2"/>
          <a:stretch>
            <a:fillRect/>
          </a:stretch>
        </p:blipFill>
        <p:spPr>
          <a:xfrm>
            <a:off x="5858371" y="3156943"/>
            <a:ext cx="200564" cy="232954"/>
          </a:xfrm>
          <a:prstGeom prst="rect">
            <a:avLst/>
          </a:prstGeom>
        </p:spPr>
      </p:pic>
      <p:pic>
        <p:nvPicPr>
          <p:cNvPr id="61" name="Picture 60"/>
          <p:cNvPicPr>
            <a:picLocks noChangeAspect="1"/>
          </p:cNvPicPr>
          <p:nvPr/>
        </p:nvPicPr>
        <p:blipFill>
          <a:blip r:embed="rId8"/>
          <a:stretch>
            <a:fillRect/>
          </a:stretch>
        </p:blipFill>
        <p:spPr>
          <a:xfrm>
            <a:off x="8536283" y="5408206"/>
            <a:ext cx="217234" cy="228161"/>
          </a:xfrm>
          <a:prstGeom prst="rect">
            <a:avLst/>
          </a:prstGeom>
        </p:spPr>
      </p:pic>
      <p:pic>
        <p:nvPicPr>
          <p:cNvPr id="62" name="Picture 61"/>
          <p:cNvPicPr>
            <a:picLocks noChangeAspect="1"/>
          </p:cNvPicPr>
          <p:nvPr/>
        </p:nvPicPr>
        <p:blipFill>
          <a:blip r:embed="rId4"/>
          <a:stretch>
            <a:fillRect/>
          </a:stretch>
        </p:blipFill>
        <p:spPr>
          <a:xfrm>
            <a:off x="8544104" y="4657451"/>
            <a:ext cx="198266" cy="203777"/>
          </a:xfrm>
          <a:prstGeom prst="rect">
            <a:avLst/>
          </a:prstGeom>
        </p:spPr>
      </p:pic>
      <p:sp>
        <p:nvSpPr>
          <p:cNvPr id="20" name="Rectangle 19"/>
          <p:cNvSpPr/>
          <p:nvPr/>
        </p:nvSpPr>
        <p:spPr>
          <a:xfrm>
            <a:off x="4530249" y="3496362"/>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69" name="Rectangle 68"/>
          <p:cNvSpPr/>
          <p:nvPr/>
        </p:nvSpPr>
        <p:spPr>
          <a:xfrm>
            <a:off x="4528448" y="4003353"/>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cxnSp>
        <p:nvCxnSpPr>
          <p:cNvPr id="70" name="Straight Arrow Connector 69"/>
          <p:cNvCxnSpPr/>
          <p:nvPr/>
        </p:nvCxnSpPr>
        <p:spPr>
          <a:xfrm>
            <a:off x="6420541" y="1761890"/>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1" name="Straight Arrow Connector 70"/>
          <p:cNvCxnSpPr/>
          <p:nvPr/>
        </p:nvCxnSpPr>
        <p:spPr>
          <a:xfrm flipV="1">
            <a:off x="7272665" y="1353457"/>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2" name="Straight Arrow Connector 71"/>
          <p:cNvCxnSpPr/>
          <p:nvPr/>
        </p:nvCxnSpPr>
        <p:spPr>
          <a:xfrm>
            <a:off x="7272665" y="1761890"/>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3" name="Oval 72"/>
          <p:cNvSpPr/>
          <p:nvPr/>
        </p:nvSpPr>
        <p:spPr>
          <a:xfrm>
            <a:off x="7361158" y="1397872"/>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Oval 73"/>
          <p:cNvSpPr/>
          <p:nvPr/>
        </p:nvSpPr>
        <p:spPr>
          <a:xfrm>
            <a:off x="7358905" y="2057986"/>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p:nvPr/>
        </p:nvCxnSpPr>
        <p:spPr>
          <a:xfrm>
            <a:off x="7699708" y="1346385"/>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6" name="Straight Arrow Connector 75"/>
          <p:cNvCxnSpPr/>
          <p:nvPr/>
        </p:nvCxnSpPr>
        <p:spPr>
          <a:xfrm>
            <a:off x="7652259" y="2169104"/>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77" name="Picture 76"/>
          <p:cNvPicPr>
            <a:picLocks noChangeAspect="1"/>
          </p:cNvPicPr>
          <p:nvPr/>
        </p:nvPicPr>
        <p:blipFill>
          <a:blip r:embed="rId3"/>
          <a:stretch>
            <a:fillRect/>
          </a:stretch>
        </p:blipFill>
        <p:spPr>
          <a:xfrm>
            <a:off x="8553793" y="1290980"/>
            <a:ext cx="203320" cy="204429"/>
          </a:xfrm>
          <a:prstGeom prst="rect">
            <a:avLst/>
          </a:prstGeom>
        </p:spPr>
      </p:pic>
      <p:pic>
        <p:nvPicPr>
          <p:cNvPr id="78" name="Picture 77"/>
          <p:cNvPicPr>
            <a:picLocks noChangeAspect="1"/>
          </p:cNvPicPr>
          <p:nvPr/>
        </p:nvPicPr>
        <p:blipFill>
          <a:blip r:embed="rId4"/>
          <a:stretch>
            <a:fillRect/>
          </a:stretch>
        </p:blipFill>
        <p:spPr>
          <a:xfrm>
            <a:off x="8553793" y="2051430"/>
            <a:ext cx="198266" cy="203777"/>
          </a:xfrm>
          <a:prstGeom prst="rect">
            <a:avLst/>
          </a:prstGeom>
        </p:spPr>
      </p:pic>
      <p:cxnSp>
        <p:nvCxnSpPr>
          <p:cNvPr id="80" name="Straight Arrow Connector 79"/>
          <p:cNvCxnSpPr/>
          <p:nvPr/>
        </p:nvCxnSpPr>
        <p:spPr>
          <a:xfrm>
            <a:off x="6420541" y="2874889"/>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4" name="Straight Arrow Connector 93"/>
          <p:cNvCxnSpPr/>
          <p:nvPr/>
        </p:nvCxnSpPr>
        <p:spPr>
          <a:xfrm flipV="1">
            <a:off x="7257838" y="2466456"/>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5" name="Straight Arrow Connector 94"/>
          <p:cNvCxnSpPr/>
          <p:nvPr/>
        </p:nvCxnSpPr>
        <p:spPr>
          <a:xfrm>
            <a:off x="7257838" y="2874889"/>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6" name="Oval 95"/>
          <p:cNvSpPr/>
          <p:nvPr/>
        </p:nvSpPr>
        <p:spPr>
          <a:xfrm>
            <a:off x="7346331" y="2510871"/>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7" name="Oval 96"/>
          <p:cNvSpPr/>
          <p:nvPr/>
        </p:nvSpPr>
        <p:spPr>
          <a:xfrm>
            <a:off x="7344077" y="3170985"/>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p:cNvCxnSpPr/>
          <p:nvPr/>
        </p:nvCxnSpPr>
        <p:spPr>
          <a:xfrm>
            <a:off x="7684880" y="2459385"/>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7637431" y="3282103"/>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a:off x="6422605" y="3979892"/>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3" name="Straight Arrow Connector 102"/>
          <p:cNvCxnSpPr/>
          <p:nvPr/>
        </p:nvCxnSpPr>
        <p:spPr>
          <a:xfrm flipV="1">
            <a:off x="7259902" y="3571459"/>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p:cNvCxnSpPr/>
          <p:nvPr/>
        </p:nvCxnSpPr>
        <p:spPr>
          <a:xfrm>
            <a:off x="7259902" y="3979892"/>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5" name="Oval 104"/>
          <p:cNvSpPr/>
          <p:nvPr/>
        </p:nvSpPr>
        <p:spPr>
          <a:xfrm>
            <a:off x="7348395" y="3615874"/>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 name="Oval 105"/>
          <p:cNvSpPr/>
          <p:nvPr/>
        </p:nvSpPr>
        <p:spPr>
          <a:xfrm>
            <a:off x="7346141" y="4275988"/>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p:nvPr/>
        </p:nvCxnSpPr>
        <p:spPr>
          <a:xfrm>
            <a:off x="7686944" y="3564388"/>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8" name="Straight Arrow Connector 107"/>
          <p:cNvCxnSpPr/>
          <p:nvPr/>
        </p:nvCxnSpPr>
        <p:spPr>
          <a:xfrm>
            <a:off x="7639495" y="4387106"/>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12" name="Picture 111"/>
          <p:cNvPicPr>
            <a:picLocks noChangeAspect="1"/>
          </p:cNvPicPr>
          <p:nvPr/>
        </p:nvPicPr>
        <p:blipFill>
          <a:blip r:embed="rId4"/>
          <a:stretch>
            <a:fillRect/>
          </a:stretch>
        </p:blipFill>
        <p:spPr>
          <a:xfrm>
            <a:off x="8563604" y="3485297"/>
            <a:ext cx="198266" cy="203777"/>
          </a:xfrm>
          <a:prstGeom prst="rect">
            <a:avLst/>
          </a:prstGeom>
        </p:spPr>
      </p:pic>
      <p:sp>
        <p:nvSpPr>
          <p:cNvPr id="113" name="Rectangle 112"/>
          <p:cNvSpPr/>
          <p:nvPr/>
        </p:nvSpPr>
        <p:spPr>
          <a:xfrm>
            <a:off x="7240402" y="4608394"/>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14" name="Rectangle 113"/>
          <p:cNvSpPr/>
          <p:nvPr/>
        </p:nvSpPr>
        <p:spPr>
          <a:xfrm>
            <a:off x="7238600" y="5115385"/>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sp>
        <p:nvSpPr>
          <p:cNvPr id="115" name="Rectangle 114"/>
          <p:cNvSpPr/>
          <p:nvPr/>
        </p:nvSpPr>
        <p:spPr>
          <a:xfrm>
            <a:off x="4545199" y="2378440"/>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16" name="Rectangle 115"/>
          <p:cNvSpPr/>
          <p:nvPr/>
        </p:nvSpPr>
        <p:spPr>
          <a:xfrm>
            <a:off x="4543397" y="2885430"/>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pic>
        <p:nvPicPr>
          <p:cNvPr id="117" name="Picture 116"/>
          <p:cNvPicPr>
            <a:picLocks noChangeAspect="1"/>
          </p:cNvPicPr>
          <p:nvPr/>
        </p:nvPicPr>
        <p:blipFill>
          <a:blip r:embed="rId3"/>
          <a:stretch>
            <a:fillRect/>
          </a:stretch>
        </p:blipFill>
        <p:spPr>
          <a:xfrm>
            <a:off x="8556396" y="2391578"/>
            <a:ext cx="203320" cy="204429"/>
          </a:xfrm>
          <a:prstGeom prst="rect">
            <a:avLst/>
          </a:prstGeom>
        </p:spPr>
      </p:pic>
      <p:sp>
        <p:nvSpPr>
          <p:cNvPr id="122" name="Rectangle 121"/>
          <p:cNvSpPr/>
          <p:nvPr/>
        </p:nvSpPr>
        <p:spPr>
          <a:xfrm>
            <a:off x="7234707" y="1271781"/>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3" name="Rectangle 122"/>
          <p:cNvSpPr/>
          <p:nvPr/>
        </p:nvSpPr>
        <p:spPr>
          <a:xfrm>
            <a:off x="7232905" y="1778772"/>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sp>
        <p:nvSpPr>
          <p:cNvPr id="124" name="Rectangle 123"/>
          <p:cNvSpPr/>
          <p:nvPr/>
        </p:nvSpPr>
        <p:spPr>
          <a:xfrm>
            <a:off x="7232905" y="2377164"/>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5" name="Rectangle 124"/>
          <p:cNvSpPr/>
          <p:nvPr/>
        </p:nvSpPr>
        <p:spPr>
          <a:xfrm>
            <a:off x="7231104" y="2884155"/>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sp>
        <p:nvSpPr>
          <p:cNvPr id="126" name="Rectangle 125"/>
          <p:cNvSpPr/>
          <p:nvPr/>
        </p:nvSpPr>
        <p:spPr>
          <a:xfrm>
            <a:off x="7235979" y="3474206"/>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27" name="Rectangle 126"/>
          <p:cNvSpPr/>
          <p:nvPr/>
        </p:nvSpPr>
        <p:spPr>
          <a:xfrm>
            <a:off x="7234177" y="3981196"/>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pic>
        <p:nvPicPr>
          <p:cNvPr id="79" name="Picture 78"/>
          <p:cNvPicPr>
            <a:picLocks noChangeAspect="1"/>
          </p:cNvPicPr>
          <p:nvPr/>
        </p:nvPicPr>
        <p:blipFill>
          <a:blip r:embed="rId9"/>
          <a:stretch>
            <a:fillRect/>
          </a:stretch>
        </p:blipFill>
        <p:spPr>
          <a:xfrm>
            <a:off x="6877496" y="1580985"/>
            <a:ext cx="335529" cy="377186"/>
          </a:xfrm>
          <a:prstGeom prst="rect">
            <a:avLst/>
          </a:prstGeom>
        </p:spPr>
      </p:pic>
      <p:pic>
        <p:nvPicPr>
          <p:cNvPr id="82" name="Picture 81"/>
          <p:cNvPicPr>
            <a:picLocks noChangeAspect="1"/>
          </p:cNvPicPr>
          <p:nvPr/>
        </p:nvPicPr>
        <p:blipFill>
          <a:blip r:embed="rId2"/>
          <a:stretch>
            <a:fillRect/>
          </a:stretch>
        </p:blipFill>
        <p:spPr>
          <a:xfrm>
            <a:off x="8564705" y="6532838"/>
            <a:ext cx="200564" cy="232954"/>
          </a:xfrm>
          <a:prstGeom prst="rect">
            <a:avLst/>
          </a:prstGeom>
        </p:spPr>
      </p:pic>
      <p:cxnSp>
        <p:nvCxnSpPr>
          <p:cNvPr id="83" name="Straight Arrow Connector 82"/>
          <p:cNvCxnSpPr/>
          <p:nvPr/>
        </p:nvCxnSpPr>
        <p:spPr>
          <a:xfrm>
            <a:off x="3616082" y="5160728"/>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4" name="Straight Arrow Connector 83"/>
          <p:cNvCxnSpPr/>
          <p:nvPr/>
        </p:nvCxnSpPr>
        <p:spPr>
          <a:xfrm flipV="1">
            <a:off x="4517616" y="4752295"/>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5" name="Straight Arrow Connector 84"/>
          <p:cNvCxnSpPr/>
          <p:nvPr/>
        </p:nvCxnSpPr>
        <p:spPr>
          <a:xfrm>
            <a:off x="4517616" y="5160728"/>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6" name="Oval 85"/>
          <p:cNvSpPr/>
          <p:nvPr/>
        </p:nvSpPr>
        <p:spPr>
          <a:xfrm>
            <a:off x="4606109" y="4796710"/>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Oval 86"/>
          <p:cNvSpPr/>
          <p:nvPr/>
        </p:nvSpPr>
        <p:spPr>
          <a:xfrm>
            <a:off x="4603855" y="5456824"/>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p:nvPr/>
        </p:nvCxnSpPr>
        <p:spPr>
          <a:xfrm>
            <a:off x="4944659" y="4745223"/>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9" name="Straight Arrow Connector 88"/>
          <p:cNvCxnSpPr/>
          <p:nvPr/>
        </p:nvCxnSpPr>
        <p:spPr>
          <a:xfrm>
            <a:off x="4897210" y="5567941"/>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90" name="Picture 89"/>
          <p:cNvPicPr>
            <a:picLocks noChangeAspect="1"/>
          </p:cNvPicPr>
          <p:nvPr/>
        </p:nvPicPr>
        <p:blipFill>
          <a:blip r:embed="rId3"/>
          <a:stretch>
            <a:fillRect/>
          </a:stretch>
        </p:blipFill>
        <p:spPr>
          <a:xfrm>
            <a:off x="5798744" y="4689818"/>
            <a:ext cx="203320" cy="204429"/>
          </a:xfrm>
          <a:prstGeom prst="rect">
            <a:avLst/>
          </a:prstGeom>
        </p:spPr>
      </p:pic>
      <p:pic>
        <p:nvPicPr>
          <p:cNvPr id="91" name="Picture 90"/>
          <p:cNvPicPr>
            <a:picLocks noChangeAspect="1"/>
          </p:cNvPicPr>
          <p:nvPr/>
        </p:nvPicPr>
        <p:blipFill>
          <a:blip r:embed="rId4"/>
          <a:stretch>
            <a:fillRect/>
          </a:stretch>
        </p:blipFill>
        <p:spPr>
          <a:xfrm>
            <a:off x="5798744" y="5450268"/>
            <a:ext cx="198266" cy="203777"/>
          </a:xfrm>
          <a:prstGeom prst="rect">
            <a:avLst/>
          </a:prstGeom>
        </p:spPr>
      </p:pic>
      <p:cxnSp>
        <p:nvCxnSpPr>
          <p:cNvPr id="93" name="Straight Arrow Connector 92"/>
          <p:cNvCxnSpPr/>
          <p:nvPr/>
        </p:nvCxnSpPr>
        <p:spPr>
          <a:xfrm>
            <a:off x="3616082" y="6273727"/>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0" name="Straight Arrow Connector 99"/>
          <p:cNvCxnSpPr/>
          <p:nvPr/>
        </p:nvCxnSpPr>
        <p:spPr>
          <a:xfrm flipV="1">
            <a:off x="4502789" y="5865294"/>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1" name="Straight Arrow Connector 100"/>
          <p:cNvCxnSpPr/>
          <p:nvPr/>
        </p:nvCxnSpPr>
        <p:spPr>
          <a:xfrm>
            <a:off x="4502789" y="6273727"/>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9" name="Oval 108"/>
          <p:cNvSpPr/>
          <p:nvPr/>
        </p:nvSpPr>
        <p:spPr>
          <a:xfrm>
            <a:off x="4591281" y="5909709"/>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0" name="Oval 109"/>
          <p:cNvSpPr/>
          <p:nvPr/>
        </p:nvSpPr>
        <p:spPr>
          <a:xfrm>
            <a:off x="4589028" y="6569823"/>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p:nvPr/>
        </p:nvCxnSpPr>
        <p:spPr>
          <a:xfrm>
            <a:off x="4929831" y="5858223"/>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9" name="Straight Arrow Connector 128"/>
          <p:cNvCxnSpPr/>
          <p:nvPr/>
        </p:nvCxnSpPr>
        <p:spPr>
          <a:xfrm>
            <a:off x="4882382" y="6680941"/>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30" name="Picture 129"/>
          <p:cNvPicPr>
            <a:picLocks noChangeAspect="1"/>
          </p:cNvPicPr>
          <p:nvPr/>
        </p:nvPicPr>
        <p:blipFill>
          <a:blip r:embed="rId3"/>
          <a:stretch>
            <a:fillRect/>
          </a:stretch>
        </p:blipFill>
        <p:spPr>
          <a:xfrm>
            <a:off x="5813677" y="5802491"/>
            <a:ext cx="203320" cy="204429"/>
          </a:xfrm>
          <a:prstGeom prst="rect">
            <a:avLst/>
          </a:prstGeom>
        </p:spPr>
      </p:pic>
      <p:pic>
        <p:nvPicPr>
          <p:cNvPr id="140" name="Picture 139"/>
          <p:cNvPicPr>
            <a:picLocks noChangeAspect="1"/>
          </p:cNvPicPr>
          <p:nvPr/>
        </p:nvPicPr>
        <p:blipFill>
          <a:blip r:embed="rId2"/>
          <a:stretch>
            <a:fillRect/>
          </a:stretch>
        </p:blipFill>
        <p:spPr>
          <a:xfrm>
            <a:off x="5805343" y="6543369"/>
            <a:ext cx="200564" cy="232954"/>
          </a:xfrm>
          <a:prstGeom prst="rect">
            <a:avLst/>
          </a:prstGeom>
        </p:spPr>
      </p:pic>
      <p:sp>
        <p:nvSpPr>
          <p:cNvPr id="143" name="Rectangle 142"/>
          <p:cNvSpPr/>
          <p:nvPr/>
        </p:nvSpPr>
        <p:spPr>
          <a:xfrm>
            <a:off x="4489954" y="4670816"/>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44" name="Rectangle 143"/>
          <p:cNvSpPr/>
          <p:nvPr/>
        </p:nvSpPr>
        <p:spPr>
          <a:xfrm>
            <a:off x="4488153" y="5177807"/>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cxnSp>
        <p:nvCxnSpPr>
          <p:cNvPr id="145" name="Straight Arrow Connector 144"/>
          <p:cNvCxnSpPr/>
          <p:nvPr/>
        </p:nvCxnSpPr>
        <p:spPr>
          <a:xfrm>
            <a:off x="3731033" y="1756910"/>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6" name="Straight Arrow Connector 145"/>
          <p:cNvCxnSpPr/>
          <p:nvPr/>
        </p:nvCxnSpPr>
        <p:spPr>
          <a:xfrm flipV="1">
            <a:off x="4583157" y="1348477"/>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7" name="Straight Arrow Connector 146"/>
          <p:cNvCxnSpPr/>
          <p:nvPr/>
        </p:nvCxnSpPr>
        <p:spPr>
          <a:xfrm>
            <a:off x="4583157" y="1756910"/>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8" name="Oval 147"/>
          <p:cNvSpPr/>
          <p:nvPr/>
        </p:nvSpPr>
        <p:spPr>
          <a:xfrm>
            <a:off x="4671650" y="1392892"/>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9" name="Oval 148"/>
          <p:cNvSpPr/>
          <p:nvPr/>
        </p:nvSpPr>
        <p:spPr>
          <a:xfrm>
            <a:off x="4669397" y="2053006"/>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p:cNvCxnSpPr/>
          <p:nvPr/>
        </p:nvCxnSpPr>
        <p:spPr>
          <a:xfrm>
            <a:off x="5010200" y="1341405"/>
            <a:ext cx="797146" cy="70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1" name="Straight Arrow Connector 150"/>
          <p:cNvCxnSpPr/>
          <p:nvPr/>
        </p:nvCxnSpPr>
        <p:spPr>
          <a:xfrm>
            <a:off x="4962751" y="2164124"/>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52" name="Picture 151"/>
          <p:cNvPicPr>
            <a:picLocks noChangeAspect="1"/>
          </p:cNvPicPr>
          <p:nvPr/>
        </p:nvPicPr>
        <p:blipFill>
          <a:blip r:embed="rId3"/>
          <a:stretch>
            <a:fillRect/>
          </a:stretch>
        </p:blipFill>
        <p:spPr>
          <a:xfrm>
            <a:off x="5864285" y="1286000"/>
            <a:ext cx="203320" cy="204429"/>
          </a:xfrm>
          <a:prstGeom prst="rect">
            <a:avLst/>
          </a:prstGeom>
        </p:spPr>
      </p:pic>
      <p:pic>
        <p:nvPicPr>
          <p:cNvPr id="153" name="Picture 152"/>
          <p:cNvPicPr>
            <a:picLocks noChangeAspect="1"/>
          </p:cNvPicPr>
          <p:nvPr/>
        </p:nvPicPr>
        <p:blipFill>
          <a:blip r:embed="rId4"/>
          <a:stretch>
            <a:fillRect/>
          </a:stretch>
        </p:blipFill>
        <p:spPr>
          <a:xfrm>
            <a:off x="8563514" y="4273745"/>
            <a:ext cx="198266" cy="203777"/>
          </a:xfrm>
          <a:prstGeom prst="rect">
            <a:avLst/>
          </a:prstGeom>
        </p:spPr>
      </p:pic>
      <p:cxnSp>
        <p:nvCxnSpPr>
          <p:cNvPr id="154" name="Straight Arrow Connector 153"/>
          <p:cNvCxnSpPr/>
          <p:nvPr/>
        </p:nvCxnSpPr>
        <p:spPr>
          <a:xfrm>
            <a:off x="6437185" y="6275271"/>
            <a:ext cx="4705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5" name="Straight Arrow Connector 154"/>
          <p:cNvCxnSpPr/>
          <p:nvPr/>
        </p:nvCxnSpPr>
        <p:spPr>
          <a:xfrm flipV="1">
            <a:off x="7274482" y="5866838"/>
            <a:ext cx="427043" cy="4084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6" name="Straight Arrow Connector 155"/>
          <p:cNvCxnSpPr/>
          <p:nvPr/>
        </p:nvCxnSpPr>
        <p:spPr>
          <a:xfrm>
            <a:off x="7274482" y="6275271"/>
            <a:ext cx="379593" cy="4084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7" name="Oval 156"/>
          <p:cNvSpPr/>
          <p:nvPr/>
        </p:nvSpPr>
        <p:spPr>
          <a:xfrm>
            <a:off x="7362975" y="5911253"/>
            <a:ext cx="170343" cy="975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8" name="Oval 157"/>
          <p:cNvSpPr/>
          <p:nvPr/>
        </p:nvSpPr>
        <p:spPr>
          <a:xfrm>
            <a:off x="7360721" y="6571367"/>
            <a:ext cx="170343" cy="97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Arrow Connector 158"/>
          <p:cNvCxnSpPr/>
          <p:nvPr/>
        </p:nvCxnSpPr>
        <p:spPr>
          <a:xfrm>
            <a:off x="7701524" y="5859767"/>
            <a:ext cx="7971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0" name="Straight Arrow Connector 159"/>
          <p:cNvCxnSpPr/>
          <p:nvPr/>
        </p:nvCxnSpPr>
        <p:spPr>
          <a:xfrm>
            <a:off x="7654075" y="6682485"/>
            <a:ext cx="797146"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sp>
        <p:nvSpPr>
          <p:cNvPr id="172" name="Rectangle 171"/>
          <p:cNvSpPr/>
          <p:nvPr/>
        </p:nvSpPr>
        <p:spPr>
          <a:xfrm>
            <a:off x="4492171" y="5764866"/>
            <a:ext cx="1690184" cy="487989"/>
          </a:xfrm>
          <a:prstGeom prst="rect">
            <a:avLst/>
          </a:prstGeom>
          <a:noFill/>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Observed</a:t>
            </a:r>
          </a:p>
        </p:txBody>
      </p:sp>
      <p:sp>
        <p:nvSpPr>
          <p:cNvPr id="173" name="Rectangle 172"/>
          <p:cNvSpPr/>
          <p:nvPr/>
        </p:nvSpPr>
        <p:spPr>
          <a:xfrm>
            <a:off x="4490369" y="6271856"/>
            <a:ext cx="1690184" cy="511525"/>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dirty="0"/>
              <a:t>Unobserved</a:t>
            </a:r>
          </a:p>
        </p:txBody>
      </p:sp>
      <p:pic>
        <p:nvPicPr>
          <p:cNvPr id="174" name="Picture 173"/>
          <p:cNvPicPr>
            <a:picLocks noChangeAspect="1"/>
          </p:cNvPicPr>
          <p:nvPr/>
        </p:nvPicPr>
        <p:blipFill>
          <a:blip r:embed="rId3"/>
          <a:stretch>
            <a:fillRect/>
          </a:stretch>
        </p:blipFill>
        <p:spPr>
          <a:xfrm>
            <a:off x="8573040" y="5791960"/>
            <a:ext cx="203320" cy="204429"/>
          </a:xfrm>
          <a:prstGeom prst="rect">
            <a:avLst/>
          </a:prstGeom>
        </p:spPr>
      </p:pic>
      <p:sp>
        <p:nvSpPr>
          <p:cNvPr id="177" name="Rectangle 176"/>
          <p:cNvSpPr/>
          <p:nvPr/>
        </p:nvSpPr>
        <p:spPr>
          <a:xfrm>
            <a:off x="4545199" y="1266801"/>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78" name="Rectangle 177"/>
          <p:cNvSpPr/>
          <p:nvPr/>
        </p:nvSpPr>
        <p:spPr>
          <a:xfrm>
            <a:off x="4543397" y="1773792"/>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sp>
        <p:nvSpPr>
          <p:cNvPr id="179" name="Rectangle 178"/>
          <p:cNvSpPr/>
          <p:nvPr/>
        </p:nvSpPr>
        <p:spPr>
          <a:xfrm>
            <a:off x="7249549" y="5777546"/>
            <a:ext cx="1690184" cy="487989"/>
          </a:xfrm>
          <a:prstGeom prst="rect">
            <a:avLst/>
          </a:prstGeom>
          <a:solidFill>
            <a:schemeClr val="bg1">
              <a:lumMod val="75000"/>
              <a:alpha val="50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a:t>Unobserved</a:t>
            </a:r>
          </a:p>
        </p:txBody>
      </p:sp>
      <p:sp>
        <p:nvSpPr>
          <p:cNvPr id="180" name="Rectangle 179"/>
          <p:cNvSpPr/>
          <p:nvPr/>
        </p:nvSpPr>
        <p:spPr>
          <a:xfrm>
            <a:off x="7247748" y="6284537"/>
            <a:ext cx="1690184" cy="511525"/>
          </a:xfrm>
          <a:prstGeom prst="rect">
            <a:avLst/>
          </a:prstGeom>
          <a:noFill/>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Observed</a:t>
            </a:r>
          </a:p>
        </p:txBody>
      </p:sp>
      <p:pic>
        <p:nvPicPr>
          <p:cNvPr id="183" name="Picture 182"/>
          <p:cNvPicPr>
            <a:picLocks noChangeAspect="1"/>
          </p:cNvPicPr>
          <p:nvPr/>
        </p:nvPicPr>
        <p:blipFill>
          <a:blip r:embed="rId9"/>
          <a:stretch>
            <a:fillRect/>
          </a:stretch>
        </p:blipFill>
        <p:spPr>
          <a:xfrm>
            <a:off x="4187988" y="1576005"/>
            <a:ext cx="335529" cy="377186"/>
          </a:xfrm>
          <a:prstGeom prst="rect">
            <a:avLst/>
          </a:prstGeom>
        </p:spPr>
      </p:pic>
      <p:pic>
        <p:nvPicPr>
          <p:cNvPr id="184" name="Picture 183"/>
          <p:cNvPicPr>
            <a:picLocks noChangeAspect="1"/>
          </p:cNvPicPr>
          <p:nvPr/>
        </p:nvPicPr>
        <p:blipFill>
          <a:blip r:embed="rId6"/>
          <a:stretch>
            <a:fillRect/>
          </a:stretch>
        </p:blipFill>
        <p:spPr>
          <a:xfrm>
            <a:off x="4148698" y="6028085"/>
            <a:ext cx="260970" cy="505969"/>
          </a:xfrm>
          <a:prstGeom prst="rect">
            <a:avLst/>
          </a:prstGeom>
        </p:spPr>
      </p:pic>
      <p:pic>
        <p:nvPicPr>
          <p:cNvPr id="185" name="Picture 184"/>
          <p:cNvPicPr>
            <a:picLocks noChangeAspect="1"/>
          </p:cNvPicPr>
          <p:nvPr/>
        </p:nvPicPr>
        <p:blipFill>
          <a:blip r:embed="rId9"/>
          <a:stretch>
            <a:fillRect/>
          </a:stretch>
        </p:blipFill>
        <p:spPr>
          <a:xfrm>
            <a:off x="6880398" y="2691318"/>
            <a:ext cx="335529" cy="377186"/>
          </a:xfrm>
          <a:prstGeom prst="rect">
            <a:avLst/>
          </a:prstGeom>
        </p:spPr>
      </p:pic>
      <p:pic>
        <p:nvPicPr>
          <p:cNvPr id="186" name="Picture 185"/>
          <p:cNvPicPr>
            <a:picLocks noChangeAspect="1"/>
          </p:cNvPicPr>
          <p:nvPr/>
        </p:nvPicPr>
        <p:blipFill>
          <a:blip r:embed="rId10"/>
          <a:stretch>
            <a:fillRect/>
          </a:stretch>
        </p:blipFill>
        <p:spPr>
          <a:xfrm>
            <a:off x="6893326" y="3798326"/>
            <a:ext cx="300789" cy="412848"/>
          </a:xfrm>
          <a:prstGeom prst="rect">
            <a:avLst/>
          </a:prstGeom>
        </p:spPr>
      </p:pic>
      <p:pic>
        <p:nvPicPr>
          <p:cNvPr id="187" name="Picture 186"/>
          <p:cNvPicPr>
            <a:picLocks noChangeAspect="1"/>
          </p:cNvPicPr>
          <p:nvPr/>
        </p:nvPicPr>
        <p:blipFill>
          <a:blip r:embed="rId11"/>
          <a:stretch>
            <a:fillRect/>
          </a:stretch>
        </p:blipFill>
        <p:spPr>
          <a:xfrm>
            <a:off x="6941833" y="6034110"/>
            <a:ext cx="253151" cy="444421"/>
          </a:xfrm>
          <a:prstGeom prst="rect">
            <a:avLst/>
          </a:prstGeom>
        </p:spPr>
      </p:pic>
      <p:pic>
        <p:nvPicPr>
          <p:cNvPr id="188" name="Picture 187"/>
          <p:cNvPicPr>
            <a:picLocks noChangeAspect="1"/>
          </p:cNvPicPr>
          <p:nvPr/>
        </p:nvPicPr>
        <p:blipFill>
          <a:blip r:embed="rId3"/>
          <a:stretch>
            <a:fillRect/>
          </a:stretch>
        </p:blipFill>
        <p:spPr>
          <a:xfrm>
            <a:off x="5894039" y="2054131"/>
            <a:ext cx="203320" cy="204429"/>
          </a:xfrm>
          <a:prstGeom prst="rect">
            <a:avLst/>
          </a:prstGeom>
        </p:spPr>
      </p:pic>
      <p:pic>
        <p:nvPicPr>
          <p:cNvPr id="189" name="Picture 188"/>
          <p:cNvPicPr>
            <a:picLocks noChangeAspect="1"/>
          </p:cNvPicPr>
          <p:nvPr/>
        </p:nvPicPr>
        <p:blipFill>
          <a:blip r:embed="rId6"/>
          <a:stretch>
            <a:fillRect/>
          </a:stretch>
        </p:blipFill>
        <p:spPr>
          <a:xfrm>
            <a:off x="4138605" y="4967934"/>
            <a:ext cx="260970" cy="505969"/>
          </a:xfrm>
          <a:prstGeom prst="rect">
            <a:avLst/>
          </a:prstGeom>
        </p:spPr>
      </p:pic>
      <p:sp>
        <p:nvSpPr>
          <p:cNvPr id="9" name="Rectangle 8"/>
          <p:cNvSpPr/>
          <p:nvPr/>
        </p:nvSpPr>
        <p:spPr>
          <a:xfrm>
            <a:off x="381000" y="1191639"/>
            <a:ext cx="8686800" cy="22539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TextBox 9"/>
          <p:cNvSpPr txBox="1"/>
          <p:nvPr/>
        </p:nvSpPr>
        <p:spPr>
          <a:xfrm>
            <a:off x="373226" y="1466336"/>
            <a:ext cx="738664" cy="1570133"/>
          </a:xfrm>
          <a:prstGeom prst="rect">
            <a:avLst/>
          </a:prstGeom>
          <a:noFill/>
        </p:spPr>
        <p:txBody>
          <a:bodyPr vert="vert270" wrap="square" rtlCol="0">
            <a:spAutoFit/>
          </a:bodyPr>
          <a:lstStyle/>
          <a:p>
            <a:pPr algn="ctr"/>
            <a:r>
              <a:rPr lang="en-US" dirty="0"/>
              <a:t>Strata 1: </a:t>
            </a:r>
          </a:p>
          <a:p>
            <a:pPr algn="ctr"/>
            <a:r>
              <a:rPr lang="en-US" dirty="0"/>
              <a:t>Large</a:t>
            </a:r>
          </a:p>
        </p:txBody>
      </p:sp>
      <p:sp>
        <p:nvSpPr>
          <p:cNvPr id="131" name="Rectangle 130"/>
          <p:cNvSpPr/>
          <p:nvPr/>
        </p:nvSpPr>
        <p:spPr>
          <a:xfrm>
            <a:off x="381000" y="4572779"/>
            <a:ext cx="8686800" cy="22539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TextBox 131"/>
          <p:cNvSpPr txBox="1"/>
          <p:nvPr/>
        </p:nvSpPr>
        <p:spPr>
          <a:xfrm>
            <a:off x="373226" y="4847476"/>
            <a:ext cx="738664" cy="1570133"/>
          </a:xfrm>
          <a:prstGeom prst="rect">
            <a:avLst/>
          </a:prstGeom>
          <a:noFill/>
        </p:spPr>
        <p:txBody>
          <a:bodyPr vert="vert270" wrap="square" rtlCol="0">
            <a:spAutoFit/>
          </a:bodyPr>
          <a:lstStyle/>
          <a:p>
            <a:pPr algn="ctr"/>
            <a:r>
              <a:rPr lang="en-US" dirty="0"/>
              <a:t>Strata 3: </a:t>
            </a:r>
            <a:br>
              <a:rPr lang="en-US" dirty="0"/>
            </a:br>
            <a:r>
              <a:rPr lang="en-US" dirty="0"/>
              <a:t>Small</a:t>
            </a:r>
          </a:p>
        </p:txBody>
      </p:sp>
      <p:sp>
        <p:nvSpPr>
          <p:cNvPr id="133" name="TextBox 132"/>
          <p:cNvSpPr txBox="1"/>
          <p:nvPr/>
        </p:nvSpPr>
        <p:spPr>
          <a:xfrm>
            <a:off x="384800" y="3189206"/>
            <a:ext cx="738664" cy="1570133"/>
          </a:xfrm>
          <a:prstGeom prst="rect">
            <a:avLst/>
          </a:prstGeom>
          <a:noFill/>
        </p:spPr>
        <p:txBody>
          <a:bodyPr vert="vert270" wrap="square" rtlCol="0">
            <a:spAutoFit/>
          </a:bodyPr>
          <a:lstStyle/>
          <a:p>
            <a:pPr algn="ctr"/>
            <a:r>
              <a:rPr lang="en-US" dirty="0"/>
              <a:t>Strata 2: Medium</a:t>
            </a:r>
          </a:p>
        </p:txBody>
      </p:sp>
      <p:sp>
        <p:nvSpPr>
          <p:cNvPr id="134" name="Rectangle 133"/>
          <p:cNvSpPr/>
          <p:nvPr/>
        </p:nvSpPr>
        <p:spPr>
          <a:xfrm>
            <a:off x="381000" y="3440521"/>
            <a:ext cx="8686800" cy="113003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0" name="Rectangle 169"/>
          <p:cNvSpPr/>
          <p:nvPr/>
        </p:nvSpPr>
        <p:spPr>
          <a:xfrm>
            <a:off x="1192120" y="1754790"/>
            <a:ext cx="2332559" cy="1372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Oval 170"/>
          <p:cNvSpPr/>
          <p:nvPr/>
        </p:nvSpPr>
        <p:spPr>
          <a:xfrm>
            <a:off x="1515587" y="2260216"/>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5" name="Rectangle 174"/>
          <p:cNvSpPr/>
          <p:nvPr/>
        </p:nvSpPr>
        <p:spPr>
          <a:xfrm>
            <a:off x="1420720" y="2106034"/>
            <a:ext cx="1828733" cy="4214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6" name="Oval 175"/>
          <p:cNvSpPr/>
          <p:nvPr/>
        </p:nvSpPr>
        <p:spPr>
          <a:xfrm>
            <a:off x="1515587" y="2677532"/>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1420720" y="2556318"/>
            <a:ext cx="1828733" cy="42125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2" name="TextBox 181"/>
          <p:cNvSpPr txBox="1"/>
          <p:nvPr/>
        </p:nvSpPr>
        <p:spPr>
          <a:xfrm>
            <a:off x="1420720" y="1754790"/>
            <a:ext cx="1981200" cy="369332"/>
          </a:xfrm>
          <a:prstGeom prst="rect">
            <a:avLst/>
          </a:prstGeom>
          <a:noFill/>
        </p:spPr>
        <p:txBody>
          <a:bodyPr wrap="square" rtlCol="0">
            <a:spAutoFit/>
          </a:bodyPr>
          <a:lstStyle/>
          <a:p>
            <a:pPr algn="ctr"/>
            <a:r>
              <a:rPr lang="en-US" dirty="0"/>
              <a:t>Cohort summary</a:t>
            </a:r>
          </a:p>
        </p:txBody>
      </p:sp>
      <p:pic>
        <p:nvPicPr>
          <p:cNvPr id="190" name="Picture 189"/>
          <p:cNvPicPr>
            <a:picLocks noChangeAspect="1"/>
          </p:cNvPicPr>
          <p:nvPr/>
        </p:nvPicPr>
        <p:blipFill>
          <a:blip r:embed="rId7"/>
          <a:stretch>
            <a:fillRect/>
          </a:stretch>
        </p:blipFill>
        <p:spPr>
          <a:xfrm>
            <a:off x="2720063" y="2152966"/>
            <a:ext cx="284612" cy="326604"/>
          </a:xfrm>
          <a:prstGeom prst="rect">
            <a:avLst/>
          </a:prstGeom>
        </p:spPr>
      </p:pic>
      <p:pic>
        <p:nvPicPr>
          <p:cNvPr id="191" name="Picture 190"/>
          <p:cNvPicPr>
            <a:picLocks noChangeAspect="1"/>
          </p:cNvPicPr>
          <p:nvPr/>
        </p:nvPicPr>
        <p:blipFill>
          <a:blip r:embed="rId9"/>
          <a:stretch>
            <a:fillRect/>
          </a:stretch>
        </p:blipFill>
        <p:spPr>
          <a:xfrm>
            <a:off x="1881114" y="2596585"/>
            <a:ext cx="316969" cy="346685"/>
          </a:xfrm>
          <a:prstGeom prst="rect">
            <a:avLst/>
          </a:prstGeom>
        </p:spPr>
      </p:pic>
      <p:pic>
        <p:nvPicPr>
          <p:cNvPr id="192" name="Picture 191"/>
          <p:cNvPicPr>
            <a:picLocks noChangeAspect="1"/>
          </p:cNvPicPr>
          <p:nvPr/>
        </p:nvPicPr>
        <p:blipFill>
          <a:blip r:embed="rId9"/>
          <a:stretch>
            <a:fillRect/>
          </a:stretch>
        </p:blipFill>
        <p:spPr>
          <a:xfrm>
            <a:off x="2268198" y="2614875"/>
            <a:ext cx="316969" cy="346685"/>
          </a:xfrm>
          <a:prstGeom prst="rect">
            <a:avLst/>
          </a:prstGeom>
        </p:spPr>
      </p:pic>
      <p:pic>
        <p:nvPicPr>
          <p:cNvPr id="193" name="Picture 192"/>
          <p:cNvPicPr>
            <a:picLocks noChangeAspect="1"/>
          </p:cNvPicPr>
          <p:nvPr/>
        </p:nvPicPr>
        <p:blipFill>
          <a:blip r:embed="rId9"/>
          <a:stretch>
            <a:fillRect/>
          </a:stretch>
        </p:blipFill>
        <p:spPr>
          <a:xfrm>
            <a:off x="2687706" y="2603430"/>
            <a:ext cx="316969" cy="346685"/>
          </a:xfrm>
          <a:prstGeom prst="rect">
            <a:avLst/>
          </a:prstGeom>
        </p:spPr>
      </p:pic>
      <p:sp>
        <p:nvSpPr>
          <p:cNvPr id="195" name="Oval 194"/>
          <p:cNvSpPr/>
          <p:nvPr/>
        </p:nvSpPr>
        <p:spPr>
          <a:xfrm>
            <a:off x="1488449" y="3773947"/>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6" name="Rectangle 195"/>
          <p:cNvSpPr/>
          <p:nvPr/>
        </p:nvSpPr>
        <p:spPr>
          <a:xfrm>
            <a:off x="1393582" y="3619765"/>
            <a:ext cx="1828733" cy="4214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7" name="Oval 196"/>
          <p:cNvSpPr/>
          <p:nvPr/>
        </p:nvSpPr>
        <p:spPr>
          <a:xfrm>
            <a:off x="1488449" y="4191263"/>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1393582" y="4070049"/>
            <a:ext cx="1828733" cy="42125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00" name="Picture 199"/>
          <p:cNvPicPr>
            <a:picLocks noChangeAspect="1"/>
          </p:cNvPicPr>
          <p:nvPr/>
        </p:nvPicPr>
        <p:blipFill>
          <a:blip r:embed="rId5"/>
          <a:stretch>
            <a:fillRect/>
          </a:stretch>
        </p:blipFill>
        <p:spPr>
          <a:xfrm>
            <a:off x="2384182" y="3658144"/>
            <a:ext cx="253939" cy="362770"/>
          </a:xfrm>
          <a:prstGeom prst="rect">
            <a:avLst/>
          </a:prstGeom>
        </p:spPr>
      </p:pic>
      <p:pic>
        <p:nvPicPr>
          <p:cNvPr id="201" name="Picture 200"/>
          <p:cNvPicPr>
            <a:picLocks noChangeAspect="1"/>
          </p:cNvPicPr>
          <p:nvPr/>
        </p:nvPicPr>
        <p:blipFill>
          <a:blip r:embed="rId10"/>
          <a:stretch>
            <a:fillRect/>
          </a:stretch>
        </p:blipFill>
        <p:spPr>
          <a:xfrm>
            <a:off x="2365868" y="4115992"/>
            <a:ext cx="252585" cy="346685"/>
          </a:xfrm>
          <a:prstGeom prst="rect">
            <a:avLst/>
          </a:prstGeom>
        </p:spPr>
      </p:pic>
      <p:sp>
        <p:nvSpPr>
          <p:cNvPr id="202" name="Rectangle 201"/>
          <p:cNvSpPr/>
          <p:nvPr/>
        </p:nvSpPr>
        <p:spPr>
          <a:xfrm>
            <a:off x="1185413" y="5087492"/>
            <a:ext cx="2332559" cy="1372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3" name="Oval 202"/>
          <p:cNvSpPr/>
          <p:nvPr/>
        </p:nvSpPr>
        <p:spPr>
          <a:xfrm>
            <a:off x="1508880" y="5592918"/>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4" name="Rectangle 203"/>
          <p:cNvSpPr/>
          <p:nvPr/>
        </p:nvSpPr>
        <p:spPr>
          <a:xfrm>
            <a:off x="1414013" y="5438736"/>
            <a:ext cx="1828733" cy="4214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5" name="Oval 204"/>
          <p:cNvSpPr/>
          <p:nvPr/>
        </p:nvSpPr>
        <p:spPr>
          <a:xfrm>
            <a:off x="1508880" y="6010234"/>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414013" y="5889020"/>
            <a:ext cx="1828733" cy="42125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TextBox 206"/>
          <p:cNvSpPr txBox="1"/>
          <p:nvPr/>
        </p:nvSpPr>
        <p:spPr>
          <a:xfrm>
            <a:off x="1414013" y="5087492"/>
            <a:ext cx="1981200" cy="369332"/>
          </a:xfrm>
          <a:prstGeom prst="rect">
            <a:avLst/>
          </a:prstGeom>
          <a:noFill/>
        </p:spPr>
        <p:txBody>
          <a:bodyPr wrap="square" rtlCol="0">
            <a:spAutoFit/>
          </a:bodyPr>
          <a:lstStyle/>
          <a:p>
            <a:pPr algn="ctr"/>
            <a:r>
              <a:rPr lang="en-US" dirty="0"/>
              <a:t>Cohort summary</a:t>
            </a:r>
          </a:p>
        </p:txBody>
      </p:sp>
      <p:pic>
        <p:nvPicPr>
          <p:cNvPr id="208" name="Picture 207"/>
          <p:cNvPicPr>
            <a:picLocks noChangeAspect="1"/>
          </p:cNvPicPr>
          <p:nvPr/>
        </p:nvPicPr>
        <p:blipFill>
          <a:blip r:embed="rId11"/>
          <a:stretch>
            <a:fillRect/>
          </a:stretch>
        </p:blipFill>
        <p:spPr>
          <a:xfrm>
            <a:off x="1999097" y="5922671"/>
            <a:ext cx="201617" cy="353950"/>
          </a:xfrm>
          <a:prstGeom prst="rect">
            <a:avLst/>
          </a:prstGeom>
        </p:spPr>
      </p:pic>
      <p:pic>
        <p:nvPicPr>
          <p:cNvPr id="209" name="Picture 208"/>
          <p:cNvPicPr>
            <a:picLocks noChangeAspect="1"/>
          </p:cNvPicPr>
          <p:nvPr/>
        </p:nvPicPr>
        <p:blipFill>
          <a:blip r:embed="rId6"/>
          <a:stretch>
            <a:fillRect/>
          </a:stretch>
        </p:blipFill>
        <p:spPr>
          <a:xfrm>
            <a:off x="2031336" y="5484064"/>
            <a:ext cx="194203" cy="366337"/>
          </a:xfrm>
          <a:prstGeom prst="rect">
            <a:avLst/>
          </a:prstGeom>
        </p:spPr>
      </p:pic>
      <p:pic>
        <p:nvPicPr>
          <p:cNvPr id="210" name="Picture 209"/>
          <p:cNvPicPr>
            <a:picLocks noChangeAspect="1"/>
          </p:cNvPicPr>
          <p:nvPr/>
        </p:nvPicPr>
        <p:blipFill>
          <a:blip r:embed="rId6"/>
          <a:stretch>
            <a:fillRect/>
          </a:stretch>
        </p:blipFill>
        <p:spPr>
          <a:xfrm>
            <a:off x="2349943" y="5471458"/>
            <a:ext cx="194203" cy="366337"/>
          </a:xfrm>
          <a:prstGeom prst="rect">
            <a:avLst/>
          </a:prstGeom>
        </p:spPr>
      </p:pic>
      <p:pic>
        <p:nvPicPr>
          <p:cNvPr id="211" name="Picture 210"/>
          <p:cNvPicPr>
            <a:picLocks noChangeAspect="1"/>
          </p:cNvPicPr>
          <p:nvPr/>
        </p:nvPicPr>
        <p:blipFill>
          <a:blip r:embed="rId6"/>
          <a:stretch>
            <a:fillRect/>
          </a:stretch>
        </p:blipFill>
        <p:spPr>
          <a:xfrm>
            <a:off x="2736482" y="5486998"/>
            <a:ext cx="194203" cy="366337"/>
          </a:xfrm>
          <a:prstGeom prst="rect">
            <a:avLst/>
          </a:prstGeom>
        </p:spPr>
      </p:pic>
    </p:spTree>
    <p:extLst>
      <p:ext uri="{BB962C8B-B14F-4D97-AF65-F5344CB8AC3E}">
        <p14:creationId xmlns:p14="http://schemas.microsoft.com/office/powerpoint/2010/main" val="96003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animBg="1"/>
      <p:bldP spid="175" grpId="0" animBg="1"/>
      <p:bldP spid="176" grpId="0" animBg="1"/>
      <p:bldP spid="181" grpId="0" animBg="1"/>
      <p:bldP spid="182" grpId="0"/>
      <p:bldP spid="195" grpId="0" animBg="1"/>
      <p:bldP spid="196" grpId="0" animBg="1"/>
      <p:bldP spid="197" grpId="0" animBg="1"/>
      <p:bldP spid="198" grpId="0" animBg="1"/>
      <p:bldP spid="202" grpId="0" animBg="1"/>
      <p:bldP spid="203" grpId="0" animBg="1"/>
      <p:bldP spid="204" grpId="0" animBg="1"/>
      <p:bldP spid="205" grpId="0" animBg="1"/>
      <p:bldP spid="206" grpId="0" animBg="1"/>
      <p:bldP spid="20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143000"/>
            <a:ext cx="9144000" cy="5714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Cohort restriction in comparative cohort analyses</a:t>
            </a:r>
          </a:p>
        </p:txBody>
      </p:sp>
      <p:sp>
        <p:nvSpPr>
          <p:cNvPr id="5" name="Oval 4"/>
          <p:cNvSpPr/>
          <p:nvPr/>
        </p:nvSpPr>
        <p:spPr>
          <a:xfrm>
            <a:off x="228600" y="1208314"/>
            <a:ext cx="5334000" cy="4800600"/>
          </a:xfrm>
          <a:prstGeom prst="ellipse">
            <a:avLst/>
          </a:prstGeom>
          <a:solidFill>
            <a:schemeClr val="accent3">
              <a:lumMod val="20000"/>
              <a:lumOff val="80000"/>
              <a:alpha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Initial target cohort T</a:t>
            </a:r>
          </a:p>
        </p:txBody>
      </p:sp>
      <p:sp>
        <p:nvSpPr>
          <p:cNvPr id="6" name="Oval 5"/>
          <p:cNvSpPr/>
          <p:nvPr/>
        </p:nvSpPr>
        <p:spPr>
          <a:xfrm>
            <a:off x="990600" y="2351314"/>
            <a:ext cx="3962400" cy="3581400"/>
          </a:xfrm>
          <a:prstGeom prst="ellipse">
            <a:avLst/>
          </a:prstGeom>
          <a:solidFill>
            <a:schemeClr val="accent3">
              <a:lumMod val="60000"/>
              <a:lumOff val="40000"/>
              <a:alpha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Qualifying </a:t>
            </a:r>
          </a:p>
          <a:p>
            <a:pPr algn="ctr"/>
            <a:r>
              <a:rPr lang="en-US" dirty="0">
                <a:solidFill>
                  <a:schemeClr val="tx1"/>
                </a:solidFill>
              </a:rPr>
              <a:t>target cohort</a:t>
            </a:r>
          </a:p>
        </p:txBody>
      </p:sp>
      <p:sp>
        <p:nvSpPr>
          <p:cNvPr id="7" name="Oval 6"/>
          <p:cNvSpPr/>
          <p:nvPr/>
        </p:nvSpPr>
        <p:spPr>
          <a:xfrm>
            <a:off x="1309914" y="3535136"/>
            <a:ext cx="2438400" cy="2171700"/>
          </a:xfrm>
          <a:prstGeom prst="ellipse">
            <a:avLst/>
          </a:prstGeom>
          <a:solidFill>
            <a:schemeClr val="accent3">
              <a:lumMod val="50000"/>
              <a:alpha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Analytic </a:t>
            </a:r>
          </a:p>
          <a:p>
            <a:pPr algn="ctr"/>
            <a:r>
              <a:rPr lang="en-US" dirty="0">
                <a:solidFill>
                  <a:schemeClr val="tx1"/>
                </a:solidFill>
              </a:rPr>
              <a:t>target </a:t>
            </a:r>
          </a:p>
          <a:p>
            <a:pPr algn="ctr"/>
            <a:r>
              <a:rPr lang="en-US" dirty="0">
                <a:solidFill>
                  <a:schemeClr val="tx1"/>
                </a:solidFill>
              </a:rPr>
              <a:t>Cohort (T’)</a:t>
            </a:r>
          </a:p>
        </p:txBody>
      </p:sp>
      <p:sp>
        <p:nvSpPr>
          <p:cNvPr id="12" name="Oval 11"/>
          <p:cNvSpPr/>
          <p:nvPr/>
        </p:nvSpPr>
        <p:spPr>
          <a:xfrm>
            <a:off x="3657600" y="1219200"/>
            <a:ext cx="5334000" cy="4800600"/>
          </a:xfrm>
          <a:prstGeom prst="ellipse">
            <a:avLst/>
          </a:prstGeom>
          <a:solidFill>
            <a:schemeClr val="accent4">
              <a:lumMod val="20000"/>
              <a:lumOff val="80000"/>
              <a:alpha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2"/>
                </a:solidFill>
              </a:rPr>
              <a:t>Initial comparator cohort C</a:t>
            </a:r>
          </a:p>
        </p:txBody>
      </p:sp>
      <p:sp>
        <p:nvSpPr>
          <p:cNvPr id="13" name="Oval 12"/>
          <p:cNvSpPr/>
          <p:nvPr/>
        </p:nvSpPr>
        <p:spPr>
          <a:xfrm>
            <a:off x="4419600" y="2362200"/>
            <a:ext cx="3962400" cy="3581400"/>
          </a:xfrm>
          <a:prstGeom prst="ellipse">
            <a:avLst/>
          </a:prstGeom>
          <a:solidFill>
            <a:schemeClr val="accent4">
              <a:lumMod val="60000"/>
              <a:lumOff val="40000"/>
              <a:alpha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2"/>
                </a:solidFill>
              </a:rPr>
              <a:t>Qualifying </a:t>
            </a:r>
          </a:p>
          <a:p>
            <a:pPr algn="ctr"/>
            <a:r>
              <a:rPr lang="en-US" dirty="0">
                <a:solidFill>
                  <a:schemeClr val="tx2"/>
                </a:solidFill>
              </a:rPr>
              <a:t>comparator cohort</a:t>
            </a:r>
          </a:p>
        </p:txBody>
      </p:sp>
      <p:sp>
        <p:nvSpPr>
          <p:cNvPr id="14" name="Oval 13"/>
          <p:cNvSpPr/>
          <p:nvPr/>
        </p:nvSpPr>
        <p:spPr>
          <a:xfrm>
            <a:off x="5410200" y="3586843"/>
            <a:ext cx="2438400" cy="2171700"/>
          </a:xfrm>
          <a:prstGeom prst="ellipse">
            <a:avLst/>
          </a:prstGeom>
          <a:solidFill>
            <a:schemeClr val="accent4">
              <a:lumMod val="50000"/>
              <a:alpha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Analytic comparator cohort (C’)</a:t>
            </a:r>
          </a:p>
        </p:txBody>
      </p:sp>
      <p:sp>
        <p:nvSpPr>
          <p:cNvPr id="3" name="Oval 2"/>
          <p:cNvSpPr/>
          <p:nvPr/>
        </p:nvSpPr>
        <p:spPr>
          <a:xfrm>
            <a:off x="1752600" y="5029200"/>
            <a:ext cx="5943600" cy="1752600"/>
          </a:xfrm>
          <a:prstGeom prst="ellipse">
            <a:avLst/>
          </a:prstGeom>
          <a:solidFill>
            <a:srgbClr val="FFFF00">
              <a:alpha val="5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Outcome cohort</a:t>
            </a:r>
          </a:p>
        </p:txBody>
      </p:sp>
      <p:cxnSp>
        <p:nvCxnSpPr>
          <p:cNvPr id="8" name="Straight Arrow Connector 7"/>
          <p:cNvCxnSpPr/>
          <p:nvPr/>
        </p:nvCxnSpPr>
        <p:spPr>
          <a:xfrm flipV="1">
            <a:off x="1371600" y="5486400"/>
            <a:ext cx="1219200" cy="86736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45357" y="5624998"/>
            <a:ext cx="20574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Analytic outcome cohort: </a:t>
            </a:r>
            <a:br>
              <a:rPr lang="en-US" dirty="0"/>
            </a:br>
            <a:r>
              <a:rPr lang="en-US" dirty="0"/>
              <a:t>O in T’, C’ during time-at-risk</a:t>
            </a:r>
          </a:p>
        </p:txBody>
      </p:sp>
      <p:cxnSp>
        <p:nvCxnSpPr>
          <p:cNvPr id="15" name="Straight Arrow Connector 14"/>
          <p:cNvCxnSpPr>
            <a:stCxn id="9" idx="3"/>
          </p:cNvCxnSpPr>
          <p:nvPr/>
        </p:nvCxnSpPr>
        <p:spPr>
          <a:xfrm flipV="1">
            <a:off x="2102757" y="5407284"/>
            <a:ext cx="4131129" cy="81787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9009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3"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The choice of the outcome model defines your research question</a:t>
            </a:r>
          </a:p>
        </p:txBody>
      </p:sp>
      <p:graphicFrame>
        <p:nvGraphicFramePr>
          <p:cNvPr id="5" name="Table 4"/>
          <p:cNvGraphicFramePr>
            <a:graphicFrameLocks noGrp="1"/>
          </p:cNvGraphicFramePr>
          <p:nvPr>
            <p:extLst>
              <p:ext uri="{D42A27DB-BD31-4B8C-83A1-F6EECF244321}">
                <p14:modId xmlns:p14="http://schemas.microsoft.com/office/powerpoint/2010/main" val="899477143"/>
              </p:ext>
            </p:extLst>
          </p:nvPr>
        </p:nvGraphicFramePr>
        <p:xfrm>
          <a:off x="228600" y="1397000"/>
          <a:ext cx="8686800" cy="4859673"/>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508000">
                <a:tc>
                  <a:txBody>
                    <a:bodyPr/>
                    <a:lstStyle/>
                    <a:p>
                      <a:endParaRPr lang="en-US" sz="2000" dirty="0"/>
                    </a:p>
                  </a:txBody>
                  <a:tcPr/>
                </a:tc>
                <a:tc>
                  <a:txBody>
                    <a:bodyPr/>
                    <a:lstStyle/>
                    <a:p>
                      <a:r>
                        <a:rPr lang="en-US" sz="2000" b="1" dirty="0"/>
                        <a:t>Logistic regression</a:t>
                      </a:r>
                    </a:p>
                  </a:txBody>
                  <a:tcPr/>
                </a:tc>
                <a:tc>
                  <a:txBody>
                    <a:bodyPr/>
                    <a:lstStyle/>
                    <a:p>
                      <a:r>
                        <a:rPr lang="en-US" sz="2000" b="1" dirty="0"/>
                        <a:t>Poisson</a:t>
                      </a:r>
                      <a:r>
                        <a:rPr lang="en-US" sz="2000" b="1" baseline="0" dirty="0"/>
                        <a:t> regression</a:t>
                      </a:r>
                      <a:endParaRPr lang="en-US" sz="2000" b="1" dirty="0"/>
                    </a:p>
                  </a:txBody>
                  <a:tcPr/>
                </a:tc>
                <a:tc>
                  <a:txBody>
                    <a:bodyPr/>
                    <a:lstStyle/>
                    <a:p>
                      <a:r>
                        <a:rPr lang="en-US" sz="2000" b="1" dirty="0"/>
                        <a:t>Cox proportional hazards</a:t>
                      </a:r>
                    </a:p>
                  </a:txBody>
                  <a:tcPr/>
                </a:tc>
                <a:extLst>
                  <a:ext uri="{0D108BD9-81ED-4DB2-BD59-A6C34878D82A}">
                    <a16:rowId xmlns:a16="http://schemas.microsoft.com/office/drawing/2014/main" val="10000"/>
                  </a:ext>
                </a:extLst>
              </a:tr>
              <a:tr h="1536047">
                <a:tc>
                  <a:txBody>
                    <a:bodyPr/>
                    <a:lstStyle/>
                    <a:p>
                      <a:r>
                        <a:rPr lang="en-US" sz="2000" dirty="0"/>
                        <a:t>How the outcome cohort is used</a:t>
                      </a:r>
                    </a:p>
                  </a:txBody>
                  <a:tcPr/>
                </a:tc>
                <a:tc>
                  <a:txBody>
                    <a:bodyPr/>
                    <a:lstStyle/>
                    <a:p>
                      <a:r>
                        <a:rPr lang="en-US" sz="2000" dirty="0"/>
                        <a:t>Binary</a:t>
                      </a:r>
                      <a:r>
                        <a:rPr lang="en-US" sz="2000" baseline="0" dirty="0"/>
                        <a:t> classifier of presence/ absence of outcome during the fixed time-at-risk period</a:t>
                      </a:r>
                      <a:endParaRPr lang="en-US" sz="2000" dirty="0"/>
                    </a:p>
                  </a:txBody>
                  <a:tcPr/>
                </a:tc>
                <a:tc>
                  <a:txBody>
                    <a:bodyPr/>
                    <a:lstStyle/>
                    <a:p>
                      <a:r>
                        <a:rPr lang="en-US" sz="2000" dirty="0"/>
                        <a:t>Count the number of occurrences</a:t>
                      </a:r>
                      <a:r>
                        <a:rPr lang="en-US" sz="2000" baseline="0" dirty="0"/>
                        <a:t> of outcomes during time-at-risk</a:t>
                      </a:r>
                      <a:endParaRPr lang="en-US" sz="2000" dirty="0"/>
                    </a:p>
                  </a:txBody>
                  <a:tcPr/>
                </a:tc>
                <a:tc>
                  <a:txBody>
                    <a:bodyPr/>
                    <a:lstStyle/>
                    <a:p>
                      <a:r>
                        <a:rPr lang="en-US" sz="2000" dirty="0"/>
                        <a:t>Compute time-to-event</a:t>
                      </a:r>
                      <a:r>
                        <a:rPr lang="en-US" sz="2000" baseline="0" dirty="0"/>
                        <a:t> from time-at-risk start until earliest of first occurrence of outcome or time-at-risk end, and track the censoring event (outcome or no outcome)</a:t>
                      </a:r>
                      <a:endParaRPr lang="en-US" sz="2000" dirty="0"/>
                    </a:p>
                  </a:txBody>
                  <a:tcPr/>
                </a:tc>
                <a:extLst>
                  <a:ext uri="{0D108BD9-81ED-4DB2-BD59-A6C34878D82A}">
                    <a16:rowId xmlns:a16="http://schemas.microsoft.com/office/drawing/2014/main" val="10001"/>
                  </a:ext>
                </a:extLst>
              </a:tr>
              <a:tr h="6229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‘Risk’ metric</a:t>
                      </a:r>
                    </a:p>
                  </a:txBody>
                  <a:tcPr/>
                </a:tc>
                <a:tc>
                  <a:txBody>
                    <a:bodyPr/>
                    <a:lstStyle/>
                    <a:p>
                      <a:r>
                        <a:rPr lang="en-US" sz="2000" dirty="0"/>
                        <a:t>Odds</a:t>
                      </a:r>
                      <a:r>
                        <a:rPr lang="en-US" sz="2000" baseline="0" dirty="0"/>
                        <a:t> ratio</a:t>
                      </a:r>
                      <a:endParaRPr lang="en-US" sz="2000" dirty="0"/>
                    </a:p>
                  </a:txBody>
                  <a:tcPr/>
                </a:tc>
                <a:tc>
                  <a:txBody>
                    <a:bodyPr/>
                    <a:lstStyle/>
                    <a:p>
                      <a:r>
                        <a:rPr lang="en-US" sz="2000" dirty="0"/>
                        <a:t>Rate</a:t>
                      </a:r>
                      <a:r>
                        <a:rPr lang="en-US" sz="2000" baseline="0" dirty="0"/>
                        <a:t> ratio</a:t>
                      </a:r>
                      <a:endParaRPr lang="en-US" sz="2000" dirty="0"/>
                    </a:p>
                  </a:txBody>
                  <a:tcPr/>
                </a:tc>
                <a:tc>
                  <a:txBody>
                    <a:bodyPr/>
                    <a:lstStyle/>
                    <a:p>
                      <a:r>
                        <a:rPr lang="en-US" sz="2000" dirty="0"/>
                        <a:t>Hazard ratio</a:t>
                      </a:r>
                    </a:p>
                  </a:txBody>
                  <a:tcPr/>
                </a:tc>
                <a:extLst>
                  <a:ext uri="{0D108BD9-81ED-4DB2-BD59-A6C34878D82A}">
                    <a16:rowId xmlns:a16="http://schemas.microsoft.com/office/drawing/2014/main" val="10002"/>
                  </a:ext>
                </a:extLst>
              </a:tr>
              <a:tr h="622953">
                <a:tc>
                  <a:txBody>
                    <a:bodyPr/>
                    <a:lstStyle/>
                    <a:p>
                      <a:r>
                        <a:rPr lang="en-US" sz="2000" dirty="0"/>
                        <a:t>Key</a:t>
                      </a:r>
                      <a:r>
                        <a:rPr lang="en-US" sz="2000" baseline="0" dirty="0"/>
                        <a:t> model </a:t>
                      </a:r>
                      <a:r>
                        <a:rPr lang="en-US" sz="2000" dirty="0"/>
                        <a:t>assumptions</a:t>
                      </a:r>
                    </a:p>
                  </a:txBody>
                  <a:tcPr/>
                </a:tc>
                <a:tc>
                  <a:txBody>
                    <a:bodyPr/>
                    <a:lstStyle/>
                    <a:p>
                      <a:r>
                        <a:rPr lang="en-US" sz="2000" dirty="0"/>
                        <a:t>Constant</a:t>
                      </a:r>
                      <a:r>
                        <a:rPr lang="en-US" sz="2000" baseline="0" dirty="0"/>
                        <a:t> probability in fixed window</a:t>
                      </a:r>
                      <a:endParaRPr lang="en-US" sz="2000" dirty="0"/>
                    </a:p>
                  </a:txBody>
                  <a:tcPr/>
                </a:tc>
                <a:tc>
                  <a:txBody>
                    <a:bodyPr/>
                    <a:lstStyle/>
                    <a:p>
                      <a:r>
                        <a:rPr lang="en-US" sz="2000" dirty="0"/>
                        <a:t>Outcomes</a:t>
                      </a:r>
                      <a:r>
                        <a:rPr lang="en-US" sz="2000" baseline="0" dirty="0"/>
                        <a:t> follow Poisson distribution with constant risk</a:t>
                      </a:r>
                      <a:endParaRPr lang="en-US" sz="2000" dirty="0"/>
                    </a:p>
                  </a:txBody>
                  <a:tcPr/>
                </a:tc>
                <a:tc>
                  <a:txBody>
                    <a:bodyPr/>
                    <a:lstStyle/>
                    <a:p>
                      <a:r>
                        <a:rPr lang="en-US" sz="2000" dirty="0"/>
                        <a:t>Proportionality</a:t>
                      </a:r>
                      <a:r>
                        <a:rPr lang="en-US" sz="2000" baseline="0" dirty="0"/>
                        <a:t> – constant relative hazard</a:t>
                      </a:r>
                      <a:endParaRPr lang="en-US" sz="2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3270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When designing or reviewing a study, ask yourself:</a:t>
            </a:r>
          </a:p>
        </p:txBody>
      </p:sp>
      <p:graphicFrame>
        <p:nvGraphicFramePr>
          <p:cNvPr id="4" name="Table 3"/>
          <p:cNvGraphicFramePr>
            <a:graphicFrameLocks noGrp="1"/>
          </p:cNvGraphicFramePr>
          <p:nvPr/>
        </p:nvGraphicFramePr>
        <p:xfrm>
          <a:off x="228600" y="1371600"/>
          <a:ext cx="8610600" cy="4089402"/>
        </p:xfrm>
        <a:graphic>
          <a:graphicData uri="http://schemas.openxmlformats.org/drawingml/2006/table">
            <a:tbl>
              <a:tblPr firstRow="1" bandRow="1">
                <a:tableStyleId>{5C22544A-7EE6-4342-B048-85BDC9FD1C3A}</a:tableStyleId>
              </a:tblPr>
              <a:tblGrid>
                <a:gridCol w="3268839">
                  <a:extLst>
                    <a:ext uri="{9D8B030D-6E8A-4147-A177-3AD203B41FA5}">
                      <a16:colId xmlns:a16="http://schemas.microsoft.com/office/drawing/2014/main" val="20000"/>
                    </a:ext>
                  </a:extLst>
                </a:gridCol>
                <a:gridCol w="5341761">
                  <a:extLst>
                    <a:ext uri="{9D8B030D-6E8A-4147-A177-3AD203B41FA5}">
                      <a16:colId xmlns:a16="http://schemas.microsoft.com/office/drawing/2014/main" val="20001"/>
                    </a:ext>
                  </a:extLst>
                </a:gridCol>
              </a:tblGrid>
              <a:tr h="681567">
                <a:tc>
                  <a:txBody>
                    <a:bodyPr/>
                    <a:lstStyle/>
                    <a:p>
                      <a:r>
                        <a:rPr lang="en-US" sz="2400" dirty="0"/>
                        <a:t>Input</a:t>
                      </a:r>
                      <a:r>
                        <a:rPr lang="en-US" sz="2400" baseline="0" dirty="0"/>
                        <a:t> parameter</a:t>
                      </a:r>
                      <a:endParaRPr lang="en-US" sz="2400" dirty="0"/>
                    </a:p>
                  </a:txBody>
                  <a:tcPr/>
                </a:tc>
                <a:tc>
                  <a:txBody>
                    <a:bodyPr/>
                    <a:lstStyle/>
                    <a:p>
                      <a:r>
                        <a:rPr lang="en-US" sz="2400" dirty="0"/>
                        <a:t>Design</a:t>
                      </a:r>
                      <a:r>
                        <a:rPr lang="en-US" sz="2400" baseline="0" dirty="0"/>
                        <a:t> choice</a:t>
                      </a:r>
                      <a:endParaRPr lang="en-US" sz="2400" dirty="0"/>
                    </a:p>
                  </a:txBody>
                  <a:tcPr/>
                </a:tc>
                <a:extLst>
                  <a:ext uri="{0D108BD9-81ED-4DB2-BD59-A6C34878D82A}">
                    <a16:rowId xmlns:a16="http://schemas.microsoft.com/office/drawing/2014/main" val="10000"/>
                  </a:ext>
                </a:extLst>
              </a:tr>
              <a:tr h="681567">
                <a:tc>
                  <a:txBody>
                    <a:bodyPr/>
                    <a:lstStyle/>
                    <a:p>
                      <a:r>
                        <a:rPr lang="en-US" sz="2400" dirty="0"/>
                        <a:t>Target cohort (T)</a:t>
                      </a:r>
                    </a:p>
                  </a:txBody>
                  <a:tcPr/>
                </a:tc>
                <a:tc>
                  <a:txBody>
                    <a:bodyPr/>
                    <a:lstStyle/>
                    <a:p>
                      <a:endParaRPr lang="en-US" sz="2400" dirty="0"/>
                    </a:p>
                  </a:txBody>
                  <a:tcPr/>
                </a:tc>
                <a:extLst>
                  <a:ext uri="{0D108BD9-81ED-4DB2-BD59-A6C34878D82A}">
                    <a16:rowId xmlns:a16="http://schemas.microsoft.com/office/drawing/2014/main" val="10001"/>
                  </a:ext>
                </a:extLst>
              </a:tr>
              <a:tr h="681567">
                <a:tc>
                  <a:txBody>
                    <a:bodyPr/>
                    <a:lstStyle/>
                    <a:p>
                      <a:r>
                        <a:rPr lang="en-US" sz="2400" dirty="0"/>
                        <a:t>Comparator cohort</a:t>
                      </a:r>
                      <a:r>
                        <a:rPr lang="en-US" sz="2400" baseline="0" dirty="0"/>
                        <a:t> (C)</a:t>
                      </a:r>
                      <a:endParaRPr lang="en-US" sz="2400" dirty="0"/>
                    </a:p>
                  </a:txBody>
                  <a:tcPr/>
                </a:tc>
                <a:tc>
                  <a:txBody>
                    <a:bodyPr/>
                    <a:lstStyle/>
                    <a:p>
                      <a:endParaRPr lang="en-US" sz="2400" dirty="0"/>
                    </a:p>
                  </a:txBody>
                  <a:tcPr/>
                </a:tc>
                <a:extLst>
                  <a:ext uri="{0D108BD9-81ED-4DB2-BD59-A6C34878D82A}">
                    <a16:rowId xmlns:a16="http://schemas.microsoft.com/office/drawing/2014/main" val="10002"/>
                  </a:ext>
                </a:extLst>
              </a:tr>
              <a:tr h="681567">
                <a:tc>
                  <a:txBody>
                    <a:bodyPr/>
                    <a:lstStyle/>
                    <a:p>
                      <a:r>
                        <a:rPr lang="en-US" sz="2400" dirty="0"/>
                        <a:t>Outcome cohort (O)</a:t>
                      </a:r>
                    </a:p>
                  </a:txBody>
                  <a:tcPr/>
                </a:tc>
                <a:tc>
                  <a:txBody>
                    <a:bodyPr/>
                    <a:lstStyle/>
                    <a:p>
                      <a:endParaRPr lang="en-US" sz="2400" dirty="0"/>
                    </a:p>
                  </a:txBody>
                  <a:tcPr/>
                </a:tc>
                <a:extLst>
                  <a:ext uri="{0D108BD9-81ED-4DB2-BD59-A6C34878D82A}">
                    <a16:rowId xmlns:a16="http://schemas.microsoft.com/office/drawing/2014/main" val="10003"/>
                  </a:ext>
                </a:extLst>
              </a:tr>
              <a:tr h="681567">
                <a:tc>
                  <a:txBody>
                    <a:bodyPr/>
                    <a:lstStyle/>
                    <a:p>
                      <a:r>
                        <a:rPr lang="en-US" sz="2400" dirty="0"/>
                        <a:t>Time-at-risk</a:t>
                      </a:r>
                    </a:p>
                  </a:txBody>
                  <a:tcPr/>
                </a:tc>
                <a:tc>
                  <a:txBody>
                    <a:bodyPr/>
                    <a:lstStyle/>
                    <a:p>
                      <a:endParaRPr lang="en-US" sz="2400" dirty="0"/>
                    </a:p>
                  </a:txBody>
                  <a:tcPr/>
                </a:tc>
                <a:extLst>
                  <a:ext uri="{0D108BD9-81ED-4DB2-BD59-A6C34878D82A}">
                    <a16:rowId xmlns:a16="http://schemas.microsoft.com/office/drawing/2014/main" val="10004"/>
                  </a:ext>
                </a:extLst>
              </a:tr>
              <a:tr h="681567">
                <a:tc>
                  <a:txBody>
                    <a:bodyPr/>
                    <a:lstStyle/>
                    <a:p>
                      <a:r>
                        <a:rPr lang="en-US" sz="2400" dirty="0"/>
                        <a:t>Model specification</a:t>
                      </a:r>
                    </a:p>
                  </a:txBody>
                  <a:tcPr/>
                </a:tc>
                <a:tc>
                  <a:txBody>
                    <a:bodyPr/>
                    <a:lstStyle/>
                    <a:p>
                      <a:endParaRPr lang="en-US"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096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OHDSI’s mission</a:t>
            </a:r>
          </a:p>
        </p:txBody>
      </p:sp>
      <p:sp>
        <p:nvSpPr>
          <p:cNvPr id="3" name="Content Placeholder 2"/>
          <p:cNvSpPr>
            <a:spLocks noGrp="1"/>
          </p:cNvSpPr>
          <p:nvPr>
            <p:ph idx="1"/>
          </p:nvPr>
        </p:nvSpPr>
        <p:spPr>
          <a:xfrm>
            <a:off x="266700" y="1600200"/>
            <a:ext cx="8610600" cy="4096641"/>
          </a:xfrm>
        </p:spPr>
        <p:txBody>
          <a:bodyPr>
            <a:normAutofit/>
          </a:bodyPr>
          <a:lstStyle/>
          <a:p>
            <a:pPr marL="0" indent="0" algn="ctr">
              <a:buNone/>
            </a:pPr>
            <a:r>
              <a:rPr lang="en-US" dirty="0"/>
              <a:t>To improve health, by empowering a community to collaboratively generate the evidence that promotes better health decisions and better care.</a:t>
            </a:r>
          </a:p>
          <a:p>
            <a:pPr marL="0" indent="0" algn="ctr">
              <a:buNone/>
            </a:pPr>
            <a:endParaRPr lang="en-US" dirty="0"/>
          </a:p>
          <a:p>
            <a:pPr marL="0" indent="0" algn="ctr">
              <a:buNone/>
            </a:pPr>
            <a:r>
              <a:rPr lang="en-US" dirty="0"/>
              <a:t>To generate reliable evidence for the benefit of patients, providers, researchers, health care systems, industry, and government agencies</a:t>
            </a:r>
          </a:p>
          <a:p>
            <a:pPr marL="0" indent="0" algn="ctr">
              <a:buNone/>
            </a:pPr>
            <a:endParaRPr lang="en-US" dirty="0"/>
          </a:p>
        </p:txBody>
      </p:sp>
    </p:spTree>
    <p:extLst>
      <p:ext uri="{BB962C8B-B14F-4D97-AF65-F5344CB8AC3E}">
        <p14:creationId xmlns:p14="http://schemas.microsoft.com/office/powerpoint/2010/main" val="412773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9618081E-4159-4100-B2B1-79F618C4DC2E}"/>
              </a:ext>
            </a:extLst>
          </p:cNvPr>
          <p:cNvGraphicFramePr>
            <a:graphicFrameLocks noGrp="1"/>
          </p:cNvGraphicFramePr>
          <p:nvPr/>
        </p:nvGraphicFramePr>
        <p:xfrm>
          <a:off x="2819400" y="2819400"/>
          <a:ext cx="6096000" cy="33528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128911421"/>
                    </a:ext>
                  </a:extLst>
                </a:gridCol>
                <a:gridCol w="2032000">
                  <a:extLst>
                    <a:ext uri="{9D8B030D-6E8A-4147-A177-3AD203B41FA5}">
                      <a16:colId xmlns:a16="http://schemas.microsoft.com/office/drawing/2014/main" val="109277391"/>
                    </a:ext>
                  </a:extLst>
                </a:gridCol>
                <a:gridCol w="2032000">
                  <a:extLst>
                    <a:ext uri="{9D8B030D-6E8A-4147-A177-3AD203B41FA5}">
                      <a16:colId xmlns:a16="http://schemas.microsoft.com/office/drawing/2014/main" val="437022287"/>
                    </a:ext>
                  </a:extLst>
                </a:gridCol>
              </a:tblGrid>
              <a:tr h="111760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08241563"/>
                  </a:ext>
                </a:extLst>
              </a:tr>
              <a:tr h="11176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99832661"/>
                  </a:ext>
                </a:extLst>
              </a:tr>
              <a:tr h="11176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5222216"/>
                  </a:ext>
                </a:extLst>
              </a:tr>
            </a:tbl>
          </a:graphicData>
        </a:graphic>
      </p:graphicFrame>
      <p:pic>
        <p:nvPicPr>
          <p:cNvPr id="10" name="Picture 9">
            <a:extLst>
              <a:ext uri="{FF2B5EF4-FFF2-40B4-BE49-F238E27FC236}">
                <a16:creationId xmlns:a16="http://schemas.microsoft.com/office/drawing/2014/main" id="{8D8FEFC9-8E15-45C7-B844-CA4A62F0271D}"/>
              </a:ext>
            </a:extLst>
          </p:cNvPr>
          <p:cNvPicPr>
            <a:picLocks noChangeAspect="1"/>
          </p:cNvPicPr>
          <p:nvPr/>
        </p:nvPicPr>
        <p:blipFill>
          <a:blip r:embed="rId3"/>
          <a:stretch>
            <a:fillRect/>
          </a:stretch>
        </p:blipFill>
        <p:spPr>
          <a:xfrm>
            <a:off x="6809792" y="3861998"/>
            <a:ext cx="2202113" cy="1267603"/>
          </a:xfrm>
          <a:prstGeom prst="rect">
            <a:avLst/>
          </a:prstGeom>
        </p:spPr>
      </p:pic>
      <p:sp>
        <p:nvSpPr>
          <p:cNvPr id="13" name="Content Placeholder 2">
            <a:extLst>
              <a:ext uri="{FF2B5EF4-FFF2-40B4-BE49-F238E27FC236}">
                <a16:creationId xmlns:a16="http://schemas.microsoft.com/office/drawing/2014/main" id="{C38A3E6C-3BA2-4A23-B409-580360CD1D63}"/>
              </a:ext>
            </a:extLst>
          </p:cNvPr>
          <p:cNvSpPr>
            <a:spLocks noGrp="1"/>
          </p:cNvSpPr>
          <p:nvPr>
            <p:ph idx="1"/>
          </p:nvPr>
        </p:nvSpPr>
        <p:spPr>
          <a:xfrm>
            <a:off x="2438400" y="1676399"/>
            <a:ext cx="2362200" cy="914400"/>
          </a:xfrm>
        </p:spPr>
        <p:txBody>
          <a:bodyPr>
            <a:noAutofit/>
          </a:bodyPr>
          <a:lstStyle/>
          <a:p>
            <a:pPr marL="0" indent="0" algn="ctr">
              <a:buNone/>
            </a:pPr>
            <a:r>
              <a:rPr lang="en-US" sz="2400" b="1" dirty="0"/>
              <a:t>Methodological research</a:t>
            </a:r>
          </a:p>
        </p:txBody>
      </p:sp>
      <p:sp>
        <p:nvSpPr>
          <p:cNvPr id="14" name="Content Placeholder 2">
            <a:extLst>
              <a:ext uri="{FF2B5EF4-FFF2-40B4-BE49-F238E27FC236}">
                <a16:creationId xmlns:a16="http://schemas.microsoft.com/office/drawing/2014/main" id="{042D35AA-D949-4C8E-9E0C-8210426387DF}"/>
              </a:ext>
            </a:extLst>
          </p:cNvPr>
          <p:cNvSpPr txBox="1">
            <a:spLocks/>
          </p:cNvSpPr>
          <p:nvPr/>
        </p:nvSpPr>
        <p:spPr>
          <a:xfrm>
            <a:off x="4382278" y="1447798"/>
            <a:ext cx="28194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Open source analytics development</a:t>
            </a:r>
          </a:p>
        </p:txBody>
      </p:sp>
      <p:sp>
        <p:nvSpPr>
          <p:cNvPr id="15" name="Content Placeholder 2">
            <a:extLst>
              <a:ext uri="{FF2B5EF4-FFF2-40B4-BE49-F238E27FC236}">
                <a16:creationId xmlns:a16="http://schemas.microsoft.com/office/drawing/2014/main" id="{31434BF7-F52C-43DA-A67B-D71D9965D7DF}"/>
              </a:ext>
            </a:extLst>
          </p:cNvPr>
          <p:cNvSpPr txBox="1">
            <a:spLocks/>
          </p:cNvSpPr>
          <p:nvPr/>
        </p:nvSpPr>
        <p:spPr>
          <a:xfrm>
            <a:off x="6781800" y="1676399"/>
            <a:ext cx="23622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Clinical evidence generation</a:t>
            </a:r>
          </a:p>
        </p:txBody>
      </p:sp>
      <p:sp>
        <p:nvSpPr>
          <p:cNvPr id="16" name="Content Placeholder 2">
            <a:extLst>
              <a:ext uri="{FF2B5EF4-FFF2-40B4-BE49-F238E27FC236}">
                <a16:creationId xmlns:a16="http://schemas.microsoft.com/office/drawing/2014/main" id="{B6ED9BFD-DB76-41C9-8E92-015E2C276320}"/>
              </a:ext>
            </a:extLst>
          </p:cNvPr>
          <p:cNvSpPr txBox="1">
            <a:spLocks/>
          </p:cNvSpPr>
          <p:nvPr/>
        </p:nvSpPr>
        <p:spPr>
          <a:xfrm>
            <a:off x="0" y="2957802"/>
            <a:ext cx="28194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Clinical characterization</a:t>
            </a:r>
          </a:p>
        </p:txBody>
      </p:sp>
      <p:sp>
        <p:nvSpPr>
          <p:cNvPr id="17" name="Content Placeholder 2">
            <a:extLst>
              <a:ext uri="{FF2B5EF4-FFF2-40B4-BE49-F238E27FC236}">
                <a16:creationId xmlns:a16="http://schemas.microsoft.com/office/drawing/2014/main" id="{8E6449B0-3111-4FCE-8C91-1F83309624FD}"/>
              </a:ext>
            </a:extLst>
          </p:cNvPr>
          <p:cNvSpPr txBox="1">
            <a:spLocks/>
          </p:cNvSpPr>
          <p:nvPr/>
        </p:nvSpPr>
        <p:spPr>
          <a:xfrm>
            <a:off x="76200" y="4114799"/>
            <a:ext cx="28194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Population-level effect estimation</a:t>
            </a:r>
          </a:p>
        </p:txBody>
      </p:sp>
      <p:sp>
        <p:nvSpPr>
          <p:cNvPr id="18" name="Content Placeholder 2">
            <a:extLst>
              <a:ext uri="{FF2B5EF4-FFF2-40B4-BE49-F238E27FC236}">
                <a16:creationId xmlns:a16="http://schemas.microsoft.com/office/drawing/2014/main" id="{4C686546-51C8-4EA9-B511-9533B2C3D519}"/>
              </a:ext>
            </a:extLst>
          </p:cNvPr>
          <p:cNvSpPr txBox="1">
            <a:spLocks/>
          </p:cNvSpPr>
          <p:nvPr/>
        </p:nvSpPr>
        <p:spPr>
          <a:xfrm>
            <a:off x="0" y="5257800"/>
            <a:ext cx="28194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Patient-level prediction</a:t>
            </a:r>
          </a:p>
        </p:txBody>
      </p:sp>
      <p:sp>
        <p:nvSpPr>
          <p:cNvPr id="23" name="Title 1">
            <a:extLst>
              <a:ext uri="{FF2B5EF4-FFF2-40B4-BE49-F238E27FC236}">
                <a16:creationId xmlns:a16="http://schemas.microsoft.com/office/drawing/2014/main" id="{92B7521C-FC2D-4D64-9E0A-86D3DB1901C2}"/>
              </a:ext>
            </a:extLst>
          </p:cNvPr>
          <p:cNvSpPr>
            <a:spLocks noGrp="1"/>
          </p:cNvSpPr>
          <p:nvPr>
            <p:ph type="title"/>
          </p:nvPr>
        </p:nvSpPr>
        <p:spPr>
          <a:xfrm>
            <a:off x="1143000" y="152400"/>
            <a:ext cx="7543800" cy="838200"/>
          </a:xfrm>
        </p:spPr>
        <p:txBody>
          <a:bodyPr>
            <a:normAutofit fontScale="90000"/>
          </a:bodyPr>
          <a:lstStyle/>
          <a:p>
            <a:r>
              <a:rPr lang="en-US" dirty="0"/>
              <a:t>OHDSI activities on display at the symposium</a:t>
            </a:r>
          </a:p>
        </p:txBody>
      </p:sp>
    </p:spTree>
    <p:extLst>
      <p:ext uri="{BB962C8B-B14F-4D97-AF65-F5344CB8AC3E}">
        <p14:creationId xmlns:p14="http://schemas.microsoft.com/office/powerpoint/2010/main" val="40339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C132-FACD-4362-85C9-EFE5A1C03E7A}"/>
              </a:ext>
            </a:extLst>
          </p:cNvPr>
          <p:cNvSpPr>
            <a:spLocks noGrp="1"/>
          </p:cNvSpPr>
          <p:nvPr>
            <p:ph type="title"/>
          </p:nvPr>
        </p:nvSpPr>
        <p:spPr/>
        <p:txBody>
          <a:bodyPr>
            <a:normAutofit fontScale="90000"/>
          </a:bodyPr>
          <a:lstStyle/>
          <a:p>
            <a:r>
              <a:rPr lang="en-US" dirty="0"/>
              <a:t>A little exercise:  </a:t>
            </a:r>
            <a:br>
              <a:rPr lang="en-US" dirty="0"/>
            </a:br>
            <a:r>
              <a:rPr lang="en-US" dirty="0"/>
              <a:t>choose your own adventure!</a:t>
            </a:r>
          </a:p>
        </p:txBody>
      </p:sp>
    </p:spTree>
    <p:extLst>
      <p:ext uri="{BB962C8B-B14F-4D97-AF65-F5344CB8AC3E}">
        <p14:creationId xmlns:p14="http://schemas.microsoft.com/office/powerpoint/2010/main" val="396443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pop culture mash-up to explain counterfactual reasoning…</a:t>
            </a:r>
          </a:p>
        </p:txBody>
      </p:sp>
      <p:pic>
        <p:nvPicPr>
          <p:cNvPr id="12" name="Picture 11"/>
          <p:cNvPicPr>
            <a:picLocks noChangeAspect="1"/>
          </p:cNvPicPr>
          <p:nvPr/>
        </p:nvPicPr>
        <p:blipFill>
          <a:blip r:embed="rId3"/>
          <a:stretch>
            <a:fillRect/>
          </a:stretch>
        </p:blipFill>
        <p:spPr>
          <a:xfrm>
            <a:off x="3871866" y="1592796"/>
            <a:ext cx="3427540" cy="1368843"/>
          </a:xfrm>
          <a:prstGeom prst="rect">
            <a:avLst/>
          </a:prstGeom>
        </p:spPr>
      </p:pic>
      <p:pic>
        <p:nvPicPr>
          <p:cNvPr id="13" name="Picture 12"/>
          <p:cNvPicPr>
            <a:picLocks noChangeAspect="1"/>
          </p:cNvPicPr>
          <p:nvPr/>
        </p:nvPicPr>
        <p:blipFill>
          <a:blip r:embed="rId4"/>
          <a:stretch>
            <a:fillRect/>
          </a:stretch>
        </p:blipFill>
        <p:spPr>
          <a:xfrm>
            <a:off x="1752977" y="3098485"/>
            <a:ext cx="3143635" cy="1363293"/>
          </a:xfrm>
          <a:prstGeom prst="rect">
            <a:avLst/>
          </a:prstGeom>
        </p:spPr>
      </p:pic>
      <p:pic>
        <p:nvPicPr>
          <p:cNvPr id="14" name="Picture 13"/>
          <p:cNvPicPr>
            <a:picLocks noChangeAspect="1"/>
          </p:cNvPicPr>
          <p:nvPr/>
        </p:nvPicPr>
        <p:blipFill>
          <a:blip r:embed="rId5"/>
          <a:stretch>
            <a:fillRect/>
          </a:stretch>
        </p:blipFill>
        <p:spPr>
          <a:xfrm>
            <a:off x="3886200" y="4583008"/>
            <a:ext cx="3422350" cy="1409555"/>
          </a:xfrm>
          <a:prstGeom prst="rect">
            <a:avLst/>
          </a:prstGeom>
        </p:spPr>
      </p:pic>
      <p:pic>
        <p:nvPicPr>
          <p:cNvPr id="15" name="Picture 14"/>
          <p:cNvPicPr>
            <a:picLocks noChangeAspect="1"/>
          </p:cNvPicPr>
          <p:nvPr/>
        </p:nvPicPr>
        <p:blipFill>
          <a:blip r:embed="rId6"/>
          <a:stretch>
            <a:fillRect/>
          </a:stretch>
        </p:blipFill>
        <p:spPr>
          <a:xfrm>
            <a:off x="5319530" y="3136632"/>
            <a:ext cx="3824470" cy="1340659"/>
          </a:xfrm>
          <a:prstGeom prst="rect">
            <a:avLst/>
          </a:prstGeom>
        </p:spPr>
      </p:pic>
      <p:pic>
        <p:nvPicPr>
          <p:cNvPr id="16" name="Picture 15"/>
          <p:cNvPicPr>
            <a:picLocks noChangeAspect="1"/>
          </p:cNvPicPr>
          <p:nvPr/>
        </p:nvPicPr>
        <p:blipFill>
          <a:blip r:embed="rId7"/>
          <a:stretch>
            <a:fillRect/>
          </a:stretch>
        </p:blipFill>
        <p:spPr>
          <a:xfrm>
            <a:off x="28640" y="2712081"/>
            <a:ext cx="1610046" cy="2136100"/>
          </a:xfrm>
          <a:prstGeom prst="rect">
            <a:avLst/>
          </a:prstGeom>
        </p:spPr>
      </p:pic>
    </p:spTree>
    <p:extLst>
      <p:ext uri="{BB962C8B-B14F-4D97-AF65-F5344CB8AC3E}">
        <p14:creationId xmlns:p14="http://schemas.microsoft.com/office/powerpoint/2010/main" val="40933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Counterfactual reasoning for one person</a:t>
            </a:r>
          </a:p>
        </p:txBody>
      </p:sp>
      <p:cxnSp>
        <p:nvCxnSpPr>
          <p:cNvPr id="5" name="Straight Arrow Connector 4"/>
          <p:cNvCxnSpPr>
            <a:stCxn id="21" idx="3"/>
          </p:cNvCxnSpPr>
          <p:nvPr/>
        </p:nvCxnSpPr>
        <p:spPr>
          <a:xfrm>
            <a:off x="1000125" y="3000375"/>
            <a:ext cx="296227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p:cNvCxnSpPr/>
          <p:nvPr/>
        </p:nvCxnSpPr>
        <p:spPr>
          <a:xfrm flipV="1">
            <a:off x="3962400" y="2362200"/>
            <a:ext cx="685800" cy="6381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a:off x="3962400" y="3000375"/>
            <a:ext cx="609600" cy="6381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7" name="TextBox 26"/>
          <p:cNvSpPr txBox="1"/>
          <p:nvPr/>
        </p:nvSpPr>
        <p:spPr>
          <a:xfrm>
            <a:off x="3136773" y="1219510"/>
            <a:ext cx="1254252" cy="369332"/>
          </a:xfrm>
          <a:prstGeom prst="rect">
            <a:avLst/>
          </a:prstGeom>
          <a:noFill/>
        </p:spPr>
        <p:txBody>
          <a:bodyPr wrap="square" rtlCol="0">
            <a:spAutoFit/>
          </a:bodyPr>
          <a:lstStyle/>
          <a:p>
            <a:pPr algn="ctr"/>
            <a:r>
              <a:rPr lang="en-US" dirty="0"/>
              <a:t>Decision</a:t>
            </a:r>
          </a:p>
        </p:txBody>
      </p:sp>
      <p:cxnSp>
        <p:nvCxnSpPr>
          <p:cNvPr id="29" name="Straight Arrow Connector 28"/>
          <p:cNvCxnSpPr/>
          <p:nvPr/>
        </p:nvCxnSpPr>
        <p:spPr>
          <a:xfrm>
            <a:off x="914400" y="4267200"/>
            <a:ext cx="7010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86100" y="5381937"/>
            <a:ext cx="1752600" cy="381000"/>
          </a:xfrm>
          <a:prstGeom prst="rect">
            <a:avLst/>
          </a:prstGeom>
          <a:noFill/>
        </p:spPr>
        <p:txBody>
          <a:bodyPr wrap="square" rtlCol="0">
            <a:spAutoFit/>
          </a:bodyPr>
          <a:lstStyle/>
          <a:p>
            <a:pPr algn="ctr"/>
            <a:r>
              <a:rPr lang="en-US" dirty="0"/>
              <a:t>Person Time</a:t>
            </a:r>
          </a:p>
        </p:txBody>
      </p:sp>
      <p:cxnSp>
        <p:nvCxnSpPr>
          <p:cNvPr id="1024" name="Straight Arrow Connector 1023"/>
          <p:cNvCxnSpPr/>
          <p:nvPr/>
        </p:nvCxnSpPr>
        <p:spPr>
          <a:xfrm>
            <a:off x="3962400" y="3124201"/>
            <a:ext cx="0" cy="11429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822192" y="4315898"/>
            <a:ext cx="419100" cy="369332"/>
          </a:xfrm>
          <a:prstGeom prst="rect">
            <a:avLst/>
          </a:prstGeom>
          <a:noFill/>
        </p:spPr>
        <p:txBody>
          <a:bodyPr wrap="square" rtlCol="0">
            <a:spAutoFit/>
          </a:bodyPr>
          <a:lstStyle/>
          <a:p>
            <a:r>
              <a:rPr lang="en-US" dirty="0"/>
              <a:t>0</a:t>
            </a:r>
          </a:p>
        </p:txBody>
      </p:sp>
      <p:sp>
        <p:nvSpPr>
          <p:cNvPr id="1025" name="Oval 1024"/>
          <p:cNvSpPr/>
          <p:nvPr/>
        </p:nvSpPr>
        <p:spPr>
          <a:xfrm>
            <a:off x="4104513" y="2431599"/>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4100894" y="3463024"/>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4648200" y="2351151"/>
            <a:ext cx="296227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p:nvPr/>
        </p:nvCxnSpPr>
        <p:spPr>
          <a:xfrm>
            <a:off x="4572000" y="3636645"/>
            <a:ext cx="2962275"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028" name="Picture 4" descr="http://www.thinkgeek.com/images/products/zoom/d0ef_back_to_the_future_mark1_deloria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0562" y="1274547"/>
            <a:ext cx="1139825" cy="7209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1029"/>
          <p:cNvPicPr>
            <a:picLocks noChangeAspect="1"/>
          </p:cNvPicPr>
          <p:nvPr/>
        </p:nvPicPr>
        <p:blipFill>
          <a:blip r:embed="rId4"/>
          <a:stretch>
            <a:fillRect/>
          </a:stretch>
        </p:blipFill>
        <p:spPr>
          <a:xfrm>
            <a:off x="7761541" y="2202490"/>
            <a:ext cx="326517" cy="319419"/>
          </a:xfrm>
          <a:prstGeom prst="rect">
            <a:avLst/>
          </a:prstGeom>
        </p:spPr>
      </p:pic>
      <p:pic>
        <p:nvPicPr>
          <p:cNvPr id="1031" name="Picture 1030"/>
          <p:cNvPicPr>
            <a:picLocks noChangeAspect="1"/>
          </p:cNvPicPr>
          <p:nvPr/>
        </p:nvPicPr>
        <p:blipFill>
          <a:blip r:embed="rId5"/>
          <a:stretch>
            <a:fillRect/>
          </a:stretch>
        </p:blipFill>
        <p:spPr>
          <a:xfrm>
            <a:off x="7761541" y="3518280"/>
            <a:ext cx="318401" cy="318401"/>
          </a:xfrm>
          <a:prstGeom prst="rect">
            <a:avLst/>
          </a:prstGeom>
        </p:spPr>
      </p:pic>
      <p:pic>
        <p:nvPicPr>
          <p:cNvPr id="21" name="Picture 20"/>
          <p:cNvPicPr>
            <a:picLocks noChangeAspect="1"/>
          </p:cNvPicPr>
          <p:nvPr/>
        </p:nvPicPr>
        <p:blipFill>
          <a:blip r:embed="rId6"/>
          <a:stretch>
            <a:fillRect/>
          </a:stretch>
        </p:blipFill>
        <p:spPr>
          <a:xfrm>
            <a:off x="533400" y="2667000"/>
            <a:ext cx="466725" cy="666750"/>
          </a:xfrm>
          <a:prstGeom prst="rect">
            <a:avLst/>
          </a:prstGeom>
        </p:spPr>
      </p:pic>
      <p:pic>
        <p:nvPicPr>
          <p:cNvPr id="48" name="Picture 47"/>
          <p:cNvPicPr>
            <a:picLocks noChangeAspect="1"/>
          </p:cNvPicPr>
          <p:nvPr/>
        </p:nvPicPr>
        <p:blipFill>
          <a:blip r:embed="rId6"/>
          <a:stretch>
            <a:fillRect/>
          </a:stretch>
        </p:blipFill>
        <p:spPr>
          <a:xfrm>
            <a:off x="3495675" y="2612573"/>
            <a:ext cx="466725" cy="666750"/>
          </a:xfrm>
          <a:prstGeom prst="rect">
            <a:avLst/>
          </a:prstGeom>
        </p:spPr>
      </p:pic>
      <p:sp>
        <p:nvSpPr>
          <p:cNvPr id="49" name="TextBox 48"/>
          <p:cNvSpPr txBox="1"/>
          <p:nvPr/>
        </p:nvSpPr>
        <p:spPr>
          <a:xfrm>
            <a:off x="1000125" y="4301112"/>
            <a:ext cx="1752600" cy="923330"/>
          </a:xfrm>
          <a:prstGeom prst="rect">
            <a:avLst/>
          </a:prstGeom>
          <a:noFill/>
        </p:spPr>
        <p:txBody>
          <a:bodyPr wrap="square" rtlCol="0">
            <a:spAutoFit/>
          </a:bodyPr>
          <a:lstStyle/>
          <a:p>
            <a:pPr algn="ctr"/>
            <a:r>
              <a:rPr lang="en-US" dirty="0"/>
              <a:t>Baseline:</a:t>
            </a:r>
          </a:p>
          <a:p>
            <a:pPr algn="ctr"/>
            <a:r>
              <a:rPr lang="en-US" dirty="0"/>
              <a:t>Period to satisfy inclusion criteria</a:t>
            </a:r>
          </a:p>
        </p:txBody>
      </p:sp>
      <p:sp>
        <p:nvSpPr>
          <p:cNvPr id="50" name="TextBox 49"/>
          <p:cNvSpPr txBox="1"/>
          <p:nvPr/>
        </p:nvSpPr>
        <p:spPr>
          <a:xfrm>
            <a:off x="5003292" y="4312780"/>
            <a:ext cx="2024063" cy="923330"/>
          </a:xfrm>
          <a:prstGeom prst="rect">
            <a:avLst/>
          </a:prstGeom>
          <a:noFill/>
        </p:spPr>
        <p:txBody>
          <a:bodyPr wrap="square" rtlCol="0">
            <a:spAutoFit/>
          </a:bodyPr>
          <a:lstStyle/>
          <a:p>
            <a:pPr algn="ctr"/>
            <a:r>
              <a:rPr lang="en-US" dirty="0"/>
              <a:t>Follow-up:</a:t>
            </a:r>
          </a:p>
          <a:p>
            <a:pPr algn="ctr"/>
            <a:r>
              <a:rPr lang="en-US" dirty="0"/>
              <a:t>Period to observe outcomes</a:t>
            </a:r>
          </a:p>
        </p:txBody>
      </p:sp>
    </p:spTree>
    <p:extLst>
      <p:ext uri="{BB962C8B-B14F-4D97-AF65-F5344CB8AC3E}">
        <p14:creationId xmlns:p14="http://schemas.microsoft.com/office/powerpoint/2010/main" val="356816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38889E-6 -1.11111E-6 L 1.38889E-6 0.00023 C 1.38889E-6 -0.00393 1.38889E-6 -0.0081 0.00035 -0.0118 C 0.00069 -0.01342 0.00139 -0.01458 0.00243 -0.01597 C 0.00382 -0.01852 0.00608 -0.02106 0.00798 -0.02245 C 0.00903 -0.02315 0.01007 -0.02338 0.01076 -0.02384 C 0.01476 -0.02338 0.01858 -0.02407 0.02257 -0.02245 C 0.02344 -0.02222 0.02344 -0.01991 0.0243 -0.01852 C 0.02673 -0.01481 0.02708 -0.01458 0.03003 -0.0118 L 0.03368 -0.00393 C 0.03437 -0.00255 0.03472 -0.00069 0.03559 -1.11111E-6 L 0.03871 0.00278 C 0.0401 0.00972 0.03837 0.00417 0.04236 0.01065 C 0.04305 0.01204 0.04358 0.01366 0.0441 0.01482 C 0.04514 0.01574 0.04635 0.01551 0.04687 0.01597 C 0.0493 0.01759 0.05295 0.02153 0.05295 0.02176 C 0.05642 0.02107 0.05972 0.02083 0.06337 0.02014 C 0.06406 0.01991 0.06545 0.01945 0.06614 0.01875 C 0.06736 0.01759 0.06788 0.01597 0.0691 0.01482 C 0.06979 0.01366 0.07066 0.01296 0.07187 0.01204 L 0.07361 0.00417 C 0.07396 0.00278 0.07448 0.00139 0.07465 -1.11111E-6 C 0.07483 -0.00116 0.07604 -0.00764 0.07673 -0.00926 C 0.07778 -0.01204 0.07847 -0.01551 0.08038 -0.01713 L 0.08628 -0.02245 L 0.08906 -0.02523 C 0.09392 -0.02477 0.09861 -0.02546 0.1033 -0.02384 C 0.10538 -0.02315 0.10885 -0.01852 0.10885 -0.01829 C 0.10937 -0.01713 0.10937 -0.01574 0.11007 -0.01458 C 0.11076 -0.01342 0.11233 -0.01319 0.11285 -0.0118 C 0.1184 0.0007 0.11111 -0.00717 0.11771 -0.00116 C 0.11788 -1.11111E-6 0.11788 0.00162 0.1184 0.00278 C 0.11962 0.00556 0.12066 0.00903 0.12222 0.01065 C 0.12864 0.0169 0.12569 0.01505 0.13073 0.01736 C 0.13958 0.0169 0.1493 0.02222 0.1566 0.01597 C 0.16753 0.00695 0.15399 -0.00116 0.15851 -0.00926 C 0.16024 -0.01227 0.16163 -0.01597 0.16423 -0.01713 L 0.17292 -0.0213 C 0.17361 -0.02176 0.17448 -0.02222 0.17569 -0.02245 C 0.18055 -0.0243 0.17812 -0.02338 0.18229 -0.02523 C 0.18316 -0.02477 0.18437 -0.02454 0.18524 -0.02384 C 0.18715 -0.02245 0.19097 -0.01852 0.19097 -0.01829 L 0.19479 -0.01065 C 0.19514 -0.00926 0.19635 -0.0081 0.1967 -0.00648 C 0.19774 -0.00139 0.19809 0.00162 0.20069 0.00533 C 0.20226 0.00833 0.20364 0.01227 0.20608 0.01343 C 0.20989 0.01528 0.20781 0.01389 0.2118 0.01736 C 0.22778 0.01551 0.21736 0.01736 0.22604 0.01482 C 0.22778 0.01435 0.22934 0.01412 0.23108 0.01343 C 0.23281 0.01273 0.23646 0.01065 0.23646 0.01088 C 0.23698 0.00949 0.2375 0.0081 0.2375 0.00671 C 0.23802 0.00232 0.23802 -0.00208 0.23837 -0.00648 C 0.23854 -0.00787 0.23889 -0.00949 0.23941 -0.01065 C 0.24097 -0.01366 0.24323 -0.01528 0.24531 -0.01713 C 0.24566 -0.01852 0.24618 -0.02014 0.24722 -0.0213 C 0.2493 -0.0243 0.25278 -0.02523 0.25573 -0.02662 L 0.25833 -0.02778 C 0.25955 -0.02755 0.26423 -0.02616 0.26493 -0.02523 C 0.26701 -0.02361 0.27083 -0.01991 0.27083 -0.01967 C 0.27222 -0.01713 0.27396 -0.01505 0.27465 -0.0118 C 0.275 -0.01065 0.27517 -0.00926 0.27569 -0.00787 C 0.27778 -0.00208 0.27778 -0.00532 0.28021 -1.11111E-6 C 0.28837 0.01435 0.28073 0.00301 0.28698 0.01204 C 0.28958 0.01158 0.29531 0.01158 0.29861 0.00949 C 0.2993 0.0088 0.30035 0.00741 0.30121 0.00671 C 0.30312 0.00556 0.3059 0.00556 0.30712 0.00278 C 0.30764 0.00162 0.30712 -1.11111E-6 0.30712 -0.00116 L 0.30851 -0.00116 " pathEditMode="relative" rAng="0" ptsTypes="AAAAAAAAAAAAAAAAAAAAAAAAAAAAAAAAAAAAAAAAAAAAAAAAAAAAAAAAAAAAAAAAAAAA">
                                      <p:cBhvr>
                                        <p:cTn id="6" dur="2000" fill="hold"/>
                                        <p:tgtEl>
                                          <p:spTgt spid="21"/>
                                        </p:tgtEl>
                                        <p:attrNameLst>
                                          <p:attrName>ppt_x</p:attrName>
                                          <p:attrName>ppt_y</p:attrName>
                                        </p:attrNameLst>
                                      </p:cBhvr>
                                      <p:rCtr x="15417" y="-301"/>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30851 -0.00116 L 0.30851 -0.0007 C 0.31198 -0.00394 0.3158 -0.00671 0.31997 -0.00857 C 0.32275 -0.00996 0.33143 -0.01111 0.33351 -0.01181 C 0.3375 -0.0125 0.34011 -0.01343 0.34341 -0.01597 C 0.34688 -0.01875 0.35018 -0.02176 0.35348 -0.02477 C 0.35539 -0.02616 0.3573 -0.02732 0.35868 -0.0294 C 0.35973 -0.03079 0.36094 -0.03218 0.36198 -0.03357 C 0.36337 -0.03565 0.36372 -0.03796 0.36528 -0.03935 C 0.36667 -0.04097 0.36893 -0.04167 0.37032 -0.04236 C 0.37275 -0.04514 0.37431 -0.04884 0.37691 -0.05116 C 0.3816 -0.05533 0.39167 -0.06273 0.39393 -0.06898 C 0.39862 -0.08102 0.39549 -0.07523 0.40382 -0.08658 C 0.40504 -0.0882 0.40591 -0.08958 0.4073 -0.09097 C 0.41164 -0.09491 0.41702 -0.09884 0.4191 -0.10417 C 0.4198 -0.10579 0.41997 -0.10718 0.42084 -0.10857 C 0.42171 -0.10996 0.42448 -0.11273 0.42448 -0.1125 L 0.42448 -0.11273 " pathEditMode="relative" rAng="0" ptsTypes="AAAAAAAAAAAAAAAAAA">
                                      <p:cBhvr>
                                        <p:cTn id="22" dur="2000" fill="hold"/>
                                        <p:tgtEl>
                                          <p:spTgt spid="21"/>
                                        </p:tgtEl>
                                        <p:attrNameLst>
                                          <p:attrName>ppt_x</p:attrName>
                                          <p:attrName>ppt_y</p:attrName>
                                        </p:attrNameLst>
                                      </p:cBhvr>
                                      <p:rCtr x="5799" y="-5556"/>
                                    </p:animMotion>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4191 -0.09768 L 0.4191 -0.09768 C 0.42066 -0.10092 0.42257 -0.1037 0.42396 -0.10717 C 0.42448 -0.10833 0.42448 -0.10995 0.425 -0.11111 C 0.42674 -0.11551 0.42709 -0.11504 0.43004 -0.11782 C 0.43073 -0.11921 0.43125 -0.1206 0.43195 -0.12176 C 0.43438 -0.12569 0.43507 -0.12592 0.43802 -0.12847 C 0.44098 -0.12801 0.4441 -0.12847 0.44705 -0.12708 C 0.44931 -0.12615 0.45296 -0.12176 0.45296 -0.12176 C 0.45539 -0.11226 0.45209 -0.12384 0.45695 -0.11389 C 0.46285 -0.10208 0.45139 -0.11851 0.46094 -0.10578 C 0.46164 -0.10301 0.46181 -0.1 0.46302 -0.09768 C 0.46441 -0.09514 0.46632 -0.09282 0.46702 -0.08981 C 0.46962 -0.07963 0.46615 -0.09213 0.46997 -0.08171 C 0.47049 -0.08055 0.47049 -0.07893 0.47101 -0.07777 L 0.47709 -0.06574 C 0.47882 -0.06203 0.47882 -0.06088 0.48195 -0.05902 C 0.48403 -0.05787 0.48802 -0.05625 0.48802 -0.05625 C 0.48976 -0.05671 0.4915 -0.05694 0.49306 -0.05764 C 0.4941 -0.05833 0.49497 -0.05949 0.49601 -0.06041 C 0.50486 -0.06713 0.49566 -0.05926 0.50296 -0.06574 C 0.50365 -0.06713 0.50434 -0.06851 0.50504 -0.06967 C 0.50591 -0.07106 0.5073 -0.07222 0.50799 -0.07361 C 0.50868 -0.075 0.50851 -0.07639 0.50903 -0.07777 C 0.51198 -0.08541 0.51181 -0.07916 0.51702 -0.08981 C 0.51962 -0.09514 0.51806 -0.09282 0.52205 -0.09652 C 0.52674 -0.10578 0.52396 -0.10254 0.529 -0.10717 C 0.52969 -0.10833 0.53021 -0.10995 0.53108 -0.11111 C 0.53351 -0.11504 0.53403 -0.11504 0.53698 -0.11782 C 0.53889 -0.12129 0.53941 -0.12291 0.54202 -0.12569 C 0.54393 -0.12777 0.54809 -0.13101 0.54809 -0.13101 C 0.55105 -0.13009 0.55278 -0.13009 0.55504 -0.12708 C 0.55799 -0.12338 0.55643 -0.12338 0.55799 -0.11921 C 0.55851 -0.11759 0.55955 -0.11666 0.56007 -0.11504 C 0.56389 -0.10324 0.55955 -0.11041 0.56511 -0.10301 C 0.56546 -0.10185 0.56546 -0.10023 0.56598 -0.09907 C 0.56684 -0.09791 0.56806 -0.09745 0.5691 -0.09652 C 0.57014 -0.09514 0.57101 -0.09375 0.57205 -0.09236 C 0.57275 -0.08981 0.57292 -0.0868 0.57396 -0.08449 C 0.57535 -0.08171 0.57726 -0.07939 0.57813 -0.07639 C 0.57865 -0.07361 0.57848 -0.07037 0.58004 -0.06828 C 0.5823 -0.06551 0.58334 -0.06365 0.58611 -0.0618 C 0.58698 -0.06111 0.58802 -0.06088 0.58907 -0.06041 C 0.59132 -0.06088 0.59393 -0.06064 0.59601 -0.0618 C 0.59827 -0.06296 0.60209 -0.06713 0.60209 -0.06713 C 0.60278 -0.06828 0.60313 -0.07014 0.604 -0.07106 C 0.61042 -0.07824 0.60591 -0.06875 0.61111 -0.07777 C 0.61736 -0.08842 0.61233 -0.08333 0.61806 -0.08842 C 0.62344 -0.09907 0.61632 -0.08611 0.62309 -0.09514 C 0.62969 -0.10393 0.61997 -0.09467 0.62813 -0.10185 L 0.63403 -0.11389 C 0.63473 -0.11504 0.63525 -0.11666 0.63611 -0.11782 C 0.63698 -0.11921 0.6382 -0.12037 0.63907 -0.12176 C 0.64323 -0.12847 0.63855 -0.12361 0.6441 -0.12847 C 0.64566 -0.12801 0.6474 -0.12801 0.64914 -0.12708 C 0.65 -0.12662 0.65591 -0.1206 0.65608 -0.12037 C 0.65868 -0.10972 0.65469 -0.12222 0.66007 -0.11504 C 0.66181 -0.11273 0.66268 -0.10972 0.66407 -0.10717 L 0.66615 -0.10301 C 0.66667 -0.10185 0.66771 -0.10069 0.66806 -0.09907 C 0.66841 -0.09768 0.66858 -0.09629 0.6691 -0.09514 C 0.66962 -0.09375 0.67049 -0.09259 0.67101 -0.09097 C 0.67466 -0.08055 0.67066 -0.08518 0.67605 -0.08032 C 0.67691 -0.07685 0.67848 -0.06944 0.68108 -0.06828 L 0.68698 -0.06574 C 0.69115 -0.0662 0.69514 -0.06643 0.69914 -0.06713 C 0.70018 -0.06713 0.70105 -0.06805 0.70209 -0.06828 C 0.71268 -0.07152 0.70434 -0.06805 0.71111 -0.07106 C 0.71216 -0.07245 0.71302 -0.07384 0.71407 -0.075 C 0.71493 -0.07615 0.71615 -0.07662 0.71702 -0.07777 C 0.71789 -0.07893 0.71823 -0.08055 0.7191 -0.08171 C 0.72153 -0.08564 0.72205 -0.08588 0.725 -0.08842 C 0.7257 -0.08981 0.72622 -0.09143 0.72709 -0.09236 C 0.72882 -0.09444 0.73316 -0.09768 0.73316 -0.09768 L 0.73316 -0.09768 " pathEditMode="relative" ptsTypes="AAAAAAAAAAAAAAAAAAAAAAAAAAAAAAAAAAAAAAAAAAAAAAAAAAAAAAAAAAAAAAAAAAAAAAAAAAA">
                                      <p:cBhvr>
                                        <p:cTn id="28" dur="2000" fill="hold"/>
                                        <p:tgtEl>
                                          <p:spTgt spid="21"/>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6528 0.00416 L -0.06528 0.00416 C -0.10972 0.00833 -0.08333 0.00694 -0.14444 0.00532 C -0.14566 0.00486 -0.14705 0.00463 -0.14844 0.00416 C -0.1493 0.0037 -0.15035 0.00277 -0.15139 0.00277 C -0.1684 0.00185 -0.18541 0.00185 -0.20243 0.00138 C -0.20607 0.00023 -0.20851 -0.0007 -0.21232 -0.00116 C -0.21736 -0.00186 -0.22239 -0.00209 -0.22743 -0.00255 C -0.23472 -0.0051 -0.23177 -0.00463 -0.2434 -0.00255 C -0.24687 -0.00209 -0.24635 -0.0007 -0.2493 0.00138 C -0.25226 0.00324 -0.25677 0.00347 -0.25937 0.00416 C -0.26753 0.00763 -0.25451 0.00231 -0.27031 0.00671 C -0.27239 0.0074 -0.2743 0.00856 -0.27639 0.00949 C -0.27743 0.00995 -0.2783 0.01064 -0.27934 0.01064 L -0.28837 0.01203 C -0.2993 0.01689 -0.28281 0.00926 -0.29444 0.01597 C -0.29635 0.01713 -0.29844 0.01782 -0.30035 0.01875 C -0.30139 0.01921 -0.30243 0.01921 -0.30347 0.02013 C -0.3066 0.02291 -0.3059 0.02291 -0.30937 0.02407 C -0.31545 0.02638 -0.31753 0.02685 -0.32344 0.02801 C -0.32604 0.02847 -0.32882 0.0287 -0.33142 0.02939 C -0.33281 0.02963 -0.33403 0.03055 -0.33541 0.03078 C -0.33871 0.03148 -0.34201 0.03171 -0.34531 0.03217 C -0.34635 0.0324 -0.34739 0.03287 -0.34844 0.03333 C -0.34948 0.03402 -0.35035 0.03541 -0.35139 0.03611 C -0.35399 0.03726 -0.35677 0.03796 -0.35937 0.03865 C -0.36076 0.03912 -0.36215 0.03958 -0.36337 0.04004 C -0.36441 0.04051 -0.36545 0.04097 -0.36632 0.04143 C -0.36788 0.04189 -0.37465 0.04398 -0.37743 0.04537 C -0.37882 0.04629 -0.38003 0.04722 -0.38142 0.04814 C -0.38229 0.04861 -0.38351 0.04861 -0.38437 0.0493 C -0.38646 0.05092 -0.38837 0.05301 -0.39045 0.05463 L -0.3934 0.0574 L -0.40139 0.07338 C -0.40208 0.07476 -0.40295 0.07592 -0.40347 0.07731 C -0.40851 0.09814 -0.4026 0.07662 -0.40746 0.08935 C -0.40816 0.09166 -0.40885 0.09652 -0.40937 0.09884 C -0.41007 0.10138 -0.41024 0.10439 -0.41146 0.10671 C -0.41215 0.1081 -0.41285 0.10926 -0.41337 0.11064 C -0.41476 0.11481 -0.41562 0.11967 -0.41632 0.12407 C -0.41614 0.13032 -0.41614 0.13657 -0.41545 0.14282 C -0.41319 0.15926 -0.41337 0.14166 -0.41337 0.14814 L -0.41337 0.15486 " pathEditMode="relative" ptsTypes="AAAAAAAAAAAAAAAAAAAAAAAAAAAAAAAAAAAAAAAAAAA">
                                      <p:cBhvr>
                                        <p:cTn id="42" dur="2000" fill="hold"/>
                                        <p:tgtEl>
                                          <p:spTgt spid="1028"/>
                                        </p:tgtEl>
                                        <p:attrNameLst>
                                          <p:attrName>ppt_x</p:attrName>
                                          <p:attrName>ppt_y</p:attrName>
                                        </p:attrNameLst>
                                      </p:cBhvr>
                                    </p:animMotion>
                                  </p:childTnLst>
                                </p:cTn>
                              </p:par>
                            </p:childTnLst>
                          </p:cTn>
                        </p:par>
                        <p:par>
                          <p:cTn id="43" fill="hold">
                            <p:stCondLst>
                              <p:cond delay="2000"/>
                            </p:stCondLst>
                            <p:childTnLst>
                              <p:par>
                                <p:cTn id="44" presetID="1" presetClass="entr" presetSubtype="0" fill="hold" nodeType="after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2.5E-6 3.7037E-7 L 0.10052 0.09931 " pathEditMode="relative" rAng="0" ptsTypes="AA">
                                      <p:cBhvr>
                                        <p:cTn id="49" dur="2000" fill="hold"/>
                                        <p:tgtEl>
                                          <p:spTgt spid="48"/>
                                        </p:tgtEl>
                                        <p:attrNameLst>
                                          <p:attrName>ppt_x</p:attrName>
                                          <p:attrName>ppt_y</p:attrName>
                                        </p:attrNameLst>
                                      </p:cBhvr>
                                      <p:rCtr x="5017" y="4954"/>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0.10052 0.0993 L 0.10052 0.0993 C 0.10069 0.08958 0.10052 0.07986 0.10139 0.07013 C 0.10156 0.06851 0.10243 0.06712 0.10347 0.0662 C 0.10434 0.06527 0.10538 0.06527 0.10642 0.06481 C 0.10712 0.06342 0.10746 0.0618 0.10851 0.06087 C 0.1092 0.05995 0.11042 0.06018 0.11146 0.05949 C 0.1125 0.05879 0.11354 0.05787 0.11441 0.05671 C 0.11545 0.05555 0.11614 0.0537 0.11736 0.05277 C 0.11927 0.05138 0.12135 0.05092 0.12344 0.05023 C 0.12448 0.04976 0.12552 0.04953 0.12639 0.04884 C 0.13055 0.04513 0.1283 0.04652 0.13351 0.0449 C 0.13507 0.04513 0.1368 0.04537 0.13837 0.04606 C 0.14114 0.04745 0.14236 0.05046 0.14444 0.05277 C 0.14531 0.0537 0.14635 0.05462 0.14739 0.05555 L 0.15347 0.06736 C 0.15417 0.06875 0.15503 0.0699 0.15538 0.07152 C 0.15573 0.07268 0.15573 0.0743 0.15642 0.07546 C 0.15712 0.07662 0.15851 0.07731 0.15937 0.078 C 0.16128 0.08564 0.16024 0.08009 0.16146 0.09282 C 0.1618 0.09583 0.1618 0.09907 0.1625 0.10208 C 0.16285 0.1037 0.16389 0.10462 0.16441 0.10601 C 0.16736 0.11365 0.16267 0.10648 0.1684 0.11412 C 0.17031 0.12175 0.16788 0.11458 0.17239 0.1206 C 0.17326 0.12175 0.17344 0.12361 0.17448 0.12476 C 0.17517 0.12569 0.17639 0.12592 0.17743 0.12592 C 0.18246 0.12685 0.1875 0.12685 0.19236 0.12731 C 0.19548 0.12685 0.19844 0.12708 0.20139 0.12592 C 0.20642 0.1243 0.20312 0.12337 0.20538 0.11944 C 0.20625 0.11805 0.20746 0.11759 0.20833 0.11666 C 0.21198 0.10949 0.20955 0.11388 0.21649 0.10462 L 0.21944 0.10069 C 0.21979 0.0993 0.21996 0.09791 0.22048 0.09675 C 0.22101 0.09537 0.22187 0.09421 0.22239 0.09282 C 0.22292 0.09097 0.22309 0.08912 0.22344 0.0875 C 0.22378 0.08217 0.22396 0.07662 0.22448 0.07152 C 0.22448 0.07013 0.22465 0.06851 0.22535 0.06736 C 0.22621 0.06643 0.22743 0.06666 0.22847 0.0662 C 0.22951 0.06527 0.23038 0.06412 0.23142 0.06342 C 0.23229 0.06273 0.23351 0.06273 0.23437 0.06203 C 0.23542 0.06134 0.23628 0.06018 0.23733 0.05949 C 0.24028 0.05763 0.24479 0.05717 0.24739 0.05671 C 0.25851 0.05833 0.25347 0.05694 0.26233 0.06087 L 0.26545 0.06203 L 0.2684 0.06342 C 0.2691 0.06481 0.26962 0.0662 0.27048 0.06736 C 0.27118 0.06851 0.27257 0.06875 0.27344 0.07013 C 0.27413 0.07129 0.27396 0.07291 0.27448 0.07407 C 0.275 0.07546 0.27587 0.07662 0.27639 0.078 L 0.27934 0.09004 L 0.28142 0.09814 C 0.28177 0.0993 0.28212 0.10069 0.28246 0.10208 C 0.28385 0.11018 0.28298 0.10555 0.28542 0.11527 L 0.28646 0.11944 C 0.28733 0.12314 0.28733 0.125 0.29045 0.12731 C 0.29323 0.12939 0.29809 0.13055 0.30139 0.13148 C 0.30833 0.13101 0.31545 0.13078 0.32239 0.13009 C 0.32535 0.12962 0.32587 0.12777 0.32847 0.12592 C 0.32934 0.12546 0.33038 0.12523 0.33142 0.12476 C 0.33212 0.12337 0.33246 0.12175 0.33333 0.1206 C 0.3375 0.11527 0.3375 0.12129 0.34045 0.10995 L 0.34236 0.10208 C 0.34358 0.08333 0.34219 0.0912 0.34531 0.078 C 0.34566 0.07685 0.34583 0.07523 0.34635 0.07407 L 0.35243 0.06203 L 0.35434 0.0581 C 0.36076 0.05856 0.36719 0.05787 0.37344 0.05949 C 0.37778 0.06064 0.37934 0.0655 0.38246 0.06875 C 0.3842 0.07083 0.38663 0.07175 0.38837 0.07407 C 0.40208 0.09236 0.38194 0.06597 0.39444 0.08078 C 0.39653 0.08333 0.40035 0.08865 0.40035 0.08865 C 0.40069 0.09004 0.40087 0.09143 0.40139 0.09282 C 0.40191 0.09421 0.40347 0.09675 0.40347 0.09675 L 0.40139 0.09675 " pathEditMode="relative" ptsTypes="AAAAAAAAAAAAAAAAAAAAAAAAAAAAAAAAAAAAAAAAAAAAAAAAAAAAAAAAAAAAAAAAAAAAAAAAAA">
                                      <p:cBhvr>
                                        <p:cTn id="53" dur="2000" fill="hold"/>
                                        <p:tgtEl>
                                          <p:spTgt spid="48"/>
                                        </p:tgtEl>
                                        <p:attrNameLst>
                                          <p:attrName>ppt_x</p:attrName>
                                          <p:attrName>ppt_y</p:attrName>
                                        </p:attrNameLst>
                                      </p:cBhvr>
                                    </p:animMotion>
                                  </p:childTnLst>
                                </p:cTn>
                              </p:par>
                              <p:par>
                                <p:cTn id="54" presetID="1" presetClass="entr" presetSubtype="0" fill="hold" nodeType="withEffect">
                                  <p:stCondLst>
                                    <p:cond delay="0"/>
                                  </p:stCondLst>
                                  <p:childTnLst>
                                    <p:set>
                                      <p:cBhvr>
                                        <p:cTn id="55" dur="1" fill="hold">
                                          <p:stCondLst>
                                            <p:cond delay="0"/>
                                          </p:stCondLst>
                                        </p:cTn>
                                        <p:tgtEl>
                                          <p:spTgt spid="3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0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02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4" grpId="0"/>
      <p:bldP spid="1025" grpId="0" animBg="1"/>
      <p:bldP spid="36" grpId="0" animBg="1"/>
      <p:bldP spid="49"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Counterfactual reasoning for a population</a:t>
            </a:r>
          </a:p>
        </p:txBody>
      </p:sp>
      <p:cxnSp>
        <p:nvCxnSpPr>
          <p:cNvPr id="5" name="Straight Arrow Connector 4"/>
          <p:cNvCxnSpPr>
            <a:stCxn id="21" idx="3"/>
          </p:cNvCxnSpPr>
          <p:nvPr/>
        </p:nvCxnSpPr>
        <p:spPr>
          <a:xfrm>
            <a:off x="1000125" y="1802028"/>
            <a:ext cx="296227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p:cNvCxnSpPr/>
          <p:nvPr/>
        </p:nvCxnSpPr>
        <p:spPr>
          <a:xfrm flipV="1">
            <a:off x="3962400" y="1163853"/>
            <a:ext cx="685800" cy="6381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a:off x="3962400" y="1802028"/>
            <a:ext cx="609600" cy="6381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25" name="Oval 1024"/>
          <p:cNvSpPr/>
          <p:nvPr/>
        </p:nvSpPr>
        <p:spPr>
          <a:xfrm>
            <a:off x="4104513" y="1233252"/>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4100894" y="2264677"/>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4648200" y="1152804"/>
            <a:ext cx="296227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p:nvPr/>
        </p:nvCxnSpPr>
        <p:spPr>
          <a:xfrm>
            <a:off x="4572000" y="2438298"/>
            <a:ext cx="2962275"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1028" name="Picture 4" descr="http://www.thinkgeek.com/images/products/zoom/d0ef_back_to_the_future_mark1_delori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562" y="1414463"/>
            <a:ext cx="1139825" cy="7209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1029"/>
          <p:cNvPicPr>
            <a:picLocks noChangeAspect="1"/>
          </p:cNvPicPr>
          <p:nvPr/>
        </p:nvPicPr>
        <p:blipFill>
          <a:blip r:embed="rId3"/>
          <a:stretch>
            <a:fillRect/>
          </a:stretch>
        </p:blipFill>
        <p:spPr>
          <a:xfrm>
            <a:off x="7937441" y="1032445"/>
            <a:ext cx="326517" cy="319419"/>
          </a:xfrm>
          <a:prstGeom prst="rect">
            <a:avLst/>
          </a:prstGeom>
        </p:spPr>
      </p:pic>
      <p:pic>
        <p:nvPicPr>
          <p:cNvPr id="1031" name="Picture 1030"/>
          <p:cNvPicPr>
            <a:picLocks noChangeAspect="1"/>
          </p:cNvPicPr>
          <p:nvPr/>
        </p:nvPicPr>
        <p:blipFill>
          <a:blip r:embed="rId4"/>
          <a:stretch>
            <a:fillRect/>
          </a:stretch>
        </p:blipFill>
        <p:spPr>
          <a:xfrm>
            <a:off x="7901874" y="2300899"/>
            <a:ext cx="318401" cy="318401"/>
          </a:xfrm>
          <a:prstGeom prst="rect">
            <a:avLst/>
          </a:prstGeom>
        </p:spPr>
      </p:pic>
      <p:pic>
        <p:nvPicPr>
          <p:cNvPr id="21" name="Picture 20"/>
          <p:cNvPicPr>
            <a:picLocks noChangeAspect="1"/>
          </p:cNvPicPr>
          <p:nvPr/>
        </p:nvPicPr>
        <p:blipFill>
          <a:blip r:embed="rId5"/>
          <a:stretch>
            <a:fillRect/>
          </a:stretch>
        </p:blipFill>
        <p:spPr>
          <a:xfrm>
            <a:off x="533400" y="1468653"/>
            <a:ext cx="466725" cy="666750"/>
          </a:xfrm>
          <a:prstGeom prst="rect">
            <a:avLst/>
          </a:prstGeom>
        </p:spPr>
      </p:pic>
      <p:cxnSp>
        <p:nvCxnSpPr>
          <p:cNvPr id="23" name="Straight Arrow Connector 22"/>
          <p:cNvCxnSpPr/>
          <p:nvPr/>
        </p:nvCxnSpPr>
        <p:spPr>
          <a:xfrm>
            <a:off x="976313" y="3541085"/>
            <a:ext cx="296227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V="1">
            <a:off x="3938588" y="2902910"/>
            <a:ext cx="685800" cy="6381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p:nvPr/>
        </p:nvCxnSpPr>
        <p:spPr>
          <a:xfrm>
            <a:off x="3938588" y="3541085"/>
            <a:ext cx="609600" cy="6381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Oval 27"/>
          <p:cNvSpPr/>
          <p:nvPr/>
        </p:nvSpPr>
        <p:spPr>
          <a:xfrm>
            <a:off x="4080701" y="2972309"/>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4077082" y="4003734"/>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4624388" y="2891861"/>
            <a:ext cx="296227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p:nvPr/>
        </p:nvCxnSpPr>
        <p:spPr>
          <a:xfrm>
            <a:off x="4548188" y="4177355"/>
            <a:ext cx="2962275"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35" name="Picture 4" descr="http://www.thinkgeek.com/images/products/zoom/d0ef_back_to_the_future_mark1_delori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7816" y="3124709"/>
            <a:ext cx="1139825" cy="72094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p:cNvPicPr>
            <a:picLocks noChangeAspect="1"/>
          </p:cNvPicPr>
          <p:nvPr/>
        </p:nvPicPr>
        <p:blipFill>
          <a:blip r:embed="rId3"/>
          <a:stretch>
            <a:fillRect/>
          </a:stretch>
        </p:blipFill>
        <p:spPr>
          <a:xfrm>
            <a:off x="7897560" y="2718627"/>
            <a:ext cx="326517" cy="319419"/>
          </a:xfrm>
          <a:prstGeom prst="rect">
            <a:avLst/>
          </a:prstGeom>
        </p:spPr>
      </p:pic>
      <p:pic>
        <p:nvPicPr>
          <p:cNvPr id="43" name="Picture 42"/>
          <p:cNvPicPr>
            <a:picLocks noChangeAspect="1"/>
          </p:cNvPicPr>
          <p:nvPr/>
        </p:nvPicPr>
        <p:blipFill>
          <a:blip r:embed="rId6"/>
          <a:stretch>
            <a:fillRect/>
          </a:stretch>
        </p:blipFill>
        <p:spPr>
          <a:xfrm>
            <a:off x="533400" y="3124709"/>
            <a:ext cx="419100" cy="790575"/>
          </a:xfrm>
          <a:prstGeom prst="rect">
            <a:avLst/>
          </a:prstGeom>
        </p:spPr>
      </p:pic>
      <p:cxnSp>
        <p:nvCxnSpPr>
          <p:cNvPr id="45" name="Straight Arrow Connector 44"/>
          <p:cNvCxnSpPr/>
          <p:nvPr/>
        </p:nvCxnSpPr>
        <p:spPr>
          <a:xfrm>
            <a:off x="976313" y="5272843"/>
            <a:ext cx="296227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p:nvPr/>
        </p:nvCxnSpPr>
        <p:spPr>
          <a:xfrm flipV="1">
            <a:off x="3938588" y="4634668"/>
            <a:ext cx="685800" cy="6381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p:nvPr/>
        </p:nvCxnSpPr>
        <p:spPr>
          <a:xfrm>
            <a:off x="3938588" y="5272843"/>
            <a:ext cx="609600" cy="6381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1" name="Oval 50"/>
          <p:cNvSpPr/>
          <p:nvPr/>
        </p:nvSpPr>
        <p:spPr>
          <a:xfrm>
            <a:off x="4080701" y="4704067"/>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Oval 51"/>
          <p:cNvSpPr/>
          <p:nvPr/>
        </p:nvSpPr>
        <p:spPr>
          <a:xfrm>
            <a:off x="4077082" y="5735492"/>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a:off x="4624388" y="4623619"/>
            <a:ext cx="296227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4" name="Straight Arrow Connector 53"/>
          <p:cNvCxnSpPr/>
          <p:nvPr/>
        </p:nvCxnSpPr>
        <p:spPr>
          <a:xfrm>
            <a:off x="4548188" y="5909113"/>
            <a:ext cx="2962275" cy="0"/>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pic>
        <p:nvPicPr>
          <p:cNvPr id="55" name="Picture 4" descr="http://www.thinkgeek.com/images/products/zoom/d0ef_back_to_the_future_mark1_delori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7816" y="4856467"/>
            <a:ext cx="1139825" cy="72094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a:blip r:embed="rId7"/>
          <a:stretch>
            <a:fillRect/>
          </a:stretch>
        </p:blipFill>
        <p:spPr>
          <a:xfrm>
            <a:off x="355664" y="4939468"/>
            <a:ext cx="581025" cy="666750"/>
          </a:xfrm>
          <a:prstGeom prst="rect">
            <a:avLst/>
          </a:prstGeom>
        </p:spPr>
      </p:pic>
      <p:pic>
        <p:nvPicPr>
          <p:cNvPr id="61" name="Picture 60"/>
          <p:cNvPicPr>
            <a:picLocks noChangeAspect="1"/>
          </p:cNvPicPr>
          <p:nvPr/>
        </p:nvPicPr>
        <p:blipFill>
          <a:blip r:embed="rId8"/>
          <a:stretch>
            <a:fillRect/>
          </a:stretch>
        </p:blipFill>
        <p:spPr>
          <a:xfrm>
            <a:off x="7873460" y="5735492"/>
            <a:ext cx="348862" cy="356501"/>
          </a:xfrm>
          <a:prstGeom prst="rect">
            <a:avLst/>
          </a:prstGeom>
        </p:spPr>
      </p:pic>
      <p:pic>
        <p:nvPicPr>
          <p:cNvPr id="62" name="Picture 61"/>
          <p:cNvPicPr>
            <a:picLocks noChangeAspect="1"/>
          </p:cNvPicPr>
          <p:nvPr/>
        </p:nvPicPr>
        <p:blipFill>
          <a:blip r:embed="rId4"/>
          <a:stretch>
            <a:fillRect/>
          </a:stretch>
        </p:blipFill>
        <p:spPr>
          <a:xfrm>
            <a:off x="7886019" y="4475467"/>
            <a:ext cx="318401" cy="318401"/>
          </a:xfrm>
          <a:prstGeom prst="rect">
            <a:avLst/>
          </a:prstGeom>
        </p:spPr>
      </p:pic>
      <p:pic>
        <p:nvPicPr>
          <p:cNvPr id="63" name="Picture 62"/>
          <p:cNvPicPr>
            <a:picLocks noChangeAspect="1"/>
          </p:cNvPicPr>
          <p:nvPr/>
        </p:nvPicPr>
        <p:blipFill>
          <a:blip r:embed="rId5"/>
          <a:stretch>
            <a:fillRect/>
          </a:stretch>
        </p:blipFill>
        <p:spPr>
          <a:xfrm>
            <a:off x="3513962" y="1440079"/>
            <a:ext cx="466725" cy="666750"/>
          </a:xfrm>
          <a:prstGeom prst="rect">
            <a:avLst/>
          </a:prstGeom>
        </p:spPr>
      </p:pic>
      <p:pic>
        <p:nvPicPr>
          <p:cNvPr id="64" name="Picture 63"/>
          <p:cNvPicPr>
            <a:picLocks noChangeAspect="1"/>
          </p:cNvPicPr>
          <p:nvPr/>
        </p:nvPicPr>
        <p:blipFill>
          <a:blip r:embed="rId6"/>
          <a:stretch>
            <a:fillRect/>
          </a:stretch>
        </p:blipFill>
        <p:spPr>
          <a:xfrm>
            <a:off x="3557588" y="3124708"/>
            <a:ext cx="419100" cy="790575"/>
          </a:xfrm>
          <a:prstGeom prst="rect">
            <a:avLst/>
          </a:prstGeom>
        </p:spPr>
      </p:pic>
      <p:pic>
        <p:nvPicPr>
          <p:cNvPr id="65" name="Picture 64"/>
          <p:cNvPicPr>
            <a:picLocks noChangeAspect="1"/>
          </p:cNvPicPr>
          <p:nvPr/>
        </p:nvPicPr>
        <p:blipFill>
          <a:blip r:embed="rId7"/>
          <a:stretch>
            <a:fillRect/>
          </a:stretch>
        </p:blipFill>
        <p:spPr>
          <a:xfrm>
            <a:off x="3357563" y="4924229"/>
            <a:ext cx="581025" cy="666750"/>
          </a:xfrm>
          <a:prstGeom prst="rect">
            <a:avLst/>
          </a:prstGeom>
        </p:spPr>
      </p:pic>
      <p:grpSp>
        <p:nvGrpSpPr>
          <p:cNvPr id="94" name="Group 93"/>
          <p:cNvGrpSpPr/>
          <p:nvPr/>
        </p:nvGrpSpPr>
        <p:grpSpPr>
          <a:xfrm>
            <a:off x="315659" y="2311314"/>
            <a:ext cx="2971800" cy="1676400"/>
            <a:chOff x="5334000" y="2613909"/>
            <a:chExt cx="2971800" cy="1676400"/>
          </a:xfrm>
        </p:grpSpPr>
        <p:grpSp>
          <p:nvGrpSpPr>
            <p:cNvPr id="95" name="Group 94"/>
            <p:cNvGrpSpPr/>
            <p:nvPr/>
          </p:nvGrpSpPr>
          <p:grpSpPr>
            <a:xfrm>
              <a:off x="5334000" y="2613909"/>
              <a:ext cx="2971800" cy="1676400"/>
              <a:chOff x="5562600" y="4267200"/>
              <a:chExt cx="2971800" cy="1676400"/>
            </a:xfrm>
          </p:grpSpPr>
          <p:sp>
            <p:nvSpPr>
              <p:cNvPr id="102" name="Rectangle 101"/>
              <p:cNvSpPr/>
              <p:nvPr/>
            </p:nvSpPr>
            <p:spPr>
              <a:xfrm>
                <a:off x="5562600" y="4267200"/>
                <a:ext cx="2971800"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Oval 102"/>
              <p:cNvSpPr/>
              <p:nvPr/>
            </p:nvSpPr>
            <p:spPr>
              <a:xfrm>
                <a:off x="6190867" y="4918969"/>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4" name="Rectangle 103"/>
              <p:cNvSpPr/>
              <p:nvPr/>
            </p:nvSpPr>
            <p:spPr>
              <a:xfrm>
                <a:off x="6096000" y="4764787"/>
                <a:ext cx="1981200" cy="4214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5" name="Oval 104"/>
              <p:cNvSpPr/>
              <p:nvPr/>
            </p:nvSpPr>
            <p:spPr>
              <a:xfrm>
                <a:off x="6190867" y="5336285"/>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096000" y="5215071"/>
                <a:ext cx="1981200" cy="42125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7" name="TextBox 106"/>
              <p:cNvSpPr txBox="1"/>
              <p:nvPr/>
            </p:nvSpPr>
            <p:spPr>
              <a:xfrm>
                <a:off x="6096000" y="4413543"/>
                <a:ext cx="1981200" cy="369332"/>
              </a:xfrm>
              <a:prstGeom prst="rect">
                <a:avLst/>
              </a:prstGeom>
              <a:noFill/>
            </p:spPr>
            <p:txBody>
              <a:bodyPr wrap="square" rtlCol="0">
                <a:spAutoFit/>
              </a:bodyPr>
              <a:lstStyle/>
              <a:p>
                <a:pPr algn="ctr"/>
                <a:r>
                  <a:rPr lang="en-US" dirty="0"/>
                  <a:t>Cohort summary</a:t>
                </a:r>
              </a:p>
            </p:txBody>
          </p:sp>
        </p:grpSp>
        <p:pic>
          <p:nvPicPr>
            <p:cNvPr id="96" name="Picture 95"/>
            <p:cNvPicPr>
              <a:picLocks noChangeAspect="1"/>
            </p:cNvPicPr>
            <p:nvPr/>
          </p:nvPicPr>
          <p:blipFill>
            <a:blip r:embed="rId5"/>
            <a:stretch>
              <a:fillRect/>
            </a:stretch>
          </p:blipFill>
          <p:spPr>
            <a:xfrm>
              <a:off x="6612347" y="3147889"/>
              <a:ext cx="253939" cy="362770"/>
            </a:xfrm>
            <a:prstGeom prst="rect">
              <a:avLst/>
            </a:prstGeom>
          </p:spPr>
        </p:pic>
        <p:pic>
          <p:nvPicPr>
            <p:cNvPr id="97" name="Picture 96"/>
            <p:cNvPicPr>
              <a:picLocks noChangeAspect="1"/>
            </p:cNvPicPr>
            <p:nvPr/>
          </p:nvPicPr>
          <p:blipFill>
            <a:blip r:embed="rId7"/>
            <a:stretch>
              <a:fillRect/>
            </a:stretch>
          </p:blipFill>
          <p:spPr>
            <a:xfrm>
              <a:off x="7432808" y="3167958"/>
              <a:ext cx="284612" cy="326604"/>
            </a:xfrm>
            <a:prstGeom prst="rect">
              <a:avLst/>
            </a:prstGeom>
          </p:spPr>
        </p:pic>
        <p:pic>
          <p:nvPicPr>
            <p:cNvPr id="98" name="Picture 97"/>
            <p:cNvPicPr>
              <a:picLocks noChangeAspect="1"/>
            </p:cNvPicPr>
            <p:nvPr/>
          </p:nvPicPr>
          <p:blipFill>
            <a:blip r:embed="rId6"/>
            <a:stretch>
              <a:fillRect/>
            </a:stretch>
          </p:blipFill>
          <p:spPr>
            <a:xfrm>
              <a:off x="7056402" y="3141840"/>
              <a:ext cx="194203" cy="366337"/>
            </a:xfrm>
            <a:prstGeom prst="rect">
              <a:avLst/>
            </a:prstGeom>
          </p:spPr>
        </p:pic>
        <p:pic>
          <p:nvPicPr>
            <p:cNvPr id="99" name="Picture 98"/>
            <p:cNvPicPr>
              <a:picLocks noChangeAspect="1"/>
            </p:cNvPicPr>
            <p:nvPr/>
          </p:nvPicPr>
          <p:blipFill>
            <a:blip r:embed="rId5"/>
            <a:stretch>
              <a:fillRect/>
            </a:stretch>
          </p:blipFill>
          <p:spPr>
            <a:xfrm>
              <a:off x="6612347" y="3591974"/>
              <a:ext cx="253939" cy="362770"/>
            </a:xfrm>
            <a:prstGeom prst="rect">
              <a:avLst/>
            </a:prstGeom>
          </p:spPr>
        </p:pic>
        <p:pic>
          <p:nvPicPr>
            <p:cNvPr id="100" name="Picture 99"/>
            <p:cNvPicPr>
              <a:picLocks noChangeAspect="1"/>
            </p:cNvPicPr>
            <p:nvPr/>
          </p:nvPicPr>
          <p:blipFill>
            <a:blip r:embed="rId7"/>
            <a:stretch>
              <a:fillRect/>
            </a:stretch>
          </p:blipFill>
          <p:spPr>
            <a:xfrm>
              <a:off x="7432808" y="3612043"/>
              <a:ext cx="284612" cy="326604"/>
            </a:xfrm>
            <a:prstGeom prst="rect">
              <a:avLst/>
            </a:prstGeom>
          </p:spPr>
        </p:pic>
        <p:pic>
          <p:nvPicPr>
            <p:cNvPr id="101" name="Picture 100"/>
            <p:cNvPicPr>
              <a:picLocks noChangeAspect="1"/>
            </p:cNvPicPr>
            <p:nvPr/>
          </p:nvPicPr>
          <p:blipFill>
            <a:blip r:embed="rId6"/>
            <a:stretch>
              <a:fillRect/>
            </a:stretch>
          </p:blipFill>
          <p:spPr>
            <a:xfrm>
              <a:off x="7056402" y="3585925"/>
              <a:ext cx="194203" cy="366337"/>
            </a:xfrm>
            <a:prstGeom prst="rect">
              <a:avLst/>
            </a:prstGeom>
          </p:spPr>
        </p:pic>
      </p:grpSp>
      <p:pic>
        <p:nvPicPr>
          <p:cNvPr id="109" name="Picture 108"/>
          <p:cNvPicPr>
            <a:picLocks noChangeAspect="1"/>
          </p:cNvPicPr>
          <p:nvPr/>
        </p:nvPicPr>
        <p:blipFill>
          <a:blip r:embed="rId3"/>
          <a:stretch>
            <a:fillRect/>
          </a:stretch>
        </p:blipFill>
        <p:spPr>
          <a:xfrm>
            <a:off x="7893758" y="4039624"/>
            <a:ext cx="326517" cy="319419"/>
          </a:xfrm>
          <a:prstGeom prst="rect">
            <a:avLst/>
          </a:prstGeom>
        </p:spPr>
      </p:pic>
      <p:grpSp>
        <p:nvGrpSpPr>
          <p:cNvPr id="4" name="Group 3"/>
          <p:cNvGrpSpPr/>
          <p:nvPr/>
        </p:nvGrpSpPr>
        <p:grpSpPr>
          <a:xfrm>
            <a:off x="316366" y="4251891"/>
            <a:ext cx="2971800" cy="1676400"/>
            <a:chOff x="316366" y="4251891"/>
            <a:chExt cx="2971800" cy="1676400"/>
          </a:xfrm>
        </p:grpSpPr>
        <p:grpSp>
          <p:nvGrpSpPr>
            <p:cNvPr id="81" name="Group 80"/>
            <p:cNvGrpSpPr/>
            <p:nvPr/>
          </p:nvGrpSpPr>
          <p:grpSpPr>
            <a:xfrm>
              <a:off x="316366" y="4251891"/>
              <a:ext cx="2971800" cy="1676400"/>
              <a:chOff x="5562600" y="4267200"/>
              <a:chExt cx="2971800" cy="1676400"/>
            </a:xfrm>
          </p:grpSpPr>
          <p:sp>
            <p:nvSpPr>
              <p:cNvPr id="82" name="Rectangle 81"/>
              <p:cNvSpPr/>
              <p:nvPr/>
            </p:nvSpPr>
            <p:spPr>
              <a:xfrm>
                <a:off x="5562600" y="4267200"/>
                <a:ext cx="2971800"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3" name="Picture 82"/>
              <p:cNvPicPr>
                <a:picLocks noChangeAspect="1"/>
              </p:cNvPicPr>
              <p:nvPr/>
            </p:nvPicPr>
            <p:blipFill>
              <a:blip r:embed="rId8"/>
              <a:stretch>
                <a:fillRect/>
              </a:stretch>
            </p:blipFill>
            <p:spPr>
              <a:xfrm>
                <a:off x="7657798" y="5254045"/>
                <a:ext cx="348862" cy="356501"/>
              </a:xfrm>
              <a:prstGeom prst="rect">
                <a:avLst/>
              </a:prstGeom>
            </p:spPr>
          </p:pic>
          <p:pic>
            <p:nvPicPr>
              <p:cNvPr id="85" name="Picture 84"/>
              <p:cNvPicPr>
                <a:picLocks noChangeAspect="1"/>
              </p:cNvPicPr>
              <p:nvPr/>
            </p:nvPicPr>
            <p:blipFill>
              <a:blip r:embed="rId3"/>
              <a:stretch>
                <a:fillRect/>
              </a:stretch>
            </p:blipFill>
            <p:spPr>
              <a:xfrm>
                <a:off x="6828036" y="4811719"/>
                <a:ext cx="326517" cy="319419"/>
              </a:xfrm>
              <a:prstGeom prst="rect">
                <a:avLst/>
              </a:prstGeom>
            </p:spPr>
          </p:pic>
          <p:pic>
            <p:nvPicPr>
              <p:cNvPr id="86" name="Picture 85"/>
              <p:cNvPicPr>
                <a:picLocks noChangeAspect="1"/>
              </p:cNvPicPr>
              <p:nvPr/>
            </p:nvPicPr>
            <p:blipFill>
              <a:blip r:embed="rId4"/>
              <a:stretch>
                <a:fillRect/>
              </a:stretch>
            </p:blipFill>
            <p:spPr>
              <a:xfrm>
                <a:off x="7673028" y="4816306"/>
                <a:ext cx="318401" cy="318401"/>
              </a:xfrm>
              <a:prstGeom prst="rect">
                <a:avLst/>
              </a:prstGeom>
            </p:spPr>
          </p:pic>
          <p:pic>
            <p:nvPicPr>
              <p:cNvPr id="87" name="Picture 86"/>
              <p:cNvPicPr>
                <a:picLocks noChangeAspect="1"/>
              </p:cNvPicPr>
              <p:nvPr/>
            </p:nvPicPr>
            <p:blipFill>
              <a:blip r:embed="rId3"/>
              <a:stretch>
                <a:fillRect/>
              </a:stretch>
            </p:blipFill>
            <p:spPr>
              <a:xfrm>
                <a:off x="7236238" y="4822612"/>
                <a:ext cx="326517" cy="319419"/>
              </a:xfrm>
              <a:prstGeom prst="rect">
                <a:avLst/>
              </a:prstGeom>
            </p:spPr>
          </p:pic>
          <p:pic>
            <p:nvPicPr>
              <p:cNvPr id="88" name="Picture 87"/>
              <p:cNvPicPr>
                <a:picLocks noChangeAspect="1"/>
              </p:cNvPicPr>
              <p:nvPr/>
            </p:nvPicPr>
            <p:blipFill>
              <a:blip r:embed="rId4"/>
              <a:stretch>
                <a:fillRect/>
              </a:stretch>
            </p:blipFill>
            <p:spPr>
              <a:xfrm>
                <a:off x="6795399" y="5272335"/>
                <a:ext cx="318401" cy="318401"/>
              </a:xfrm>
              <a:prstGeom prst="rect">
                <a:avLst/>
              </a:prstGeom>
            </p:spPr>
          </p:pic>
          <p:sp>
            <p:nvSpPr>
              <p:cNvPr id="89" name="Oval 88"/>
              <p:cNvSpPr/>
              <p:nvPr/>
            </p:nvSpPr>
            <p:spPr>
              <a:xfrm>
                <a:off x="6190867" y="4918969"/>
                <a:ext cx="273558"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Rectangle 89"/>
              <p:cNvSpPr/>
              <p:nvPr/>
            </p:nvSpPr>
            <p:spPr>
              <a:xfrm>
                <a:off x="6096000" y="4764787"/>
                <a:ext cx="1981200" cy="4214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1" name="Oval 90"/>
              <p:cNvSpPr/>
              <p:nvPr/>
            </p:nvSpPr>
            <p:spPr>
              <a:xfrm>
                <a:off x="6190867" y="5336285"/>
                <a:ext cx="27355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096000" y="5215071"/>
                <a:ext cx="1981200" cy="42125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TextBox 92"/>
              <p:cNvSpPr txBox="1"/>
              <p:nvPr/>
            </p:nvSpPr>
            <p:spPr>
              <a:xfrm>
                <a:off x="6095293" y="4413543"/>
                <a:ext cx="1981200" cy="369332"/>
              </a:xfrm>
              <a:prstGeom prst="rect">
                <a:avLst/>
              </a:prstGeom>
              <a:noFill/>
            </p:spPr>
            <p:txBody>
              <a:bodyPr wrap="square" rtlCol="0">
                <a:spAutoFit/>
              </a:bodyPr>
              <a:lstStyle/>
              <a:p>
                <a:pPr algn="ctr"/>
                <a:r>
                  <a:rPr lang="en-US" dirty="0"/>
                  <a:t>Outcome summary</a:t>
                </a:r>
              </a:p>
            </p:txBody>
          </p:sp>
        </p:grpSp>
        <p:pic>
          <p:nvPicPr>
            <p:cNvPr id="110" name="Picture 109"/>
            <p:cNvPicPr>
              <a:picLocks noChangeAspect="1"/>
            </p:cNvPicPr>
            <p:nvPr/>
          </p:nvPicPr>
          <p:blipFill>
            <a:blip r:embed="rId3"/>
            <a:stretch>
              <a:fillRect/>
            </a:stretch>
          </p:blipFill>
          <p:spPr>
            <a:xfrm>
              <a:off x="1976306" y="5259472"/>
              <a:ext cx="326517" cy="319419"/>
            </a:xfrm>
            <a:prstGeom prst="rect">
              <a:avLst/>
            </a:prstGeom>
          </p:spPr>
        </p:pic>
      </p:grpSp>
    </p:spTree>
    <p:extLst>
      <p:ext uri="{BB962C8B-B14F-4D97-AF65-F5344CB8AC3E}">
        <p14:creationId xmlns:p14="http://schemas.microsoft.com/office/powerpoint/2010/main" val="408216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556E-7 -7.40741E-7 L -5.55556E-7 -7.40741E-7 C 0.02657 0.00394 0.01198 0.00232 0.06494 -7.40741E-7 C 0.06667 -7.40741E-7 0.06823 -0.00092 0.06997 -0.00116 C 0.07188 -0.00162 0.07396 -0.00208 0.07587 -0.00254 C 0.08386 -0.00208 0.09202 -0.00231 0.1 -0.00116 C 0.10105 -0.00116 0.10174 0.00093 0.10296 0.00139 C 0.10591 0.00232 0.10886 0.00232 0.11198 0.00278 C 0.1132 0.00324 0.11459 0.00347 0.11598 0.00417 C 0.11789 0.00486 0.1198 0.00625 0.12188 0.00672 C 0.12535 0.00764 0.12761 0.0081 0.13091 0.00949 C 0.13195 0.00972 0.13299 0.01042 0.13386 0.01088 C 0.14028 0.01042 0.14653 0.01019 0.15296 0.00949 C 0.15469 0.00926 0.15625 0.00834 0.15799 0.0081 C 0.16129 0.00741 0.16459 0.00695 0.16789 0.00672 C 0.17796 0.00602 0.18785 0.00579 0.19792 0.00533 C 0.21494 0.00162 0.18785 0.00741 0.21598 0.00278 C 0.21737 0.00255 0.21858 0.00185 0.21997 0.00139 C 0.22101 0.00093 0.22188 0.00023 0.22292 -7.40741E-7 C 0.23125 -0.00069 0.23959 -0.00069 0.24792 -0.00116 L 0.329 -7.40741E-7 C 0.33004 0.00023 0.33091 0.00116 0.33195 0.00139 C 0.33351 0.00209 0.33525 0.00255 0.33698 0.00278 C 0.34219 0.00347 0.34757 0.00371 0.35296 0.00417 C 0.35348 0.00394 0.36094 0.00209 0.36198 0.00139 C 0.36407 -7.40741E-7 0.36789 -0.00393 0.36789 -0.00393 C 0.36997 -0.00787 0.36997 -0.00879 0.37292 -0.0118 C 0.37379 -0.01296 0.375 -0.01366 0.37587 -0.01458 C 0.38577 -0.02546 0.3731 -0.01203 0.38091 -0.02268 C 0.38178 -0.02361 0.38299 -0.0243 0.38386 -0.02523 C 0.39375 -0.03611 0.38108 -0.02268 0.38889 -0.03333 C 0.38976 -0.03449 0.39098 -0.03495 0.39202 -0.03588 C 0.40174 -0.04676 0.38907 -0.03333 0.39688 -0.04398 C 0.39775 -0.04514 0.39896 -0.0456 0.4 -0.04653 C 0.40053 -0.04791 0.40122 -0.0493 0.40191 -0.05069 C 0.40435 -0.0544 0.40504 -0.05463 0.40799 -0.05717 C 0.40921 -0.05995 0.41025 -0.06296 0.41198 -0.06528 C 0.41285 -0.06666 0.41407 -0.06782 0.41494 -0.06921 C 0.41563 -0.0706 0.41598 -0.07222 0.41702 -0.07338 C 0.41771 -0.07407 0.41893 -0.07407 0.41997 -0.07453 C 0.42257 -0.08518 0.41858 -0.07291 0.42396 -0.07986 C 0.42466 -0.08102 0.42431 -0.08287 0.425 -0.08403 C 0.4257 -0.08518 0.42691 -0.08565 0.42796 -0.08657 C 0.42865 -0.08796 0.42917 -0.08958 0.42987 -0.09051 C 0.43073 -0.09166 0.43178 -0.09328 0.43299 -0.09328 C 0.44983 -0.09444 0.46702 -0.09421 0.48386 -0.09467 C 0.49098 -0.09421 0.49792 -0.09398 0.50487 -0.09328 C 0.50591 -0.09305 0.50695 -0.09236 0.50799 -0.0919 C 0.50955 -0.09143 0.51129 -0.0912 0.51303 -0.09051 C 0.51494 -0.08981 0.51685 -0.08866 0.51893 -0.08796 C 0.52032 -0.0875 0.52171 -0.08703 0.52292 -0.08657 C 0.52396 -0.08611 0.52483 -0.08565 0.52587 -0.08518 C 0.52796 -0.08472 0.52987 -0.08449 0.53195 -0.08403 C 0.53994 -0.08449 0.54792 -0.08426 0.55591 -0.08518 C 0.55799 -0.08565 0.56198 -0.08796 0.56198 -0.08796 C 0.57396 -0.0875 0.58594 -0.0875 0.59792 -0.08657 C 0.59966 -0.08657 0.60122 -0.08565 0.60296 -0.08518 C 0.60521 -0.08472 0.60764 -0.08449 0.6099 -0.08403 C 0.61823 -0.08449 0.62657 -0.08449 0.6349 -0.08518 C 0.63594 -0.08541 0.63698 -0.08611 0.63803 -0.08657 C 0.63803 -0.08657 0.64723 -0.09028 0.64896 -0.09051 C 0.66945 -0.09491 0.64948 -0.08958 0.66303 -0.09328 C 0.68473 -0.0919 0.68507 -0.09097 0.70695 -0.09328 C 0.70834 -0.09352 0.70955 -0.09421 0.71094 -0.09467 C 0.71268 -0.09514 0.71424 -0.0956 0.71598 -0.09583 C 0.72153 -0.0956 0.72726 -0.09514 0.73299 -0.09467 C 0.73594 -0.09421 0.7448 -0.09259 0.74792 -0.0919 C 0.74896 -0.09143 0.75 -0.0912 0.75087 -0.09051 C 0.75313 -0.08912 0.75348 -0.08842 0.75504 -0.08657 L 0.75504 -0.08657 " pathEditMode="relative" ptsTypes="AAAAAAAAAAAAAAAAAAAAAAAAAAAAAAAAAAAAAAAAAAAAAAAAAAAAAAAAAAAAAAAAAAAAAA">
                                      <p:cBhvr>
                                        <p:cTn id="6" dur="2000" fill="hold"/>
                                        <p:tgtEl>
                                          <p:spTgt spid="21"/>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1030"/>
                                        </p:tgtEl>
                                        <p:attrNameLst>
                                          <p:attrName>style.visibility</p:attrName>
                                        </p:attrNameLst>
                                      </p:cBhvr>
                                      <p:to>
                                        <p:strVal val="visible"/>
                                      </p:to>
                                    </p:set>
                                  </p:childTnLst>
                                </p:cTn>
                              </p:par>
                            </p:childTnLst>
                          </p:cTn>
                        </p:par>
                        <p:par>
                          <p:cTn id="10" fill="hold">
                            <p:stCondLst>
                              <p:cond delay="2000"/>
                            </p:stCondLst>
                            <p:childTnLst>
                              <p:par>
                                <p:cTn id="11" presetID="0" presetClass="path" presetSubtype="0" accel="50000" decel="50000" fill="hold" nodeType="afterEffect">
                                  <p:stCondLst>
                                    <p:cond delay="0"/>
                                  </p:stCondLst>
                                  <p:childTnLst>
                                    <p:animMotion origin="layout" path="M 2.22222E-6 -4.44444E-6 L 2.22222E-6 -4.44444E-6 C 0.0026 0.00139 0.00521 0.00301 0.00798 0.00417 C 0.01007 0.00487 0.02031 0.00649 0.02187 0.00672 C 0.0276 0.00625 0.03333 0.00649 0.03889 0.00533 C 0.04045 0.0051 0.04149 0.00348 0.04288 0.00278 C 0.04548 0.00162 0.04826 0.00093 0.05087 -4.44444E-6 L 0.05486 -0.00115 C 0.0559 -0.00208 0.05677 -0.00324 0.05798 -0.00393 C 0.05989 -0.00509 0.06389 -0.00648 0.06389 -0.00648 C 0.06649 -0.00601 0.06927 -0.00601 0.07187 -0.00532 C 0.07396 -0.00463 0.07587 -0.00347 0.07795 -0.00254 C 0.08125 -0.00115 0.08281 -0.00023 0.08698 -4.44444E-6 C 0.10121 0.00093 0.11562 0.00093 0.12986 0.00139 L 0.13594 0.00417 C 0.13698 0.00463 0.13785 0.00533 0.13889 0.00533 C 0.1566 0.00695 0.14896 0.00602 0.16198 0.00811 C 0.1743 0.01459 0.16302 0.0095 0.18889 0.01204 C 0.19496 0.01274 0.20694 0.01482 0.20694 0.01482 C 0.20955 0.01436 0.21215 0.01389 0.21493 0.01343 C 0.21649 0.0132 0.21823 0.01204 0.21996 0.01204 C 0.22552 0.01204 0.23125 0.01297 0.23698 0.01343 C 0.25017 0.0169 0.24323 0.01575 0.26892 0.01343 C 0.27153 0.0132 0.27552 0.01065 0.27795 0.0095 C 0.28246 0.00718 0.27986 0.0088 0.28594 0.00672 C 0.28698 0.00649 0.28785 0.00579 0.28889 0.00533 C 0.29149 0.0044 0.29427 0.00371 0.29687 0.00278 C 0.29826 0.00232 0.29948 0.00186 0.30087 0.00139 L 0.31094 -0.00115 C 0.31719 -0.00069 0.32361 -0.00069 0.32986 -4.44444E-6 C 0.3309 0.00024 0.33177 0.00116 0.33281 0.00139 C 0.33524 0.00209 0.3375 0.00232 0.33993 0.00278 C 0.3408 0.00325 0.34184 0.00417 0.34288 0.00417 C 0.34444 0.00417 0.34982 0.00278 0.35191 0.00139 C 0.35295 0.0007 0.35382 -0.00069 0.35486 -0.00115 C 0.36562 -0.00763 0.35712 -0.00046 0.36389 -0.00648 C 0.36458 -0.00787 0.3651 -0.00949 0.3658 -0.01064 C 0.36771 -0.01342 0.37031 -0.0155 0.37187 -0.01851 L 0.37795 -0.03055 C 0.37847 -0.03194 0.37899 -0.03356 0.37986 -0.03449 C 0.38194 -0.03726 0.3842 -0.03958 0.38594 -0.04259 C 0.38975 -0.04953 0.38767 -0.04629 0.39184 -0.05185 C 0.3941 -0.06088 0.39097 -0.05115 0.39583 -0.05856 C 0.39739 -0.06111 0.39861 -0.06388 0.39982 -0.06666 C 0.40052 -0.06805 0.40087 -0.06967 0.40191 -0.0706 L 0.40486 -0.07338 C 0.40955 -0.08263 0.40694 -0.07963 0.4118 -0.08402 C 0.4125 -0.08541 0.41302 -0.08703 0.41389 -0.08796 C 0.41805 -0.09282 0.41875 -0.09282 0.42291 -0.09467 C 0.43125 -0.09027 0.42517 -0.09282 0.4368 -0.09074 C 0.44028 -0.09004 0.4467 -0.08819 0.44982 -0.08796 C 0.4585 -0.08726 0.46719 -0.08703 0.47587 -0.08657 C 0.4809 -0.08703 0.48594 -0.08796 0.4908 -0.08796 C 0.51597 -0.08796 0.5151 -0.08773 0.53194 -0.08541 C 0.53385 -0.08449 0.53576 -0.08287 0.53785 -0.08263 L 0.54791 -0.08125 C 0.55382 -0.08032 0.55451 -0.08009 0.55989 -0.0787 L 0.61788 -0.07986 C 0.62465 -0.08032 0.62708 -0.08101 0.63281 -0.08263 C 0.63819 -0.08726 0.63333 -0.08379 0.63993 -0.08657 C 0.64149 -0.0875 0.64323 -0.08842 0.64479 -0.08935 C 0.64687 -0.09027 0.64878 -0.0912 0.65087 -0.09189 C 0.65191 -0.09236 0.65278 -0.09328 0.65382 -0.09328 C 0.65885 -0.09375 0.66389 -0.09398 0.66892 -0.09467 C 0.67205 -0.09513 0.67934 -0.09629 0.68281 -0.09722 C 0.6842 -0.09768 0.68559 -0.09838 0.6868 -0.09861 C 0.68889 -0.09907 0.6908 -0.09953 0.69288 -0.1 C 0.69444 -0.10092 0.696 -0.10231 0.69791 -0.10254 C 0.70729 -0.10509 0.70955 -0.10393 0.71892 -0.10254 C 0.71979 -0.10231 0.721 -0.10208 0.72187 -0.10138 C 0.72396 -0.09976 0.72587 -0.09768 0.72778 -0.09606 C 0.73038 -0.09375 0.7309 -0.09282 0.73385 -0.09189 C 0.73455 -0.09189 0.73524 -0.09189 0.73594 -0.09189 L 0.73594 -0.09189 " pathEditMode="relative" ptsTypes="AAAAAAAAAAAAAAAAAAAAAAAAAAAAAAAAAAAAAAAAAAAAAAAAAAAAAAAAAAAAAAAAAAAAAAAAAA">
                                      <p:cBhvr>
                                        <p:cTn id="12" dur="2000" fill="hold"/>
                                        <p:tgtEl>
                                          <p:spTgt spid="43"/>
                                        </p:tgtEl>
                                        <p:attrNameLst>
                                          <p:attrName>ppt_x</p:attrName>
                                          <p:attrName>ppt_y</p:attrName>
                                        </p:attrNameLst>
                                      </p:cBhvr>
                                    </p:animMotion>
                                  </p:childTnLst>
                                </p:cTn>
                              </p:par>
                            </p:childTnLst>
                          </p:cTn>
                        </p:par>
                        <p:par>
                          <p:cTn id="13" fill="hold">
                            <p:stCondLst>
                              <p:cond delay="4000"/>
                            </p:stCondLst>
                            <p:childTnLst>
                              <p:par>
                                <p:cTn id="14" presetID="1" presetClass="entr" presetSubtype="0"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par>
                          <p:cTn id="16" fill="hold">
                            <p:stCondLst>
                              <p:cond delay="4000"/>
                            </p:stCondLst>
                            <p:childTnLst>
                              <p:par>
                                <p:cTn id="17" presetID="0" presetClass="path" presetSubtype="0" accel="50000" decel="50000" fill="hold" nodeType="afterEffect">
                                  <p:stCondLst>
                                    <p:cond delay="0"/>
                                  </p:stCondLst>
                                  <p:childTnLst>
                                    <p:animMotion origin="layout" path="M -3.88889E-6 -3.7037E-7 L -3.88889E-6 -3.7037E-7 C 0.02691 -0.00347 -0.01493 0.00185 0.03889 -0.00255 C 0.04028 -0.00278 0.0415 -0.0037 0.04289 -0.00393 C 0.05296 -0.00463 0.06285 -0.00486 0.07292 -0.00532 C 0.09584 -0.00486 0.11893 -0.00509 0.14184 -0.00393 C 0.14375 -0.0037 0.14514 -0.00185 0.14688 -0.00116 C 0.16632 0.00579 0.14462 -0.0037 0.15591 0.00139 L 0.16997 -3.7037E-7 C 0.17622 -0.00046 0.18264 -0.00046 0.18889 -0.00116 C 0.19028 -0.00139 0.1915 -0.00208 0.19289 -0.00255 C 0.19497 -0.00301 0.19688 -0.00347 0.19896 -0.00393 C 0.20834 -0.00648 0.19827 -0.00393 0.20591 -0.00648 C 0.2099 -0.00787 0.21389 -0.00856 0.21789 -0.00926 C 0.22726 -0.0088 0.23664 -0.00787 0.24584 -0.00787 C 0.27726 -0.00787 0.28177 -0.00856 0.30591 -0.01065 C 0.31459 -0.01343 0.31198 -0.01319 0.32691 -0.01065 C 0.329 -0.01018 0.33091 -0.0088 0.33299 -0.00787 L 0.33594 -0.00648 C 0.33698 -0.00602 0.33802 -0.00602 0.33889 -0.00532 C 0.33993 -0.0044 0.3408 -0.00301 0.34184 -0.00255 C 0.34358 -0.00185 0.34532 -0.00162 0.34688 -0.00116 C 0.34966 -0.00046 0.35486 0.00139 0.35486 0.00139 C 0.35921 0.00093 0.36372 0.00116 0.36789 -3.7037E-7 C 0.3691 -0.00023 0.3698 -0.00185 0.37084 -0.00255 C 0.37223 -0.00324 0.37361 -0.00347 0.37483 -0.00393 C 0.37587 -0.00417 0.37691 -0.00486 0.37796 -0.00532 C 0.38664 -0.0169 0.37587 -0.00208 0.38299 -0.01319 C 0.38525 -0.01713 0.38594 -0.01736 0.38889 -0.01991 C 0.39427 -0.03056 0.38733 -0.01759 0.39393 -0.02662 C 0.3948 -0.02778 0.39497 -0.0294 0.39584 -0.03056 C 0.39775 -0.03264 0.4 -0.03403 0.40191 -0.03588 L 0.40486 -0.03866 C 0.4099 -0.04838 0.40348 -0.03634 0.4099 -0.04653 C 0.41077 -0.04768 0.41111 -0.04931 0.41198 -0.05046 C 0.41285 -0.05208 0.41407 -0.05301 0.41493 -0.05463 C 0.41563 -0.05579 0.41615 -0.05741 0.41684 -0.05856 C 0.41875 -0.06134 0.42084 -0.06389 0.42292 -0.06643 C 0.42674 -0.07176 0.42466 -0.06944 0.429 -0.07315 L 0.43299 -0.08125 C 0.43351 -0.08264 0.43455 -0.08356 0.4349 -0.08518 C 0.43559 -0.08796 0.43611 -0.0912 0.43785 -0.09329 C 0.43907 -0.09444 0.44063 -0.09514 0.44184 -0.09583 C 0.44289 -0.0963 0.44393 -0.09722 0.44497 -0.09722 C 0.45764 -0.09792 0.47032 -0.09815 0.48299 -0.09861 C 0.48386 -0.09907 0.4849 -0.09977 0.48594 -0.09977 C 0.49427 -0.09977 0.50261 -0.09931 0.51094 -0.09861 C 0.51268 -0.09838 0.51806 -0.09653 0.51997 -0.09583 C 0.53143 -0.08565 0.52032 -0.09444 0.55296 -0.0919 C 0.554 -0.09167 0.55486 -0.09097 0.55591 -0.09051 C 0.5573 -0.09005 0.55851 -0.08958 0.5599 -0.08912 C 0.56094 -0.08889 0.56181 -0.08796 0.56285 -0.08796 C 0.56823 -0.08704 0.57361 -0.08704 0.579 -0.08657 C 0.58733 -0.08704 0.59566 -0.08704 0.604 -0.08796 C 0.60504 -0.08796 0.60591 -0.08889 0.60695 -0.08912 C 0.60955 -0.08981 0.61233 -0.09005 0.61493 -0.09051 C 0.62275 -0.09583 0.61459 -0.09097 0.62587 -0.09444 C 0.62796 -0.09514 0.62986 -0.0963 0.63195 -0.09722 C 0.63299 -0.09768 0.63386 -0.09931 0.6349 -0.09977 C 0.63646 -0.10069 0.6382 -0.10069 0.63993 -0.10116 C 0.64098 -0.10162 0.64184 -0.10231 0.64289 -0.10255 C 0.64757 -0.10324 0.65226 -0.10347 0.65695 -0.10393 C 0.67188 -0.11042 0.66025 -0.10579 0.69792 -0.10393 C 0.70191 -0.1037 0.70591 -0.10301 0.7099 -0.10255 C 0.71598 -0.10046 0.71268 -0.10185 0.71997 -0.09861 L 0.72292 -0.09722 C 0.72396 -0.09676 0.72483 -0.09606 0.72587 -0.09583 C 0.73629 -0.09421 0.73125 -0.09514 0.74098 -0.09329 C 0.74584 -0.09097 0.74289 -0.0919 0.74983 -0.0919 L 0.74983 -0.0919 " pathEditMode="relative" ptsTypes="AAAAAAAAAAAAAAAAAAAAAAAAAAAAAAAAAAAAAAAAAAAAAAAAAAAAAAAAAAAAAAAAAAAAAA">
                                      <p:cBhvr>
                                        <p:cTn id="18" dur="2000" fill="hold"/>
                                        <p:tgtEl>
                                          <p:spTgt spid="59"/>
                                        </p:tgtEl>
                                        <p:attrNameLst>
                                          <p:attrName>ppt_x</p:attrName>
                                          <p:attrName>ppt_y</p:attrName>
                                        </p:attrNameLst>
                                      </p:cBhvr>
                                    </p:animMotion>
                                  </p:childTnLst>
                                </p:cTn>
                              </p:par>
                            </p:childTnLst>
                          </p:cTn>
                        </p:par>
                        <p:par>
                          <p:cTn id="19" fill="hold">
                            <p:stCondLst>
                              <p:cond delay="6000"/>
                            </p:stCondLst>
                            <p:childTnLst>
                              <p:par>
                                <p:cTn id="20" presetID="1" presetClass="entr" presetSubtype="0" fill="hold" nodeType="afterEffect">
                                  <p:stCondLst>
                                    <p:cond delay="0"/>
                                  </p:stCondLst>
                                  <p:childTnLst>
                                    <p:set>
                                      <p:cBhvr>
                                        <p:cTn id="21" dur="1" fill="hold">
                                          <p:stCondLst>
                                            <p:cond delay="0"/>
                                          </p:stCondLst>
                                        </p:cTn>
                                        <p:tgtEl>
                                          <p:spTgt spid="62"/>
                                        </p:tgtEl>
                                        <p:attrNameLst>
                                          <p:attrName>style.visibility</p:attrName>
                                        </p:attrNameLst>
                                      </p:cBhvr>
                                      <p:to>
                                        <p:strVal val="visible"/>
                                      </p:to>
                                    </p:set>
                                  </p:childTnLst>
                                </p:cTn>
                              </p:par>
                            </p:childTnLst>
                          </p:cTn>
                        </p:par>
                        <p:par>
                          <p:cTn id="22" fill="hold">
                            <p:stCondLst>
                              <p:cond delay="6000"/>
                            </p:stCondLst>
                            <p:childTnLst>
                              <p:par>
                                <p:cTn id="23" presetID="1" presetClass="exit" presetSubtype="0" fill="hold" nodeType="after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par>
                          <p:cTn id="35" fill="hold">
                            <p:stCondLst>
                              <p:cond delay="6000"/>
                            </p:stCondLst>
                            <p:childTnLst>
                              <p:par>
                                <p:cTn id="36" presetID="42" presetClass="path" presetSubtype="0" accel="50000" decel="50000" fill="hold" nodeType="afterEffect">
                                  <p:stCondLst>
                                    <p:cond delay="0"/>
                                  </p:stCondLst>
                                  <p:childTnLst>
                                    <p:animMotion origin="layout" path="M -1.66667E-6 3.7037E-6 L -0.46128 0.00069 " pathEditMode="relative" rAng="0" ptsTypes="AA">
                                      <p:cBhvr>
                                        <p:cTn id="37" dur="2000" fill="hold"/>
                                        <p:tgtEl>
                                          <p:spTgt spid="1028"/>
                                        </p:tgtEl>
                                        <p:attrNameLst>
                                          <p:attrName>ppt_x</p:attrName>
                                          <p:attrName>ppt_y</p:attrName>
                                        </p:attrNameLst>
                                      </p:cBhvr>
                                      <p:rCtr x="-23073" y="23"/>
                                    </p:animMotion>
                                  </p:childTnLst>
                                </p:cTn>
                              </p:par>
                              <p:par>
                                <p:cTn id="38" presetID="42" presetClass="path" presetSubtype="0" accel="50000" decel="50000" fill="hold" nodeType="withEffect">
                                  <p:stCondLst>
                                    <p:cond delay="0"/>
                                  </p:stCondLst>
                                  <p:childTnLst>
                                    <p:animMotion origin="layout" path="M -5.55556E-7 -1.85185E-6 L -0.47951 0.00625 " pathEditMode="relative" rAng="0" ptsTypes="AA">
                                      <p:cBhvr>
                                        <p:cTn id="39" dur="2000" fill="hold"/>
                                        <p:tgtEl>
                                          <p:spTgt spid="35"/>
                                        </p:tgtEl>
                                        <p:attrNameLst>
                                          <p:attrName>ppt_x</p:attrName>
                                          <p:attrName>ppt_y</p:attrName>
                                        </p:attrNameLst>
                                      </p:cBhvr>
                                      <p:rCtr x="-23976" y="301"/>
                                    </p:animMotion>
                                  </p:childTnLst>
                                </p:cTn>
                              </p:par>
                              <p:par>
                                <p:cTn id="40" presetID="42" presetClass="path" presetSubtype="0" accel="50000" decel="50000" fill="hold" nodeType="withEffect">
                                  <p:stCondLst>
                                    <p:cond delay="0"/>
                                  </p:stCondLst>
                                  <p:childTnLst>
                                    <p:animMotion origin="layout" path="M -5.55556E-7 1.85185E-6 L -0.47951 0.00486 " pathEditMode="relative" rAng="0" ptsTypes="AA">
                                      <p:cBhvr>
                                        <p:cTn id="41" dur="2000" fill="hold"/>
                                        <p:tgtEl>
                                          <p:spTgt spid="55"/>
                                        </p:tgtEl>
                                        <p:attrNameLst>
                                          <p:attrName>ppt_x</p:attrName>
                                          <p:attrName>ppt_y</p:attrName>
                                        </p:attrNameLst>
                                      </p:cBhvr>
                                      <p:rCtr x="-23976" y="231"/>
                                    </p:animMotion>
                                  </p:childTnLst>
                                </p:cTn>
                              </p:par>
                            </p:childTnLst>
                          </p:cTn>
                        </p:par>
                        <p:par>
                          <p:cTn id="42" fill="hold">
                            <p:stCondLst>
                              <p:cond delay="8000"/>
                            </p:stCondLst>
                            <p:childTnLst>
                              <p:par>
                                <p:cTn id="43" presetID="1" presetClass="exit" presetSubtype="0" fill="hold" nodeType="afterEffect">
                                  <p:stCondLst>
                                    <p:cond delay="0"/>
                                  </p:stCondLst>
                                  <p:childTnLst>
                                    <p:set>
                                      <p:cBhvr>
                                        <p:cTn id="44" dur="1" fill="hold">
                                          <p:stCondLst>
                                            <p:cond delay="0"/>
                                          </p:stCondLst>
                                        </p:cTn>
                                        <p:tgtEl>
                                          <p:spTgt spid="102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5"/>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childTnLst>
                          </p:cTn>
                        </p:par>
                        <p:par>
                          <p:cTn id="55" fill="hold">
                            <p:stCondLst>
                              <p:cond delay="8000"/>
                            </p:stCondLst>
                            <p:childTnLst>
                              <p:par>
                                <p:cTn id="56" presetID="0" presetClass="path" presetSubtype="0" accel="50000" decel="50000" fill="hold" nodeType="afterEffect">
                                  <p:stCondLst>
                                    <p:cond delay="0"/>
                                  </p:stCondLst>
                                  <p:childTnLst>
                                    <p:animMotion origin="layout" path="M -2.5E-6 2.22222E-6 L -2.5E-6 2.22222E-6 C 0.00295 0.00301 0.00607 0.00602 0.00885 0.00926 C 0.01614 0.0176 0.0118 0.01343 0.01684 0.0213 C 0.01823 0.02315 0.01962 0.02454 0.02083 0.02662 C 0.02239 0.02871 0.02344 0.03102 0.02482 0.0331 C 0.02621 0.03496 0.02778 0.03658 0.02899 0.03843 C 0.03142 0.04236 0.03385 0.0463 0.03594 0.05047 C 0.03663 0.05185 0.03715 0.05324 0.03785 0.0544 C 0.04114 0.05972 0.0408 0.05764 0.04496 0.0625 C 0.04635 0.06412 0.04774 0.06597 0.04896 0.06783 C 0.04965 0.06898 0.05 0.0706 0.05087 0.07176 C 0.05208 0.07338 0.05364 0.07431 0.05486 0.0757 L 0.06597 0.09051 C 0.06719 0.09213 0.06805 0.09537 0.06996 0.09584 C 0.08646 0.09861 0.07517 0.09699 0.10399 0.09838 C 0.11493 0.10023 0.11823 0.10116 0.13194 0.10116 C 0.13368 0.10116 0.13524 0.10023 0.13698 0.09977 C 0.13958 0.09885 0.14219 0.09769 0.14496 0.09699 C 0.15312 0.09537 0.16163 0.09445 0.16996 0.09306 C 0.1901 0.09445 0.19323 0.09352 0.21285 0.09838 C 0.21493 0.09885 0.21684 0.10023 0.21892 0.10116 L 0.22187 0.10255 L 0.24687 0.10116 L 0.2809 0.09977 C 0.2875 0.09954 0.29427 0.09885 0.30087 0.09838 L 0.34687 0.09584 C 0.34896 0.09537 0.35104 0.09537 0.35295 0.09445 C 0.35469 0.09352 0.3559 0.09074 0.35781 0.09051 C 0.36753 0.08935 0.37726 0.09051 0.38698 0.09051 L 0.38698 0.09051 " pathEditMode="relative" ptsTypes="AAAAAAAAAAAAAAAAAAAAAAAAAAAAAAA">
                                      <p:cBhvr>
                                        <p:cTn id="57" dur="2000" fill="hold"/>
                                        <p:tgtEl>
                                          <p:spTgt spid="63"/>
                                        </p:tgtEl>
                                        <p:attrNameLst>
                                          <p:attrName>ppt_x</p:attrName>
                                          <p:attrName>ppt_y</p:attrName>
                                        </p:attrNameLst>
                                      </p:cBhvr>
                                    </p:animMotion>
                                  </p:childTnLst>
                                </p:cTn>
                              </p:par>
                            </p:childTnLst>
                          </p:cTn>
                        </p:par>
                        <p:par>
                          <p:cTn id="58" fill="hold">
                            <p:stCondLst>
                              <p:cond delay="10000"/>
                            </p:stCondLst>
                            <p:childTnLst>
                              <p:par>
                                <p:cTn id="59" presetID="1" presetClass="entr" presetSubtype="0" fill="hold" nodeType="afterEffect">
                                  <p:stCondLst>
                                    <p:cond delay="0"/>
                                  </p:stCondLst>
                                  <p:childTnLst>
                                    <p:set>
                                      <p:cBhvr>
                                        <p:cTn id="60" dur="1" fill="hold">
                                          <p:stCondLst>
                                            <p:cond delay="0"/>
                                          </p:stCondLst>
                                        </p:cTn>
                                        <p:tgtEl>
                                          <p:spTgt spid="1031"/>
                                        </p:tgtEl>
                                        <p:attrNameLst>
                                          <p:attrName>style.visibility</p:attrName>
                                        </p:attrNameLst>
                                      </p:cBhvr>
                                      <p:to>
                                        <p:strVal val="visible"/>
                                      </p:to>
                                    </p:set>
                                  </p:childTnLst>
                                </p:cTn>
                              </p:par>
                            </p:childTnLst>
                          </p:cTn>
                        </p:par>
                        <p:par>
                          <p:cTn id="61" fill="hold">
                            <p:stCondLst>
                              <p:cond delay="10000"/>
                            </p:stCondLst>
                            <p:childTnLst>
                              <p:par>
                                <p:cTn id="62" presetID="0" presetClass="path" presetSubtype="0" accel="50000" decel="50000" fill="hold" nodeType="afterEffect">
                                  <p:stCondLst>
                                    <p:cond delay="0"/>
                                  </p:stCondLst>
                                  <p:childTnLst>
                                    <p:animMotion origin="layout" path="M 2.22222E-6 7.40741E-6 L 2.22222E-6 7.40741E-6 C 0.00295 0.00163 0.00607 0.00302 0.00885 0.00533 C 0.01007 0.00626 0.01076 0.00811 0.01198 0.00927 C 0.01319 0.01042 0.01458 0.01089 0.01597 0.01181 C 0.01701 0.01274 0.01788 0.01366 0.01892 0.01459 C 0.02031 0.01575 0.02135 0.0176 0.02291 0.01853 C 0.02413 0.01945 0.02552 0.01945 0.02691 0.01991 C 0.0276 0.0213 0.02795 0.02292 0.02899 0.02385 C 0.02968 0.02478 0.03107 0.02454 0.03194 0.02524 C 0.03333 0.0264 0.03472 0.02778 0.03593 0.02917 C 0.03698 0.03033 0.03784 0.03218 0.03889 0.03311 C 0.0401 0.03427 0.04166 0.03473 0.04288 0.03589 C 0.04409 0.03704 0.04479 0.0389 0.046 0.03982 C 0.04705 0.04098 0.04861 0.04167 0.05 0.0426 C 0.05521 0.04653 0.05034 0.04445 0.05694 0.04653 C 0.05798 0.04792 0.05885 0.04931 0.05989 0.05047 C 0.06076 0.05163 0.06215 0.05209 0.06284 0.05325 C 0.06458 0.05556 0.06684 0.06112 0.06684 0.06112 C 0.06892 0.07223 0.06649 0.06135 0.06996 0.07061 C 0.07031 0.07177 0.07048 0.07339 0.071 0.07454 C 0.07152 0.07593 0.07239 0.07709 0.07291 0.07848 C 0.07708 0.08959 0.07014 0.07501 0.07587 0.08658 C 0.07621 0.09098 0.07587 0.09561 0.07691 0.09978 C 0.07725 0.10116 0.07916 0.10024 0.07986 0.10116 C 0.0809 0.10232 0.0809 0.10417 0.08194 0.1051 C 0.08298 0.10626 0.08958 0.10788 0.08993 0.10788 C 0.09253 0.1088 0.09791 0.11066 0.09791 0.11066 C 0.1026 0.11019 0.10746 0.11066 0.11198 0.10927 C 0.11423 0.10834 0.11562 0.10464 0.11788 0.10394 C 0.11927 0.10348 0.12066 0.10302 0.12187 0.10255 C 0.12361 0.10209 0.12534 0.10186 0.12691 0.10116 C 0.12795 0.10093 0.12899 0.10024 0.12986 0.09978 C 0.13455 0.10024 0.13923 0.10047 0.14392 0.10116 C 0.14496 0.1014 0.14583 0.10255 0.14687 0.10255 C 0.15 0.10255 0.15295 0.10163 0.1559 0.10116 C 0.16354 0.10163 0.17135 0.10186 0.17899 0.10255 C 0.18003 0.10255 0.1809 0.10348 0.18194 0.10394 C 0.18333 0.10441 0.18455 0.10487 0.18593 0.1051 C 0.18993 0.10579 0.19392 0.10603 0.19791 0.10649 C 0.20468 0.10603 0.21128 0.10626 0.21788 0.1051 C 0.21996 0.10487 0.22187 0.10302 0.22396 0.10255 C 0.22743 0.10163 0.22968 0.10116 0.23298 0.09978 C 0.23402 0.09954 0.23489 0.09862 0.23593 0.09862 C 0.24757 0.09769 0.25937 0.09769 0.271 0.09723 C 0.27291 0.09677 0.275 0.09653 0.27691 0.09584 C 0.27795 0.09561 0.27899 0.09491 0.28003 0.09445 C 0.28159 0.09399 0.28333 0.09376 0.28489 0.09329 C 0.28628 0.09283 0.28767 0.09214 0.28889 0.09191 C 0.29132 0.09121 0.29357 0.09098 0.296 0.09052 C 0.30191 0.09098 0.30798 0.09121 0.31389 0.09191 C 0.31632 0.09214 0.31857 0.0926 0.321 0.09329 C 0.32239 0.09353 0.32361 0.09445 0.325 0.09445 C 0.33663 0.09538 0.34826 0.09538 0.35989 0.09584 C 0.36406 0.0963 0.36805 0.09653 0.37205 0.09723 C 0.37534 0.09792 0.37882 0.09839 0.38194 0.09978 L 0.38507 0.10116 L 0.38507 0.10116 " pathEditMode="relative" ptsTypes="AAAAAAAAAAAAAAAAAAAAAAAAAAAAAAAAAAAAAAAAAAAAAAAAAAAAAAAAAA">
                                      <p:cBhvr>
                                        <p:cTn id="63" dur="2000" fill="hold"/>
                                        <p:tgtEl>
                                          <p:spTgt spid="64"/>
                                        </p:tgtEl>
                                        <p:attrNameLst>
                                          <p:attrName>ppt_x</p:attrName>
                                          <p:attrName>ppt_y</p:attrName>
                                        </p:attrNameLst>
                                      </p:cBhvr>
                                    </p:animMotion>
                                  </p:childTnLst>
                                </p:cTn>
                              </p:par>
                            </p:childTnLst>
                          </p:cTn>
                        </p:par>
                        <p:par>
                          <p:cTn id="64" fill="hold">
                            <p:stCondLst>
                              <p:cond delay="12000"/>
                            </p:stCondLst>
                            <p:childTnLst>
                              <p:par>
                                <p:cTn id="65" presetID="1" presetClass="entr" presetSubtype="0" fill="hold" nodeType="after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childTnLst>
                          </p:cTn>
                        </p:par>
                        <p:par>
                          <p:cTn id="67" fill="hold">
                            <p:stCondLst>
                              <p:cond delay="12000"/>
                            </p:stCondLst>
                            <p:childTnLst>
                              <p:par>
                                <p:cTn id="68" presetID="0" presetClass="path" presetSubtype="0" accel="50000" decel="50000" fill="hold" nodeType="afterEffect">
                                  <p:stCondLst>
                                    <p:cond delay="0"/>
                                  </p:stCondLst>
                                  <p:childTnLst>
                                    <p:animMotion origin="layout" path="M -4.16667E-6 1.11111E-6 L -4.16667E-6 1.11111E-6 C 0.00261 0.00208 0.00521 0.00439 0.00799 0.00648 C 0.0092 0.00763 0.01059 0.00833 0.01198 0.00925 C 0.01302 0.00995 0.01389 0.01111 0.01493 0.0118 C 0.01615 0.01296 0.01771 0.01342 0.01893 0.01458 C 0.02118 0.01643 0.02431 0.02083 0.02691 0.02245 C 0.02778 0.02314 0.029 0.02338 0.02986 0.02384 C 0.03455 0.0331 0.03195 0.03009 0.03698 0.03449 C 0.04219 0.04513 0.03525 0.0324 0.04184 0.0412 C 0.04861 0.05 0.03889 0.04074 0.04688 0.04791 C 0.04757 0.04907 0.04809 0.05069 0.04896 0.05185 C 0.05087 0.05463 0.0533 0.05671 0.05486 0.05972 C 0.05556 0.06111 0.05608 0.06273 0.05695 0.06388 C 0.05782 0.06504 0.05903 0.0655 0.0599 0.06643 C 0.06094 0.06759 0.06181 0.06921 0.06285 0.0706 C 0.06389 0.07152 0.06493 0.07199 0.06597 0.07314 C 0.06806 0.07569 0.07032 0.078 0.07188 0.08125 C 0.07257 0.0824 0.07309 0.08402 0.07396 0.08518 C 0.07483 0.08634 0.07587 0.0868 0.07691 0.08773 C 0.07761 0.0905 0.07813 0.09398 0.07986 0.09583 C 0.08073 0.09675 0.08195 0.09652 0.08299 0.09722 C 0.08646 0.09907 0.08646 0.1 0.08993 0.10115 C 0.10174 0.10486 0.10035 0.10393 0.11389 0.10509 C 0.12466 0.10879 0.11858 0.10717 0.13993 0.10509 C 0.14271 0.10486 0.14618 0.10324 0.14896 0.10254 C 0.15087 0.10185 0.15295 0.10162 0.15486 0.10115 C 0.15851 0.1 0.15816 0.09907 0.16198 0.09722 C 0.16389 0.09606 0.16597 0.09537 0.16788 0.09444 L 0.17084 0.09305 C 0.17188 0.09259 0.17292 0.09213 0.17396 0.09189 L 0.17986 0.0905 C 0.24584 0.09467 0.16372 0.0905 0.21684 0.0905 C 0.24115 0.0905 0.28056 0.09213 0.30695 0.09305 C 0.31407 0.09629 0.3217 0.1 0.329 0.10115 C 0.33837 0.10277 0.33438 0.10162 0.34097 0.1037 L 0.37084 0.10115 C 0.37222 0.10092 0.37361 0.1 0.375 0.09976 C 0.37761 0.0993 0.38021 0.09884 0.38299 0.09838 C 0.3849 0.09768 0.38716 0.09745 0.38889 0.09583 C 0.38993 0.0949 0.3908 0.09351 0.39184 0.09305 C 0.39323 0.09259 0.39462 0.09305 0.39601 0.09305 L 0.39601 0.09305 " pathEditMode="relative" ptsTypes="AAAAAAAAAAAAAAAAAAAAAAAAAAAAAAAAAAAAAAAAAAA">
                                      <p:cBhvr>
                                        <p:cTn id="69" dur="2000" fill="hold"/>
                                        <p:tgtEl>
                                          <p:spTgt spid="65"/>
                                        </p:tgtEl>
                                        <p:attrNameLst>
                                          <p:attrName>ppt_x</p:attrName>
                                          <p:attrName>ppt_y</p:attrName>
                                        </p:attrNameLst>
                                      </p:cBhvr>
                                    </p:animMotion>
                                  </p:childTnLst>
                                </p:cTn>
                              </p:par>
                            </p:childTnLst>
                          </p:cTn>
                        </p:par>
                        <p:par>
                          <p:cTn id="70" fill="hold">
                            <p:stCondLst>
                              <p:cond delay="14000"/>
                            </p:stCondLst>
                            <p:childTnLst>
                              <p:par>
                                <p:cTn id="71" presetID="1" presetClass="entr" presetSubtype="0" fill="hold" nodeType="after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Alas, we don’t have a </a:t>
            </a:r>
            <a:r>
              <a:rPr lang="en-US" dirty="0" err="1"/>
              <a:t>Delorean</a:t>
            </a:r>
            <a:r>
              <a:rPr lang="en-US" dirty="0"/>
              <a:t>…</a:t>
            </a:r>
          </a:p>
        </p:txBody>
      </p:sp>
      <p:sp>
        <p:nvSpPr>
          <p:cNvPr id="3" name="Content Placeholder 2"/>
          <p:cNvSpPr>
            <a:spLocks noGrp="1"/>
          </p:cNvSpPr>
          <p:nvPr>
            <p:ph idx="1"/>
          </p:nvPr>
        </p:nvSpPr>
        <p:spPr/>
        <p:txBody>
          <a:bodyPr/>
          <a:lstStyle/>
          <a:p>
            <a:r>
              <a:rPr lang="en-US" dirty="0"/>
              <a:t>What is our </a:t>
            </a:r>
            <a:r>
              <a:rPr lang="en-US" i="1" dirty="0"/>
              <a:t>next</a:t>
            </a:r>
            <a:r>
              <a:rPr lang="en-US" dirty="0"/>
              <a:t> best approximation?</a:t>
            </a:r>
          </a:p>
          <a:p>
            <a:endParaRPr lang="en-US" dirty="0"/>
          </a:p>
          <a:p>
            <a:r>
              <a:rPr lang="en-US" dirty="0"/>
              <a:t>Instead of studying the same population under both decision options, let’s define a larger population and randomly assign one treatment to each person, then compare outcomes between the two cohorts…  </a:t>
            </a:r>
          </a:p>
        </p:txBody>
      </p:sp>
    </p:spTree>
    <p:extLst>
      <p:ext uri="{BB962C8B-B14F-4D97-AF65-F5344CB8AC3E}">
        <p14:creationId xmlns:p14="http://schemas.microsoft.com/office/powerpoint/2010/main" val="2323917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35730</TotalTime>
  <Words>1717</Words>
  <Application>Microsoft Office PowerPoint</Application>
  <PresentationFormat>On-screen Show (4:3)</PresentationFormat>
  <Paragraphs>281</Paragraphs>
  <Slides>28</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Agenda</vt:lpstr>
      <vt:lpstr>Overview of the new-user cohort method design</vt:lpstr>
      <vt:lpstr>OHDSI’s mission</vt:lpstr>
      <vt:lpstr>OHDSI activities on display at the symposium</vt:lpstr>
      <vt:lpstr>A little exercise:   choose your own adventure!</vt:lpstr>
      <vt:lpstr>A pop culture mash-up to explain counterfactual reasoning…</vt:lpstr>
      <vt:lpstr>Counterfactual reasoning for one person</vt:lpstr>
      <vt:lpstr>Counterfactual reasoning for a population</vt:lpstr>
      <vt:lpstr>Alas, we don’t have a Delorean…</vt:lpstr>
      <vt:lpstr>Randomized treatment assignment to approximate counterfactual outcomes</vt:lpstr>
      <vt:lpstr>PowerPoint Presentation</vt:lpstr>
      <vt:lpstr>Alas, we can’t randomize…</vt:lpstr>
      <vt:lpstr>How does Epidemiology define a comparative cohort study?</vt:lpstr>
      <vt:lpstr>OHDSI’s definition of ‘cohort’</vt:lpstr>
      <vt:lpstr>Process flow for formally defining a cohort in ATLAS</vt:lpstr>
      <vt:lpstr>A database is full of cohorts, some of which may represent valid comparisons</vt:lpstr>
      <vt:lpstr>An observational comparative cohort design to approximate counterfactual outcomes </vt:lpstr>
      <vt:lpstr>PowerPoint Presentation</vt:lpstr>
      <vt:lpstr>Design an observational study like you would a randomized trial</vt:lpstr>
      <vt:lpstr>Propensity score introduction</vt:lpstr>
      <vt:lpstr>Intuition around propensity score balance</vt:lpstr>
      <vt:lpstr>“Five reasons to use propensity score in pharmacoepidemiology”</vt:lpstr>
      <vt:lpstr>Methods for confounding adjustment using a propensity score</vt:lpstr>
      <vt:lpstr>Matching as a strategy to adjust for baseline covariate imbalance</vt:lpstr>
      <vt:lpstr>Stratification as a strategy to adjust for baseline covariate imbalance</vt:lpstr>
      <vt:lpstr>Cohort restriction in comparative cohort analyses</vt:lpstr>
      <vt:lpstr>The choice of the outcome model defines your research question</vt:lpstr>
      <vt:lpstr>When designing or reviewing a study, ask yourself:</vt:lpstr>
    </vt:vector>
  </TitlesOfParts>
  <Company>Johnson &amp; Johnson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Ryan</dc:creator>
  <cp:lastModifiedBy>승찬 유</cp:lastModifiedBy>
  <cp:revision>548</cp:revision>
  <dcterms:created xsi:type="dcterms:W3CDTF">2013-12-30T14:14:20Z</dcterms:created>
  <dcterms:modified xsi:type="dcterms:W3CDTF">2019-12-05T01:04:34Z</dcterms:modified>
</cp:coreProperties>
</file>