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4"/>
  </p:sldMasterIdLst>
  <p:notesMasterIdLst>
    <p:notesMasterId r:id="rId78"/>
  </p:notesMasterIdLst>
  <p:sldIdLst>
    <p:sldId id="1904" r:id="rId5"/>
    <p:sldId id="1147" r:id="rId6"/>
    <p:sldId id="974" r:id="rId7"/>
    <p:sldId id="1918" r:id="rId8"/>
    <p:sldId id="303" r:id="rId9"/>
    <p:sldId id="1986" r:id="rId10"/>
    <p:sldId id="280" r:id="rId11"/>
    <p:sldId id="1978" r:id="rId12"/>
    <p:sldId id="1971" r:id="rId13"/>
    <p:sldId id="304" r:id="rId14"/>
    <p:sldId id="1923" r:id="rId15"/>
    <p:sldId id="279" r:id="rId16"/>
    <p:sldId id="1929" r:id="rId17"/>
    <p:sldId id="1930" r:id="rId18"/>
    <p:sldId id="1931" r:id="rId19"/>
    <p:sldId id="1932" r:id="rId20"/>
    <p:sldId id="1933" r:id="rId21"/>
    <p:sldId id="1935" r:id="rId22"/>
    <p:sldId id="1936" r:id="rId23"/>
    <p:sldId id="1937" r:id="rId24"/>
    <p:sldId id="1938" r:id="rId25"/>
    <p:sldId id="1939" r:id="rId26"/>
    <p:sldId id="1940" r:id="rId27"/>
    <p:sldId id="1941" r:id="rId28"/>
    <p:sldId id="1942" r:id="rId29"/>
    <p:sldId id="1943" r:id="rId30"/>
    <p:sldId id="1944" r:id="rId31"/>
    <p:sldId id="1945" r:id="rId32"/>
    <p:sldId id="1946" r:id="rId33"/>
    <p:sldId id="1947" r:id="rId34"/>
    <p:sldId id="1948" r:id="rId35"/>
    <p:sldId id="1925" r:id="rId36"/>
    <p:sldId id="1913" r:id="rId37"/>
    <p:sldId id="1953" r:id="rId38"/>
    <p:sldId id="1954" r:id="rId39"/>
    <p:sldId id="1955" r:id="rId40"/>
    <p:sldId id="1956" r:id="rId41"/>
    <p:sldId id="1949" r:id="rId42"/>
    <p:sldId id="296" r:id="rId43"/>
    <p:sldId id="1960" r:id="rId44"/>
    <p:sldId id="282" r:id="rId45"/>
    <p:sldId id="269" r:id="rId46"/>
    <p:sldId id="291" r:id="rId47"/>
    <p:sldId id="270" r:id="rId48"/>
    <p:sldId id="294" r:id="rId49"/>
    <p:sldId id="295" r:id="rId50"/>
    <p:sldId id="1957" r:id="rId51"/>
    <p:sldId id="292" r:id="rId52"/>
    <p:sldId id="1961" r:id="rId53"/>
    <p:sldId id="1963" r:id="rId54"/>
    <p:sldId id="1964" r:id="rId55"/>
    <p:sldId id="1965" r:id="rId56"/>
    <p:sldId id="1966" r:id="rId57"/>
    <p:sldId id="1967" r:id="rId58"/>
    <p:sldId id="1968" r:id="rId59"/>
    <p:sldId id="1969" r:id="rId60"/>
    <p:sldId id="1962" r:id="rId61"/>
    <p:sldId id="1004" r:id="rId62"/>
    <p:sldId id="1048" r:id="rId63"/>
    <p:sldId id="1970" r:id="rId64"/>
    <p:sldId id="1975" r:id="rId65"/>
    <p:sldId id="1976" r:id="rId66"/>
    <p:sldId id="975" r:id="rId67"/>
    <p:sldId id="976" r:id="rId68"/>
    <p:sldId id="977" r:id="rId69"/>
    <p:sldId id="1979" r:id="rId70"/>
    <p:sldId id="1980" r:id="rId71"/>
    <p:sldId id="1981" r:id="rId72"/>
    <p:sldId id="1982" r:id="rId73"/>
    <p:sldId id="1983" r:id="rId74"/>
    <p:sldId id="1984" r:id="rId75"/>
    <p:sldId id="1985" r:id="rId76"/>
    <p:sldId id="274" r:id="rId7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Peter Rijnbeek" initials="PR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95B4D8"/>
    <a:srgbClr val="5182B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3333" autoAdjust="0"/>
  </p:normalViewPr>
  <p:slideViewPr>
    <p:cSldViewPr>
      <p:cViewPr varScale="1">
        <p:scale>
          <a:sx n="96" d="100"/>
          <a:sy n="96" d="100"/>
        </p:scale>
        <p:origin x="35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0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visulistion</a:t>
            </a:r>
            <a:r>
              <a:rPr lang="en-US" dirty="0"/>
              <a:t> of time split vs random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6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62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time/cross sectional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71A3-6AFF-4B48-AEFC-EFFD07DC62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362200" y="2130425"/>
            <a:ext cx="6096000" cy="1755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153153"/>
              </a:buClr>
              <a:buFont typeface="Arial"/>
              <a:buNone/>
              <a:defRPr sz="2800" b="0" i="0" u="none" strike="noStrike" cap="none">
                <a:solidFill>
                  <a:srgbClr val="1531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 descr="C:\Users\pryan4\Downloads\want-impact-public-health-help-shape-journey-ahead\OHDSI logo with text - vertical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600" y="1875375"/>
            <a:ext cx="2682874" cy="32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Shape 47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CF82147A-F310-4F08-A322-4712DFB05CAC}"/>
              </a:ext>
            </a:extLst>
          </p:cNvPr>
          <p:cNvSpPr txBox="1"/>
          <p:nvPr userDrawn="1"/>
        </p:nvSpPr>
        <p:spPr>
          <a:xfrm>
            <a:off x="8745679" y="653554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D62B9C-1313-6240-B3A9-12C8D3C5854C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18" name="Rechthoek 9">
            <a:extLst>
              <a:ext uri="{FF2B5EF4-FFF2-40B4-BE49-F238E27FC236}">
                <a16:creationId xmlns:a16="http://schemas.microsoft.com/office/drawing/2014/main" id="{FDCB7EAC-6124-4EAA-8359-CBA1FC66C05F}"/>
              </a:ext>
            </a:extLst>
          </p:cNvPr>
          <p:cNvSpPr/>
          <p:nvPr userDrawn="1"/>
        </p:nvSpPr>
        <p:spPr>
          <a:xfrm>
            <a:off x="1" y="1"/>
            <a:ext cx="9143999" cy="6591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F60A0B3-33D5-4C1D-916A-291659662A56}"/>
              </a:ext>
            </a:extLst>
          </p:cNvPr>
          <p:cNvSpPr/>
          <p:nvPr userDrawn="1"/>
        </p:nvSpPr>
        <p:spPr>
          <a:xfrm>
            <a:off x="73777" y="76954"/>
            <a:ext cx="381858" cy="50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04CED64B-379A-440B-8CEC-EA94558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86" y="0"/>
            <a:ext cx="8556714" cy="659130"/>
          </a:xfrm>
          <a:prstGeom prst="rect">
            <a:avLst/>
          </a:prstGeom>
        </p:spPr>
        <p:txBody>
          <a:bodyPr anchor="ctr"/>
          <a:lstStyle>
            <a:lvl1pPr>
              <a:defRPr sz="2700" b="1" cap="small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980F08-4AEA-477F-852F-33E1F7E8C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3" t="-304" r="191" b="-1528"/>
          <a:stretch/>
        </p:blipFill>
        <p:spPr>
          <a:xfrm>
            <a:off x="61490" y="76955"/>
            <a:ext cx="464307" cy="6381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F97975-AE76-4BF3-A59A-B7425F8376C7}"/>
              </a:ext>
            </a:extLst>
          </p:cNvPr>
          <p:cNvGrpSpPr/>
          <p:nvPr userDrawn="1"/>
        </p:nvGrpSpPr>
        <p:grpSpPr>
          <a:xfrm>
            <a:off x="10583" y="6440341"/>
            <a:ext cx="959729" cy="498183"/>
            <a:chOff x="14111" y="6440340"/>
            <a:chExt cx="1279638" cy="498183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85ECE48E-98B2-416A-AB8B-B0B2D79B71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1" y="6440340"/>
              <a:ext cx="498183" cy="498183"/>
            </a:xfrm>
            <a:prstGeom prst="rect">
              <a:avLst/>
            </a:prstGeom>
          </p:spPr>
        </p:pic>
        <p:pic>
          <p:nvPicPr>
            <p:cNvPr id="22" name="Picture 21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B359738A-602A-4418-AAAE-607945E4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57" y="6480785"/>
              <a:ext cx="417292" cy="417292"/>
            </a:xfrm>
            <a:prstGeom prst="rect">
              <a:avLst/>
            </a:prstGeom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8D5420E1-3342-4052-B2E1-D6157D8712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4" y="6507351"/>
              <a:ext cx="364163" cy="36416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4522826-8F7A-4048-8F0E-1D5A359BAF3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2455" y="6628053"/>
            <a:ext cx="533245" cy="116346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172CC-1004-744E-8671-33E8BB2918E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5072" y="6606654"/>
            <a:ext cx="919160" cy="200547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30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8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korea/OhdsiKorea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OHDSI/PatientLevelPrediction/blob/master/inst/doc/InstallationGuid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jinpark.shinyapps.io/PLPViewer/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OHDSI/StudyProtocolSandbox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HDSI/StudyProtocolSandbox/tree/master/DeadMode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A0A5-D27F-DD48-9922-063EBA5E7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2130424"/>
            <a:ext cx="6096000" cy="2746375"/>
          </a:xfrm>
        </p:spPr>
        <p:txBody>
          <a:bodyPr/>
          <a:lstStyle/>
          <a:p>
            <a:r>
              <a:rPr lang="en-US" sz="6000" b="1" dirty="0"/>
              <a:t>OHDSI Tutorial</a:t>
            </a:r>
            <a:r>
              <a:rPr lang="en-US" sz="6000" dirty="0"/>
              <a:t>:</a:t>
            </a:r>
            <a:br>
              <a:rPr lang="en-US" sz="3600" dirty="0"/>
            </a:br>
            <a:r>
              <a:rPr lang="en-US" altLang="ko-KR" sz="4400" dirty="0"/>
              <a:t>Learning The PLP Framework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B8BE5-B913-AB4D-8B98-8ACA9391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096000" cy="914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Youjin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3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Prediction Problem</a:t>
            </a:r>
            <a:endParaRPr 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975AB0-22AA-46AA-ABFE-7833795E7700}"/>
              </a:ext>
            </a:extLst>
          </p:cNvPr>
          <p:cNvGrpSpPr/>
          <p:nvPr/>
        </p:nvGrpSpPr>
        <p:grpSpPr>
          <a:xfrm>
            <a:off x="838200" y="848386"/>
            <a:ext cx="6520966" cy="3973453"/>
            <a:chOff x="914400" y="2292669"/>
            <a:chExt cx="6520966" cy="39734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3E03DE-7183-0F40-8BF1-323C8530A3E0}"/>
                </a:ext>
              </a:extLst>
            </p:cNvPr>
            <p:cNvSpPr/>
            <p:nvPr/>
          </p:nvSpPr>
          <p:spPr>
            <a:xfrm>
              <a:off x="2234715" y="2965242"/>
              <a:ext cx="5184771" cy="1885949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reflection stA="45000" endPos="14000" dist="254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F8ABC4-43FA-6548-A812-944E6226926C}"/>
                </a:ext>
              </a:extLst>
            </p:cNvPr>
            <p:cNvCxnSpPr/>
            <p:nvPr/>
          </p:nvCxnSpPr>
          <p:spPr>
            <a:xfrm>
              <a:off x="2242472" y="3359395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B3A814-3A4B-B345-83F3-7D9EE12E4431}"/>
                </a:ext>
              </a:extLst>
            </p:cNvPr>
            <p:cNvCxnSpPr/>
            <p:nvPr/>
          </p:nvCxnSpPr>
          <p:spPr>
            <a:xfrm>
              <a:off x="2234716" y="3754386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F85370-B198-A44B-BB80-CFAC6450F22C}"/>
                </a:ext>
              </a:extLst>
            </p:cNvPr>
            <p:cNvCxnSpPr/>
            <p:nvPr/>
          </p:nvCxnSpPr>
          <p:spPr>
            <a:xfrm>
              <a:off x="2242472" y="4138253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BBE96A-AC77-0840-9508-B184768BB96E}"/>
                </a:ext>
              </a:extLst>
            </p:cNvPr>
            <p:cNvCxnSpPr/>
            <p:nvPr/>
          </p:nvCxnSpPr>
          <p:spPr>
            <a:xfrm>
              <a:off x="2242472" y="4505428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415F1A-6F2E-1D43-8F63-8EDB2D81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15" y="3576711"/>
              <a:ext cx="388770" cy="4085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4D65EE-8A9B-7F43-BCF8-7AC6A88C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30248" y="3952902"/>
              <a:ext cx="388133" cy="4079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A62589-DAD2-9641-A80D-5781924A2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411" y="3556539"/>
              <a:ext cx="388770" cy="4085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D927D17-D676-5A4A-BDB5-FC5F570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21014" y="3931474"/>
              <a:ext cx="388133" cy="4079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839AB1-E630-1448-B1A4-1DA105442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61232" y="3158802"/>
              <a:ext cx="388133" cy="40791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C9B75F-0625-174C-BD48-CD77629B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38370" y="3154538"/>
              <a:ext cx="388133" cy="40791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42FAF7-4608-6745-9EF6-46B01FAE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031" y="4281937"/>
              <a:ext cx="388133" cy="40791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DB4918-5080-3846-A595-DD45276F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421" y="3576711"/>
              <a:ext cx="388770" cy="40858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FC89AF-6EE4-AA4C-A284-018526A0936C}"/>
                </a:ext>
              </a:extLst>
            </p:cNvPr>
            <p:cNvSpPr txBox="1"/>
            <p:nvPr/>
          </p:nvSpPr>
          <p:spPr>
            <a:xfrm>
              <a:off x="920265" y="3216520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Conditions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D3FE4-EFB5-8847-88C9-627093B0F557}"/>
                </a:ext>
              </a:extLst>
            </p:cNvPr>
            <p:cNvSpPr txBox="1"/>
            <p:nvPr/>
          </p:nvSpPr>
          <p:spPr>
            <a:xfrm>
              <a:off x="920266" y="359389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Drugs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04CFEE-2CEE-484B-81A2-88B725218A8E}"/>
                </a:ext>
              </a:extLst>
            </p:cNvPr>
            <p:cNvSpPr txBox="1"/>
            <p:nvPr/>
          </p:nvSpPr>
          <p:spPr>
            <a:xfrm>
              <a:off x="920266" y="399394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Procedures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D3CC32-E41F-274F-942B-646163C46EFC}"/>
                </a:ext>
              </a:extLst>
            </p:cNvPr>
            <p:cNvSpPr txBox="1"/>
            <p:nvPr/>
          </p:nvSpPr>
          <p:spPr>
            <a:xfrm>
              <a:off x="914400" y="433684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Measurements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DA02B08-8AB2-F543-B103-EDB0E34B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774" y="4291210"/>
              <a:ext cx="388133" cy="4079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44053F-01DC-E940-99F4-A4A3D0C9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83" y="4279692"/>
              <a:ext cx="388133" cy="40791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0685FA-8A70-F048-9EEA-4695177396C3}"/>
                </a:ext>
              </a:extLst>
            </p:cNvPr>
            <p:cNvSpPr txBox="1"/>
            <p:nvPr/>
          </p:nvSpPr>
          <p:spPr>
            <a:xfrm>
              <a:off x="2236393" y="4851191"/>
              <a:ext cx="519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 Person   time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506A4F4-01C7-EE45-8681-8621CBA622D0}"/>
                </a:ext>
              </a:extLst>
            </p:cNvPr>
            <p:cNvSpPr/>
            <p:nvPr/>
          </p:nvSpPr>
          <p:spPr>
            <a:xfrm>
              <a:off x="4794158" y="2568450"/>
              <a:ext cx="333134" cy="56003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9BF8A85-A12C-B841-BF13-5819BA0FBD2D}"/>
                </a:ext>
              </a:extLst>
            </p:cNvPr>
            <p:cNvSpPr/>
            <p:nvPr/>
          </p:nvSpPr>
          <p:spPr>
            <a:xfrm>
              <a:off x="5979805" y="2568450"/>
              <a:ext cx="333134" cy="56003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70025B4-2620-D344-8820-39A0D210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76414" y="3181227"/>
              <a:ext cx="388133" cy="4079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11F3FBA-0775-7F48-B871-EDF99B77C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945" y="3585356"/>
              <a:ext cx="388770" cy="4085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A4131C-3D38-EC45-B168-635A407C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065" y="4279692"/>
              <a:ext cx="388133" cy="407915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81969BD-8C28-D245-8BE1-7BE22F46A65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4920765" y="3128485"/>
              <a:ext cx="39960" cy="229420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9E84AB-FE60-784A-A56B-27AC22AC0CA3}"/>
                </a:ext>
              </a:extLst>
            </p:cNvPr>
            <p:cNvSpPr txBox="1"/>
            <p:nvPr/>
          </p:nvSpPr>
          <p:spPr>
            <a:xfrm>
              <a:off x="4769632" y="5421476"/>
              <a:ext cx="183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F5CB9E-A7E2-A54C-8B20-00EB64AD8A46}"/>
                </a:ext>
              </a:extLst>
            </p:cNvPr>
            <p:cNvCxnSpPr/>
            <p:nvPr/>
          </p:nvCxnSpPr>
          <p:spPr>
            <a:xfrm flipH="1">
              <a:off x="2390774" y="5308391"/>
              <a:ext cx="252999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1DBC3-7332-6344-B54B-DA5FA691DCB9}"/>
                </a:ext>
              </a:extLst>
            </p:cNvPr>
            <p:cNvSpPr txBox="1"/>
            <p:nvPr/>
          </p:nvSpPr>
          <p:spPr>
            <a:xfrm>
              <a:off x="2390774" y="5308391"/>
              <a:ext cx="25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 Baseline time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48EE36-FE28-AE4D-BACC-1B355F4D8637}"/>
                </a:ext>
              </a:extLst>
            </p:cNvPr>
            <p:cNvCxnSpPr/>
            <p:nvPr/>
          </p:nvCxnSpPr>
          <p:spPr>
            <a:xfrm flipH="1">
              <a:off x="4905374" y="5308391"/>
              <a:ext cx="2529992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EE2725-2A04-AD4C-8B53-BD04EBFAD10E}"/>
                </a:ext>
              </a:extLst>
            </p:cNvPr>
            <p:cNvSpPr txBox="1"/>
            <p:nvPr/>
          </p:nvSpPr>
          <p:spPr>
            <a:xfrm>
              <a:off x="4905374" y="5309607"/>
              <a:ext cx="25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Follow-up time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B578A1-D5DD-4F68-83FB-A3479963A6D6}"/>
                </a:ext>
              </a:extLst>
            </p:cNvPr>
            <p:cNvSpPr/>
            <p:nvPr/>
          </p:nvSpPr>
          <p:spPr>
            <a:xfrm>
              <a:off x="4658364" y="2292669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Index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21BF83-373B-4847-B588-C8B88996A800}"/>
                </a:ext>
              </a:extLst>
            </p:cNvPr>
            <p:cNvSpPr/>
            <p:nvPr/>
          </p:nvSpPr>
          <p:spPr>
            <a:xfrm>
              <a:off x="5713037" y="2299066"/>
              <a:ext cx="9300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outcome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8C3384C-668B-4501-AB15-5654C9935235}"/>
                </a:ext>
              </a:extLst>
            </p:cNvPr>
            <p:cNvGrpSpPr/>
            <p:nvPr/>
          </p:nvGrpSpPr>
          <p:grpSpPr>
            <a:xfrm>
              <a:off x="5075735" y="5602234"/>
              <a:ext cx="2239465" cy="663888"/>
              <a:chOff x="5075735" y="5602234"/>
              <a:chExt cx="2239465" cy="663888"/>
            </a:xfrm>
          </p:grpSpPr>
          <p:sp>
            <p:nvSpPr>
              <p:cNvPr id="12" name="오른쪽 중괄호 11">
                <a:extLst>
                  <a:ext uri="{FF2B5EF4-FFF2-40B4-BE49-F238E27FC236}">
                    <a16:creationId xmlns:a16="http://schemas.microsoft.com/office/drawing/2014/main" id="{E2D42621-07A4-441D-9658-3BC0AFE13676}"/>
                  </a:ext>
                </a:extLst>
              </p:cNvPr>
              <p:cNvSpPr/>
              <p:nvPr/>
            </p:nvSpPr>
            <p:spPr>
              <a:xfrm rot="5400000">
                <a:off x="6014049" y="4663920"/>
                <a:ext cx="362838" cy="2239465"/>
              </a:xfrm>
              <a:prstGeom prst="rightBrace">
                <a:avLst>
                  <a:gd name="adj1" fmla="val 8333"/>
                  <a:gd name="adj2" fmla="val 48669"/>
                </a:avLst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2AB15A-5E6D-41BF-B2E4-6271AB9C0D00}"/>
                  </a:ext>
                </a:extLst>
              </p:cNvPr>
              <p:cNvSpPr txBox="1"/>
              <p:nvPr/>
            </p:nvSpPr>
            <p:spPr>
              <a:xfrm>
                <a:off x="5392203" y="5866012"/>
                <a:ext cx="160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</a:rPr>
                  <a:t>Time at risk</a:t>
                </a:r>
                <a:endParaRPr lang="ko-KR" altLang="en-US" sz="2000" b="1" dirty="0">
                  <a:solidFill>
                    <a:schemeClr val="accent4"/>
                  </a:solidFill>
                </a:endParaRPr>
              </a:p>
            </p:txBody>
          </p:sp>
        </p:grpSp>
      </p:grp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F215C78-F74E-462D-86AF-79ECF6F2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11530"/>
              </p:ext>
            </p:extLst>
          </p:nvPr>
        </p:nvGraphicFramePr>
        <p:xfrm>
          <a:off x="2095502" y="5001844"/>
          <a:ext cx="5263664" cy="132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49">
                  <a:extLst>
                    <a:ext uri="{9D8B030D-6E8A-4147-A177-3AD203B41FA5}">
                      <a16:colId xmlns:a16="http://schemas.microsoft.com/office/drawing/2014/main" val="1001164530"/>
                    </a:ext>
                  </a:extLst>
                </a:gridCol>
                <a:gridCol w="1733482">
                  <a:extLst>
                    <a:ext uri="{9D8B030D-6E8A-4147-A177-3AD203B41FA5}">
                      <a16:colId xmlns:a16="http://schemas.microsoft.com/office/drawing/2014/main" val="1119694414"/>
                    </a:ext>
                  </a:extLst>
                </a:gridCol>
                <a:gridCol w="2137933">
                  <a:extLst>
                    <a:ext uri="{9D8B030D-6E8A-4147-A177-3AD203B41FA5}">
                      <a16:colId xmlns:a16="http://schemas.microsoft.com/office/drawing/2014/main" val="2322566624"/>
                    </a:ext>
                  </a:extLst>
                </a:gridCol>
              </a:tblGrid>
              <a:tr h="11662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+mn-lt"/>
                        </a:rPr>
                        <a:t>Subject_id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Cohort start 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Has outcome during TAR</a:t>
                      </a:r>
                    </a:p>
                  </a:txBody>
                  <a:tcPr marL="68580" marR="68580" marT="34290" marB="3429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976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(Yes)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596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(No)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929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6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Covariate setting</a:t>
            </a:r>
            <a:endParaRPr 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975AB0-22AA-46AA-ABFE-7833795E7700}"/>
              </a:ext>
            </a:extLst>
          </p:cNvPr>
          <p:cNvGrpSpPr/>
          <p:nvPr/>
        </p:nvGrpSpPr>
        <p:grpSpPr>
          <a:xfrm>
            <a:off x="838200" y="848386"/>
            <a:ext cx="6520966" cy="3973453"/>
            <a:chOff x="914400" y="2292669"/>
            <a:chExt cx="6520966" cy="39734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3E03DE-7183-0F40-8BF1-323C8530A3E0}"/>
                </a:ext>
              </a:extLst>
            </p:cNvPr>
            <p:cNvSpPr/>
            <p:nvPr/>
          </p:nvSpPr>
          <p:spPr>
            <a:xfrm>
              <a:off x="2234715" y="2965242"/>
              <a:ext cx="5184771" cy="1885949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reflection stA="45000" endPos="14000" dist="254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F8ABC4-43FA-6548-A812-944E6226926C}"/>
                </a:ext>
              </a:extLst>
            </p:cNvPr>
            <p:cNvCxnSpPr/>
            <p:nvPr/>
          </p:nvCxnSpPr>
          <p:spPr>
            <a:xfrm>
              <a:off x="2242472" y="3359395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B3A814-3A4B-B345-83F3-7D9EE12E4431}"/>
                </a:ext>
              </a:extLst>
            </p:cNvPr>
            <p:cNvCxnSpPr/>
            <p:nvPr/>
          </p:nvCxnSpPr>
          <p:spPr>
            <a:xfrm>
              <a:off x="2234716" y="3754386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F85370-B198-A44B-BB80-CFAC6450F22C}"/>
                </a:ext>
              </a:extLst>
            </p:cNvPr>
            <p:cNvCxnSpPr/>
            <p:nvPr/>
          </p:nvCxnSpPr>
          <p:spPr>
            <a:xfrm>
              <a:off x="2242472" y="4138253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BBE96A-AC77-0840-9508-B184768BB96E}"/>
                </a:ext>
              </a:extLst>
            </p:cNvPr>
            <p:cNvCxnSpPr/>
            <p:nvPr/>
          </p:nvCxnSpPr>
          <p:spPr>
            <a:xfrm>
              <a:off x="2242472" y="4505428"/>
              <a:ext cx="51928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415F1A-6F2E-1D43-8F63-8EDB2D81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15" y="3576711"/>
              <a:ext cx="388770" cy="4085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4D65EE-8A9B-7F43-BCF8-7AC6A88C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30248" y="3952902"/>
              <a:ext cx="388133" cy="4079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A62589-DAD2-9641-A80D-5781924A2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411" y="3556539"/>
              <a:ext cx="388770" cy="4085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D927D17-D676-5A4A-BDB5-FC5F570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21014" y="3931474"/>
              <a:ext cx="388133" cy="4079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839AB1-E630-1448-B1A4-1DA105442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61232" y="3158802"/>
              <a:ext cx="388133" cy="40791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C9B75F-0625-174C-BD48-CD77629B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38370" y="3154538"/>
              <a:ext cx="388133" cy="40791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42FAF7-4608-6745-9EF6-46B01FAE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031" y="4281937"/>
              <a:ext cx="388133" cy="40791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DB4918-5080-3846-A595-DD45276F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421" y="3576711"/>
              <a:ext cx="388770" cy="40858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FC89AF-6EE4-AA4C-A284-018526A0936C}"/>
                </a:ext>
              </a:extLst>
            </p:cNvPr>
            <p:cNvSpPr txBox="1"/>
            <p:nvPr/>
          </p:nvSpPr>
          <p:spPr>
            <a:xfrm>
              <a:off x="920265" y="3216520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Conditions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D3FE4-EFB5-8847-88C9-627093B0F557}"/>
                </a:ext>
              </a:extLst>
            </p:cNvPr>
            <p:cNvSpPr txBox="1"/>
            <p:nvPr/>
          </p:nvSpPr>
          <p:spPr>
            <a:xfrm>
              <a:off x="920266" y="359389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Drugs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04CFEE-2CEE-484B-81A2-88B725218A8E}"/>
                </a:ext>
              </a:extLst>
            </p:cNvPr>
            <p:cNvSpPr txBox="1"/>
            <p:nvPr/>
          </p:nvSpPr>
          <p:spPr>
            <a:xfrm>
              <a:off x="920266" y="399394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Procedures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D3CC32-E41F-274F-942B-646163C46EFC}"/>
                </a:ext>
              </a:extLst>
            </p:cNvPr>
            <p:cNvSpPr txBox="1"/>
            <p:nvPr/>
          </p:nvSpPr>
          <p:spPr>
            <a:xfrm>
              <a:off x="914400" y="4336841"/>
              <a:ext cx="1257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Measurements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DA02B08-8AB2-F543-B103-EDB0E34B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774" y="4291210"/>
              <a:ext cx="388133" cy="4079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44053F-01DC-E940-99F4-A4A3D0C9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83" y="4279692"/>
              <a:ext cx="388133" cy="40791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0685FA-8A70-F048-9EEA-4695177396C3}"/>
                </a:ext>
              </a:extLst>
            </p:cNvPr>
            <p:cNvSpPr txBox="1"/>
            <p:nvPr/>
          </p:nvSpPr>
          <p:spPr>
            <a:xfrm>
              <a:off x="2236393" y="4851191"/>
              <a:ext cx="519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 Person   time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506A4F4-01C7-EE45-8681-8621CBA622D0}"/>
                </a:ext>
              </a:extLst>
            </p:cNvPr>
            <p:cNvSpPr/>
            <p:nvPr/>
          </p:nvSpPr>
          <p:spPr>
            <a:xfrm>
              <a:off x="4794158" y="2568450"/>
              <a:ext cx="333134" cy="56003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9BF8A85-A12C-B841-BF13-5819BA0FBD2D}"/>
                </a:ext>
              </a:extLst>
            </p:cNvPr>
            <p:cNvSpPr/>
            <p:nvPr/>
          </p:nvSpPr>
          <p:spPr>
            <a:xfrm>
              <a:off x="5979805" y="2568450"/>
              <a:ext cx="333134" cy="56003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70025B4-2620-D344-8820-39A0D210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76414" y="3181227"/>
              <a:ext cx="388133" cy="4079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11F3FBA-0775-7F48-B871-EDF99B77C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945" y="3585356"/>
              <a:ext cx="388770" cy="4085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A4131C-3D38-EC45-B168-635A407C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065" y="4279692"/>
              <a:ext cx="388133" cy="407915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81969BD-8C28-D245-8BE1-7BE22F46A65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4920765" y="3128485"/>
              <a:ext cx="39960" cy="229420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9E84AB-FE60-784A-A56B-27AC22AC0CA3}"/>
                </a:ext>
              </a:extLst>
            </p:cNvPr>
            <p:cNvSpPr txBox="1"/>
            <p:nvPr/>
          </p:nvSpPr>
          <p:spPr>
            <a:xfrm>
              <a:off x="4769632" y="5421476"/>
              <a:ext cx="183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F5CB9E-A7E2-A54C-8B20-00EB64AD8A46}"/>
                </a:ext>
              </a:extLst>
            </p:cNvPr>
            <p:cNvCxnSpPr/>
            <p:nvPr/>
          </p:nvCxnSpPr>
          <p:spPr>
            <a:xfrm flipH="1">
              <a:off x="2390774" y="5308391"/>
              <a:ext cx="252999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1DBC3-7332-6344-B54B-DA5FA691DCB9}"/>
                </a:ext>
              </a:extLst>
            </p:cNvPr>
            <p:cNvSpPr txBox="1"/>
            <p:nvPr/>
          </p:nvSpPr>
          <p:spPr>
            <a:xfrm>
              <a:off x="2390774" y="5308391"/>
              <a:ext cx="25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 Baseline time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48EE36-FE28-AE4D-BACC-1B355F4D8637}"/>
                </a:ext>
              </a:extLst>
            </p:cNvPr>
            <p:cNvCxnSpPr/>
            <p:nvPr/>
          </p:nvCxnSpPr>
          <p:spPr>
            <a:xfrm flipH="1">
              <a:off x="4905374" y="5308391"/>
              <a:ext cx="2529992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EE2725-2A04-AD4C-8B53-BD04EBFAD10E}"/>
                </a:ext>
              </a:extLst>
            </p:cNvPr>
            <p:cNvSpPr txBox="1"/>
            <p:nvPr/>
          </p:nvSpPr>
          <p:spPr>
            <a:xfrm>
              <a:off x="4905374" y="5309607"/>
              <a:ext cx="25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Follow-up time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B578A1-D5DD-4F68-83FB-A3479963A6D6}"/>
                </a:ext>
              </a:extLst>
            </p:cNvPr>
            <p:cNvSpPr/>
            <p:nvPr/>
          </p:nvSpPr>
          <p:spPr>
            <a:xfrm>
              <a:off x="4658364" y="2292669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Index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21BF83-373B-4847-B588-C8B88996A800}"/>
                </a:ext>
              </a:extLst>
            </p:cNvPr>
            <p:cNvSpPr/>
            <p:nvPr/>
          </p:nvSpPr>
          <p:spPr>
            <a:xfrm>
              <a:off x="5713037" y="2299066"/>
              <a:ext cx="9300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outcome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8C3384C-668B-4501-AB15-5654C9935235}"/>
                </a:ext>
              </a:extLst>
            </p:cNvPr>
            <p:cNvGrpSpPr/>
            <p:nvPr/>
          </p:nvGrpSpPr>
          <p:grpSpPr>
            <a:xfrm>
              <a:off x="5075735" y="5602234"/>
              <a:ext cx="2239465" cy="663888"/>
              <a:chOff x="5075735" y="5602234"/>
              <a:chExt cx="2239465" cy="663888"/>
            </a:xfrm>
          </p:grpSpPr>
          <p:sp>
            <p:nvSpPr>
              <p:cNvPr id="12" name="오른쪽 중괄호 11">
                <a:extLst>
                  <a:ext uri="{FF2B5EF4-FFF2-40B4-BE49-F238E27FC236}">
                    <a16:creationId xmlns:a16="http://schemas.microsoft.com/office/drawing/2014/main" id="{E2D42621-07A4-441D-9658-3BC0AFE13676}"/>
                  </a:ext>
                </a:extLst>
              </p:cNvPr>
              <p:cNvSpPr/>
              <p:nvPr/>
            </p:nvSpPr>
            <p:spPr>
              <a:xfrm rot="5400000">
                <a:off x="6014049" y="4663920"/>
                <a:ext cx="362838" cy="2239465"/>
              </a:xfrm>
              <a:prstGeom prst="rightBrace">
                <a:avLst>
                  <a:gd name="adj1" fmla="val 8333"/>
                  <a:gd name="adj2" fmla="val 48669"/>
                </a:avLst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2AB15A-5E6D-41BF-B2E4-6271AB9C0D00}"/>
                  </a:ext>
                </a:extLst>
              </p:cNvPr>
              <p:cNvSpPr txBox="1"/>
              <p:nvPr/>
            </p:nvSpPr>
            <p:spPr>
              <a:xfrm>
                <a:off x="5392203" y="5866012"/>
                <a:ext cx="160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</a:rPr>
                  <a:t>Time at risk</a:t>
                </a:r>
                <a:endParaRPr lang="ko-KR" altLang="en-US" sz="2000" b="1" dirty="0">
                  <a:solidFill>
                    <a:schemeClr val="accent4"/>
                  </a:solidFill>
                </a:endParaRPr>
              </a:p>
            </p:txBody>
          </p:sp>
        </p:grpSp>
      </p:grp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EEC6CB84-189B-4CD0-BD74-FD15E5D11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19457"/>
              </p:ext>
            </p:extLst>
          </p:nvPr>
        </p:nvGraphicFramePr>
        <p:xfrm>
          <a:off x="2166272" y="4902922"/>
          <a:ext cx="5192895" cy="132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31">
                  <a:extLst>
                    <a:ext uri="{9D8B030D-6E8A-4147-A177-3AD203B41FA5}">
                      <a16:colId xmlns:a16="http://schemas.microsoft.com/office/drawing/2014/main" val="1001164530"/>
                    </a:ext>
                  </a:extLst>
                </a:gridCol>
                <a:gridCol w="784931">
                  <a:extLst>
                    <a:ext uri="{9D8B030D-6E8A-4147-A177-3AD203B41FA5}">
                      <a16:colId xmlns:a16="http://schemas.microsoft.com/office/drawing/2014/main" val="917446275"/>
                    </a:ext>
                  </a:extLst>
                </a:gridCol>
                <a:gridCol w="972555">
                  <a:extLst>
                    <a:ext uri="{9D8B030D-6E8A-4147-A177-3AD203B41FA5}">
                      <a16:colId xmlns:a16="http://schemas.microsoft.com/office/drawing/2014/main" val="3368373314"/>
                    </a:ext>
                  </a:extLst>
                </a:gridCol>
                <a:gridCol w="299248">
                  <a:extLst>
                    <a:ext uri="{9D8B030D-6E8A-4147-A177-3AD203B41FA5}">
                      <a16:colId xmlns:a16="http://schemas.microsoft.com/office/drawing/2014/main" val="3120358478"/>
                    </a:ext>
                  </a:extLst>
                </a:gridCol>
                <a:gridCol w="769494">
                  <a:extLst>
                    <a:ext uri="{9D8B030D-6E8A-4147-A177-3AD203B41FA5}">
                      <a16:colId xmlns:a16="http://schemas.microsoft.com/office/drawing/2014/main" val="501299730"/>
                    </a:ext>
                  </a:extLst>
                </a:gridCol>
                <a:gridCol w="1581736">
                  <a:extLst>
                    <a:ext uri="{9D8B030D-6E8A-4147-A177-3AD203B41FA5}">
                      <a16:colId xmlns:a16="http://schemas.microsoft.com/office/drawing/2014/main" val="2322566624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Subject_id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Condition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Condition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Drug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Has outcome during TAR</a:t>
                      </a:r>
                    </a:p>
                  </a:txBody>
                  <a:tcPr marL="68580" marR="68580" marT="34290" marB="3429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976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(Yes)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596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(No)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929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64404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D60922C-2E6D-477A-9622-BA48944E53B0}"/>
              </a:ext>
            </a:extLst>
          </p:cNvPr>
          <p:cNvSpPr/>
          <p:nvPr/>
        </p:nvSpPr>
        <p:spPr>
          <a:xfrm>
            <a:off x="1143000" y="1219200"/>
            <a:ext cx="3599916" cy="32025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217B-6A7A-7246-A6CB-7619FF1B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53E4-A347-6A4F-8E14-E578D5E3F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pick three time periods and anytime prior to index (include index is an option)</a:t>
            </a:r>
          </a:p>
          <a:p>
            <a:r>
              <a:rPr lang="en-US" dirty="0"/>
              <a:t>Binary indicator variables for conditions, drugs, procedures, measurements and observations</a:t>
            </a:r>
          </a:p>
          <a:p>
            <a:r>
              <a:rPr lang="en-US" dirty="0"/>
              <a:t>Values for measurements</a:t>
            </a:r>
          </a:p>
          <a:p>
            <a:r>
              <a:rPr lang="en-US" dirty="0"/>
              <a:t>Can use hierarchy to create binary indicators for a code and all children code (grouped covariates)</a:t>
            </a:r>
          </a:p>
          <a:p>
            <a:r>
              <a:rPr lang="en-US" dirty="0"/>
              <a:t>Includes record type counts</a:t>
            </a:r>
          </a:p>
          <a:p>
            <a:r>
              <a:rPr lang="en-US" dirty="0"/>
              <a:t>Includes some common risk scores</a:t>
            </a:r>
          </a:p>
          <a:p>
            <a:r>
              <a:rPr lang="en-US" dirty="0"/>
              <a:t>Can add custom variables</a:t>
            </a:r>
          </a:p>
        </p:txBody>
      </p:sp>
    </p:spTree>
    <p:extLst>
      <p:ext uri="{BB962C8B-B14F-4D97-AF65-F5344CB8AC3E}">
        <p14:creationId xmlns:p14="http://schemas.microsoft.com/office/powerpoint/2010/main" val="197433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5D2-F192-0345-8ECA-5D0DF19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8B51-C563-EE45-BA6B-323AAA5E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have extra inclusion settings in the framework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Do you want to remove people who have the outcome prior (i.e., predict new occurrence of outcome)?</a:t>
            </a:r>
          </a:p>
          <a:p>
            <a:r>
              <a:rPr lang="en-US" dirty="0">
                <a:solidFill>
                  <a:schemeClr val="tx1"/>
                </a:solidFill>
              </a:rPr>
              <a:t>Do you want to only include each person in the target population once?</a:t>
            </a:r>
          </a:p>
          <a:p>
            <a:r>
              <a:rPr lang="en-US" dirty="0">
                <a:solidFill>
                  <a:schemeClr val="tx1"/>
                </a:solidFill>
              </a:rPr>
              <a:t>Do you want a minimum prior observation time (i.e., only include subjects with 3 years or prior records)? </a:t>
            </a:r>
          </a:p>
          <a:p>
            <a:r>
              <a:rPr lang="en-US" dirty="0">
                <a:solidFill>
                  <a:schemeClr val="tx1"/>
                </a:solidFill>
              </a:rPr>
              <a:t>How do you want to deal with people who are lost to follow-up? </a:t>
            </a:r>
          </a:p>
        </p:txBody>
      </p:sp>
    </p:spTree>
    <p:extLst>
      <p:ext uri="{BB962C8B-B14F-4D97-AF65-F5344CB8AC3E}">
        <p14:creationId xmlns:p14="http://schemas.microsoft.com/office/powerpoint/2010/main" val="43443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5D2-F192-0345-8ECA-5D0DF19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8B51-C563-EE45-BA6B-323AAA5E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have extra inclusion settings in the framework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Do you want to remove people who have the outcome prior (i.e., predict new occurrence of outcome)?</a:t>
            </a:r>
          </a:p>
          <a:p>
            <a:r>
              <a:rPr lang="en-US" dirty="0"/>
              <a:t>Do you want to only include each person in the target population once?</a:t>
            </a:r>
          </a:p>
          <a:p>
            <a:r>
              <a:rPr lang="en-US" dirty="0"/>
              <a:t>Do you want a minimum prior observation time (i.e., only include subjects with 3 years or prior records)? </a:t>
            </a:r>
          </a:p>
          <a:p>
            <a:r>
              <a:rPr lang="en-US" dirty="0"/>
              <a:t>How do you want to deal with people who are lost to follow-up? </a:t>
            </a:r>
          </a:p>
        </p:txBody>
      </p:sp>
    </p:spTree>
    <p:extLst>
      <p:ext uri="{BB962C8B-B14F-4D97-AF65-F5344CB8AC3E}">
        <p14:creationId xmlns:p14="http://schemas.microsoft.com/office/powerpoint/2010/main" val="10642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567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outcome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(-35 days and -999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(-370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19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567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outcome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(-35 days and -999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(-370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7DF23BE-9AE2-044D-AD80-C0D8FCA9176B}"/>
              </a:ext>
            </a:extLst>
          </p:cNvPr>
          <p:cNvSpPr/>
          <p:nvPr/>
        </p:nvSpPr>
        <p:spPr>
          <a:xfrm>
            <a:off x="4399613" y="4987977"/>
            <a:ext cx="4572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Remove patients who have observed the outcome prior to cohort entry? </a:t>
            </a:r>
            <a:r>
              <a:rPr lang="en-US" sz="1050" b="1" dirty="0"/>
              <a:t>[YES]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How many days to look back from cohort entry for the outcome? </a:t>
            </a:r>
            <a:r>
              <a:rPr lang="en-US" sz="1050" b="1" dirty="0"/>
              <a:t>[99999] </a:t>
            </a:r>
            <a:r>
              <a:rPr lang="en-US" sz="1050" dirty="0"/>
              <a:t>days prior to cohort start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C4069D-E398-6D41-B6F1-A5B446E6BB90}"/>
              </a:ext>
            </a:extLst>
          </p:cNvPr>
          <p:cNvCxnSpPr/>
          <p:nvPr/>
        </p:nvCxnSpPr>
        <p:spPr>
          <a:xfrm>
            <a:off x="1143000" y="3780332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9DDC1-361E-F34F-AADB-682848E62D32}"/>
              </a:ext>
            </a:extLst>
          </p:cNvPr>
          <p:cNvCxnSpPr/>
          <p:nvPr/>
        </p:nvCxnSpPr>
        <p:spPr>
          <a:xfrm>
            <a:off x="1143000" y="4400550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8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567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outcome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(-35 days and -999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 (-370 days)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F10BECC-7965-7545-B7C3-DC1534F86926}"/>
              </a:ext>
            </a:extLst>
          </p:cNvPr>
          <p:cNvSpPr/>
          <p:nvPr/>
        </p:nvSpPr>
        <p:spPr>
          <a:xfrm>
            <a:off x="4399613" y="4987977"/>
            <a:ext cx="4572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Remove patients who have observed the outcome prior to cohort entry? </a:t>
            </a:r>
            <a:r>
              <a:rPr lang="en-US" sz="1050" b="1" dirty="0"/>
              <a:t>[YES]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How many days to look back from cohort entry for the outcome? </a:t>
            </a:r>
            <a:r>
              <a:rPr lang="en-US" sz="1050" b="1" dirty="0"/>
              <a:t>[365] </a:t>
            </a:r>
            <a:r>
              <a:rPr lang="en-US" sz="1050" dirty="0"/>
              <a:t>days prior to cohort start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68574-667A-E444-915E-88BBEE7F87CD}"/>
              </a:ext>
            </a:extLst>
          </p:cNvPr>
          <p:cNvCxnSpPr/>
          <p:nvPr/>
        </p:nvCxnSpPr>
        <p:spPr>
          <a:xfrm>
            <a:off x="1143000" y="3780332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4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5D2-F192-0345-8ECA-5D0DF19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8B51-C563-EE45-BA6B-323AAA5E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have extra inclusion settings in the framework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Do you want to remove people who have the outcome prior (i.e., predict new occurrence of outcome)?</a:t>
            </a:r>
          </a:p>
          <a:p>
            <a:r>
              <a:rPr lang="en-US" dirty="0">
                <a:solidFill>
                  <a:srgbClr val="C00000"/>
                </a:solidFill>
              </a:rPr>
              <a:t>Do you want to only include each person in the target population once?</a:t>
            </a:r>
          </a:p>
          <a:p>
            <a:r>
              <a:rPr lang="en-US" dirty="0"/>
              <a:t>Do you want a minimum prior observation time (i.e., only include subjects with 3 years or prior records)? </a:t>
            </a:r>
          </a:p>
          <a:p>
            <a:r>
              <a:rPr lang="en-US" dirty="0"/>
              <a:t>How do you want to deal with people who are lost to follow-up? </a:t>
            </a:r>
          </a:p>
        </p:txBody>
      </p:sp>
    </p:spTree>
    <p:extLst>
      <p:ext uri="{BB962C8B-B14F-4D97-AF65-F5344CB8AC3E}">
        <p14:creationId xmlns:p14="http://schemas.microsoft.com/office/powerpoint/2010/main" val="25034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424423" cy="25069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6401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2007125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998969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2013-10-04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28101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5A22DD2-2B1E-453E-B85C-E0417CCEE4AB}"/>
              </a:ext>
            </a:extLst>
          </p:cNvPr>
          <p:cNvSpPr/>
          <p:nvPr/>
        </p:nvSpPr>
        <p:spPr>
          <a:xfrm>
            <a:off x="762000" y="2819400"/>
            <a:ext cx="7467600" cy="60960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2495-BE3B-4202-B6B3-22D23AC5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can access to the whole stuff at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90C7-2EF9-4F47-AE75-679BEA43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>
                <a:hlinkClick r:id="rId2"/>
              </a:rPr>
              <a:t>https://github.com/</a:t>
            </a:r>
            <a:br>
              <a:rPr lang="en-US" altLang="ko-KR" sz="7200" dirty="0">
                <a:hlinkClick r:id="rId2"/>
              </a:rPr>
            </a:br>
            <a:r>
              <a:rPr lang="en-US" altLang="ko-KR" sz="7200" dirty="0" err="1">
                <a:hlinkClick r:id="rId2"/>
              </a:rPr>
              <a:t>ohdsi-korea</a:t>
            </a:r>
            <a:r>
              <a:rPr lang="en-US" altLang="ko-KR" sz="7200" dirty="0">
                <a:hlinkClick r:id="rId2"/>
              </a:rPr>
              <a:t>/</a:t>
            </a:r>
            <a:br>
              <a:rPr lang="en-US" altLang="ko-KR" sz="7200" dirty="0">
                <a:hlinkClick r:id="rId2"/>
              </a:rPr>
            </a:br>
            <a:r>
              <a:rPr lang="en-US" altLang="ko-KR" sz="7200" dirty="0" err="1">
                <a:hlinkClick r:id="rId2"/>
              </a:rPr>
              <a:t>OhdsiKoreaTutorials</a:t>
            </a:r>
            <a:endParaRPr lang="ko-KR" alt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36CE-1CE9-4A60-A47D-6109A2FDA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424423" cy="25069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6401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2007125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998969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2013-10-04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28101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38E7CC-B0ED-6F41-8174-A3FAE32031A2}"/>
              </a:ext>
            </a:extLst>
          </p:cNvPr>
          <p:cNvSpPr/>
          <p:nvPr/>
        </p:nvSpPr>
        <p:spPr>
          <a:xfrm>
            <a:off x="4572000" y="5033108"/>
            <a:ext cx="3504486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Should only the first exposure per subject be included?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[YES]</a:t>
            </a:r>
            <a:endParaRPr lang="en-US" sz="105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2FE02F-3FB8-5B40-9912-57FF6D24DB3C}"/>
              </a:ext>
            </a:extLst>
          </p:cNvPr>
          <p:cNvCxnSpPr/>
          <p:nvPr/>
        </p:nvCxnSpPr>
        <p:spPr>
          <a:xfrm>
            <a:off x="1011836" y="3263171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424423" cy="25069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6401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2007125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998969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i="1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2013-10-04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28101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38E7CC-B0ED-6F41-8174-A3FAE32031A2}"/>
              </a:ext>
            </a:extLst>
          </p:cNvPr>
          <p:cNvSpPr/>
          <p:nvPr/>
        </p:nvSpPr>
        <p:spPr>
          <a:xfrm>
            <a:off x="4572000" y="5033108"/>
            <a:ext cx="3464410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Should only the first exposure per subject be included?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[No]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2081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5D2-F192-0345-8ECA-5D0DF19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8B51-C563-EE45-BA6B-323AAA5E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have extra inclusion settings in the framework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Do you want to remove people who have the outcome prior (i.e., predict new occurrence of outcome)?</a:t>
            </a:r>
          </a:p>
          <a:p>
            <a:r>
              <a:rPr lang="en-US" dirty="0">
                <a:solidFill>
                  <a:schemeClr val="tx1"/>
                </a:solidFill>
              </a:rPr>
              <a:t>Do you want to only include each person in the target population once?</a:t>
            </a:r>
          </a:p>
          <a:p>
            <a:r>
              <a:rPr lang="en-US" dirty="0">
                <a:solidFill>
                  <a:srgbClr val="C00000"/>
                </a:solidFill>
              </a:rPr>
              <a:t>Do you want a minimum prior observation time (i.e., only include subjects with 3 years or prior records)? </a:t>
            </a:r>
          </a:p>
          <a:p>
            <a:r>
              <a:rPr lang="en-US" dirty="0"/>
              <a:t>How do you want to deal with people who are lost to follow-up? </a:t>
            </a:r>
          </a:p>
        </p:txBody>
      </p:sp>
    </p:spTree>
    <p:extLst>
      <p:ext uri="{BB962C8B-B14F-4D97-AF65-F5344CB8AC3E}">
        <p14:creationId xmlns:p14="http://schemas.microsoft.com/office/powerpoint/2010/main" val="271509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7634"/>
              </p:ext>
            </p:extLst>
          </p:nvPr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4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26E0C5C-F3D4-A543-BC60-4250FF03A641}"/>
              </a:ext>
            </a:extLst>
          </p:cNvPr>
          <p:cNvSpPr/>
          <p:nvPr/>
        </p:nvSpPr>
        <p:spPr>
          <a:xfrm>
            <a:off x="4344223" y="4836521"/>
            <a:ext cx="3342582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lookback period applied to target cohort: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[730] </a:t>
            </a:r>
            <a:endParaRPr lang="en-US" sz="105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02D68-0552-DD4E-9F46-CECF07F1F79B}"/>
              </a:ext>
            </a:extLst>
          </p:cNvPr>
          <p:cNvCxnSpPr/>
          <p:nvPr/>
        </p:nvCxnSpPr>
        <p:spPr>
          <a:xfrm>
            <a:off x="899410" y="2903408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3AE64-D395-5F46-A953-237C63BB1691}"/>
              </a:ext>
            </a:extLst>
          </p:cNvPr>
          <p:cNvCxnSpPr/>
          <p:nvPr/>
        </p:nvCxnSpPr>
        <p:spPr>
          <a:xfrm>
            <a:off x="930528" y="4308735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A6B211-86F7-C143-96EE-D36DFA9B78FC}"/>
              </a:ext>
            </a:extLst>
          </p:cNvPr>
          <p:cNvCxnSpPr/>
          <p:nvPr/>
        </p:nvCxnSpPr>
        <p:spPr>
          <a:xfrm>
            <a:off x="899410" y="3724119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9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26E0C5C-F3D4-A543-BC60-4250FF03A641}"/>
              </a:ext>
            </a:extLst>
          </p:cNvPr>
          <p:cNvSpPr/>
          <p:nvPr/>
        </p:nvSpPr>
        <p:spPr>
          <a:xfrm>
            <a:off x="4344224" y="4836521"/>
            <a:ext cx="3411511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lookback period applied to target cohort: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[1200] </a:t>
            </a:r>
            <a:endParaRPr lang="en-US" sz="105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02D68-0552-DD4E-9F46-CECF07F1F79B}"/>
              </a:ext>
            </a:extLst>
          </p:cNvPr>
          <p:cNvCxnSpPr/>
          <p:nvPr/>
        </p:nvCxnSpPr>
        <p:spPr>
          <a:xfrm>
            <a:off x="899410" y="2903408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3AE64-D395-5F46-A953-237C63BB1691}"/>
              </a:ext>
            </a:extLst>
          </p:cNvPr>
          <p:cNvCxnSpPr/>
          <p:nvPr/>
        </p:nvCxnSpPr>
        <p:spPr>
          <a:xfrm>
            <a:off x="930528" y="4308735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A6B211-86F7-C143-96EE-D36DFA9B78FC}"/>
              </a:ext>
            </a:extLst>
          </p:cNvPr>
          <p:cNvCxnSpPr/>
          <p:nvPr/>
        </p:nvCxnSpPr>
        <p:spPr>
          <a:xfrm>
            <a:off x="899410" y="3724119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079636-E2F3-B44B-BC0A-A44402F516FD}"/>
              </a:ext>
            </a:extLst>
          </p:cNvPr>
          <p:cNvCxnSpPr/>
          <p:nvPr/>
        </p:nvCxnSpPr>
        <p:spPr>
          <a:xfrm>
            <a:off x="899410" y="3429000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26E0C5C-F3D4-A543-BC60-4250FF03A641}"/>
              </a:ext>
            </a:extLst>
          </p:cNvPr>
          <p:cNvSpPr/>
          <p:nvPr/>
        </p:nvSpPr>
        <p:spPr>
          <a:xfrm>
            <a:off x="4344223" y="4836521"/>
            <a:ext cx="3342582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lookback period applied to target cohort: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[365] 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66239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5D2-F192-0345-8ECA-5D0DF19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8B51-C563-EE45-BA6B-323AAA5E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have extra inclusion settings in the framework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Do you want to remove people who have the outcome prior (i.e., predict new occurrence of outcome)?</a:t>
            </a:r>
          </a:p>
          <a:p>
            <a:r>
              <a:rPr lang="en-US" dirty="0">
                <a:solidFill>
                  <a:schemeClr val="tx1"/>
                </a:solidFill>
              </a:rPr>
              <a:t>Do you want to only include each person in the target population once?</a:t>
            </a:r>
          </a:p>
          <a:p>
            <a:r>
              <a:rPr lang="en-US" dirty="0">
                <a:solidFill>
                  <a:schemeClr val="tx1"/>
                </a:solidFill>
              </a:rPr>
              <a:t>Do you want a minimum prior observation time (i.e., only include subjects with 3 years or prior records)? </a:t>
            </a:r>
          </a:p>
          <a:p>
            <a:r>
              <a:rPr lang="en-US" dirty="0">
                <a:solidFill>
                  <a:srgbClr val="C00000"/>
                </a:solidFill>
              </a:rPr>
              <a:t>How do you want to deal with people who are lost to follow-up? </a:t>
            </a:r>
          </a:p>
        </p:txBody>
      </p:sp>
    </p:spTree>
    <p:extLst>
      <p:ext uri="{BB962C8B-B14F-4D97-AF65-F5344CB8AC3E}">
        <p14:creationId xmlns:p14="http://schemas.microsoft.com/office/powerpoint/2010/main" val="101454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76059"/>
              </p:ext>
            </p:extLst>
          </p:nvPr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Follow-up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04717C-7C2B-D944-BADB-9C0B10A769F4}"/>
              </a:ext>
            </a:extLst>
          </p:cNvPr>
          <p:cNvSpPr/>
          <p:nvPr/>
        </p:nvSpPr>
        <p:spPr>
          <a:xfrm>
            <a:off x="3420571" y="1814797"/>
            <a:ext cx="349486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TAR (time-at-risk) is 1 day to 365 days after cohort start date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220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47171"/>
              </p:ext>
            </p:extLst>
          </p:nvPr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Follow-up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04717C-7C2B-D944-BADB-9C0B10A769F4}"/>
              </a:ext>
            </a:extLst>
          </p:cNvPr>
          <p:cNvSpPr/>
          <p:nvPr/>
        </p:nvSpPr>
        <p:spPr>
          <a:xfrm>
            <a:off x="3420571" y="1814797"/>
            <a:ext cx="349486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TAR (time-at-risk) is 1 day to 365 days after cohort start date</a:t>
            </a:r>
            <a:endParaRPr lang="en-US" sz="105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8920-763C-634F-BF12-FDC9C8EE0704}"/>
              </a:ext>
            </a:extLst>
          </p:cNvPr>
          <p:cNvSpPr/>
          <p:nvPr/>
        </p:nvSpPr>
        <p:spPr>
          <a:xfrm>
            <a:off x="1461541" y="4852079"/>
            <a:ext cx="7543800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Should subjects without time at risk be removed?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[YES]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time at risk: 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sz="1050" b="1" dirty="0">
                <a:latin typeface="-apple-system"/>
              </a:rPr>
              <a:t>364]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 days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Include people with outcomes who are not observed for the whole at risk period? </a:t>
            </a:r>
            <a:r>
              <a:rPr lang="en-US" sz="1050" b="1" dirty="0"/>
              <a:t>[NO]</a:t>
            </a:r>
            <a:endParaRPr lang="en-US" sz="1050" b="1" dirty="0">
              <a:solidFill>
                <a:srgbClr val="333333"/>
              </a:solidFill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83AC2-814D-924B-803B-6ECD30A9F15F}"/>
              </a:ext>
            </a:extLst>
          </p:cNvPr>
          <p:cNvCxnSpPr/>
          <p:nvPr/>
        </p:nvCxnSpPr>
        <p:spPr>
          <a:xfrm>
            <a:off x="899410" y="2903408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3C4122-9676-9841-9A7A-758F5628EA58}"/>
              </a:ext>
            </a:extLst>
          </p:cNvPr>
          <p:cNvCxnSpPr/>
          <p:nvPr/>
        </p:nvCxnSpPr>
        <p:spPr>
          <a:xfrm>
            <a:off x="899410" y="4007059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0C66-C909-5540-B92A-4C310344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2400144"/>
            <a:ext cx="6584678" cy="20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54547"/>
              </p:ext>
            </p:extLst>
          </p:nvPr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Follow-up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04717C-7C2B-D944-BADB-9C0B10A769F4}"/>
              </a:ext>
            </a:extLst>
          </p:cNvPr>
          <p:cNvSpPr/>
          <p:nvPr/>
        </p:nvSpPr>
        <p:spPr>
          <a:xfrm>
            <a:off x="3420571" y="1814797"/>
            <a:ext cx="349486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TAR (time-at-risk) is 1 day to 365 days after cohort start date</a:t>
            </a:r>
            <a:endParaRPr lang="en-US" sz="105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8920-763C-634F-BF12-FDC9C8EE0704}"/>
              </a:ext>
            </a:extLst>
          </p:cNvPr>
          <p:cNvSpPr/>
          <p:nvPr/>
        </p:nvSpPr>
        <p:spPr>
          <a:xfrm>
            <a:off x="1461541" y="4852079"/>
            <a:ext cx="7543800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Should subjects without time at risk be removed?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[YES]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time at risk: 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sz="1050" b="1" dirty="0">
                <a:latin typeface="-apple-system"/>
              </a:rPr>
              <a:t>364]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 days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Include people with outcomes who are not observed for the whole at risk period? </a:t>
            </a:r>
            <a:r>
              <a:rPr lang="en-US" sz="1050" b="1" dirty="0"/>
              <a:t>[YES]</a:t>
            </a:r>
            <a:endParaRPr lang="en-US" sz="1050" b="1" dirty="0">
              <a:solidFill>
                <a:srgbClr val="333333"/>
              </a:solidFill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83AC2-814D-924B-803B-6ECD30A9F15F}"/>
              </a:ext>
            </a:extLst>
          </p:cNvPr>
          <p:cNvCxnSpPr/>
          <p:nvPr/>
        </p:nvCxnSpPr>
        <p:spPr>
          <a:xfrm>
            <a:off x="899410" y="2903408"/>
            <a:ext cx="712032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0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E1-C10D-724A-954B-48B91D6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your cohort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DE43-6A5A-A946-85E6-3C914B890C92}"/>
              </a:ext>
            </a:extLst>
          </p:cNvPr>
          <p:cNvGraphicFramePr>
            <a:graphicFrameLocks noGrp="1"/>
          </p:cNvGraphicFramePr>
          <p:nvPr/>
        </p:nvGraphicFramePr>
        <p:xfrm>
          <a:off x="1321744" y="2306393"/>
          <a:ext cx="6500512" cy="244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0137">
                  <a:extLst>
                    <a:ext uri="{9D8B030D-6E8A-4147-A177-3AD203B41FA5}">
                      <a16:colId xmlns:a16="http://schemas.microsoft.com/office/drawing/2014/main" val="2497456044"/>
                    </a:ext>
                  </a:extLst>
                </a:gridCol>
                <a:gridCol w="966140">
                  <a:extLst>
                    <a:ext uri="{9D8B030D-6E8A-4147-A177-3AD203B41FA5}">
                      <a16:colId xmlns:a16="http://schemas.microsoft.com/office/drawing/2014/main" val="1812001632"/>
                    </a:ext>
                  </a:extLst>
                </a:gridCol>
                <a:gridCol w="1548941">
                  <a:extLst>
                    <a:ext uri="{9D8B030D-6E8A-4147-A177-3AD203B41FA5}">
                      <a16:colId xmlns:a16="http://schemas.microsoft.com/office/drawing/2014/main" val="310799207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1154725810"/>
                    </a:ext>
                  </a:extLst>
                </a:gridCol>
                <a:gridCol w="1542647">
                  <a:extLst>
                    <a:ext uri="{9D8B030D-6E8A-4147-A177-3AD203B41FA5}">
                      <a16:colId xmlns:a16="http://schemas.microsoft.com/office/drawing/2014/main" val="387362524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Subject_id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Cohort_start_date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during TAR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Follow-up observation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04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3454102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0425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105454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2012-08-12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082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2009-05-05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1265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56566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5807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4346356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2011-07-05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79031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342424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2010-01-01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9017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54905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04717C-7C2B-D944-BADB-9C0B10A769F4}"/>
              </a:ext>
            </a:extLst>
          </p:cNvPr>
          <p:cNvSpPr/>
          <p:nvPr/>
        </p:nvSpPr>
        <p:spPr>
          <a:xfrm>
            <a:off x="3420571" y="1814797"/>
            <a:ext cx="349486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-apple-system"/>
              </a:rPr>
              <a:t>TAR (time-at-risk) is 1 day to 365 days after cohort start date</a:t>
            </a:r>
            <a:endParaRPr lang="en-US" sz="105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8920-763C-634F-BF12-FDC9C8EE0704}"/>
              </a:ext>
            </a:extLst>
          </p:cNvPr>
          <p:cNvSpPr/>
          <p:nvPr/>
        </p:nvSpPr>
        <p:spPr>
          <a:xfrm>
            <a:off x="1461541" y="4852079"/>
            <a:ext cx="7543800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Should subjects without time at risk be removed?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[No]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latin typeface="-apple-system"/>
              </a:rPr>
              <a:t>Minimum time at risk: </a:t>
            </a:r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[1</a:t>
            </a:r>
            <a:r>
              <a:rPr lang="en-US" sz="1050" b="1" dirty="0">
                <a:latin typeface="-apple-system"/>
              </a:rPr>
              <a:t>]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 days</a:t>
            </a:r>
          </a:p>
          <a:p>
            <a:pPr marL="214313" indent="-214313" fontAlgn="ctr">
              <a:buFont typeface="Arial" panose="020B0604020202020204" pitchFamily="34" charset="0"/>
              <a:buChar char="•"/>
            </a:pPr>
            <a:r>
              <a:rPr lang="en-US" sz="1050" dirty="0"/>
              <a:t>Include people with outcomes who are not observed for the whole at risk period? </a:t>
            </a:r>
            <a:r>
              <a:rPr lang="en-US" sz="1050" b="1" dirty="0"/>
              <a:t>[No]</a:t>
            </a:r>
            <a:endParaRPr lang="en-US" sz="1050" b="1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591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7EF7-F7F4-4EE3-B1BA-12551CD9EF93}"/>
              </a:ext>
            </a:extLst>
          </p:cNvPr>
          <p:cNvSpPr txBox="1"/>
          <p:nvPr/>
        </p:nvSpPr>
        <p:spPr>
          <a:xfrm>
            <a:off x="552958" y="1295400"/>
            <a:ext cx="7905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Summary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define prediction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specify covariate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specify population settings – this modifies target population and creates labels </a:t>
            </a:r>
          </a:p>
        </p:txBody>
      </p:sp>
    </p:spTree>
    <p:extLst>
      <p:ext uri="{BB962C8B-B14F-4D97-AF65-F5344CB8AC3E}">
        <p14:creationId xmlns:p14="http://schemas.microsoft.com/office/powerpoint/2010/main" val="350241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303E0-CEAF-4C9D-ACDF-5065E542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91673-64DC-4565-8CD4-2332B5FA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33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D0277-46FA-4969-9B76-A8F31BA5449C}"/>
              </a:ext>
            </a:extLst>
          </p:cNvPr>
          <p:cNvSpPr/>
          <p:nvPr/>
        </p:nvSpPr>
        <p:spPr>
          <a:xfrm>
            <a:off x="428625" y="1219200"/>
            <a:ext cx="80295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My problem is.. </a:t>
            </a:r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In </a:t>
            </a:r>
            <a:r>
              <a:rPr lang="en-US" altLang="ko-KR" sz="3200" b="1" dirty="0">
                <a:solidFill>
                  <a:srgbClr val="0070C0"/>
                </a:solidFill>
              </a:rPr>
              <a:t>clopidogrel new users, </a:t>
            </a:r>
            <a:r>
              <a:rPr lang="en-US" altLang="ko-KR" sz="3200" dirty="0"/>
              <a:t>predict who develop </a:t>
            </a:r>
            <a:r>
              <a:rPr lang="en-US" altLang="ko-KR" sz="3200" b="1" dirty="0">
                <a:solidFill>
                  <a:srgbClr val="C00000"/>
                </a:solidFill>
              </a:rPr>
              <a:t>gastrointestinal bleeding </a:t>
            </a:r>
            <a:r>
              <a:rPr lang="en-US" altLang="ko-KR" sz="3200" dirty="0"/>
              <a:t>within </a:t>
            </a:r>
            <a:r>
              <a:rPr lang="en-US" altLang="ko-KR" sz="3200" b="1" dirty="0">
                <a:solidFill>
                  <a:srgbClr val="7030A0"/>
                </a:solidFill>
              </a:rPr>
              <a:t>1 year after starting clopidogrel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A9656-8B33-4B61-8C32-27C1502FB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60037"/>
              </p:ext>
            </p:extLst>
          </p:nvPr>
        </p:nvGraphicFramePr>
        <p:xfrm>
          <a:off x="428625" y="4002346"/>
          <a:ext cx="8029575" cy="1559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Clopidogrel new users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Gastrointestinal bleeding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From 1 day to 365 days after index date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9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CC90-34A5-431B-A5D6-A6E44264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problem settings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ED9F8-B438-4219-B7B1-FF6C35FD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162050"/>
            <a:ext cx="7639050" cy="4533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3DCEE-97BB-42D6-AA9C-7CDE73A5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34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24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CC90-34A5-431B-A5D6-A6E44264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Covariate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3DCEE-97BB-42D6-AA9C-7CDE73A5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35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58C85-C47B-4411-8086-B2A631FE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49" y="838200"/>
            <a:ext cx="47867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7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58F2-1BEE-47B5-991A-E4FC647B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Population settings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E018A9-A086-4229-81B7-0C556F3F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5381625" cy="4533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2AB2F-FB7E-4FB3-BAF1-1C382BD94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D9967-6F76-4535-9F53-BD8DE615AF4C}"/>
              </a:ext>
            </a:extLst>
          </p:cNvPr>
          <p:cNvSpPr/>
          <p:nvPr/>
        </p:nvSpPr>
        <p:spPr>
          <a:xfrm>
            <a:off x="441132" y="1822966"/>
            <a:ext cx="3276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F61-8CCF-4E9E-B70D-A326D7EED1B1}"/>
              </a:ext>
            </a:extLst>
          </p:cNvPr>
          <p:cNvSpPr txBox="1"/>
          <p:nvPr/>
        </p:nvSpPr>
        <p:spPr>
          <a:xfrm>
            <a:off x="3717732" y="20574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</a:rPr>
              <a:t>Time at risk setting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1A25A-6305-4900-997B-CBC46FE687A7}"/>
              </a:ext>
            </a:extLst>
          </p:cNvPr>
          <p:cNvSpPr/>
          <p:nvPr/>
        </p:nvSpPr>
        <p:spPr>
          <a:xfrm>
            <a:off x="434506" y="3047999"/>
            <a:ext cx="3276600" cy="53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48135-7E28-4F2E-A6C6-3EB6BD404DBD}"/>
              </a:ext>
            </a:extLst>
          </p:cNvPr>
          <p:cNvSpPr txBox="1"/>
          <p:nvPr/>
        </p:nvSpPr>
        <p:spPr>
          <a:xfrm>
            <a:off x="3717732" y="311426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</a:rPr>
              <a:t>Minimum time at risk setting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D6AA3-4C8F-438D-9300-32EE7ACFA9C7}"/>
              </a:ext>
            </a:extLst>
          </p:cNvPr>
          <p:cNvSpPr/>
          <p:nvPr/>
        </p:nvSpPr>
        <p:spPr>
          <a:xfrm>
            <a:off x="434506" y="3581400"/>
            <a:ext cx="3985094" cy="53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8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58F2-1BEE-47B5-991A-E4FC647B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Population settings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E018A9-A086-4229-81B7-0C556F3F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5381625" cy="4533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2AB2F-FB7E-4FB3-BAF1-1C382BD94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D9967-6F76-4535-9F53-BD8DE615AF4C}"/>
              </a:ext>
            </a:extLst>
          </p:cNvPr>
          <p:cNvSpPr/>
          <p:nvPr/>
        </p:nvSpPr>
        <p:spPr>
          <a:xfrm>
            <a:off x="457200" y="4648200"/>
            <a:ext cx="49530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5A402-D20A-4071-8F50-FADE498962A7}"/>
              </a:ext>
            </a:extLst>
          </p:cNvPr>
          <p:cNvSpPr txBox="1"/>
          <p:nvPr/>
        </p:nvSpPr>
        <p:spPr>
          <a:xfrm>
            <a:off x="5410200" y="468305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</a:rPr>
              <a:t>Outcome prior to cohort start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Prediction Process : </a:t>
            </a:r>
            <a:br>
              <a:rPr lang="en-US" dirty="0"/>
            </a:br>
            <a:r>
              <a:rPr lang="en-US" b="1" dirty="0"/>
              <a:t>2. Model development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0C66-C909-5540-B92A-4C310344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2400144"/>
            <a:ext cx="6584678" cy="205771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FC4565-A06E-4DE1-B830-9A97AB5B5566}"/>
              </a:ext>
            </a:extLst>
          </p:cNvPr>
          <p:cNvSpPr/>
          <p:nvPr/>
        </p:nvSpPr>
        <p:spPr>
          <a:xfrm>
            <a:off x="3657600" y="2400144"/>
            <a:ext cx="3124200" cy="1181256"/>
          </a:xfrm>
          <a:prstGeom prst="roundRect">
            <a:avLst/>
          </a:prstGeom>
          <a:solidFill>
            <a:srgbClr val="FFC000">
              <a:alpha val="4000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6649C-9611-44FA-81C4-C88E4C4501B0}"/>
              </a:ext>
            </a:extLst>
          </p:cNvPr>
          <p:cNvSpPr txBox="1"/>
          <p:nvPr/>
        </p:nvSpPr>
        <p:spPr>
          <a:xfrm>
            <a:off x="3816870" y="4572000"/>
            <a:ext cx="2838763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en-US" sz="1800" dirty="0">
                <a:latin typeface="+mn-lt"/>
                <a:ea typeface="+mn-ea"/>
                <a:cs typeface="+mn-cs"/>
                <a:sym typeface="Calibri"/>
              </a:rPr>
              <a:t>Model Development Settings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76278C-4A13-4066-BF34-8651C066841E}"/>
              </a:ext>
            </a:extLst>
          </p:cNvPr>
          <p:cNvSpPr/>
          <p:nvPr/>
        </p:nvSpPr>
        <p:spPr>
          <a:xfrm>
            <a:off x="3634409" y="2376952"/>
            <a:ext cx="1623391" cy="2080903"/>
          </a:xfrm>
          <a:prstGeom prst="roundRect">
            <a:avLst/>
          </a:prstGeom>
          <a:solidFill>
            <a:srgbClr val="FFC000">
              <a:alpha val="4000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7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49A-09E6-9547-AC5A-7BF9BAB4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Data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92FC-C3CA-A84A-8160-85C534A2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28850"/>
            <a:ext cx="8229600" cy="3223023"/>
          </a:xfrm>
        </p:spPr>
        <p:txBody>
          <a:bodyPr/>
          <a:lstStyle/>
          <a:p>
            <a:r>
              <a:rPr lang="en-US" dirty="0"/>
              <a:t>Train/Test %</a:t>
            </a:r>
          </a:p>
          <a:p>
            <a:pPr lvl="1"/>
            <a:r>
              <a:rPr lang="en-US" dirty="0"/>
              <a:t>e.g., 75/25</a:t>
            </a:r>
          </a:p>
          <a:p>
            <a:r>
              <a:rPr lang="en-US" dirty="0"/>
              <a:t>Split Seed</a:t>
            </a:r>
          </a:p>
          <a:p>
            <a:pPr lvl="1"/>
            <a:r>
              <a:rPr lang="en-US" dirty="0"/>
              <a:t>e.g., 1</a:t>
            </a:r>
          </a:p>
          <a:p>
            <a:r>
              <a:rPr lang="en-US" dirty="0"/>
              <a:t>Split type </a:t>
            </a:r>
          </a:p>
          <a:p>
            <a:pPr lvl="1"/>
            <a:r>
              <a:rPr lang="en-US" dirty="0"/>
              <a:t>e.g., time or 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5489-E326-714D-B91D-0B9615D0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57" y="1889191"/>
            <a:ext cx="442361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2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Prediction Process : </a:t>
            </a:r>
            <a:br>
              <a:rPr lang="en-US" dirty="0"/>
            </a:br>
            <a:r>
              <a:rPr lang="en-US" b="1" dirty="0"/>
              <a:t>1. Labeled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0C66-C909-5540-B92A-4C310344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2400144"/>
            <a:ext cx="6584678" cy="2057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7F5D1-1E6C-4C40-9488-F2C2F1224928}"/>
              </a:ext>
            </a:extLst>
          </p:cNvPr>
          <p:cNvSpPr txBox="1"/>
          <p:nvPr/>
        </p:nvSpPr>
        <p:spPr>
          <a:xfrm>
            <a:off x="1441934" y="4655426"/>
            <a:ext cx="2450891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en-US" sz="1800" dirty="0">
                <a:latin typeface="+mn-lt"/>
                <a:ea typeface="+mn-ea"/>
                <a:cs typeface="+mn-cs"/>
                <a:sym typeface="Calibri"/>
              </a:rPr>
              <a:t>What is our labeled data?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FC4565-A06E-4DE1-B830-9A97AB5B5566}"/>
              </a:ext>
            </a:extLst>
          </p:cNvPr>
          <p:cNvSpPr/>
          <p:nvPr/>
        </p:nvSpPr>
        <p:spPr>
          <a:xfrm>
            <a:off x="1166191" y="2400144"/>
            <a:ext cx="2743200" cy="2057712"/>
          </a:xfrm>
          <a:prstGeom prst="roundRect">
            <a:avLst/>
          </a:prstGeom>
          <a:solidFill>
            <a:srgbClr val="FFC000">
              <a:alpha val="4000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05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AAD5-B1D9-4C4D-805E-8F1DB00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Train/Test Data Settings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6C5D9-0CDD-4B74-87EE-9849CC7A2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2C6EF-3148-4FE2-8EEF-550E2FF277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40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B55F8-33D8-4F80-8667-A3BD6FF9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8362"/>
            <a:ext cx="7620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2010-83F4-5C48-9889-83DB951C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B64E-FFBE-A24A-9C80-662EA2D5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318" y="2226468"/>
            <a:ext cx="4345405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Learns to map covariates to class</a:t>
            </a:r>
          </a:p>
          <a:p>
            <a:endParaRPr lang="en-US" dirty="0"/>
          </a:p>
          <a:p>
            <a:r>
              <a:rPr lang="en-US" dirty="0"/>
              <a:t>Effectively about learning a decision boundary that partitions the two classes</a:t>
            </a:r>
          </a:p>
          <a:p>
            <a:endParaRPr lang="en-US" dirty="0"/>
          </a:p>
          <a:p>
            <a:r>
              <a:rPr lang="en-US" dirty="0"/>
              <a:t>Different classifiers lead to different decisions boundaries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654C2-D6EF-084F-8F56-93BD5AC1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55" y="2530235"/>
            <a:ext cx="3541295" cy="26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0E2-5F20-6146-9E96-E558F9DE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89159"/>
            <a:ext cx="7886700" cy="994172"/>
          </a:xfrm>
        </p:spPr>
        <p:txBody>
          <a:bodyPr/>
          <a:lstStyle/>
          <a:p>
            <a:r>
              <a:rPr lang="en-US" dirty="0"/>
              <a:t>Training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5BC4-E424-3145-AFC2-1AC707A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3331"/>
            <a:ext cx="8229600" cy="3268543"/>
          </a:xfrm>
        </p:spPr>
        <p:txBody>
          <a:bodyPr/>
          <a:lstStyle/>
          <a:p>
            <a:r>
              <a:rPr lang="en-US" dirty="0"/>
              <a:t>Select the machine learning models that will be trained</a:t>
            </a:r>
          </a:p>
          <a:p>
            <a:r>
              <a:rPr lang="en-US" dirty="0"/>
              <a:t>Define the hyper-parameter search strategy</a:t>
            </a:r>
          </a:p>
        </p:txBody>
      </p:sp>
    </p:spTree>
    <p:extLst>
      <p:ext uri="{BB962C8B-B14F-4D97-AF65-F5344CB8AC3E}">
        <p14:creationId xmlns:p14="http://schemas.microsoft.com/office/powerpoint/2010/main" val="2105721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0E2-5F20-6146-9E96-E558F9DE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91" y="2880441"/>
            <a:ext cx="3161297" cy="994172"/>
          </a:xfrm>
        </p:spPr>
        <p:txBody>
          <a:bodyPr/>
          <a:lstStyle/>
          <a:p>
            <a:r>
              <a:rPr lang="en-US" dirty="0"/>
              <a:t>Library of classifiers built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ADE4A-E53F-4B4F-9A95-C677B1F3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67" y="1189158"/>
            <a:ext cx="4838700" cy="459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D4683-D6A8-9D4C-AC48-07C4499BC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02" y="1686244"/>
            <a:ext cx="200025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0043C-F72D-6B4C-9C89-55D3A08ED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502" y="2183330"/>
            <a:ext cx="200025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B73C7-9225-C543-B54A-5123736EA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502" y="2680415"/>
            <a:ext cx="20002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474AA2-8C5B-CD47-8CC5-94EAACC5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463" y="3102896"/>
            <a:ext cx="219075" cy="219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42A1D7-8C38-E144-A7FB-ADF359B5F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988" y="3563602"/>
            <a:ext cx="20002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C4C815-4481-EB47-B0D0-76AB67BE4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1513" y="4001501"/>
            <a:ext cx="180975" cy="19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C759F7-A379-AA46-9AD6-7F38E53E0F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7225" y="4425113"/>
            <a:ext cx="209550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662B57-3A74-3848-AAEC-499094D88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2463" y="4925678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1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0E2-5F20-6146-9E96-E558F9DE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89159"/>
            <a:ext cx="7886700" cy="994172"/>
          </a:xfrm>
        </p:spPr>
        <p:txBody>
          <a:bodyPr/>
          <a:lstStyle/>
          <a:p>
            <a:r>
              <a:rPr lang="en-US" dirty="0"/>
              <a:t>What are hyper-parameters?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5BC4-E424-3145-AFC2-1AC707A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226469"/>
            <a:ext cx="3511745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They control the complexity of a model</a:t>
            </a:r>
          </a:p>
          <a:p>
            <a:r>
              <a:rPr lang="en-US" dirty="0"/>
              <a:t>E.g., if we wanted to fit a neural network the topology of the network defines the complexity of the model (few layers and a small number of nodes = more simple)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4A0A6-A79B-B44B-8836-06B78041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08" y="2396133"/>
            <a:ext cx="4610100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AB94-C4C5-F748-B571-FFB08A96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2" y="3018924"/>
            <a:ext cx="1063291" cy="102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F65B1-D3C3-0342-9285-647C37C8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30" y="2937570"/>
            <a:ext cx="1365421" cy="1186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F3E98-9878-294F-BE4C-26E5907D1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125" y="3370136"/>
            <a:ext cx="2400412" cy="3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F72-8AF2-1048-9F5A-4D431FDA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vs Under 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E4670-2D76-614A-8E34-E5F17C5C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1" y="2344904"/>
            <a:ext cx="6515099" cy="33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F72-8AF2-1048-9F5A-4D431FDA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vs Under 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79C5-CE8E-2C41-9C6A-83CFAF1A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7" y="2354180"/>
            <a:ext cx="6496235" cy="34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8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7975-2C75-421B-BC37-0320CBC5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settings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0996C-0544-4016-9A88-B3395851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7A27C-20CF-4042-AD79-50ACE5043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D7AB0-0E74-42F6-9689-B159187B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219200"/>
            <a:ext cx="7334250" cy="2171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E8D0C-6512-4485-81F7-97991EE561D9}"/>
              </a:ext>
            </a:extLst>
          </p:cNvPr>
          <p:cNvSpPr/>
          <p:nvPr/>
        </p:nvSpPr>
        <p:spPr>
          <a:xfrm>
            <a:off x="6324600" y="1676400"/>
            <a:ext cx="1676400" cy="22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91569-A706-4C9F-90E4-E81866DEC85C}"/>
              </a:ext>
            </a:extLst>
          </p:cNvPr>
          <p:cNvSpPr/>
          <p:nvPr/>
        </p:nvSpPr>
        <p:spPr>
          <a:xfrm>
            <a:off x="6324600" y="2133599"/>
            <a:ext cx="1676400" cy="183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81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28483-29D5-8741-91D5-3EEFBB46A0B4}"/>
              </a:ext>
            </a:extLst>
          </p:cNvPr>
          <p:cNvSpPr txBox="1"/>
          <p:nvPr/>
        </p:nvSpPr>
        <p:spPr>
          <a:xfrm>
            <a:off x="552958" y="1861909"/>
            <a:ext cx="8057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Summary: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suggest trying multiple classifiers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have default hyper-parameter grid searches but you can expand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has to be divided into train and test set</a:t>
            </a:r>
          </a:p>
        </p:txBody>
      </p:sp>
    </p:spTree>
    <p:extLst>
      <p:ext uri="{BB962C8B-B14F-4D97-AF65-F5344CB8AC3E}">
        <p14:creationId xmlns:p14="http://schemas.microsoft.com/office/powerpoint/2010/main" val="3948126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Prediction Process : </a:t>
            </a:r>
            <a:br>
              <a:rPr lang="en-US" dirty="0"/>
            </a:br>
            <a:r>
              <a:rPr lang="en-US" b="1" dirty="0"/>
              <a:t>3. Execute prediction in 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813B1-823F-4F5D-BE26-FEE1F5E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19200"/>
            <a:ext cx="3814960" cy="518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1439CD-279A-46D7-B0FC-F345D1726072}"/>
              </a:ext>
            </a:extLst>
          </p:cNvPr>
          <p:cNvSpPr/>
          <p:nvPr/>
        </p:nvSpPr>
        <p:spPr>
          <a:xfrm>
            <a:off x="3705639" y="5421795"/>
            <a:ext cx="1046922" cy="43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29892-711C-471F-B7A4-E65C4F24086F}"/>
              </a:ext>
            </a:extLst>
          </p:cNvPr>
          <p:cNvSpPr/>
          <p:nvPr/>
        </p:nvSpPr>
        <p:spPr>
          <a:xfrm>
            <a:off x="3810000" y="5920409"/>
            <a:ext cx="838200" cy="32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20B6A-A427-49B2-BFDA-B47302843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4692132"/>
            <a:ext cx="2362200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69F6AA-BFFF-4834-9D17-739752C5822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648200" y="4958832"/>
            <a:ext cx="1790700" cy="11255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3E3CF0-CFF4-453E-A471-6E1041AB2B81}"/>
              </a:ext>
            </a:extLst>
          </p:cNvPr>
          <p:cNvSpPr txBox="1"/>
          <p:nvPr/>
        </p:nvSpPr>
        <p:spPr>
          <a:xfrm>
            <a:off x="76200" y="17526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Name the package and click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‘Download’ in the Utilities tab</a:t>
            </a:r>
          </a:p>
        </p:txBody>
      </p:sp>
    </p:spTree>
    <p:extLst>
      <p:ext uri="{BB962C8B-B14F-4D97-AF65-F5344CB8AC3E}">
        <p14:creationId xmlns:p14="http://schemas.microsoft.com/office/powerpoint/2010/main" val="18377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110D-3027-194A-AA88-FCCBC1AF2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longitudinal data but we need labelled data for prediction…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E03DE-7183-0F40-8BF1-323C8530A3E0}"/>
              </a:ext>
            </a:extLst>
          </p:cNvPr>
          <p:cNvSpPr/>
          <p:nvPr/>
        </p:nvSpPr>
        <p:spPr>
          <a:xfrm>
            <a:off x="1260355" y="3302521"/>
            <a:ext cx="5184771" cy="1885949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reflection stA="45000" endPos="1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8ABC4-43FA-6548-A812-944E6226926C}"/>
              </a:ext>
            </a:extLst>
          </p:cNvPr>
          <p:cNvCxnSpPr/>
          <p:nvPr/>
        </p:nvCxnSpPr>
        <p:spPr>
          <a:xfrm>
            <a:off x="1268111" y="3696674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B3A814-3A4B-B345-83F3-7D9EE12E4431}"/>
              </a:ext>
            </a:extLst>
          </p:cNvPr>
          <p:cNvCxnSpPr/>
          <p:nvPr/>
        </p:nvCxnSpPr>
        <p:spPr>
          <a:xfrm>
            <a:off x="1260355" y="4091665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F85370-B198-A44B-BB80-CFAC6450F22C}"/>
              </a:ext>
            </a:extLst>
          </p:cNvPr>
          <p:cNvCxnSpPr/>
          <p:nvPr/>
        </p:nvCxnSpPr>
        <p:spPr>
          <a:xfrm>
            <a:off x="1268111" y="4475531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BBE96A-AC77-0840-9508-B184768BB96E}"/>
              </a:ext>
            </a:extLst>
          </p:cNvPr>
          <p:cNvCxnSpPr/>
          <p:nvPr/>
        </p:nvCxnSpPr>
        <p:spPr>
          <a:xfrm>
            <a:off x="1268111" y="4842707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B415F1A-6F2E-1D43-8F63-8EDB2D812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5" y="3913990"/>
            <a:ext cx="388770" cy="4085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4D65EE-8A9B-7F43-BCF8-7AC6A88C1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5887" y="4290181"/>
            <a:ext cx="388133" cy="407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A62589-DAD2-9641-A80D-5781924A2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0" y="3893818"/>
            <a:ext cx="388770" cy="408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927D17-D676-5A4A-BDB5-FC5F57016A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6654" y="4268752"/>
            <a:ext cx="388133" cy="4079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839AB1-E630-1448-B1A4-1DA105442F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0605" y="3496081"/>
            <a:ext cx="388133" cy="407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C9B75F-0625-174C-BD48-CD77629B6C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64010" y="3491817"/>
            <a:ext cx="388133" cy="4079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42FAF7-4608-6745-9EF6-46B01FAEF4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1" y="4619216"/>
            <a:ext cx="388133" cy="4079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DB4918-5080-3846-A595-DD45276FC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60" y="3913990"/>
            <a:ext cx="388770" cy="4085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FC89AF-6EE4-AA4C-A284-018526A0936C}"/>
              </a:ext>
            </a:extLst>
          </p:cNvPr>
          <p:cNvSpPr txBox="1"/>
          <p:nvPr/>
        </p:nvSpPr>
        <p:spPr>
          <a:xfrm>
            <a:off x="-54096" y="3553799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5D3FE4-EFB5-8847-88C9-627093B0F557}"/>
              </a:ext>
            </a:extLst>
          </p:cNvPr>
          <p:cNvSpPr txBox="1"/>
          <p:nvPr/>
        </p:nvSpPr>
        <p:spPr>
          <a:xfrm>
            <a:off x="-54095" y="3931170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Drugs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4CFEE-2CEE-484B-81A2-88B725218A8E}"/>
              </a:ext>
            </a:extLst>
          </p:cNvPr>
          <p:cNvSpPr txBox="1"/>
          <p:nvPr/>
        </p:nvSpPr>
        <p:spPr>
          <a:xfrm>
            <a:off x="-54095" y="4331220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Procedures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D3CC32-E41F-274F-942B-646163C46EFC}"/>
              </a:ext>
            </a:extLst>
          </p:cNvPr>
          <p:cNvSpPr txBox="1"/>
          <p:nvPr/>
        </p:nvSpPr>
        <p:spPr>
          <a:xfrm>
            <a:off x="-59961" y="4674120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Measurements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A02B08-8AB2-F543-B103-EDB0E34B36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13" y="4628488"/>
            <a:ext cx="388133" cy="407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44053F-01DC-E940-99F4-A4A3D0C923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22" y="4616971"/>
            <a:ext cx="388133" cy="407915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1825209D-A952-F94F-A691-EA30F35CE724}"/>
              </a:ext>
            </a:extLst>
          </p:cNvPr>
          <p:cNvSpPr/>
          <p:nvPr/>
        </p:nvSpPr>
        <p:spPr>
          <a:xfrm>
            <a:off x="3300419" y="2562915"/>
            <a:ext cx="333134" cy="9028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Disease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506A4F4-01C7-EE45-8681-8621CBA622D0}"/>
              </a:ext>
            </a:extLst>
          </p:cNvPr>
          <p:cNvSpPr/>
          <p:nvPr/>
        </p:nvSpPr>
        <p:spPr>
          <a:xfrm>
            <a:off x="3819798" y="2562915"/>
            <a:ext cx="333134" cy="9028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Treatment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9BF8A85-A12C-B841-BF13-5819BA0FBD2D}"/>
              </a:ext>
            </a:extLst>
          </p:cNvPr>
          <p:cNvSpPr/>
          <p:nvPr/>
        </p:nvSpPr>
        <p:spPr>
          <a:xfrm>
            <a:off x="5005444" y="2562915"/>
            <a:ext cx="333134" cy="90284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Outcome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70025B4-2620-D344-8820-39A0D2105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2054" y="3518506"/>
            <a:ext cx="388133" cy="4079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1F3FBA-0775-7F48-B871-EDF99B77C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85" y="3922635"/>
            <a:ext cx="388770" cy="4085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A4131C-3D38-EC45-B168-635A407C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05" y="4616971"/>
            <a:ext cx="388133" cy="4079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B3C81E-A772-9946-B325-76F5F587C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35" y="3913990"/>
            <a:ext cx="388770" cy="408586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3BDA10F-C730-CC4C-9A44-EAF2C2032DD7}"/>
              </a:ext>
            </a:extLst>
          </p:cNvPr>
          <p:cNvGraphicFramePr>
            <a:graphicFrameLocks noGrp="1"/>
          </p:cNvGraphicFramePr>
          <p:nvPr/>
        </p:nvGraphicFramePr>
        <p:xfrm>
          <a:off x="6560570" y="2751410"/>
          <a:ext cx="241144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35">
                  <a:extLst>
                    <a:ext uri="{9D8B030D-6E8A-4147-A177-3AD203B41FA5}">
                      <a16:colId xmlns:a16="http://schemas.microsoft.com/office/drawing/2014/main" val="3835561982"/>
                    </a:ext>
                  </a:extLst>
                </a:gridCol>
                <a:gridCol w="836899">
                  <a:extLst>
                    <a:ext uri="{9D8B030D-6E8A-4147-A177-3AD203B41FA5}">
                      <a16:colId xmlns:a16="http://schemas.microsoft.com/office/drawing/2014/main" val="1564389177"/>
                    </a:ext>
                  </a:extLst>
                </a:gridCol>
                <a:gridCol w="855706">
                  <a:extLst>
                    <a:ext uri="{9D8B030D-6E8A-4147-A177-3AD203B41FA5}">
                      <a16:colId xmlns:a16="http://schemas.microsoft.com/office/drawing/2014/main" val="242491174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Person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Concept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283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2016-01-01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99893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2016-01-12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27406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88466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2017-04-05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3373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5329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0945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2019-01-23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30745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2010-12-03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40273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635636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2010-12-03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20402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2010-12-05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54508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579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73810-8E4B-41BC-8D0F-737D2BE8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AB56B-DEB7-4F98-BB07-0572EF60D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Build and run in R-Studio</a:t>
            </a:r>
          </a:p>
          <a:p>
            <a:pPr lvl="1"/>
            <a:r>
              <a:rPr lang="en-US" altLang="ko-KR" sz="2400" dirty="0"/>
              <a:t>Open package</a:t>
            </a:r>
          </a:p>
          <a:p>
            <a:pPr lvl="2"/>
            <a:r>
              <a:rPr lang="en-US" altLang="ko-KR" sz="2000" dirty="0"/>
              <a:t>Own machine: unzip, double-click .</a:t>
            </a:r>
            <a:r>
              <a:rPr lang="en-US" altLang="ko-KR" sz="2000" dirty="0" err="1"/>
              <a:t>Rproj</a:t>
            </a:r>
            <a:r>
              <a:rPr lang="en-US" altLang="ko-KR" sz="2000" dirty="0"/>
              <a:t> file</a:t>
            </a:r>
          </a:p>
          <a:p>
            <a:pPr lvl="2"/>
            <a:r>
              <a:rPr lang="en-US" altLang="ko-KR" sz="2000" dirty="0"/>
              <a:t>R-Studio Server: upload zip, click .</a:t>
            </a:r>
            <a:r>
              <a:rPr lang="en-US" altLang="ko-KR" sz="2000" dirty="0" err="1"/>
              <a:t>Rproj</a:t>
            </a:r>
            <a:r>
              <a:rPr lang="en-US" altLang="ko-KR" sz="2000" dirty="0"/>
              <a:t> file</a:t>
            </a:r>
          </a:p>
          <a:p>
            <a:pPr lvl="1"/>
            <a:r>
              <a:rPr lang="en-US" altLang="ko-KR" sz="2400" dirty="0"/>
              <a:t>Install dependencies (see readme)</a:t>
            </a:r>
          </a:p>
          <a:p>
            <a:pPr lvl="1"/>
            <a:r>
              <a:rPr lang="en-US" altLang="ko-KR" sz="2400" dirty="0"/>
              <a:t>‘Build’, ‘Install and Restart”</a:t>
            </a:r>
          </a:p>
          <a:p>
            <a:r>
              <a:rPr lang="en-US" altLang="ko-KR" sz="2800" dirty="0"/>
              <a:t>Build from GitHub</a:t>
            </a:r>
          </a:p>
          <a:p>
            <a:pPr lvl="1"/>
            <a:r>
              <a:rPr lang="en-US" altLang="ko-KR" sz="2400" dirty="0"/>
              <a:t>Unzip and put in GitHub repo</a:t>
            </a:r>
          </a:p>
          <a:p>
            <a:pPr lvl="1"/>
            <a:r>
              <a:rPr lang="en-US" altLang="ko-KR" sz="2400" dirty="0"/>
              <a:t>Install dependencies (see readme)</a:t>
            </a:r>
          </a:p>
          <a:p>
            <a:pPr lvl="1"/>
            <a:r>
              <a:rPr lang="en-US" altLang="ko-KR" sz="2400" dirty="0"/>
              <a:t>Install with </a:t>
            </a:r>
            <a:r>
              <a:rPr lang="en-US" altLang="ko-KR" sz="2400" dirty="0" err="1"/>
              <a:t>devtools</a:t>
            </a:r>
            <a:r>
              <a:rPr lang="en-US" altLang="ko-KR" sz="2400" dirty="0"/>
              <a:t>::</a:t>
            </a:r>
            <a:r>
              <a:rPr lang="en-US" altLang="ko-KR" sz="2400" dirty="0" err="1"/>
              <a:t>install_github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57F6B-F7BD-44A6-9C07-25F5ADEFD2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50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545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73810-8E4B-41BC-8D0F-737D2BE8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dependencies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57F6B-F7BD-44A6-9C07-25F5ADEFD2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51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C9760-1FBB-4896-823A-5D8371D51E82}"/>
              </a:ext>
            </a:extLst>
          </p:cNvPr>
          <p:cNvSpPr/>
          <p:nvPr/>
        </p:nvSpPr>
        <p:spPr>
          <a:xfrm>
            <a:off x="723900" y="6109597"/>
            <a:ext cx="84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https://github.com/OHDSI/PatientLevelPrediction/blob/master/inst/doc/InstallationGuide.pdf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B095D2-78D7-41CE-B7F4-0154331BA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13" r="35969"/>
          <a:stretch/>
        </p:blipFill>
        <p:spPr>
          <a:xfrm>
            <a:off x="4316514" y="1781164"/>
            <a:ext cx="4675086" cy="38537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E8C8F5-D990-47A7-B45A-0085B9B2E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75"/>
          <a:stretch/>
        </p:blipFill>
        <p:spPr>
          <a:xfrm>
            <a:off x="3313" y="1260128"/>
            <a:ext cx="4164114" cy="851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4D7D60-DB52-4B46-993E-3B604A08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2" y="2211982"/>
            <a:ext cx="4144236" cy="3956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726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5693-DD05-42D4-A0A3-F6265A0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1. Upload package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A1F4F-EAFC-4E31-94A2-57162027E6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52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256428-6DF5-478F-925B-D8C82BCBED23}"/>
              </a:ext>
            </a:extLst>
          </p:cNvPr>
          <p:cNvGrpSpPr/>
          <p:nvPr/>
        </p:nvGrpSpPr>
        <p:grpSpPr>
          <a:xfrm>
            <a:off x="228600" y="1712706"/>
            <a:ext cx="2057400" cy="3955911"/>
            <a:chOff x="228600" y="1349514"/>
            <a:chExt cx="2057400" cy="39559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5C8EBB-9C00-4152-B737-99372BF5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477"/>
            <a:stretch/>
          </p:blipFill>
          <p:spPr>
            <a:xfrm>
              <a:off x="228600" y="2057400"/>
              <a:ext cx="2057400" cy="324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7CB61B-54ED-42FF-9E3A-06FBE7E04CC7}"/>
                </a:ext>
              </a:extLst>
            </p:cNvPr>
            <p:cNvSpPr/>
            <p:nvPr/>
          </p:nvSpPr>
          <p:spPr>
            <a:xfrm>
              <a:off x="228600" y="2286000"/>
              <a:ext cx="914400" cy="381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A2270F-4CA8-4B66-9AD6-48592A1A7136}"/>
                </a:ext>
              </a:extLst>
            </p:cNvPr>
            <p:cNvSpPr txBox="1"/>
            <p:nvPr/>
          </p:nvSpPr>
          <p:spPr>
            <a:xfrm>
              <a:off x="228600" y="1349514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1. Make a new folder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F628A-83BA-4E0D-8DC0-218E46CB8DF7}"/>
              </a:ext>
            </a:extLst>
          </p:cNvPr>
          <p:cNvGrpSpPr/>
          <p:nvPr/>
        </p:nvGrpSpPr>
        <p:grpSpPr>
          <a:xfrm>
            <a:off x="2400300" y="1712706"/>
            <a:ext cx="2857500" cy="2331898"/>
            <a:chOff x="2400300" y="1712706"/>
            <a:chExt cx="2857500" cy="23318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5D0CB6-C854-4C87-BC41-00BEF59A374E}"/>
                </a:ext>
              </a:extLst>
            </p:cNvPr>
            <p:cNvGrpSpPr/>
            <p:nvPr/>
          </p:nvGrpSpPr>
          <p:grpSpPr>
            <a:xfrm>
              <a:off x="2619582" y="2501554"/>
              <a:ext cx="2262188" cy="1543050"/>
              <a:chOff x="2619582" y="2501554"/>
              <a:chExt cx="2262188" cy="154305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BAF6639-6FA5-446A-906A-2D021C4F71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6388"/>
              <a:stretch/>
            </p:blipFill>
            <p:spPr>
              <a:xfrm>
                <a:off x="2619582" y="2501554"/>
                <a:ext cx="2262188" cy="15430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0C62B7-2FA4-4A71-B01E-E75CF307CFAB}"/>
                  </a:ext>
                </a:extLst>
              </p:cNvPr>
              <p:cNvSpPr/>
              <p:nvPr/>
            </p:nvSpPr>
            <p:spPr>
              <a:xfrm>
                <a:off x="3429000" y="2649192"/>
                <a:ext cx="914400" cy="38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3F1AF-FBA1-4E35-9D75-52A895706A6D}"/>
                </a:ext>
              </a:extLst>
            </p:cNvPr>
            <p:cNvSpPr txBox="1"/>
            <p:nvPr/>
          </p:nvSpPr>
          <p:spPr>
            <a:xfrm>
              <a:off x="2400300" y="1712706"/>
              <a:ext cx="2857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2. Get in the new folder and click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upload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4D0BE2-AEDA-4FFA-AF61-67D0004B1EF2}"/>
              </a:ext>
            </a:extLst>
          </p:cNvPr>
          <p:cNvGrpSpPr/>
          <p:nvPr/>
        </p:nvGrpSpPr>
        <p:grpSpPr>
          <a:xfrm>
            <a:off x="5257800" y="1712706"/>
            <a:ext cx="3657601" cy="3298967"/>
            <a:chOff x="5257800" y="1712706"/>
            <a:chExt cx="3657601" cy="32989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B97E71-98D0-4D99-A42A-15B509D7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1" y="2501555"/>
              <a:ext cx="3657600" cy="25101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E2ED99-8AF8-49AA-9F5F-2A3A2FB1FDB5}"/>
                </a:ext>
              </a:extLst>
            </p:cNvPr>
            <p:cNvSpPr txBox="1"/>
            <p:nvPr/>
          </p:nvSpPr>
          <p:spPr>
            <a:xfrm>
              <a:off x="5257800" y="1712706"/>
              <a:ext cx="3429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3. Upload the </a:t>
              </a:r>
              <a:r>
                <a:rPr lang="en-US" altLang="ko-KR" sz="2000" b="1" dirty="0" err="1">
                  <a:solidFill>
                    <a:schemeClr val="accent1">
                      <a:lumMod val="50000"/>
                    </a:schemeClr>
                  </a:solidFill>
                </a:rPr>
                <a:t>zip.file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which downloaded before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A4A2FBE-864D-40BD-AA91-9BF49A518B96}"/>
              </a:ext>
            </a:extLst>
          </p:cNvPr>
          <p:cNvSpPr/>
          <p:nvPr/>
        </p:nvSpPr>
        <p:spPr>
          <a:xfrm>
            <a:off x="1981200" y="30861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E9BCF1A-F961-4993-ABD8-E4DFB8F5EE45}"/>
              </a:ext>
            </a:extLst>
          </p:cNvPr>
          <p:cNvSpPr/>
          <p:nvPr/>
        </p:nvSpPr>
        <p:spPr>
          <a:xfrm>
            <a:off x="4650686" y="3142699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3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5DBF-C2A6-4904-A0E1-D442C31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2. Install and Restart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B6D10-365C-46E9-B193-03781340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53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20A224-45C6-427F-9E5A-643057878A86}"/>
              </a:ext>
            </a:extLst>
          </p:cNvPr>
          <p:cNvGrpSpPr/>
          <p:nvPr/>
        </p:nvGrpSpPr>
        <p:grpSpPr>
          <a:xfrm>
            <a:off x="838200" y="1673915"/>
            <a:ext cx="2857500" cy="4135644"/>
            <a:chOff x="304800" y="1712706"/>
            <a:chExt cx="2857500" cy="41356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A629CC-051C-4E7A-85B3-ABB47AC5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2362200"/>
              <a:ext cx="2238375" cy="3486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603F27-BA44-4A82-A10D-72F0FE37BB43}"/>
                </a:ext>
              </a:extLst>
            </p:cNvPr>
            <p:cNvSpPr txBox="1"/>
            <p:nvPr/>
          </p:nvSpPr>
          <p:spPr>
            <a:xfrm>
              <a:off x="304800" y="1712706"/>
              <a:ext cx="2857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4. Get in the new folder and click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upload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127D0F-C115-4EFC-BF39-F5B21EE5AA6E}"/>
                </a:ext>
              </a:extLst>
            </p:cNvPr>
            <p:cNvSpPr/>
            <p:nvPr/>
          </p:nvSpPr>
          <p:spPr>
            <a:xfrm>
              <a:off x="457200" y="4953000"/>
              <a:ext cx="2314575" cy="304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427D33-5192-49F0-AD4E-81B30FD21AD0}"/>
              </a:ext>
            </a:extLst>
          </p:cNvPr>
          <p:cNvGrpSpPr/>
          <p:nvPr/>
        </p:nvGrpSpPr>
        <p:grpSpPr>
          <a:xfrm>
            <a:off x="4495800" y="1669705"/>
            <a:ext cx="3581399" cy="3912496"/>
            <a:chOff x="4495800" y="1669705"/>
            <a:chExt cx="3581399" cy="391249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C1231A-1723-4440-AD2C-C66C3EECF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1049" y="2381801"/>
              <a:ext cx="3486150" cy="3200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4DB28-9F98-4CA4-9DC4-A7FDEDF543F4}"/>
                </a:ext>
              </a:extLst>
            </p:cNvPr>
            <p:cNvSpPr txBox="1"/>
            <p:nvPr/>
          </p:nvSpPr>
          <p:spPr>
            <a:xfrm>
              <a:off x="4495800" y="1669705"/>
              <a:ext cx="2857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5.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Install and Restart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9C8121-2BC6-411E-88CC-465A0E559E98}"/>
                </a:ext>
              </a:extLst>
            </p:cNvPr>
            <p:cNvSpPr/>
            <p:nvPr/>
          </p:nvSpPr>
          <p:spPr>
            <a:xfrm>
              <a:off x="6781800" y="2381801"/>
              <a:ext cx="762000" cy="367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51D263-2E22-49F2-A89C-C99769DBCB17}"/>
                </a:ext>
              </a:extLst>
            </p:cNvPr>
            <p:cNvSpPr/>
            <p:nvPr/>
          </p:nvSpPr>
          <p:spPr>
            <a:xfrm>
              <a:off x="4619624" y="2584334"/>
              <a:ext cx="1323975" cy="367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008BE5A-C7D0-44D2-B62D-3F714C9B362A}"/>
              </a:ext>
            </a:extLst>
          </p:cNvPr>
          <p:cNvSpPr/>
          <p:nvPr/>
        </p:nvSpPr>
        <p:spPr>
          <a:xfrm>
            <a:off x="3562142" y="34290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5DBF-C2A6-4904-A0E1-D442C31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B6D10-365C-46E9-B193-03781340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54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343C1-C047-4712-9B2F-89604A839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8" b="11871"/>
          <a:stretch/>
        </p:blipFill>
        <p:spPr>
          <a:xfrm>
            <a:off x="304800" y="1447799"/>
            <a:ext cx="4495800" cy="44196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3EAA7-E94F-4AFF-8893-5BDD2DACDACE}"/>
              </a:ext>
            </a:extLst>
          </p:cNvPr>
          <p:cNvSpPr/>
          <p:nvPr/>
        </p:nvSpPr>
        <p:spPr>
          <a:xfrm>
            <a:off x="833436" y="1905000"/>
            <a:ext cx="3890964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5AB971-13E9-411F-A527-65688CB6B0B6}"/>
              </a:ext>
            </a:extLst>
          </p:cNvPr>
          <p:cNvSpPr/>
          <p:nvPr/>
        </p:nvSpPr>
        <p:spPr>
          <a:xfrm>
            <a:off x="609600" y="3581400"/>
            <a:ext cx="9144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B997FC-3786-4D7F-BC22-871D20EB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9" y="3052762"/>
            <a:ext cx="521970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38D913-E245-43AA-A440-8DD4DBAE81A0}"/>
              </a:ext>
            </a:extLst>
          </p:cNvPr>
          <p:cNvSpPr/>
          <p:nvPr/>
        </p:nvSpPr>
        <p:spPr>
          <a:xfrm>
            <a:off x="3352800" y="3576085"/>
            <a:ext cx="9144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47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EBD6-3A3C-40A4-927C-2791CE96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15533-DB59-4E1B-AF28-C1FB35E9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215748"/>
            <a:ext cx="6543675" cy="5038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89F8F-D036-4165-8ABF-E4A2C32C8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55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BBC8B-C5A8-412F-A83E-94DBF889DC95}"/>
              </a:ext>
            </a:extLst>
          </p:cNvPr>
          <p:cNvSpPr/>
          <p:nvPr/>
        </p:nvSpPr>
        <p:spPr>
          <a:xfrm>
            <a:off x="1300162" y="1752600"/>
            <a:ext cx="5634038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5C522-4265-4395-9BBF-F58671232B49}"/>
              </a:ext>
            </a:extLst>
          </p:cNvPr>
          <p:cNvSpPr/>
          <p:nvPr/>
        </p:nvSpPr>
        <p:spPr>
          <a:xfrm>
            <a:off x="1300162" y="2209800"/>
            <a:ext cx="5634038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47215C-975E-45B8-8CE6-79424E0CCAEC}"/>
              </a:ext>
            </a:extLst>
          </p:cNvPr>
          <p:cNvSpPr/>
          <p:nvPr/>
        </p:nvSpPr>
        <p:spPr>
          <a:xfrm>
            <a:off x="1300162" y="3429000"/>
            <a:ext cx="6777038" cy="990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DD284-9FC8-49B3-935D-A9A2FC62CDCF}"/>
              </a:ext>
            </a:extLst>
          </p:cNvPr>
          <p:cNvSpPr/>
          <p:nvPr/>
        </p:nvSpPr>
        <p:spPr>
          <a:xfrm>
            <a:off x="1300162" y="4575314"/>
            <a:ext cx="5634038" cy="834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16C-B8B1-4641-BB4F-628B8F2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63898-96BA-4A99-B358-68DDCEFD8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391324-B9C7-43AC-82B4-04BFDA9598DB}"/>
              </a:ext>
            </a:extLst>
          </p:cNvPr>
          <p:cNvGrpSpPr/>
          <p:nvPr/>
        </p:nvGrpSpPr>
        <p:grpSpPr>
          <a:xfrm>
            <a:off x="1143000" y="1371600"/>
            <a:ext cx="7191962" cy="4495800"/>
            <a:chOff x="1143000" y="1371600"/>
            <a:chExt cx="7191962" cy="44958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2CF09A-745B-4D70-8EBC-157FCA817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6999" y="1371600"/>
              <a:ext cx="6937963" cy="4495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8A356F-81D1-43CD-B1DB-9B4EF661E0D6}"/>
                </a:ext>
              </a:extLst>
            </p:cNvPr>
            <p:cNvSpPr/>
            <p:nvPr/>
          </p:nvSpPr>
          <p:spPr>
            <a:xfrm>
              <a:off x="2209800" y="2590801"/>
              <a:ext cx="3657600" cy="2362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308475-12CF-435B-A4E9-BC4865AC293E}"/>
                </a:ext>
              </a:extLst>
            </p:cNvPr>
            <p:cNvSpPr/>
            <p:nvPr/>
          </p:nvSpPr>
          <p:spPr>
            <a:xfrm>
              <a:off x="1143000" y="5334000"/>
              <a:ext cx="18288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733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Prediction Process : </a:t>
            </a:r>
            <a:br>
              <a:rPr lang="en-US" dirty="0"/>
            </a:br>
            <a:r>
              <a:rPr lang="en-US" b="1" dirty="0"/>
              <a:t>4.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0C66-C909-5540-B92A-4C310344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2400144"/>
            <a:ext cx="6584678" cy="205771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FC4565-A06E-4DE1-B830-9A97AB5B5566}"/>
              </a:ext>
            </a:extLst>
          </p:cNvPr>
          <p:cNvSpPr/>
          <p:nvPr/>
        </p:nvSpPr>
        <p:spPr>
          <a:xfrm>
            <a:off x="4930640" y="3333671"/>
            <a:ext cx="3124200" cy="1181256"/>
          </a:xfrm>
          <a:prstGeom prst="roundRect">
            <a:avLst/>
          </a:prstGeom>
          <a:solidFill>
            <a:srgbClr val="FFC000">
              <a:alpha val="4000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6649C-9611-44FA-81C4-C88E4C4501B0}"/>
              </a:ext>
            </a:extLst>
          </p:cNvPr>
          <p:cNvSpPr txBox="1"/>
          <p:nvPr/>
        </p:nvSpPr>
        <p:spPr>
          <a:xfrm>
            <a:off x="5334000" y="4572000"/>
            <a:ext cx="2838763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en-US" altLang="ko-KR" sz="1800" dirty="0">
                <a:sym typeface="Calibri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382561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7E5BDC-C697-F244-8966-2F5FA6E57683}"/>
              </a:ext>
            </a:extLst>
          </p:cNvPr>
          <p:cNvSpPr txBox="1">
            <a:spLocks/>
          </p:cNvSpPr>
          <p:nvPr/>
        </p:nvSpPr>
        <p:spPr>
          <a:xfrm>
            <a:off x="1143000" y="971550"/>
            <a:ext cx="7543800" cy="6286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3000" dirty="0"/>
              <a:t>Metrics/Plots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5C6E7-2928-4368-B30A-89F70C51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692"/>
            <a:ext cx="9144000" cy="40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5E5FE3-7B63-2A43-A83C-E0BFA46EE3BF}"/>
              </a:ext>
            </a:extLst>
          </p:cNvPr>
          <p:cNvSpPr txBox="1">
            <a:spLocks/>
          </p:cNvSpPr>
          <p:nvPr/>
        </p:nvSpPr>
        <p:spPr>
          <a:xfrm>
            <a:off x="1143000" y="971550"/>
            <a:ext cx="7543800" cy="6286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20425A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3000" dirty="0"/>
              <a:t>View Interactively via Shiny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AF9CAD-7636-4953-9B05-4740F852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508"/>
            <a:ext cx="9144000" cy="38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8C20E-3988-4EF6-B6E3-EF27CB8A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C0D605-70BA-4DA7-A7E9-0D3B6D90A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B164B-1FD3-47A2-B53C-2C14F3BA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482041"/>
            <a:ext cx="7305675" cy="38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B655C-F2EE-447C-8B97-5018E2735FB9}"/>
              </a:ext>
            </a:extLst>
          </p:cNvPr>
          <p:cNvSpPr txBox="1"/>
          <p:nvPr/>
        </p:nvSpPr>
        <p:spPr>
          <a:xfrm>
            <a:off x="919162" y="1317575"/>
            <a:ext cx="71128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Longitudinal data have to be converted into </a:t>
            </a:r>
          </a:p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Rectangular data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270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E09A0D-F971-4E25-BE6E-9BD87243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en-US" sz="1200" b="0" i="0" u="none" strike="noStrike" cap="none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A7E3E-9BD0-48E7-BD2A-AEF1D015FEC1}"/>
              </a:ext>
            </a:extLst>
          </p:cNvPr>
          <p:cNvSpPr/>
          <p:nvPr/>
        </p:nvSpPr>
        <p:spPr>
          <a:xfrm>
            <a:off x="363957" y="2590800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Slack-Lato"/>
                <a:hlinkClick r:id="rId2"/>
              </a:rPr>
              <a:t>https://youjinpark.shinyapps.io/PLPViewer/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9080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16C-B8B1-4641-BB4F-628B8F2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OHDSI study protocol sandbox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63898-96BA-4A99-B358-68DDCEFD8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61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CE75CC-DBC6-4DD2-9BF7-711B8A61CF87}"/>
              </a:ext>
            </a:extLst>
          </p:cNvPr>
          <p:cNvSpPr/>
          <p:nvPr/>
        </p:nvSpPr>
        <p:spPr>
          <a:xfrm>
            <a:off x="2209800" y="6019800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https://github.com/OHDSI/StudyProtocolSandbox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06334-AAFF-4199-AF7A-26A94094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6301"/>
            <a:ext cx="5804863" cy="430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57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05818-1702-4AFB-96D5-2B67E097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OHDSI study protocol sandbox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7B821-D4B2-4CD6-B2EE-C5E3FF28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885"/>
            <a:ext cx="5044528" cy="435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09A506-7E76-41F5-B291-3D1AE9CD5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62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E32C9-9BC6-4FF2-88EF-29C4277F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503808"/>
            <a:ext cx="4419600" cy="432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F0E378-F75D-4036-B2A2-D8013FCE1484}"/>
              </a:ext>
            </a:extLst>
          </p:cNvPr>
          <p:cNvSpPr/>
          <p:nvPr/>
        </p:nvSpPr>
        <p:spPr>
          <a:xfrm>
            <a:off x="1562100" y="6080656"/>
            <a:ext cx="670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https://github.com/OHDSI/StudyProtocolSandbox/tree/master/DeadModel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078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A0A5-D27F-DD48-9922-063EBA5E7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of prediction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B8BE5-B913-AB4D-8B98-8ACA9391F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Youjin Park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984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Problem Definition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9683" y="4526504"/>
            <a:ext cx="5850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/>
              <a:t>Among a target population (T), we aim to predict which patients at a defined moment in time (t=0) will experience some outcome (O) during a time-at-risk  Prediction is done using only information about the patients in an observation window prior to that moment in time.</a:t>
            </a:r>
          </a:p>
          <a:p>
            <a:endParaRPr lang="en-US" sz="105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1" y="2411954"/>
            <a:ext cx="660082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8" y="3131117"/>
            <a:ext cx="228600" cy="2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9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What are the key inputs to a patient-level prediction study?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85950"/>
          <a:ext cx="4400550" cy="28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73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  <a:r>
                        <a:rPr lang="en-US" sz="1800" baseline="0" dirty="0"/>
                        <a:t> parameter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Design</a:t>
                      </a:r>
                      <a:r>
                        <a:rPr lang="en-US" sz="1800" baseline="0" dirty="0"/>
                        <a:t> choice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73">
                <a:tc>
                  <a:txBody>
                    <a:bodyPr/>
                    <a:lstStyle/>
                    <a:p>
                      <a:r>
                        <a:rPr lang="en-US" sz="1800" dirty="0"/>
                        <a:t>Target cohort (T)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73">
                <a:tc>
                  <a:txBody>
                    <a:bodyPr/>
                    <a:lstStyle/>
                    <a:p>
                      <a:r>
                        <a:rPr lang="en-US" sz="1800" dirty="0"/>
                        <a:t>Outcome cohort (O)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73">
                <a:tc>
                  <a:txBody>
                    <a:bodyPr/>
                    <a:lstStyle/>
                    <a:p>
                      <a:r>
                        <a:rPr lang="en-US" sz="1800" dirty="0"/>
                        <a:t>Time-at-risk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US" sz="1800" dirty="0"/>
                        <a:t>Model development</a:t>
                      </a:r>
                    </a:p>
                    <a:p>
                      <a:r>
                        <a:rPr lang="en-US" sz="1800" dirty="0"/>
                        <a:t>-which algorithm(s)?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-which</a:t>
                      </a:r>
                      <a:r>
                        <a:rPr lang="en-US" sz="1800" baseline="0" dirty="0"/>
                        <a:t> parameters?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-which covariates?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13A0F58-08FF-A441-A10C-C05288120BF4}"/>
              </a:ext>
            </a:extLst>
          </p:cNvPr>
          <p:cNvSpPr/>
          <p:nvPr/>
        </p:nvSpPr>
        <p:spPr>
          <a:xfrm>
            <a:off x="6000751" y="2743200"/>
            <a:ext cx="1021385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BA2DDA-0CC6-3643-85DA-8FE1C037DCA1}"/>
              </a:ext>
            </a:extLst>
          </p:cNvPr>
          <p:cNvSpPr/>
          <p:nvPr/>
        </p:nvSpPr>
        <p:spPr>
          <a:xfrm>
            <a:off x="6686550" y="2743200"/>
            <a:ext cx="1028700" cy="1143000"/>
          </a:xfrm>
          <a:prstGeom prst="ellipse">
            <a:avLst/>
          </a:prstGeom>
          <a:solidFill>
            <a:srgbClr val="FF0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98E01-4609-AA46-A025-9D33D976EEDA}"/>
              </a:ext>
            </a:extLst>
          </p:cNvPr>
          <p:cNvSpPr txBox="1"/>
          <p:nvPr/>
        </p:nvSpPr>
        <p:spPr>
          <a:xfrm>
            <a:off x="5829300" y="1833758"/>
            <a:ext cx="2108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extract data for the patients in the Target Cohort (T) of which some will experience the outcome (O) in T</a:t>
            </a:r>
            <a:endParaRPr 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111295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47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54819-3FA0-6045-A974-F0AF9F26048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16037"/>
          <a:ext cx="8712969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Disease onset and progression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Amongst patients who are newly diagnosed with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2800" dirty="0"/>
                        <a:t>, which patients will go on to have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dirty="0"/>
                        <a:t>within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Among newly diagnosed </a:t>
                      </a:r>
                      <a:r>
                        <a:rPr lang="en-US" sz="2800" dirty="0" err="1"/>
                        <a:t>AFib</a:t>
                      </a:r>
                      <a:r>
                        <a:rPr lang="en-US" sz="2800" dirty="0"/>
                        <a:t> patients, which will go onto to have ischemic stroke in next 3 years?</a:t>
                      </a:r>
                      <a:endParaRPr lang="en-GB" sz="2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088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54819-3FA0-6045-A974-F0AF9F26048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16037"/>
          <a:ext cx="8712969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Treatment</a:t>
                      </a:r>
                      <a:r>
                        <a:rPr lang="en-US" sz="1800" b="1" baseline="0" dirty="0"/>
                        <a:t> choice</a:t>
                      </a: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Amongst patients with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2800" dirty="0"/>
                        <a:t>, which patients were treated with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2800" dirty="0"/>
                        <a:t>(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2800" dirty="0"/>
                        <a:t>)?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Among </a:t>
                      </a:r>
                      <a:r>
                        <a:rPr lang="en-US" sz="2800" dirty="0" err="1"/>
                        <a:t>AFib</a:t>
                      </a:r>
                      <a:r>
                        <a:rPr lang="en-US" sz="2800" dirty="0"/>
                        <a:t> patients who took either warfarin or rivaroxaban, which patients got warfarin?   (as defined for propensity score model)</a:t>
                      </a:r>
                      <a:endParaRPr lang="en-GB" sz="2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99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54819-3FA0-6045-A974-F0AF9F26048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16037"/>
          <a:ext cx="871296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Treatment response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Amongst patients who are new users of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2800" dirty="0"/>
                        <a:t>, which patients will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dirty="0"/>
                        <a:t>in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Which patients with T2DM who start on metformin stay on metformin after 3 years?</a:t>
                      </a:r>
                      <a:endParaRPr lang="en-GB" sz="2800" dirty="0"/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Prediction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110D-3027-194A-AA88-FCCBC1AF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2226469"/>
            <a:ext cx="556159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need a well defined and clear prediction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Is this clinically useful?</a:t>
            </a:r>
          </a:p>
          <a:p>
            <a:pPr lvl="1"/>
            <a:r>
              <a:rPr lang="en-US" dirty="0"/>
              <a:t>Is there a clear timepoint to apply the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87DE3-238D-6A4A-9477-C2EF454B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1" y="2540762"/>
            <a:ext cx="1546512" cy="17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4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54819-3FA0-6045-A974-F0AF9F26048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16037"/>
          <a:ext cx="871296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Treatment safety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Amongst patients who are new users of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2800" dirty="0"/>
                        <a:t>which patients will experience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/>
                        <a:t>within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2800" dirty="0"/>
                        <a:t> 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Among new users of warfarin, which patients will have GI bleed in 1 year?</a:t>
                      </a:r>
                      <a:endParaRPr lang="en-GB" sz="2800" dirty="0"/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21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54819-3FA0-6045-A974-F0AF9F26048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16037"/>
          <a:ext cx="871296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Treatment</a:t>
                      </a:r>
                      <a:r>
                        <a:rPr lang="en-US" sz="1800" b="1" baseline="0" dirty="0"/>
                        <a:t> adherence</a:t>
                      </a: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Amongst patients who are new users of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2800" dirty="0"/>
                        <a:t>, which patients will achieve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dirty="0"/>
                        <a:t>at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2800" dirty="0"/>
                        <a:t>?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Which patients with T2DM who start on metformin achieve &gt;=80% proportion of days covered at 1 year?</a:t>
                      </a:r>
                      <a:endParaRPr lang="en-GB" sz="2800" dirty="0"/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687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 problems in healthcare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16037"/>
          <a:ext cx="871296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Disease onset and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who are newly diagnosed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disease&gt;</a:t>
                      </a:r>
                      <a:r>
                        <a:rPr lang="en-US" sz="1200" dirty="0"/>
                        <a:t>, which patients will go on to have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&lt;another disease or related complication&gt;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from diagnosis&gt;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</a:rPr>
                        <a:t>? 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newly diagnosed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patients, which will go onto to have ischemic stroke in next 3 years?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choice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Amongst patients with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&lt;indicated disease&gt; who are treated with either &lt;treatment 1&gt; or &lt;treatment 2&gt;</a:t>
                      </a:r>
                      <a:r>
                        <a:rPr lang="en-US" sz="1200" dirty="0"/>
                        <a:t>, which patients were treated 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&lt;treatment 1&gt; 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on day 0</a:t>
                      </a:r>
                      <a:r>
                        <a:rPr lang="en-US" sz="1200" dirty="0"/>
                        <a:t>)? 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</a:t>
                      </a:r>
                      <a:r>
                        <a:rPr lang="en-US" sz="1200" dirty="0" err="1"/>
                        <a:t>AFib</a:t>
                      </a:r>
                      <a:r>
                        <a:rPr lang="en-US" sz="1200" dirty="0"/>
                        <a:t> patients who took either warfarin or </a:t>
                      </a:r>
                      <a:r>
                        <a:rPr lang="en-US" sz="1200" dirty="0" err="1"/>
                        <a:t>rivaroxaban</a:t>
                      </a:r>
                      <a:r>
                        <a:rPr lang="en-US" sz="1200" dirty="0"/>
                        <a:t>, which patients got warfarin?   (as defined for propensity score model)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&lt;insert desired effect&gt;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window&gt;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stay on metformin after 3 years?</a:t>
                      </a:r>
                      <a:endParaRPr lang="en-GB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Treatment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drug&gt;, </a:t>
                      </a:r>
                      <a:r>
                        <a:rPr lang="en-US" sz="1200" dirty="0"/>
                        <a:t>which patients will experience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&lt;insert your favorite known adverse event from the drug profile&gt;</a:t>
                      </a:r>
                      <a:r>
                        <a:rPr 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/>
                        <a:t>within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 following exposure start&gt;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Among new users of warfarin, which patients will have GI bleed in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Treatment</a:t>
                      </a:r>
                      <a:r>
                        <a:rPr lang="en-US" sz="1200" b="1" baseline="0" dirty="0"/>
                        <a:t> adherence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Amongst patients who are new users of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&lt;insert your favorite chronically-used drug&gt;</a:t>
                      </a:r>
                      <a:r>
                        <a:rPr lang="en-US" sz="1200" dirty="0"/>
                        <a:t>, which patients will achieve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&lt;adherence metric threshold&gt;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/>
                        <a:t>at 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&lt;time horizon&gt;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Which patients with T2DM who start on metformin achieve &gt;=80% proportion of days covered at 1 year?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3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7FD4-71B3-1142-8EA5-1757387C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team and define your own prediction problem!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A43AFF-B8E0-4DFE-8E82-93C21B57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70665"/>
              </p:ext>
            </p:extLst>
          </p:nvPr>
        </p:nvGraphicFramePr>
        <p:xfrm>
          <a:off x="428625" y="1143000"/>
          <a:ext cx="8029575" cy="18034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예측을 하고자 하는 대상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예측하고자 하는 임상적인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 모델을 적용시키고자 하는 환자군에게서 예측하고자 하는 임상 결과를 관찰 할 시간 구간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4D14FCB-4187-48CB-AA8D-3CC16401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78161"/>
            <a:ext cx="3278982" cy="32789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60E9963-0F40-4007-8541-12E5E8EC1BEB}"/>
              </a:ext>
            </a:extLst>
          </p:cNvPr>
          <p:cNvGrpSpPr/>
          <p:nvPr/>
        </p:nvGrpSpPr>
        <p:grpSpPr>
          <a:xfrm>
            <a:off x="4103291" y="4330005"/>
            <a:ext cx="4789122" cy="1384995"/>
            <a:chOff x="4103291" y="4330005"/>
            <a:chExt cx="4789122" cy="13849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C058E-8A43-477E-8A59-83BDD10D9FEE}"/>
                </a:ext>
              </a:extLst>
            </p:cNvPr>
            <p:cNvSpPr txBox="1"/>
            <p:nvPr/>
          </p:nvSpPr>
          <p:spPr>
            <a:xfrm>
              <a:off x="4572000" y="4330005"/>
              <a:ext cx="432041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2019 OHDSI </a:t>
              </a:r>
            </a:p>
            <a:p>
              <a:r>
                <a:rPr lang="en-US" altLang="ko-K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PATIENT LEVEL PREDICTION</a:t>
              </a:r>
            </a:p>
            <a:p>
              <a:r>
                <a:rPr lang="en-US" altLang="ko-K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OPEN CHAT TALK</a:t>
              </a:r>
              <a:endParaRPr lang="ko-KR" alt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BD9DB8A-76B8-434E-ACB3-C997ADED1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3291" y="5022503"/>
              <a:ext cx="457200" cy="669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3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</p:spPr>
        <p:txBody>
          <a:bodyPr/>
          <a:lstStyle/>
          <a:p>
            <a:r>
              <a:rPr lang="en-US" dirty="0"/>
              <a:t>Prediction Problem Definition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9683" y="4526504"/>
            <a:ext cx="5850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/>
              <a:t>Among a target population (T), we aim to predict which patients at a defined moment in time (t=0) will experience some outcome (O) during a time-at-risk  Prediction is done using only information about the patients in an observation window prior to that moment in time.</a:t>
            </a:r>
          </a:p>
          <a:p>
            <a:endParaRPr lang="en-US" sz="105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1" y="1181143"/>
            <a:ext cx="660082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8" y="1922844"/>
            <a:ext cx="228600" cy="2402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F76ECA-BA57-4737-B587-4F90B5B7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295692"/>
            <a:ext cx="8229600" cy="283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b="1" dirty="0">
                <a:solidFill>
                  <a:srgbClr val="0070C0"/>
                </a:solidFill>
              </a:rPr>
              <a:t>&lt;target population&gt;, </a:t>
            </a:r>
            <a:r>
              <a:rPr lang="en-US" sz="2800" dirty="0"/>
              <a:t>predict who develop </a:t>
            </a:r>
            <a:r>
              <a:rPr lang="en-US" sz="2800" b="1" dirty="0">
                <a:solidFill>
                  <a:srgbClr val="C00000"/>
                </a:solidFill>
              </a:rPr>
              <a:t>&lt;outcome&gt; </a:t>
            </a:r>
            <a:r>
              <a:rPr lang="en-US" sz="2800" dirty="0"/>
              <a:t>during </a:t>
            </a:r>
            <a:r>
              <a:rPr lang="en-US" sz="2800" b="1" dirty="0">
                <a:solidFill>
                  <a:srgbClr val="7030A0"/>
                </a:solidFill>
              </a:rPr>
              <a:t>&lt;time-at-risk&gt;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D84993-615D-4EFD-90EB-734E2B1A8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27770"/>
              </p:ext>
            </p:extLst>
          </p:nvPr>
        </p:nvGraphicFramePr>
        <p:xfrm>
          <a:off x="428625" y="4434681"/>
          <a:ext cx="8029575" cy="17983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25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273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예측을 하고자 하는 대상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273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예측하고자 하는 임상적인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 모델을 적용시키고자 하는 환자군에게서 예측하고자 하는 임상 결과를 관찰 할 시간 구간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720F-77B0-A242-971E-1CD8F52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Labelled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110D-3027-194A-AA88-FCCBC1AF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4" y="1857547"/>
            <a:ext cx="2647837" cy="3680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target cohort is key because we need an </a:t>
            </a:r>
            <a:r>
              <a:rPr lang="en-US" b="1" dirty="0">
                <a:solidFill>
                  <a:schemeClr val="accent2"/>
                </a:solidFill>
              </a:rPr>
              <a:t>index date </a:t>
            </a:r>
            <a:r>
              <a:rPr lang="en-US" dirty="0"/>
              <a:t>to pivot on… Data </a:t>
            </a:r>
            <a:r>
              <a:rPr lang="en-US" b="1" dirty="0">
                <a:solidFill>
                  <a:schemeClr val="accent1"/>
                </a:solidFill>
              </a:rPr>
              <a:t>before</a:t>
            </a:r>
            <a:r>
              <a:rPr lang="en-US" dirty="0"/>
              <a:t> index are used as </a:t>
            </a:r>
            <a:r>
              <a:rPr lang="en-US" b="1" dirty="0">
                <a:solidFill>
                  <a:schemeClr val="accent1"/>
                </a:solidFill>
              </a:rPr>
              <a:t>features</a:t>
            </a:r>
            <a:r>
              <a:rPr lang="en-US" dirty="0"/>
              <a:t> and data </a:t>
            </a:r>
            <a:r>
              <a:rPr lang="en-US" b="1" dirty="0">
                <a:solidFill>
                  <a:srgbClr val="C00000"/>
                </a:solidFill>
              </a:rPr>
              <a:t>after</a:t>
            </a:r>
            <a:r>
              <a:rPr lang="en-US" dirty="0"/>
              <a:t> index are used to see whether </a:t>
            </a:r>
            <a:r>
              <a:rPr lang="en-US" b="1" dirty="0">
                <a:solidFill>
                  <a:srgbClr val="C00000"/>
                </a:solidFill>
              </a:rPr>
              <a:t>outcome occurs during TAR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E03DE-7183-0F40-8BF1-323C8530A3E0}"/>
              </a:ext>
            </a:extLst>
          </p:cNvPr>
          <p:cNvSpPr/>
          <p:nvPr/>
        </p:nvSpPr>
        <p:spPr>
          <a:xfrm>
            <a:off x="3846146" y="2965242"/>
            <a:ext cx="5184771" cy="1885949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reflection stA="45000" endPos="1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8ABC4-43FA-6548-A812-944E6226926C}"/>
              </a:ext>
            </a:extLst>
          </p:cNvPr>
          <p:cNvCxnSpPr/>
          <p:nvPr/>
        </p:nvCxnSpPr>
        <p:spPr>
          <a:xfrm>
            <a:off x="3853903" y="3359395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B3A814-3A4B-B345-83F3-7D9EE12E4431}"/>
              </a:ext>
            </a:extLst>
          </p:cNvPr>
          <p:cNvCxnSpPr/>
          <p:nvPr/>
        </p:nvCxnSpPr>
        <p:spPr>
          <a:xfrm>
            <a:off x="3846147" y="3754386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F85370-B198-A44B-BB80-CFAC6450F22C}"/>
              </a:ext>
            </a:extLst>
          </p:cNvPr>
          <p:cNvCxnSpPr/>
          <p:nvPr/>
        </p:nvCxnSpPr>
        <p:spPr>
          <a:xfrm>
            <a:off x="3853903" y="4138253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BBE96A-AC77-0840-9508-B184768BB96E}"/>
              </a:ext>
            </a:extLst>
          </p:cNvPr>
          <p:cNvCxnSpPr/>
          <p:nvPr/>
        </p:nvCxnSpPr>
        <p:spPr>
          <a:xfrm>
            <a:off x="3853903" y="4505428"/>
            <a:ext cx="519289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B415F1A-6F2E-1D43-8F63-8EDB2D812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46" y="3576711"/>
            <a:ext cx="388770" cy="4085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4D65EE-8A9B-7F43-BCF8-7AC6A88C1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79" y="3952902"/>
            <a:ext cx="388133" cy="407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A62589-DAD2-9641-A80D-5781924A2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2" y="3556539"/>
            <a:ext cx="388770" cy="408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927D17-D676-5A4A-BDB5-FC5F57016A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2445" y="3931474"/>
            <a:ext cx="388133" cy="4079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839AB1-E630-1448-B1A4-1DA105442F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6396" y="3158802"/>
            <a:ext cx="388133" cy="407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C9B75F-0625-174C-BD48-CD77629B6C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9801" y="3154538"/>
            <a:ext cx="388133" cy="4079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42FAF7-4608-6745-9EF6-46B01FAEF4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62" y="4281937"/>
            <a:ext cx="388133" cy="4079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DB4918-5080-3846-A595-DD45276FC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52" y="3576711"/>
            <a:ext cx="388770" cy="4085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FC89AF-6EE4-AA4C-A284-018526A0936C}"/>
              </a:ext>
            </a:extLst>
          </p:cNvPr>
          <p:cNvSpPr txBox="1"/>
          <p:nvPr/>
        </p:nvSpPr>
        <p:spPr>
          <a:xfrm>
            <a:off x="2531696" y="3216520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5D3FE4-EFB5-8847-88C9-627093B0F557}"/>
              </a:ext>
            </a:extLst>
          </p:cNvPr>
          <p:cNvSpPr txBox="1"/>
          <p:nvPr/>
        </p:nvSpPr>
        <p:spPr>
          <a:xfrm>
            <a:off x="2531697" y="3593891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Drugs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4CFEE-2CEE-484B-81A2-88B725218A8E}"/>
              </a:ext>
            </a:extLst>
          </p:cNvPr>
          <p:cNvSpPr txBox="1"/>
          <p:nvPr/>
        </p:nvSpPr>
        <p:spPr>
          <a:xfrm>
            <a:off x="2531697" y="3993941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Procedures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D3CC32-E41F-274F-942B-646163C46EFC}"/>
              </a:ext>
            </a:extLst>
          </p:cNvPr>
          <p:cNvSpPr txBox="1"/>
          <p:nvPr/>
        </p:nvSpPr>
        <p:spPr>
          <a:xfrm>
            <a:off x="2525831" y="4336841"/>
            <a:ext cx="1257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Measurements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A02B08-8AB2-F543-B103-EDB0E34B36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05" y="4291210"/>
            <a:ext cx="388133" cy="407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44053F-01DC-E940-99F4-A4A3D0C923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14" y="4279692"/>
            <a:ext cx="388133" cy="4079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0685FA-8A70-F048-9EEA-4695177396C3}"/>
              </a:ext>
            </a:extLst>
          </p:cNvPr>
          <p:cNvSpPr txBox="1"/>
          <p:nvPr/>
        </p:nvSpPr>
        <p:spPr>
          <a:xfrm>
            <a:off x="3847824" y="4851191"/>
            <a:ext cx="5192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 Person   time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825209D-A952-F94F-A691-EA30F35CE724}"/>
              </a:ext>
            </a:extLst>
          </p:cNvPr>
          <p:cNvSpPr/>
          <p:nvPr/>
        </p:nvSpPr>
        <p:spPr>
          <a:xfrm>
            <a:off x="5886211" y="2225636"/>
            <a:ext cx="333134" cy="9028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Disease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506A4F4-01C7-EE45-8681-8621CBA622D0}"/>
              </a:ext>
            </a:extLst>
          </p:cNvPr>
          <p:cNvSpPr/>
          <p:nvPr/>
        </p:nvSpPr>
        <p:spPr>
          <a:xfrm>
            <a:off x="6405589" y="2225636"/>
            <a:ext cx="333134" cy="9028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Treatment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9BF8A85-A12C-B841-BF13-5819BA0FBD2D}"/>
              </a:ext>
            </a:extLst>
          </p:cNvPr>
          <p:cNvSpPr/>
          <p:nvPr/>
        </p:nvSpPr>
        <p:spPr>
          <a:xfrm>
            <a:off x="7591236" y="2225636"/>
            <a:ext cx="333134" cy="90284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Outcome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70025B4-2620-D344-8820-39A0D2105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7845" y="3181227"/>
            <a:ext cx="388133" cy="4079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1F3FBA-0775-7F48-B871-EDF99B77C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76" y="3585356"/>
            <a:ext cx="388770" cy="4085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A4131C-3D38-EC45-B168-635A407C02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96" y="4279692"/>
            <a:ext cx="388133" cy="40791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1969BD-8C28-D245-8BE1-7BE22F46A65D}"/>
              </a:ext>
            </a:extLst>
          </p:cNvPr>
          <p:cNvCxnSpPr>
            <a:stCxn id="34" idx="2"/>
          </p:cNvCxnSpPr>
          <p:nvPr/>
        </p:nvCxnSpPr>
        <p:spPr>
          <a:xfrm flipH="1">
            <a:off x="6532196" y="3128485"/>
            <a:ext cx="39960" cy="2294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9E84AB-FE60-784A-A56B-27AC22AC0CA3}"/>
              </a:ext>
            </a:extLst>
          </p:cNvPr>
          <p:cNvSpPr txBox="1"/>
          <p:nvPr/>
        </p:nvSpPr>
        <p:spPr>
          <a:xfrm>
            <a:off x="6422760" y="5421476"/>
            <a:ext cx="183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F5CB9E-A7E2-A54C-8B20-00EB64AD8A46}"/>
              </a:ext>
            </a:extLst>
          </p:cNvPr>
          <p:cNvCxnSpPr/>
          <p:nvPr/>
        </p:nvCxnSpPr>
        <p:spPr>
          <a:xfrm flipH="1">
            <a:off x="4002205" y="5308391"/>
            <a:ext cx="25299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E1DBC3-7332-6344-B54B-DA5FA691DCB9}"/>
              </a:ext>
            </a:extLst>
          </p:cNvPr>
          <p:cNvSpPr txBox="1"/>
          <p:nvPr/>
        </p:nvSpPr>
        <p:spPr>
          <a:xfrm>
            <a:off x="4002205" y="5308391"/>
            <a:ext cx="252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 Baseline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48EE36-FE28-AE4D-BACC-1B355F4D8637}"/>
              </a:ext>
            </a:extLst>
          </p:cNvPr>
          <p:cNvCxnSpPr/>
          <p:nvPr/>
        </p:nvCxnSpPr>
        <p:spPr>
          <a:xfrm flipH="1">
            <a:off x="6516805" y="5308391"/>
            <a:ext cx="2529992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EE2725-2A04-AD4C-8B53-BD04EBFAD10E}"/>
              </a:ext>
            </a:extLst>
          </p:cNvPr>
          <p:cNvSpPr txBox="1"/>
          <p:nvPr/>
        </p:nvSpPr>
        <p:spPr>
          <a:xfrm>
            <a:off x="6516805" y="5309607"/>
            <a:ext cx="252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Follow-up time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AB3C81E-A772-9946-B325-76F5F587C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26" y="3576711"/>
            <a:ext cx="388770" cy="4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4C77E58B18764BA9F4485A4FB4C2A4" ma:contentTypeVersion="6" ma:contentTypeDescription="Create a new document." ma:contentTypeScope="" ma:versionID="3a953334edd8eff74c2e6ab20c79739b">
  <xsd:schema xmlns:xsd="http://www.w3.org/2001/XMLSchema" xmlns:xs="http://www.w3.org/2001/XMLSchema" xmlns:p="http://schemas.microsoft.com/office/2006/metadata/properties" xmlns:ns2="6aa4acca-6ce2-4a89-886c-179c5d781235" targetNamespace="http://schemas.microsoft.com/office/2006/metadata/properties" ma:root="true" ma:fieldsID="c0f23dd8616ac65f7b9becc58c7b1116" ns2:_="">
    <xsd:import namespace="6aa4acca-6ce2-4a89-886c-179c5d781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4acca-6ce2-4a89-886c-179c5d781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3A09A-61ED-4EAF-8329-B9E8D59E281E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6aa4acca-6ce2-4a89-886c-179c5d78123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58F0A2-F3E3-46DF-9160-CBE0945AA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465A5B-EB83-4500-A0B7-B13B8237D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a4acca-6ce2-4a89-886c-179c5d781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4729</Words>
  <Application>Microsoft Office PowerPoint</Application>
  <PresentationFormat>화면 슬라이드 쇼(4:3)</PresentationFormat>
  <Paragraphs>1143</Paragraphs>
  <Slides>73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8" baseType="lpstr">
      <vt:lpstr>-apple-system</vt:lpstr>
      <vt:lpstr>Slack-Lato</vt:lpstr>
      <vt:lpstr>Arial</vt:lpstr>
      <vt:lpstr>Calibri</vt:lpstr>
      <vt:lpstr>Office Theme</vt:lpstr>
      <vt:lpstr>OHDSI Tutorial: Learning The PLP Framework</vt:lpstr>
      <vt:lpstr>You can access to the whole stuff at</vt:lpstr>
      <vt:lpstr>Prediction Process</vt:lpstr>
      <vt:lpstr>Prediction Process :  1. Labeled data</vt:lpstr>
      <vt:lpstr>Our Data</vt:lpstr>
      <vt:lpstr>Labeled data</vt:lpstr>
      <vt:lpstr>Defining Prediction Problem</vt:lpstr>
      <vt:lpstr>Prediction Problem Definition</vt:lpstr>
      <vt:lpstr>Extracting Labelled Data</vt:lpstr>
      <vt:lpstr>Defining Prediction Problem</vt:lpstr>
      <vt:lpstr>Covariate setting</vt:lpstr>
      <vt:lpstr>Covariates </vt:lpstr>
      <vt:lpstr>Population Settings</vt:lpstr>
      <vt:lpstr>Population Settings</vt:lpstr>
      <vt:lpstr>Imaging your cohort looks like this:</vt:lpstr>
      <vt:lpstr>Imaging your cohort looks like this:</vt:lpstr>
      <vt:lpstr>Imaging your cohort looks like this:</vt:lpstr>
      <vt:lpstr>Population Settings</vt:lpstr>
      <vt:lpstr>Imaging your cohort looks like this:</vt:lpstr>
      <vt:lpstr>Imaging your cohort looks like this:</vt:lpstr>
      <vt:lpstr>Imaging your cohort looks like this:</vt:lpstr>
      <vt:lpstr>Population Settings</vt:lpstr>
      <vt:lpstr>Imaging your cohort looks like this:</vt:lpstr>
      <vt:lpstr>Imaging your cohort looks like this:</vt:lpstr>
      <vt:lpstr>Imaging your cohort looks like this:</vt:lpstr>
      <vt:lpstr>Imaging your cohort looks like this:</vt:lpstr>
      <vt:lpstr>Population Settings</vt:lpstr>
      <vt:lpstr>Imaging your cohort looks like this:</vt:lpstr>
      <vt:lpstr>Imaging your cohort looks like this:</vt:lpstr>
      <vt:lpstr>Imaging your cohort looks like this:</vt:lpstr>
      <vt:lpstr>Imaging your cohort looks like this:</vt:lpstr>
      <vt:lpstr>PowerPoint 프레젠테이션</vt:lpstr>
      <vt:lpstr>PowerPoint 프레젠테이션</vt:lpstr>
      <vt:lpstr>Prediction problem settings</vt:lpstr>
      <vt:lpstr>Covariate Settings</vt:lpstr>
      <vt:lpstr>Population settings</vt:lpstr>
      <vt:lpstr>Population settings</vt:lpstr>
      <vt:lpstr>Prediction Process :  2. Model development settings</vt:lpstr>
      <vt:lpstr>Train/Test Data Settings</vt:lpstr>
      <vt:lpstr>Train/Test Data Settings</vt:lpstr>
      <vt:lpstr>Training Classifier</vt:lpstr>
      <vt:lpstr>Training Settings</vt:lpstr>
      <vt:lpstr>Library of classifiers built in</vt:lpstr>
      <vt:lpstr>What are hyper-parameters?</vt:lpstr>
      <vt:lpstr>Over vs Under fitting</vt:lpstr>
      <vt:lpstr>Over vs Under fitting</vt:lpstr>
      <vt:lpstr>Model settings</vt:lpstr>
      <vt:lpstr>PowerPoint 프레젠테이션</vt:lpstr>
      <vt:lpstr>Prediction Process :  3. Execute prediction in R</vt:lpstr>
      <vt:lpstr>How to install?</vt:lpstr>
      <vt:lpstr>Install dependencies</vt:lpstr>
      <vt:lpstr>Running package 1. Upload package</vt:lpstr>
      <vt:lpstr>Running package 2. Install and Restart</vt:lpstr>
      <vt:lpstr>Running package 3. CodeToRun.R</vt:lpstr>
      <vt:lpstr>Running package 3. CodeToRun.R</vt:lpstr>
      <vt:lpstr>Running package 3. CodeToRun.R</vt:lpstr>
      <vt:lpstr>Prediction Process :  4. Model evaluation</vt:lpstr>
      <vt:lpstr>PowerPoint 프레젠테이션</vt:lpstr>
      <vt:lpstr>PowerPoint 프레젠테이션</vt:lpstr>
      <vt:lpstr>PowerPoint 프레젠테이션</vt:lpstr>
      <vt:lpstr>OHDSI study protocol sandbox</vt:lpstr>
      <vt:lpstr>OHDSI study protocol sandbox</vt:lpstr>
      <vt:lpstr>Selection of prediction problem</vt:lpstr>
      <vt:lpstr>Prediction Problem Definition</vt:lpstr>
      <vt:lpstr>What are the key inputs to a patient-level prediction study?</vt:lpstr>
      <vt:lpstr>Types of prediction problems in healthcare</vt:lpstr>
      <vt:lpstr>Types of prediction problems in healthcare</vt:lpstr>
      <vt:lpstr>Types of prediction problems in healthcare</vt:lpstr>
      <vt:lpstr>Types of prediction problems in healthcare</vt:lpstr>
      <vt:lpstr>Types of prediction problems in healthcare</vt:lpstr>
      <vt:lpstr>Types of prediction problems in healthcare</vt:lpstr>
      <vt:lpstr>Types of prediction problems in healthcare</vt:lpstr>
      <vt:lpstr>Make a team and define your own prediction problem!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Tutorial:  Patient-level predictive modelling in observational healthcare data</dc:title>
  <dc:creator>Peter Rijnbeek</dc:creator>
  <cp:lastModifiedBy>dbwls5223@naver.com</cp:lastModifiedBy>
  <cp:revision>90</cp:revision>
  <cp:lastPrinted>2018-10-13T12:05:45Z</cp:lastPrinted>
  <dcterms:created xsi:type="dcterms:W3CDTF">2018-10-11T16:22:23Z</dcterms:created>
  <dcterms:modified xsi:type="dcterms:W3CDTF">2019-12-10T04:14:58Z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4096">
    <vt:lpwstr>6</vt:lpwstr>
  </property>
  <property fmtid="{D5CDD505-2E9C-101B-9397-08002B2CF9AE}" pid="3" name="ContentTypeId">
    <vt:lpwstr>0x010100764C77E58B18764BA9F4485A4FB4C2A4</vt:lpwstr>
  </property>
  <property fmtid="{D5CDD505-2E9C-101B-9397-08002B2CF9AE}" pid="4" name="AuthorIds_UIVersion_2560">
    <vt:lpwstr>6</vt:lpwstr>
  </property>
</Properties>
</file>