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0" r:id="rId4"/>
  </p:sldMasterIdLst>
  <p:notesMasterIdLst>
    <p:notesMasterId r:id="rId44"/>
  </p:notesMasterIdLst>
  <p:sldIdLst>
    <p:sldId id="1904" r:id="rId5"/>
    <p:sldId id="1119" r:id="rId6"/>
    <p:sldId id="1147" r:id="rId7"/>
    <p:sldId id="1971" r:id="rId8"/>
    <p:sldId id="1985" r:id="rId9"/>
    <p:sldId id="1972" r:id="rId10"/>
    <p:sldId id="1973" r:id="rId11"/>
    <p:sldId id="1974" r:id="rId12"/>
    <p:sldId id="1975" r:id="rId13"/>
    <p:sldId id="1976" r:id="rId14"/>
    <p:sldId id="1977" r:id="rId15"/>
    <p:sldId id="1978" r:id="rId16"/>
    <p:sldId id="1979" r:id="rId17"/>
    <p:sldId id="567" r:id="rId18"/>
    <p:sldId id="1980" r:id="rId19"/>
    <p:sldId id="1981" r:id="rId20"/>
    <p:sldId id="1982" r:id="rId21"/>
    <p:sldId id="1983" r:id="rId22"/>
    <p:sldId id="990" r:id="rId23"/>
    <p:sldId id="1986" r:id="rId24"/>
    <p:sldId id="1988" r:id="rId25"/>
    <p:sldId id="1984" r:id="rId26"/>
    <p:sldId id="1987" r:id="rId27"/>
    <p:sldId id="1989" r:id="rId28"/>
    <p:sldId id="995" r:id="rId29"/>
    <p:sldId id="1990" r:id="rId30"/>
    <p:sldId id="1991" r:id="rId31"/>
    <p:sldId id="1992" r:id="rId32"/>
    <p:sldId id="1994" r:id="rId33"/>
    <p:sldId id="1995" r:id="rId34"/>
    <p:sldId id="1996" r:id="rId35"/>
    <p:sldId id="1997" r:id="rId36"/>
    <p:sldId id="1965" r:id="rId37"/>
    <p:sldId id="1966" r:id="rId38"/>
    <p:sldId id="1967" r:id="rId39"/>
    <p:sldId id="1968" r:id="rId40"/>
    <p:sldId id="2000" r:id="rId41"/>
    <p:sldId id="1969" r:id="rId42"/>
    <p:sldId id="1999" r:id="rId43"/>
  </p:sldIdLst>
  <p:sldSz cx="9144000" cy="6858000" type="screen4x3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mma Belenkaya" initials="" lastIdx="2" clrIdx="0"/>
  <p:cmAuthor id="1" name="Erica Stanoch" initials="" lastIdx="19" clrIdx="1"/>
  <p:cmAuthor id="2" name="Peter Rijnbeek" initials="PR" lastIdx="1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95B4D8"/>
    <a:srgbClr val="5182B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2047A0-5F8A-4BBE-AB60-A37E5D643FF8}">
  <a:tblStyle styleId="{282047A0-5F8A-4BBE-AB60-A37E5D643FF8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969E380D-7EF0-46B0-BE8E-688EA0314A7F}" styleName="Table_1"/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67" autoAdjust="0"/>
    <p:restoredTop sz="83333" autoAdjust="0"/>
  </p:normalViewPr>
  <p:slideViewPr>
    <p:cSldViewPr>
      <p:cViewPr varScale="1">
        <p:scale>
          <a:sx n="96" d="100"/>
          <a:sy n="96" d="100"/>
        </p:scale>
        <p:origin x="35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04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8" y="1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1410" tIns="91410" rIns="91410" bIns="91410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124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248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372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495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562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2744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199867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6992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8" y="8829968"/>
            <a:ext cx="3037839" cy="464819"/>
          </a:xfrm>
          <a:prstGeom prst="rect">
            <a:avLst/>
          </a:prstGeom>
          <a:noFill/>
          <a:ln>
            <a:noFill/>
          </a:ln>
        </p:spPr>
        <p:txBody>
          <a:bodyPr lIns="93160" tIns="46567" rIns="93160" bIns="46567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0781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하나하나 </a:t>
            </a:r>
            <a:r>
              <a:rPr lang="en-US" altLang="ko-KR" dirty="0"/>
              <a:t>concept</a:t>
            </a:r>
            <a:r>
              <a:rPr lang="ko-KR" altLang="en-US" dirty="0"/>
              <a:t>이 맞게 들어갔는지 확인 하는게 추천되지만 </a:t>
            </a:r>
            <a:r>
              <a:rPr lang="en-US" altLang="ko-KR" dirty="0"/>
              <a:t>,. (</a:t>
            </a:r>
            <a:r>
              <a:rPr lang="ko-KR" altLang="en-US" dirty="0"/>
              <a:t>아틀라스가 급속하게 느려 질 가능성이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82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하나하나 </a:t>
            </a:r>
            <a:r>
              <a:rPr lang="en-US" altLang="ko-KR" dirty="0"/>
              <a:t>concept</a:t>
            </a:r>
            <a:r>
              <a:rPr lang="ko-KR" altLang="en-US" dirty="0"/>
              <a:t>이 맞게 들어갔는지 확인 하는게 추천되지만 </a:t>
            </a:r>
            <a:r>
              <a:rPr lang="en-US" altLang="ko-KR" dirty="0"/>
              <a:t>,. (</a:t>
            </a:r>
            <a:r>
              <a:rPr lang="ko-KR" altLang="en-US" dirty="0"/>
              <a:t>아틀라스가 급속하게 느려 질 가능성이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34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12801-5A1F-42B5-B9D7-B63F2E1C56E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8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12801-5A1F-42B5-B9D7-B63F2E1C56E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802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Lasso</a:t>
            </a:r>
            <a:r>
              <a:rPr lang="ko-KR" altLang="en-US" dirty="0"/>
              <a:t>와 </a:t>
            </a:r>
            <a:r>
              <a:rPr lang="en-US" altLang="ko-KR" dirty="0"/>
              <a:t>GBM</a:t>
            </a:r>
            <a:r>
              <a:rPr lang="ko-KR" altLang="en-US" dirty="0"/>
              <a:t>이 현재의 상황에서 간단하게 실습 해 보기 좋은 모델이기 때문에 두개를 선택하는 것을 강력추천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705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Lasso</a:t>
            </a:r>
            <a:r>
              <a:rPr lang="ko-KR" altLang="en-US" dirty="0"/>
              <a:t>와 </a:t>
            </a:r>
            <a:r>
              <a:rPr lang="en-US" altLang="ko-KR" dirty="0"/>
              <a:t>GBM</a:t>
            </a:r>
            <a:r>
              <a:rPr lang="ko-KR" altLang="en-US" dirty="0"/>
              <a:t>이 현재의 상황에서 가장 실습 해 보기 좋은 모델이기 때문에 두개를 선택하는 것을 강력추천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329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Lasso</a:t>
            </a:r>
            <a:r>
              <a:rPr lang="ko-KR" altLang="en-US" dirty="0"/>
              <a:t>와 </a:t>
            </a:r>
            <a:r>
              <a:rPr lang="en-US" altLang="ko-KR" dirty="0"/>
              <a:t>GBM</a:t>
            </a:r>
            <a:r>
              <a:rPr lang="ko-KR" altLang="en-US" dirty="0"/>
              <a:t>이 현재의 상황에서 가장 실습 해 보기 좋은 모델이기 때문에 두개를 선택하는 것을 강력추천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35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2362200" y="2130425"/>
            <a:ext cx="6096000" cy="17557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buClr>
                <a:srgbClr val="153153"/>
              </a:buClr>
              <a:buFont typeface="Arial"/>
              <a:buNone/>
              <a:defRPr sz="2800" b="0" i="0" u="none" strike="noStrike" cap="none">
                <a:solidFill>
                  <a:srgbClr val="1531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" name="Shape 16" descr="C:\Users\pryan4\Downloads\want-impact-public-health-help-shape-journey-ahead\OHDSI logo with text - vertical - colo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8600" y="1875375"/>
            <a:ext cx="2682874" cy="32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/>
          <p:nvPr/>
        </p:nvSpPr>
        <p:spPr>
          <a:xfrm>
            <a:off x="0" y="6400800"/>
            <a:ext cx="9144000" cy="76199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/>
          <p:nvPr/>
        </p:nvSpPr>
        <p:spPr>
          <a:xfrm>
            <a:off x="0" y="6400800"/>
            <a:ext cx="9144000" cy="76199"/>
          </a:xfrm>
          <a:prstGeom prst="rect">
            <a:avLst/>
          </a:prstGeom>
          <a:gradFill>
            <a:gsLst>
              <a:gs pos="0">
                <a:srgbClr val="20425A"/>
              </a:gs>
              <a:gs pos="44000">
                <a:srgbClr val="20425A"/>
              </a:gs>
              <a:gs pos="55000">
                <a:srgbClr val="EB6622"/>
              </a:gs>
              <a:gs pos="100000">
                <a:srgbClr val="FCCB10"/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Shape 22" descr="C:\Users\pryan4\Downloads\want-impact-public-health-help-shape-journey-ahead\OHDSI logo only - color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201" y="-38160"/>
            <a:ext cx="1326583" cy="12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 algn="r">
              <a:defRPr/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‹#›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>
            <a:extLst>
              <a:ext uri="{FF2B5EF4-FFF2-40B4-BE49-F238E27FC236}">
                <a16:creationId xmlns:a16="http://schemas.microsoft.com/office/drawing/2014/main" id="{CF82147A-F310-4F08-A322-4712DFB05CAC}"/>
              </a:ext>
            </a:extLst>
          </p:cNvPr>
          <p:cNvSpPr txBox="1"/>
          <p:nvPr userDrawn="1"/>
        </p:nvSpPr>
        <p:spPr>
          <a:xfrm>
            <a:off x="8745679" y="6535545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D62B9C-1313-6240-B3A9-12C8D3C5854C}" type="slidenum">
              <a:rPr lang="en-US" sz="1050" smtClean="0"/>
              <a:t>‹#›</a:t>
            </a:fld>
            <a:endParaRPr lang="en-US" sz="1050"/>
          </a:p>
        </p:txBody>
      </p:sp>
      <p:sp>
        <p:nvSpPr>
          <p:cNvPr id="18" name="Rechthoek 9">
            <a:extLst>
              <a:ext uri="{FF2B5EF4-FFF2-40B4-BE49-F238E27FC236}">
                <a16:creationId xmlns:a16="http://schemas.microsoft.com/office/drawing/2014/main" id="{FDCB7EAC-6124-4EAA-8359-CBA1FC66C05F}"/>
              </a:ext>
            </a:extLst>
          </p:cNvPr>
          <p:cNvSpPr/>
          <p:nvPr userDrawn="1"/>
        </p:nvSpPr>
        <p:spPr>
          <a:xfrm>
            <a:off x="1" y="1"/>
            <a:ext cx="9143999" cy="65913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1800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3F60A0B3-33D5-4C1D-916A-291659662A56}"/>
              </a:ext>
            </a:extLst>
          </p:cNvPr>
          <p:cNvSpPr/>
          <p:nvPr userDrawn="1"/>
        </p:nvSpPr>
        <p:spPr>
          <a:xfrm>
            <a:off x="73777" y="76954"/>
            <a:ext cx="381858" cy="506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04CED64B-379A-440B-8CEC-EA945584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86" y="0"/>
            <a:ext cx="8556714" cy="659130"/>
          </a:xfrm>
          <a:prstGeom prst="rect">
            <a:avLst/>
          </a:prstGeom>
        </p:spPr>
        <p:txBody>
          <a:bodyPr anchor="ctr"/>
          <a:lstStyle>
            <a:lvl1pPr>
              <a:defRPr sz="2700" b="1" cap="small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E980F08-4AEA-477F-852F-33E1F7E8C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73" t="-304" r="191" b="-1528"/>
          <a:stretch/>
        </p:blipFill>
        <p:spPr>
          <a:xfrm>
            <a:off x="61490" y="76955"/>
            <a:ext cx="464307" cy="63815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BF97975-AE76-4BF3-A59A-B7425F8376C7}"/>
              </a:ext>
            </a:extLst>
          </p:cNvPr>
          <p:cNvGrpSpPr/>
          <p:nvPr userDrawn="1"/>
        </p:nvGrpSpPr>
        <p:grpSpPr>
          <a:xfrm>
            <a:off x="10583" y="6440341"/>
            <a:ext cx="959729" cy="498183"/>
            <a:chOff x="14111" y="6440340"/>
            <a:chExt cx="1279638" cy="498183"/>
          </a:xfrm>
        </p:grpSpPr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85ECE48E-98B2-416A-AB8B-B0B2D79B71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1" y="6440340"/>
              <a:ext cx="498183" cy="498183"/>
            </a:xfrm>
            <a:prstGeom prst="rect">
              <a:avLst/>
            </a:prstGeom>
          </p:spPr>
        </p:pic>
        <p:pic>
          <p:nvPicPr>
            <p:cNvPr id="22" name="Picture 21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B359738A-602A-4418-AAAE-607945E49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457" y="6480785"/>
              <a:ext cx="417292" cy="417292"/>
            </a:xfrm>
            <a:prstGeom prst="rect">
              <a:avLst/>
            </a:prstGeom>
          </p:spPr>
        </p:pic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8D5420E1-3342-4052-B2E1-D6157D8712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294" y="6507351"/>
              <a:ext cx="364163" cy="364163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4522826-8F7A-4048-8F0E-1D5A359BAF3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32455" y="6628053"/>
            <a:ext cx="533245" cy="116346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6172CC-1004-744E-8671-33E8BB2918E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55072" y="6606654"/>
            <a:ext cx="919160" cy="200547"/>
          </a:xfrm>
          <a:prstGeom prst="rect">
            <a:avLst/>
          </a:prstGeom>
          <a:ln>
            <a:noFill/>
          </a:ln>
          <a:effectLst>
            <a:outerShdw sx="1000" sy="1000" algn="tl" rotWithShape="0">
              <a:srgbClr val="333333"/>
            </a:outerShdw>
          </a:effectLst>
        </p:spPr>
      </p:pic>
    </p:spTree>
    <p:extLst>
      <p:ext uri="{BB962C8B-B14F-4D97-AF65-F5344CB8AC3E}">
        <p14:creationId xmlns:p14="http://schemas.microsoft.com/office/powerpoint/2010/main" val="2183004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7543800" cy="838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rgbClr val="20425A"/>
              </a:buClr>
              <a:buFont typeface="Calibri"/>
              <a:buNone/>
              <a:defRPr sz="4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rgbClr val="20425A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rgbClr val="20425A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rgbClr val="20425A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rgbClr val="20425A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83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30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8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-korea/OhdsiKoreaTutori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A0A5-D27F-DD48-9922-063EBA5E7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200" y="2130424"/>
            <a:ext cx="6096000" cy="2746375"/>
          </a:xfrm>
        </p:spPr>
        <p:txBody>
          <a:bodyPr/>
          <a:lstStyle/>
          <a:p>
            <a:r>
              <a:rPr lang="en-US" sz="6000" b="1" dirty="0"/>
              <a:t>OHDSI Tutorial</a:t>
            </a:r>
            <a:r>
              <a:rPr lang="en-US" sz="6000" dirty="0"/>
              <a:t>:</a:t>
            </a:r>
            <a:br>
              <a:rPr lang="en-US" sz="3600" dirty="0"/>
            </a:br>
            <a:r>
              <a:rPr lang="en-US" altLang="ko-KR" sz="4400" dirty="0"/>
              <a:t>Additional exercise from making cohorts to predict results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B8BE5-B913-AB4D-8B98-8ACA9391F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4876800"/>
            <a:ext cx="6096000" cy="914400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Jaehyeong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3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DE620-D6DE-434D-BBFF-EDAD8F76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 concept set for SU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006F5-7865-465C-8B5B-E6BE287A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10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7981E5-355A-4B93-A2A2-C13776405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219200"/>
            <a:ext cx="62103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4D1EAC-1A15-4A4B-81D4-1FCA7919AE57}"/>
              </a:ext>
            </a:extLst>
          </p:cNvPr>
          <p:cNvSpPr/>
          <p:nvPr/>
        </p:nvSpPr>
        <p:spPr>
          <a:xfrm>
            <a:off x="4038600" y="1465675"/>
            <a:ext cx="1066800" cy="990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4EA5C91D-24E0-4E04-A36F-6A67A9056D10}"/>
              </a:ext>
            </a:extLst>
          </p:cNvPr>
          <p:cNvSpPr/>
          <p:nvPr/>
        </p:nvSpPr>
        <p:spPr>
          <a:xfrm>
            <a:off x="4409661" y="2678249"/>
            <a:ext cx="381000" cy="533400"/>
          </a:xfrm>
          <a:prstGeom prst="downArrow">
            <a:avLst>
              <a:gd name="adj1" fmla="val 2391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E0CC86-A0A1-44A6-BEE3-5F86A35C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299098"/>
            <a:ext cx="86106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ADD266-E358-4AE6-ABBF-BAB1B0E65687}"/>
              </a:ext>
            </a:extLst>
          </p:cNvPr>
          <p:cNvSpPr/>
          <p:nvPr/>
        </p:nvSpPr>
        <p:spPr>
          <a:xfrm>
            <a:off x="3543300" y="3234916"/>
            <a:ext cx="1066800" cy="7274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DCFE1-E7BD-4D71-90A8-748CFC678F05}"/>
              </a:ext>
            </a:extLst>
          </p:cNvPr>
          <p:cNvSpPr txBox="1"/>
          <p:nvPr/>
        </p:nvSpPr>
        <p:spPr>
          <a:xfrm>
            <a:off x="2333779" y="4295634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It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is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recommended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that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you check all included Concepts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15465-060D-46F8-B0D3-D39C9303B95B}"/>
              </a:ext>
            </a:extLst>
          </p:cNvPr>
          <p:cNvSpPr txBox="1"/>
          <p:nvPr/>
        </p:nvSpPr>
        <p:spPr>
          <a:xfrm>
            <a:off x="1423650" y="5537332"/>
            <a:ext cx="6135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FF0000"/>
                </a:solidFill>
              </a:rPr>
              <a:t>하지만 실습에서는 </a:t>
            </a:r>
            <a:r>
              <a:rPr lang="en-US" altLang="ko-KR" sz="1800" b="1" dirty="0">
                <a:solidFill>
                  <a:srgbClr val="FF0000"/>
                </a:solidFill>
              </a:rPr>
              <a:t>included</a:t>
            </a:r>
            <a:r>
              <a:rPr lang="ko-KR" altLang="en-US" sz="1800" b="1" dirty="0">
                <a:solidFill>
                  <a:srgbClr val="FF0000"/>
                </a:solidFill>
              </a:rPr>
              <a:t>를 최대한 누르지 않도록 하자</a:t>
            </a:r>
          </a:p>
        </p:txBody>
      </p:sp>
    </p:spTree>
    <p:extLst>
      <p:ext uri="{BB962C8B-B14F-4D97-AF65-F5344CB8AC3E}">
        <p14:creationId xmlns:p14="http://schemas.microsoft.com/office/powerpoint/2010/main" val="108184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DE620-D6DE-434D-BBFF-EDAD8F76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 concept set for T2DM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006F5-7865-465C-8B5B-E6BE287A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11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CB1E8D-8E21-403E-BAEF-EBCCF9A63E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10" r="5833"/>
          <a:stretch/>
        </p:blipFill>
        <p:spPr>
          <a:xfrm>
            <a:off x="106016" y="1371599"/>
            <a:ext cx="8610600" cy="531080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AE9E21-9830-433D-BD40-067E6A1705F2}"/>
              </a:ext>
            </a:extLst>
          </p:cNvPr>
          <p:cNvSpPr/>
          <p:nvPr/>
        </p:nvSpPr>
        <p:spPr>
          <a:xfrm>
            <a:off x="106016" y="5105400"/>
            <a:ext cx="179898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0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0B43E-B6A5-49CF-907F-2D9AA2C3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 concept set for T2DM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0462AB-4003-4ADD-B338-A147981983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12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6936E9-65B2-47FB-B9B7-DEBB19FDEA12}"/>
              </a:ext>
            </a:extLst>
          </p:cNvPr>
          <p:cNvGrpSpPr/>
          <p:nvPr/>
        </p:nvGrpSpPr>
        <p:grpSpPr>
          <a:xfrm>
            <a:off x="0" y="1335156"/>
            <a:ext cx="9144000" cy="928376"/>
            <a:chOff x="0" y="1676400"/>
            <a:chExt cx="9144000" cy="9283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F23407A-A9CF-4F22-83C3-A45B59E0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676400"/>
              <a:ext cx="9144000" cy="92837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48F7674-A61F-4B58-BD4D-5EFB73C68122}"/>
                </a:ext>
              </a:extLst>
            </p:cNvPr>
            <p:cNvSpPr/>
            <p:nvPr/>
          </p:nvSpPr>
          <p:spPr>
            <a:xfrm>
              <a:off x="0" y="2133600"/>
              <a:ext cx="8915400" cy="3048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DCFA5F0C-D5A2-4712-93F4-FDAD7407F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50258"/>
            <a:ext cx="6610350" cy="388239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06EE262-2FF5-4AB1-8B51-B3C3E05D3BF9}"/>
              </a:ext>
            </a:extLst>
          </p:cNvPr>
          <p:cNvSpPr/>
          <p:nvPr/>
        </p:nvSpPr>
        <p:spPr>
          <a:xfrm>
            <a:off x="243508" y="2450258"/>
            <a:ext cx="2804492" cy="597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616CC41-96E7-444D-8447-F8F30E856041}"/>
              </a:ext>
            </a:extLst>
          </p:cNvPr>
          <p:cNvSpPr/>
          <p:nvPr/>
        </p:nvSpPr>
        <p:spPr>
          <a:xfrm>
            <a:off x="1828800" y="2020956"/>
            <a:ext cx="381000" cy="533400"/>
          </a:xfrm>
          <a:prstGeom prst="downArrow">
            <a:avLst>
              <a:gd name="adj1" fmla="val 2391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4DF5B1-7600-4758-86DE-C46ACE8B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4639804"/>
            <a:ext cx="7734300" cy="202357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2AFD175-310E-4DD2-9B7C-B439E6807BF9}"/>
              </a:ext>
            </a:extLst>
          </p:cNvPr>
          <p:cNvSpPr/>
          <p:nvPr/>
        </p:nvSpPr>
        <p:spPr>
          <a:xfrm>
            <a:off x="2438400" y="3048001"/>
            <a:ext cx="381000" cy="1591804"/>
          </a:xfrm>
          <a:prstGeom prst="downArrow">
            <a:avLst>
              <a:gd name="adj1" fmla="val 2391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EBCA16-D19A-40CB-A15E-92BA7040FC38}"/>
              </a:ext>
            </a:extLst>
          </p:cNvPr>
          <p:cNvSpPr/>
          <p:nvPr/>
        </p:nvSpPr>
        <p:spPr>
          <a:xfrm>
            <a:off x="7315200" y="5894533"/>
            <a:ext cx="1097446" cy="5977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69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0B43E-B6A5-49CF-907F-2D9AA2C3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 concept set for other blood glucose lowering drugs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0462AB-4003-4ADD-B338-A147981983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13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65084E-D03B-428A-A1F9-E72C3D058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610600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B8F57FD-2836-4CB7-B681-75624F479730}"/>
              </a:ext>
            </a:extLst>
          </p:cNvPr>
          <p:cNvSpPr/>
          <p:nvPr/>
        </p:nvSpPr>
        <p:spPr>
          <a:xfrm>
            <a:off x="2438400" y="4267200"/>
            <a:ext cx="1828800" cy="182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9B042-1FE4-4CD4-AAF4-55467DE73CAD}"/>
              </a:ext>
            </a:extLst>
          </p:cNvPr>
          <p:cNvSpPr txBox="1"/>
          <p:nvPr/>
        </p:nvSpPr>
        <p:spPr>
          <a:xfrm>
            <a:off x="2438400" y="3733800"/>
            <a:ext cx="4841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계열별로 선택해도 좋고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세심하게 하기 위해서는 약물 하나하나 선택하는 것도 좋다</a:t>
            </a:r>
          </a:p>
        </p:txBody>
      </p:sp>
    </p:spTree>
    <p:extLst>
      <p:ext uri="{BB962C8B-B14F-4D97-AF65-F5344CB8AC3E}">
        <p14:creationId xmlns:p14="http://schemas.microsoft.com/office/powerpoint/2010/main" val="378596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8902" y="399571"/>
            <a:ext cx="7886700" cy="578413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en-US" altLang="ko-KR" dirty="0"/>
              <a:t>Define cohort: </a:t>
            </a:r>
            <a:r>
              <a:rPr lang="en-US" altLang="ko-KR" sz="1800" dirty="0"/>
              <a:t>Process flow for formally defining a cohort in ATLAS</a:t>
            </a:r>
            <a:endParaRPr lang="ko-KR" altLang="en-US" sz="1800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45987" y="1407560"/>
            <a:ext cx="6774824" cy="4221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Cohort entry criteria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Initial events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Events are recorded time-stamped observations for the persons, such as drug exposures, conditions, procedures, measurements and visits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All events have a start date and end date, though some events may have a start date and end date with the same value (such as procedures or measurements).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Initial event inclusion criteria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Additional qualifying inclusion criteria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The qualifying cohort will be defined as all persons who have an initial event, satisfy the initial event inclusion criteria, and fulfill all additional qualifying inclusion criteria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/>
              <a:t>Each qualifying inclusion criteria will be evaluated to determine the impact of the criteria on the attrition of persons from the initial cohort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Cohort exit criteria</a:t>
            </a:r>
          </a:p>
        </p:txBody>
      </p:sp>
      <p:sp>
        <p:nvSpPr>
          <p:cNvPr id="4" name="오른쪽 중괄호 3"/>
          <p:cNvSpPr/>
          <p:nvPr/>
        </p:nvSpPr>
        <p:spPr>
          <a:xfrm>
            <a:off x="7070078" y="2179091"/>
            <a:ext cx="188459" cy="1554956"/>
          </a:xfrm>
          <a:prstGeom prst="rightBrace">
            <a:avLst>
              <a:gd name="adj1" fmla="val 90143"/>
              <a:gd name="adj2" fmla="val 49133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오른쪽 중괄호 6"/>
          <p:cNvSpPr/>
          <p:nvPr/>
        </p:nvSpPr>
        <p:spPr>
          <a:xfrm>
            <a:off x="7924800" y="1981200"/>
            <a:ext cx="158597" cy="3505200"/>
          </a:xfrm>
          <a:prstGeom prst="rightBrace">
            <a:avLst>
              <a:gd name="adj1" fmla="val 90143"/>
              <a:gd name="adj2" fmla="val 49133"/>
            </a:avLst>
          </a:prstGeom>
          <a:ln w="571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7319770" y="2702653"/>
            <a:ext cx="7039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Initial cohort</a:t>
            </a:r>
            <a:endParaRPr lang="ko-KR" altLang="en-US" sz="1350" dirty="0"/>
          </a:p>
        </p:txBody>
      </p:sp>
      <p:sp>
        <p:nvSpPr>
          <p:cNvPr id="9" name="TextBox 8"/>
          <p:cNvSpPr txBox="1"/>
          <p:nvPr/>
        </p:nvSpPr>
        <p:spPr>
          <a:xfrm>
            <a:off x="8060605" y="3518520"/>
            <a:ext cx="847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Qualifying cohort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9912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FF041-5FA3-49CA-BFB4-D13B58EE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Sulfonylurea new user (initial event)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5D289-6AF5-4A36-A942-43074173DC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15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D20A59-0672-436B-AD4F-95C3CD5EE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543050"/>
            <a:ext cx="9039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7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E9D7F-9A59-450C-96B1-D99CCCB1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Additional inclusion criteria</a:t>
            </a:r>
            <a:br>
              <a:rPr lang="en-US" altLang="ko-KR" dirty="0"/>
            </a:br>
            <a:r>
              <a:rPr lang="en-US" altLang="ko-KR" dirty="0"/>
              <a:t>: patient with T2DM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0F302-0E4B-4BD0-B4C4-9B49E127E4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16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4C65C1-98E8-4EF8-993A-84C2FFB73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635"/>
            <a:ext cx="9144000" cy="374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E9D7F-9A59-450C-96B1-D99CCCB1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Additional exclusion criteria</a:t>
            </a:r>
            <a:br>
              <a:rPr lang="en-US" altLang="ko-KR" sz="3200" dirty="0"/>
            </a:br>
            <a:r>
              <a:rPr lang="en-US" altLang="ko-KR" sz="3200" dirty="0"/>
              <a:t>: other glucose lowering medication user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0F302-0E4B-4BD0-B4C4-9B49E127E4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17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6F0F3A-2568-40A8-AA6A-5DAB19DB4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6598"/>
            <a:ext cx="9144000" cy="32648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F3287E-F935-4A18-A270-22AA0A36B551}"/>
              </a:ext>
            </a:extLst>
          </p:cNvPr>
          <p:cNvSpPr/>
          <p:nvPr/>
        </p:nvSpPr>
        <p:spPr>
          <a:xfrm>
            <a:off x="2110408" y="3276600"/>
            <a:ext cx="280449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005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E9D7F-9A59-450C-96B1-D99CCCB1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Cohort exit criteria and censoring event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20F302-0E4B-4BD0-B4C4-9B49E127E4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18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551240-C33D-4444-A56C-E9026E99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0968"/>
            <a:ext cx="9144000" cy="564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1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4D7-F87B-4AB9-9F06-0214641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Generate target cohort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6A44A-37C1-4496-8137-D4071BC9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" y="1524419"/>
            <a:ext cx="9144000" cy="205698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6F0C-64DE-4BCF-B67D-6D881D6A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4583ED-F364-40B3-B25B-483B5033DF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80AFB-CB59-4002-A4C2-360155FFF4D0}"/>
              </a:ext>
            </a:extLst>
          </p:cNvPr>
          <p:cNvSpPr/>
          <p:nvPr/>
        </p:nvSpPr>
        <p:spPr>
          <a:xfrm>
            <a:off x="0" y="2209800"/>
            <a:ext cx="9144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1830D-C876-42B7-96E2-09DAE955A26F}"/>
              </a:ext>
            </a:extLst>
          </p:cNvPr>
          <p:cNvSpPr txBox="1"/>
          <p:nvPr/>
        </p:nvSpPr>
        <p:spPr>
          <a:xfrm>
            <a:off x="685800" y="3199981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실습동안 </a:t>
            </a:r>
            <a:r>
              <a:rPr lang="en-US" altLang="ko-KR" b="1" dirty="0">
                <a:solidFill>
                  <a:srgbClr val="FF0000"/>
                </a:solidFill>
              </a:rPr>
              <a:t>SynPUF23m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에 대해서 </a:t>
            </a:r>
            <a:r>
              <a:rPr lang="en-US" altLang="ko-KR" dirty="0">
                <a:solidFill>
                  <a:srgbClr val="FF0000"/>
                </a:solidFill>
              </a:rPr>
              <a:t>Generate </a:t>
            </a:r>
            <a:r>
              <a:rPr lang="ko-KR" altLang="en-US" dirty="0">
                <a:solidFill>
                  <a:srgbClr val="FF0000"/>
                </a:solidFill>
              </a:rPr>
              <a:t>누르지 말아주세요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3F55B9-BFCA-4E19-9776-47B2FDD5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4" y="4076398"/>
            <a:ext cx="9144000" cy="114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4D7-F87B-4AB9-9F06-0214641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시작하기에 앞서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6F0C-64DE-4BCF-B67D-6D881D6A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96E1F-2AD1-42C1-BF46-A866BD6E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150"/>
            <a:ext cx="9144000" cy="1945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F80AFB-CB59-4002-A4C2-360155FFF4D0}"/>
              </a:ext>
            </a:extLst>
          </p:cNvPr>
          <p:cNvSpPr/>
          <p:nvPr/>
        </p:nvSpPr>
        <p:spPr>
          <a:xfrm>
            <a:off x="0" y="2014350"/>
            <a:ext cx="9144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1830D-C876-42B7-96E2-09DAE955A26F}"/>
              </a:ext>
            </a:extLst>
          </p:cNvPr>
          <p:cNvSpPr txBox="1"/>
          <p:nvPr/>
        </p:nvSpPr>
        <p:spPr>
          <a:xfrm>
            <a:off x="25153" y="3004531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실습동안 </a:t>
            </a:r>
            <a:r>
              <a:rPr lang="en-US" altLang="ko-KR" b="1" dirty="0">
                <a:solidFill>
                  <a:srgbClr val="FF0000"/>
                </a:solidFill>
              </a:rPr>
              <a:t>SynPUF23m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에 대해서 </a:t>
            </a:r>
            <a:r>
              <a:rPr lang="en-US" altLang="ko-KR" dirty="0">
                <a:solidFill>
                  <a:srgbClr val="FF0000"/>
                </a:solidFill>
              </a:rPr>
              <a:t>Generate </a:t>
            </a:r>
            <a:r>
              <a:rPr lang="ko-KR" altLang="en-US" dirty="0">
                <a:solidFill>
                  <a:srgbClr val="FF0000"/>
                </a:solidFill>
              </a:rPr>
              <a:t>누르지 말아주세요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Synthea</a:t>
            </a:r>
            <a:r>
              <a:rPr lang="ko-KR" altLang="en-US" dirty="0">
                <a:solidFill>
                  <a:srgbClr val="FF0000"/>
                </a:solidFill>
              </a:rPr>
              <a:t>는 원 데이터가 좋지 않습니다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사용하지 않기를 권합니다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B7562-6F7B-471C-A5E1-48019154F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901"/>
          <a:stretch/>
        </p:blipFill>
        <p:spPr>
          <a:xfrm>
            <a:off x="0" y="4281674"/>
            <a:ext cx="9144000" cy="2236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2AA322-F700-47B6-B0FD-FD94D45AC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8" y="3586349"/>
            <a:ext cx="1809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0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2C89-2089-43A6-884F-41725DC0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Outcome cohort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CD647-71F6-4472-BE14-60A982A554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20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E9BEE8-8DB6-4477-A26F-B612CC12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739174"/>
              </p:ext>
            </p:extLst>
          </p:nvPr>
        </p:nvGraphicFramePr>
        <p:xfrm>
          <a:off x="428625" y="1229360"/>
          <a:ext cx="8029575" cy="19558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75169">
                  <a:extLst>
                    <a:ext uri="{9D8B030D-6E8A-4147-A177-3AD203B41FA5}">
                      <a16:colId xmlns:a16="http://schemas.microsoft.com/office/drawing/2014/main" val="4108002967"/>
                    </a:ext>
                  </a:extLst>
                </a:gridCol>
                <a:gridCol w="5054406">
                  <a:extLst>
                    <a:ext uri="{9D8B030D-6E8A-4147-A177-3AD203B41FA5}">
                      <a16:colId xmlns:a16="http://schemas.microsoft.com/office/drawing/2014/main" val="461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Choice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Value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Target population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Sulfonylurea </a:t>
                      </a:r>
                      <a:r>
                        <a:rPr lang="ko-KR" altLang="en-US" sz="1800" dirty="0"/>
                        <a:t>복용을 시작한 당뇨병 환자군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</a:rPr>
                        <a:t>Outcome 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Hypoglycemia</a:t>
                      </a:r>
                      <a:r>
                        <a:rPr lang="ko-KR" altLang="en-US" sz="1800" dirty="0"/>
                        <a:t> 발생 환자군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Time At Risk (TAR)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90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180</a:t>
                      </a:r>
                      <a:r>
                        <a:rPr lang="ko-KR" altLang="en-US" sz="18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5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Model</a:t>
                      </a:r>
                      <a:endPara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LASSO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logistic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regression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63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2B4E32D-E9F7-4BE2-9C56-63778F12430F}"/>
              </a:ext>
            </a:extLst>
          </p:cNvPr>
          <p:cNvSpPr/>
          <p:nvPr/>
        </p:nvSpPr>
        <p:spPr>
          <a:xfrm>
            <a:off x="228600" y="1981200"/>
            <a:ext cx="82296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7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8177B-BB03-422C-8206-6CE56931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Make concept set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05440D-7918-44BE-9BF3-C03C5A255A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21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5EB5F7-E31A-4220-B0F5-FB5E843C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621"/>
            <a:ext cx="9144000" cy="462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11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E2E39-55E4-4A90-8989-E57C351D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Hypoglycemia cohort</a:t>
            </a:r>
            <a:br>
              <a:rPr lang="en-US" altLang="ko-KR" dirty="0"/>
            </a:br>
            <a:r>
              <a:rPr lang="en-US" altLang="ko-KR" dirty="0" err="1"/>
              <a:t>cohort</a:t>
            </a:r>
            <a:r>
              <a:rPr lang="en-US" altLang="ko-KR" dirty="0"/>
              <a:t> entry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871099-CD70-42F7-95B0-F3F49950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4" y="1181789"/>
            <a:ext cx="7839075" cy="51530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FC6AE-27BB-4A26-97D0-0431C972BB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22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05C672-EAA9-4050-BF65-DFDC0B1F59E0}"/>
              </a:ext>
            </a:extLst>
          </p:cNvPr>
          <p:cNvSpPr/>
          <p:nvPr/>
        </p:nvSpPr>
        <p:spPr>
          <a:xfrm>
            <a:off x="1981200" y="3429000"/>
            <a:ext cx="20574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A15C6E-5097-4D09-B412-CE430E758F1D}"/>
              </a:ext>
            </a:extLst>
          </p:cNvPr>
          <p:cNvSpPr/>
          <p:nvPr/>
        </p:nvSpPr>
        <p:spPr>
          <a:xfrm>
            <a:off x="1981200" y="5676211"/>
            <a:ext cx="2057400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38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7FE80-2420-494D-B7F6-5B6537C4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Hypoglycemia cohort </a:t>
            </a:r>
            <a:br>
              <a:rPr lang="en-US" altLang="ko-KR" dirty="0"/>
            </a:br>
            <a:r>
              <a:rPr lang="en-US" altLang="ko-KR" dirty="0" err="1"/>
              <a:t>cohort</a:t>
            </a:r>
            <a:r>
              <a:rPr lang="en-US" altLang="ko-KR" dirty="0"/>
              <a:t> exit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52AD4A-7DD9-4D5C-B528-9A626D47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1062037"/>
            <a:ext cx="6686550" cy="47339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E61C8D-1C18-448F-86C1-FBB3EB881F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23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938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564D7-F87B-4AB9-9F06-02146417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Generate target cohort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33FA3-C882-42AF-90B1-FB463A7A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" y="1173726"/>
            <a:ext cx="9144000" cy="263627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16F0C-64DE-4BCF-B67D-6D881D6A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4583ED-F364-40B3-B25B-483B5033DF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80AFB-CB59-4002-A4C2-360155FFF4D0}"/>
              </a:ext>
            </a:extLst>
          </p:cNvPr>
          <p:cNvSpPr/>
          <p:nvPr/>
        </p:nvSpPr>
        <p:spPr>
          <a:xfrm>
            <a:off x="0" y="2209800"/>
            <a:ext cx="9144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1830D-C876-42B7-96E2-09DAE955A26F}"/>
              </a:ext>
            </a:extLst>
          </p:cNvPr>
          <p:cNvSpPr txBox="1"/>
          <p:nvPr/>
        </p:nvSpPr>
        <p:spPr>
          <a:xfrm>
            <a:off x="25153" y="3199981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실습동안 </a:t>
            </a:r>
            <a:r>
              <a:rPr lang="en-US" altLang="ko-KR" b="1" dirty="0">
                <a:solidFill>
                  <a:srgbClr val="FF0000"/>
                </a:solidFill>
              </a:rPr>
              <a:t>SynPUF23m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에 대해서 </a:t>
            </a:r>
            <a:r>
              <a:rPr lang="en-US" altLang="ko-KR" dirty="0">
                <a:solidFill>
                  <a:srgbClr val="FF0000"/>
                </a:solidFill>
              </a:rPr>
              <a:t>Generate </a:t>
            </a:r>
            <a:r>
              <a:rPr lang="ko-KR" altLang="en-US" dirty="0">
                <a:solidFill>
                  <a:srgbClr val="FF0000"/>
                </a:solidFill>
              </a:rPr>
              <a:t>누르지 말아주세요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296E70-9872-4422-A29F-A956C0610C00}"/>
              </a:ext>
            </a:extLst>
          </p:cNvPr>
          <p:cNvSpPr/>
          <p:nvPr/>
        </p:nvSpPr>
        <p:spPr>
          <a:xfrm>
            <a:off x="7924800" y="2057400"/>
            <a:ext cx="1066800" cy="762000"/>
          </a:xfrm>
          <a:prstGeom prst="roundRect">
            <a:avLst/>
          </a:prstGeom>
          <a:solidFill>
            <a:schemeClr val="accent2">
              <a:alpha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80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4150" y="304800"/>
            <a:ext cx="7886700" cy="578413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r>
              <a:rPr lang="en-US" altLang="ko-K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evidence does OHDSI seek to generate from observational data?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44100" y="1447800"/>
            <a:ext cx="8686800" cy="4076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Clinical characterization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Natural history</a:t>
            </a:r>
            <a:r>
              <a:rPr lang="en-US" altLang="ko-KR" sz="1400" dirty="0"/>
              <a:t>: Who are the patients who have diabetes? Among those patients, who takes metformin?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Quality improvement</a:t>
            </a:r>
            <a:r>
              <a:rPr lang="en-US" altLang="ko-KR" sz="1400" dirty="0"/>
              <a:t>: What proportion of patients with diabetes experience disease-related complications?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Population-level estimation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Safety surveillance</a:t>
            </a:r>
            <a:r>
              <a:rPr lang="en-US" altLang="ko-KR" sz="1400" dirty="0"/>
              <a:t>: Does metformin cause hypoglycemia?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chemeClr val="bg2">
                    <a:lumMod val="50000"/>
                  </a:schemeClr>
                </a:solidFill>
              </a:rPr>
              <a:t>Comparative effectiveness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: Does metformin cause hypoglycemia more than glyburide?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Patient-level prediction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solidFill>
                  <a:srgbClr val="FF0000"/>
                </a:solidFill>
              </a:rPr>
              <a:t>Precision medicine</a:t>
            </a:r>
            <a:r>
              <a:rPr lang="en-US" altLang="ko-KR" sz="1400" dirty="0">
                <a:solidFill>
                  <a:srgbClr val="FF0000"/>
                </a:solidFill>
              </a:rPr>
              <a:t>: Given everything you know about me and my medical history, if I start taking metformin, what is the chance that I am going to have hypoglycemia during the first 30 days?</a:t>
            </a:r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Disease interception</a:t>
            </a:r>
            <a:r>
              <a:rPr lang="en-US" altLang="ko-KR" sz="1400" dirty="0"/>
              <a:t>: Given everything you know about me, what is the chance I will develop diabetes?</a:t>
            </a:r>
          </a:p>
        </p:txBody>
      </p:sp>
    </p:spTree>
    <p:extLst>
      <p:ext uri="{BB962C8B-B14F-4D97-AF65-F5344CB8AC3E}">
        <p14:creationId xmlns:p14="http://schemas.microsoft.com/office/powerpoint/2010/main" val="90066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43B96-D909-4859-9D2E-AF95ED8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EA90A-8649-4D94-9373-6064E7DAF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C5BB8-F284-49D8-9B14-CB21FD8DF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26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B3DA0F-2CBC-4192-AB20-8EABEA7EA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214131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DA883C-7818-48AA-8AC1-E02871ECA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209798"/>
            <a:ext cx="6573943" cy="261180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EBEE0A9-D6EB-4636-AFB4-186839FF6D1A}"/>
              </a:ext>
            </a:extLst>
          </p:cNvPr>
          <p:cNvSpPr/>
          <p:nvPr/>
        </p:nvSpPr>
        <p:spPr>
          <a:xfrm>
            <a:off x="2348665" y="2438400"/>
            <a:ext cx="1878496" cy="609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907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43B96-D909-4859-9D2E-AF95ED8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Patient Level Prediction:</a:t>
            </a:r>
            <a:br>
              <a:rPr lang="en-US" altLang="ko-KR" dirty="0"/>
            </a:br>
            <a:r>
              <a:rPr lang="en-US" altLang="ko-KR" dirty="0"/>
              <a:t>Prediction problem settings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EA90A-8649-4D94-9373-6064E7DAF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C5BB8-F284-49D8-9B14-CB21FD8DF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27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961CDD-B036-4D5F-8769-A1AB36E2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817" y="1475388"/>
            <a:ext cx="9144000" cy="390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142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43B96-D909-4859-9D2E-AF95ED8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Patient Level Prediction:</a:t>
            </a:r>
            <a:br>
              <a:rPr lang="en-US" altLang="ko-KR" dirty="0"/>
            </a:br>
            <a:r>
              <a:rPr lang="en-US" altLang="ko-KR" dirty="0"/>
              <a:t>Model settings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EA90A-8649-4D94-9373-6064E7DAF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C5BB8-F284-49D8-9B14-CB21FD8DF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28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FE4E13-355D-40F6-83E5-EDA2B2367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28298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4DAAC0A-2272-4B27-A9F2-867F9C2F097E}"/>
              </a:ext>
            </a:extLst>
          </p:cNvPr>
          <p:cNvSpPr/>
          <p:nvPr/>
        </p:nvSpPr>
        <p:spPr>
          <a:xfrm>
            <a:off x="7848600" y="1600200"/>
            <a:ext cx="11430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5CC7A-6902-4F39-AA85-F53070972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2514600"/>
            <a:ext cx="3028950" cy="3438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C03F4E-6CCC-4347-B18A-263FEE27B914}"/>
              </a:ext>
            </a:extLst>
          </p:cNvPr>
          <p:cNvSpPr/>
          <p:nvPr/>
        </p:nvSpPr>
        <p:spPr>
          <a:xfrm>
            <a:off x="204373" y="4233862"/>
            <a:ext cx="11430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왼쪽 11">
            <a:extLst>
              <a:ext uri="{FF2B5EF4-FFF2-40B4-BE49-F238E27FC236}">
                <a16:creationId xmlns:a16="http://schemas.microsoft.com/office/drawing/2014/main" id="{EC2D1EC6-C870-4559-AB43-BC1D19D943C4}"/>
              </a:ext>
            </a:extLst>
          </p:cNvPr>
          <p:cNvSpPr/>
          <p:nvPr/>
        </p:nvSpPr>
        <p:spPr>
          <a:xfrm rot="18030672">
            <a:off x="7188417" y="2698745"/>
            <a:ext cx="1132340" cy="304800"/>
          </a:xfrm>
          <a:prstGeom prst="leftArrow">
            <a:avLst>
              <a:gd name="adj1" fmla="val 2391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 12">
            <a:extLst>
              <a:ext uri="{FF2B5EF4-FFF2-40B4-BE49-F238E27FC236}">
                <a16:creationId xmlns:a16="http://schemas.microsoft.com/office/drawing/2014/main" id="{FFEEFB35-B50D-4C22-A0DE-5DB614AF14A9}"/>
              </a:ext>
            </a:extLst>
          </p:cNvPr>
          <p:cNvSpPr/>
          <p:nvPr/>
        </p:nvSpPr>
        <p:spPr>
          <a:xfrm rot="16551896">
            <a:off x="7203931" y="3045665"/>
            <a:ext cx="1570054" cy="304800"/>
          </a:xfrm>
          <a:prstGeom prst="leftArrow">
            <a:avLst>
              <a:gd name="adj1" fmla="val 2391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5384E20-9D9C-45CA-92B8-3FE9B01245AF}"/>
              </a:ext>
            </a:extLst>
          </p:cNvPr>
          <p:cNvGrpSpPr/>
          <p:nvPr/>
        </p:nvGrpSpPr>
        <p:grpSpPr>
          <a:xfrm>
            <a:off x="6192133" y="3810000"/>
            <a:ext cx="1981200" cy="990600"/>
            <a:chOff x="6192133" y="3657600"/>
            <a:chExt cx="1981200" cy="990600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D094BAB-4B2D-4860-8590-A177AD76A549}"/>
                </a:ext>
              </a:extLst>
            </p:cNvPr>
            <p:cNvCxnSpPr/>
            <p:nvPr/>
          </p:nvCxnSpPr>
          <p:spPr>
            <a:xfrm>
              <a:off x="6192133" y="3657600"/>
              <a:ext cx="19812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14DBF93-E62A-4388-BF6E-5C6E464BD961}"/>
                </a:ext>
              </a:extLst>
            </p:cNvPr>
            <p:cNvCxnSpPr/>
            <p:nvPr/>
          </p:nvCxnSpPr>
          <p:spPr>
            <a:xfrm>
              <a:off x="6192133" y="4343400"/>
              <a:ext cx="19812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5D8F345-5FDC-4171-B3D7-11472B937EC1}"/>
                </a:ext>
              </a:extLst>
            </p:cNvPr>
            <p:cNvCxnSpPr/>
            <p:nvPr/>
          </p:nvCxnSpPr>
          <p:spPr>
            <a:xfrm>
              <a:off x="6192133" y="4648200"/>
              <a:ext cx="198120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32B9E8C-A2A6-4183-A57D-98F6641BA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113" y="4150143"/>
            <a:ext cx="6143625" cy="2236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2BD5BCC-53C5-4CA6-8EDC-921CA2EB8A82}"/>
              </a:ext>
            </a:extLst>
          </p:cNvPr>
          <p:cNvSpPr txBox="1"/>
          <p:nvPr/>
        </p:nvSpPr>
        <p:spPr>
          <a:xfrm>
            <a:off x="5569656" y="5924605"/>
            <a:ext cx="3302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ko-KR" alt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 was needed</a:t>
            </a:r>
            <a:endParaRPr lang="ko-KR" alt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D59E38-E5D3-4ED9-9741-CF0D5ADABE19}"/>
              </a:ext>
            </a:extLst>
          </p:cNvPr>
          <p:cNvSpPr/>
          <p:nvPr/>
        </p:nvSpPr>
        <p:spPr>
          <a:xfrm>
            <a:off x="6281738" y="3198065"/>
            <a:ext cx="2024062" cy="3071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B6391A-750B-4887-BE4E-984012AC4B48}"/>
              </a:ext>
            </a:extLst>
          </p:cNvPr>
          <p:cNvSpPr/>
          <p:nvPr/>
        </p:nvSpPr>
        <p:spPr>
          <a:xfrm>
            <a:off x="6281738" y="3844178"/>
            <a:ext cx="2024062" cy="30713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42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43B96-D909-4859-9D2E-AF95ED8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Patient Level Prediction:</a:t>
            </a:r>
            <a:br>
              <a:rPr lang="en-US" altLang="ko-KR" dirty="0"/>
            </a:br>
            <a:r>
              <a:rPr lang="en-US" altLang="ko-KR" dirty="0"/>
              <a:t>Covariate settings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C5BB8-F284-49D8-9B14-CB21FD8DF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29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590BE03-C919-4208-9BAA-FA6CBA39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98118"/>
            <a:ext cx="9144000" cy="14749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18B116-D7F1-4375-85EA-C0C4167A9418}"/>
              </a:ext>
            </a:extLst>
          </p:cNvPr>
          <p:cNvSpPr/>
          <p:nvPr/>
        </p:nvSpPr>
        <p:spPr>
          <a:xfrm>
            <a:off x="7924800" y="1524000"/>
            <a:ext cx="11430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AA95A0-93F5-41AE-BF71-65C2A8C5D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53522"/>
            <a:ext cx="9144000" cy="38161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571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2495-BE3B-4202-B6B3-22D23AC5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 can access to the whole stuff at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90C7-2EF9-4F47-AE75-679BEA43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7200" dirty="0">
                <a:hlinkClick r:id="rId2"/>
              </a:rPr>
              <a:t>https://github.com/</a:t>
            </a:r>
            <a:br>
              <a:rPr lang="en-US" altLang="ko-KR" sz="7200" dirty="0">
                <a:hlinkClick r:id="rId2"/>
              </a:rPr>
            </a:br>
            <a:r>
              <a:rPr lang="en-US" altLang="ko-KR" sz="7200" dirty="0" err="1">
                <a:hlinkClick r:id="rId2"/>
              </a:rPr>
              <a:t>ohdsi-korea</a:t>
            </a:r>
            <a:r>
              <a:rPr lang="en-US" altLang="ko-KR" sz="7200" dirty="0">
                <a:hlinkClick r:id="rId2"/>
              </a:rPr>
              <a:t>/</a:t>
            </a:r>
            <a:br>
              <a:rPr lang="en-US" altLang="ko-KR" sz="7200" dirty="0">
                <a:hlinkClick r:id="rId2"/>
              </a:rPr>
            </a:br>
            <a:r>
              <a:rPr lang="en-US" altLang="ko-KR" sz="7200" dirty="0" err="1">
                <a:hlinkClick r:id="rId2"/>
              </a:rPr>
              <a:t>OhdsiKoreaTutorials</a:t>
            </a:r>
            <a:endParaRPr lang="ko-KR" altLang="en-US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36CE-1CE9-4A60-A47D-6109A2FDA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38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5EBF92-171C-4BAA-BBFF-10D164D19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14400"/>
            <a:ext cx="9144000" cy="14714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743B96-D909-4859-9D2E-AF95ED84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Patient Level Prediction:</a:t>
            </a:r>
            <a:br>
              <a:rPr lang="en-US" altLang="ko-KR" dirty="0"/>
            </a:br>
            <a:r>
              <a:rPr lang="en-US" altLang="ko-KR" dirty="0"/>
              <a:t>Population settings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EC5BB8-F284-49D8-9B14-CB21FD8DF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30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18B116-D7F1-4375-85EA-C0C4167A9418}"/>
              </a:ext>
            </a:extLst>
          </p:cNvPr>
          <p:cNvSpPr/>
          <p:nvPr/>
        </p:nvSpPr>
        <p:spPr>
          <a:xfrm>
            <a:off x="7924800" y="990600"/>
            <a:ext cx="11430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5989D4-6FC4-4E38-9B68-8DC1F6AA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676400"/>
            <a:ext cx="5337949" cy="47577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874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B9DA8-4C9F-495A-BD08-41594EE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Patient Level Prediction:</a:t>
            </a:r>
            <a:br>
              <a:rPr lang="en-US" altLang="ko-KR" dirty="0"/>
            </a:br>
            <a:r>
              <a:rPr lang="en-US" altLang="ko-KR" dirty="0"/>
              <a:t>Training settings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A77C7-4D89-4CAC-B76B-22CAB0324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31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4B61CD-5B58-44D1-A01D-491A6C833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152650"/>
            <a:ext cx="55530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73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B9DA8-4C9F-495A-BD08-41594EE55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Patient Level Prediction:</a:t>
            </a:r>
            <a:br>
              <a:rPr lang="en-US" altLang="ko-KR" dirty="0"/>
            </a:br>
            <a:r>
              <a:rPr lang="en-US" altLang="ko-KR" dirty="0"/>
              <a:t>Training settings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A77C7-4D89-4CAC-B76B-22CAB03246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32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D0870-FB6B-4342-A0B3-EBC1F7D11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4000500" cy="11525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51B878B-BABD-4347-AE82-D16E51241C20}"/>
              </a:ext>
            </a:extLst>
          </p:cNvPr>
          <p:cNvSpPr/>
          <p:nvPr/>
        </p:nvSpPr>
        <p:spPr>
          <a:xfrm>
            <a:off x="1295400" y="1143000"/>
            <a:ext cx="1143000" cy="838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17FFC7-5223-436F-AF90-DFBC859A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752726"/>
            <a:ext cx="7820025" cy="22288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00C15A0-C4ED-4BE8-8E4E-CF85EFF9ED70}"/>
              </a:ext>
            </a:extLst>
          </p:cNvPr>
          <p:cNvSpPr/>
          <p:nvPr/>
        </p:nvSpPr>
        <p:spPr>
          <a:xfrm>
            <a:off x="228600" y="3322637"/>
            <a:ext cx="1981200" cy="7159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EE771A-566A-4034-8028-77D842F5FB06}"/>
              </a:ext>
            </a:extLst>
          </p:cNvPr>
          <p:cNvSpPr/>
          <p:nvPr/>
        </p:nvSpPr>
        <p:spPr>
          <a:xfrm>
            <a:off x="228600" y="4205913"/>
            <a:ext cx="1981200" cy="7159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780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E5693-DD05-42D4-A0A3-F6265A09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package</a:t>
            </a:r>
            <a:br>
              <a:rPr lang="en-US" altLang="ko-KR" dirty="0"/>
            </a:br>
            <a:r>
              <a:rPr lang="en-US" altLang="ko-KR" dirty="0"/>
              <a:t>1. Upload package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A1F4F-EAFC-4E31-94A2-57162027E6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33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8256428-6DF5-478F-925B-D8C82BCBED23}"/>
              </a:ext>
            </a:extLst>
          </p:cNvPr>
          <p:cNvGrpSpPr/>
          <p:nvPr/>
        </p:nvGrpSpPr>
        <p:grpSpPr>
          <a:xfrm>
            <a:off x="228600" y="1712706"/>
            <a:ext cx="2057400" cy="3955911"/>
            <a:chOff x="228600" y="1349514"/>
            <a:chExt cx="2057400" cy="39559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35C8EBB-9C00-4152-B737-99372BF5A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8477"/>
            <a:stretch/>
          </p:blipFill>
          <p:spPr>
            <a:xfrm>
              <a:off x="228600" y="2057400"/>
              <a:ext cx="2057400" cy="32480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7CB61B-54ED-42FF-9E3A-06FBE7E04CC7}"/>
                </a:ext>
              </a:extLst>
            </p:cNvPr>
            <p:cNvSpPr/>
            <p:nvPr/>
          </p:nvSpPr>
          <p:spPr>
            <a:xfrm>
              <a:off x="228600" y="2286000"/>
              <a:ext cx="914400" cy="3810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A2270F-4CA8-4B66-9AD6-48592A1A7136}"/>
                </a:ext>
              </a:extLst>
            </p:cNvPr>
            <p:cNvSpPr txBox="1"/>
            <p:nvPr/>
          </p:nvSpPr>
          <p:spPr>
            <a:xfrm>
              <a:off x="228600" y="1349514"/>
              <a:ext cx="20574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1. Make a new folder</a:t>
              </a:r>
              <a:endParaRPr lang="ko-KR" altLang="en-US" sz="2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0F628A-83BA-4E0D-8DC0-218E46CB8DF7}"/>
              </a:ext>
            </a:extLst>
          </p:cNvPr>
          <p:cNvGrpSpPr/>
          <p:nvPr/>
        </p:nvGrpSpPr>
        <p:grpSpPr>
          <a:xfrm>
            <a:off x="2400300" y="1712706"/>
            <a:ext cx="2857500" cy="2331898"/>
            <a:chOff x="2400300" y="1712706"/>
            <a:chExt cx="2857500" cy="2331898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85D0CB6-C854-4C87-BC41-00BEF59A374E}"/>
                </a:ext>
              </a:extLst>
            </p:cNvPr>
            <p:cNvGrpSpPr/>
            <p:nvPr/>
          </p:nvGrpSpPr>
          <p:grpSpPr>
            <a:xfrm>
              <a:off x="2619582" y="2501554"/>
              <a:ext cx="2262188" cy="1543050"/>
              <a:chOff x="2619582" y="2501554"/>
              <a:chExt cx="2262188" cy="154305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BAF6639-6FA5-446A-906A-2D021C4F71E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46388"/>
              <a:stretch/>
            </p:blipFill>
            <p:spPr>
              <a:xfrm>
                <a:off x="2619582" y="2501554"/>
                <a:ext cx="2262188" cy="154305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40C62B7-2FA4-4A71-B01E-E75CF307CFAB}"/>
                  </a:ext>
                </a:extLst>
              </p:cNvPr>
              <p:cNvSpPr/>
              <p:nvPr/>
            </p:nvSpPr>
            <p:spPr>
              <a:xfrm>
                <a:off x="3429000" y="2649192"/>
                <a:ext cx="914400" cy="38100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3F1AF-FBA1-4E35-9D75-52A895706A6D}"/>
                </a:ext>
              </a:extLst>
            </p:cNvPr>
            <p:cNvSpPr txBox="1"/>
            <p:nvPr/>
          </p:nvSpPr>
          <p:spPr>
            <a:xfrm>
              <a:off x="2400300" y="1712706"/>
              <a:ext cx="2857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2. Get in the new folder and click </a:t>
              </a: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upload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4D0BE2-AEDA-4FFA-AF61-67D0004B1EF2}"/>
              </a:ext>
            </a:extLst>
          </p:cNvPr>
          <p:cNvGrpSpPr/>
          <p:nvPr/>
        </p:nvGrpSpPr>
        <p:grpSpPr>
          <a:xfrm>
            <a:off x="5257800" y="1712706"/>
            <a:ext cx="3657601" cy="3298967"/>
            <a:chOff x="5257800" y="1712706"/>
            <a:chExt cx="3657601" cy="329896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1B97E71-98D0-4D99-A42A-15B509D7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7801" y="2501555"/>
              <a:ext cx="3657600" cy="25101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E2ED99-8AF8-49AA-9F5F-2A3A2FB1FDB5}"/>
                </a:ext>
              </a:extLst>
            </p:cNvPr>
            <p:cNvSpPr txBox="1"/>
            <p:nvPr/>
          </p:nvSpPr>
          <p:spPr>
            <a:xfrm>
              <a:off x="5257800" y="1712706"/>
              <a:ext cx="3429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3. Upload the </a:t>
              </a:r>
              <a:r>
                <a:rPr lang="en-US" altLang="ko-KR" sz="2000" b="1" dirty="0" err="1">
                  <a:solidFill>
                    <a:schemeClr val="accent1">
                      <a:lumMod val="50000"/>
                    </a:schemeClr>
                  </a:solidFill>
                </a:rPr>
                <a:t>zip.file</a:t>
              </a: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which downloaded before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A4A2FBE-864D-40BD-AA91-9BF49A518B96}"/>
              </a:ext>
            </a:extLst>
          </p:cNvPr>
          <p:cNvSpPr/>
          <p:nvPr/>
        </p:nvSpPr>
        <p:spPr>
          <a:xfrm>
            <a:off x="1981200" y="30861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E9BCF1A-F961-4993-ABD8-E4DFB8F5EE45}"/>
              </a:ext>
            </a:extLst>
          </p:cNvPr>
          <p:cNvSpPr/>
          <p:nvPr/>
        </p:nvSpPr>
        <p:spPr>
          <a:xfrm>
            <a:off x="4650686" y="3142699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93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55DBF-C2A6-4904-A0E1-D442C31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package</a:t>
            </a:r>
            <a:br>
              <a:rPr lang="en-US" altLang="ko-KR" dirty="0"/>
            </a:br>
            <a:r>
              <a:rPr lang="en-US" altLang="ko-KR" dirty="0"/>
              <a:t>2. Install and Restart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B6D10-365C-46E9-B193-0378134092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34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20A224-45C6-427F-9E5A-643057878A86}"/>
              </a:ext>
            </a:extLst>
          </p:cNvPr>
          <p:cNvGrpSpPr/>
          <p:nvPr/>
        </p:nvGrpSpPr>
        <p:grpSpPr>
          <a:xfrm>
            <a:off x="838200" y="1673915"/>
            <a:ext cx="2857500" cy="4135644"/>
            <a:chOff x="304800" y="1712706"/>
            <a:chExt cx="2857500" cy="41356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A629CC-051C-4E7A-85B3-ABB47AC5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400" y="2362200"/>
              <a:ext cx="2238375" cy="34861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603F27-BA44-4A82-A10D-72F0FE37BB43}"/>
                </a:ext>
              </a:extLst>
            </p:cNvPr>
            <p:cNvSpPr txBox="1"/>
            <p:nvPr/>
          </p:nvSpPr>
          <p:spPr>
            <a:xfrm>
              <a:off x="304800" y="1712706"/>
              <a:ext cx="2857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4. Get in the new folder and click </a:t>
              </a: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upload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8127D0F-C115-4EFC-BF39-F5B21EE5AA6E}"/>
                </a:ext>
              </a:extLst>
            </p:cNvPr>
            <p:cNvSpPr/>
            <p:nvPr/>
          </p:nvSpPr>
          <p:spPr>
            <a:xfrm>
              <a:off x="457200" y="4953000"/>
              <a:ext cx="2314575" cy="3048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4427D33-5192-49F0-AD4E-81B30FD21AD0}"/>
              </a:ext>
            </a:extLst>
          </p:cNvPr>
          <p:cNvGrpSpPr/>
          <p:nvPr/>
        </p:nvGrpSpPr>
        <p:grpSpPr>
          <a:xfrm>
            <a:off x="4495800" y="1669705"/>
            <a:ext cx="3581399" cy="3912496"/>
            <a:chOff x="4495800" y="1669705"/>
            <a:chExt cx="3581399" cy="391249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BC1231A-1723-4440-AD2C-C66C3EECF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1049" y="2381801"/>
              <a:ext cx="3486150" cy="32004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74DB28-9F98-4CA4-9DC4-A7FDEDF543F4}"/>
                </a:ext>
              </a:extLst>
            </p:cNvPr>
            <p:cNvSpPr txBox="1"/>
            <p:nvPr/>
          </p:nvSpPr>
          <p:spPr>
            <a:xfrm>
              <a:off x="4495800" y="1669705"/>
              <a:ext cx="2857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50000"/>
                    </a:schemeClr>
                  </a:solidFill>
                </a:rPr>
                <a:t>5. </a:t>
              </a:r>
              <a:r>
                <a:rPr lang="en-US" altLang="ko-KR" sz="2000" b="1" dirty="0">
                  <a:solidFill>
                    <a:schemeClr val="accent1">
                      <a:lumMod val="50000"/>
                    </a:schemeClr>
                  </a:solidFill>
                </a:rPr>
                <a:t>Install and Restart</a:t>
              </a:r>
              <a:endParaRPr lang="ko-KR" altLang="en-US" sz="2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9C8121-2BC6-411E-88CC-465A0E559E98}"/>
                </a:ext>
              </a:extLst>
            </p:cNvPr>
            <p:cNvSpPr/>
            <p:nvPr/>
          </p:nvSpPr>
          <p:spPr>
            <a:xfrm>
              <a:off x="6781800" y="2381801"/>
              <a:ext cx="762000" cy="367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B51D263-2E22-49F2-A89C-C99769DBCB17}"/>
                </a:ext>
              </a:extLst>
            </p:cNvPr>
            <p:cNvSpPr/>
            <p:nvPr/>
          </p:nvSpPr>
          <p:spPr>
            <a:xfrm>
              <a:off x="4619624" y="2584334"/>
              <a:ext cx="1323975" cy="367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5008BE5A-C7D0-44D2-B62D-3F714C9B362A}"/>
              </a:ext>
            </a:extLst>
          </p:cNvPr>
          <p:cNvSpPr/>
          <p:nvPr/>
        </p:nvSpPr>
        <p:spPr>
          <a:xfrm>
            <a:off x="3562142" y="3429000"/>
            <a:ext cx="838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2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55DBF-C2A6-4904-A0E1-D442C31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package</a:t>
            </a:r>
            <a:br>
              <a:rPr lang="en-US" altLang="ko-KR" dirty="0"/>
            </a:br>
            <a:r>
              <a:rPr lang="en-US" altLang="ko-KR" dirty="0"/>
              <a:t>3. CodeToRun.R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B6D10-365C-46E9-B193-0378134092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35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7343C1-C047-4712-9B2F-89604A8391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38" b="11871"/>
          <a:stretch/>
        </p:blipFill>
        <p:spPr>
          <a:xfrm>
            <a:off x="304800" y="1447799"/>
            <a:ext cx="4495800" cy="441960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F3EAA7-E94F-4AFF-8893-5BDD2DACDACE}"/>
              </a:ext>
            </a:extLst>
          </p:cNvPr>
          <p:cNvSpPr/>
          <p:nvPr/>
        </p:nvSpPr>
        <p:spPr>
          <a:xfrm>
            <a:off x="833436" y="1905000"/>
            <a:ext cx="3890964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5AB971-13E9-411F-A527-65688CB6B0B6}"/>
              </a:ext>
            </a:extLst>
          </p:cNvPr>
          <p:cNvSpPr/>
          <p:nvPr/>
        </p:nvSpPr>
        <p:spPr>
          <a:xfrm>
            <a:off x="609600" y="3581400"/>
            <a:ext cx="9144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1B997FC-3786-4D7F-BC22-871D20EB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9" y="3052762"/>
            <a:ext cx="5219700" cy="1819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38D913-E245-43AA-A440-8DD4DBAE81A0}"/>
              </a:ext>
            </a:extLst>
          </p:cNvPr>
          <p:cNvSpPr/>
          <p:nvPr/>
        </p:nvSpPr>
        <p:spPr>
          <a:xfrm>
            <a:off x="3352800" y="3576085"/>
            <a:ext cx="914400" cy="381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475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DEBD6-3A3C-40A4-927C-2791CE965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package</a:t>
            </a:r>
            <a:br>
              <a:rPr lang="en-US" altLang="ko-KR" dirty="0"/>
            </a:br>
            <a:r>
              <a:rPr lang="en-US" altLang="ko-KR" dirty="0"/>
              <a:t>3. CodeToRun.R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15533-DB59-4E1B-AF28-C1FB35E9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62" y="1215748"/>
            <a:ext cx="6543675" cy="50387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489F8F-D036-4165-8ABF-E4A2C32C8E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36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ABBC8B-C5A8-412F-A83E-94DBF889DC95}"/>
              </a:ext>
            </a:extLst>
          </p:cNvPr>
          <p:cNvSpPr/>
          <p:nvPr/>
        </p:nvSpPr>
        <p:spPr>
          <a:xfrm>
            <a:off x="1300162" y="1752600"/>
            <a:ext cx="5634038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45C522-4265-4395-9BBF-F58671232B49}"/>
              </a:ext>
            </a:extLst>
          </p:cNvPr>
          <p:cNvSpPr/>
          <p:nvPr/>
        </p:nvSpPr>
        <p:spPr>
          <a:xfrm>
            <a:off x="1300162" y="2209800"/>
            <a:ext cx="5634038" cy="2286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47215C-975E-45B8-8CE6-79424E0CCAEC}"/>
              </a:ext>
            </a:extLst>
          </p:cNvPr>
          <p:cNvSpPr/>
          <p:nvPr/>
        </p:nvSpPr>
        <p:spPr>
          <a:xfrm>
            <a:off x="1300162" y="3429000"/>
            <a:ext cx="6777038" cy="9906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8DD284-9FC8-49B3-935D-A9A2FC62CDCF}"/>
              </a:ext>
            </a:extLst>
          </p:cNvPr>
          <p:cNvSpPr/>
          <p:nvPr/>
        </p:nvSpPr>
        <p:spPr>
          <a:xfrm>
            <a:off x="1300162" y="4575314"/>
            <a:ext cx="5634038" cy="8348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63FDC-863E-461B-A2E8-8A8EC558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package</a:t>
            </a:r>
            <a:br>
              <a:rPr lang="en-US" altLang="ko-KR" dirty="0"/>
            </a:br>
            <a:r>
              <a:rPr lang="en-US" altLang="ko-KR" dirty="0"/>
              <a:t>3. CodeToRun.R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20A5A-1A17-4E3A-AB9F-C24BED2DDE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37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830257-5713-4FA0-ABB4-0BA49388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2028825" cy="23717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AF00BDA-EA3E-4AFE-A8DA-21FA3B8CA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1219200"/>
            <a:ext cx="6477000" cy="49625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60A0583-3BF4-4065-9A0B-BD7F7D88A0B7}"/>
              </a:ext>
            </a:extLst>
          </p:cNvPr>
          <p:cNvSpPr/>
          <p:nvPr/>
        </p:nvSpPr>
        <p:spPr>
          <a:xfrm>
            <a:off x="2295525" y="1295400"/>
            <a:ext cx="6477000" cy="174625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A153ABF-F641-4712-BA16-38335903B18C}"/>
              </a:ext>
            </a:extLst>
          </p:cNvPr>
          <p:cNvSpPr/>
          <p:nvPr/>
        </p:nvSpPr>
        <p:spPr>
          <a:xfrm>
            <a:off x="2295525" y="3133725"/>
            <a:ext cx="647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63AFB3-EBA6-40D9-ABD9-D486200636A7}"/>
              </a:ext>
            </a:extLst>
          </p:cNvPr>
          <p:cNvSpPr/>
          <p:nvPr/>
        </p:nvSpPr>
        <p:spPr>
          <a:xfrm>
            <a:off x="3505200" y="3352800"/>
            <a:ext cx="838200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6D6C0BB-5B32-4EA1-878D-D4E84BDB4136}"/>
              </a:ext>
            </a:extLst>
          </p:cNvPr>
          <p:cNvCxnSpPr>
            <a:stCxn id="9" idx="3"/>
          </p:cNvCxnSpPr>
          <p:nvPr/>
        </p:nvCxnSpPr>
        <p:spPr>
          <a:xfrm>
            <a:off x="4343400" y="3429000"/>
            <a:ext cx="6096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34F7F4-3DF7-4E4F-8FE1-AAB34732C74D}"/>
              </a:ext>
            </a:extLst>
          </p:cNvPr>
          <p:cNvSpPr txBox="1"/>
          <p:nvPr/>
        </p:nvSpPr>
        <p:spPr>
          <a:xfrm>
            <a:off x="4953000" y="3275111"/>
            <a:ext cx="2650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“~/</a:t>
            </a:r>
            <a:r>
              <a:rPr lang="en-US" altLang="ko-KR" b="1" dirty="0" err="1">
                <a:solidFill>
                  <a:srgbClr val="FF0000"/>
                </a:solidFill>
              </a:rPr>
              <a:t>myResults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저장할 폴더 명</a:t>
            </a:r>
            <a:r>
              <a:rPr lang="en-US" altLang="ko-KR" b="1" dirty="0">
                <a:solidFill>
                  <a:srgbClr val="FF0000"/>
                </a:solidFill>
              </a:rPr>
              <a:t>”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AF543D-DEA0-4A6B-AF49-14B71E4755FC}"/>
              </a:ext>
            </a:extLst>
          </p:cNvPr>
          <p:cNvSpPr/>
          <p:nvPr/>
        </p:nvSpPr>
        <p:spPr>
          <a:xfrm>
            <a:off x="2295525" y="3581400"/>
            <a:ext cx="6477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59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716C-B8B1-4641-BB4F-628B8F24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package</a:t>
            </a:r>
            <a:br>
              <a:rPr lang="en-US" altLang="ko-KR" dirty="0"/>
            </a:br>
            <a:r>
              <a:rPr lang="en-US" altLang="ko-KR" dirty="0"/>
              <a:t>3. CodeToRun.R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63898-96BA-4A99-B358-68DDCEFD85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38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391324-B9C7-43AC-82B4-04BFDA9598DB}"/>
              </a:ext>
            </a:extLst>
          </p:cNvPr>
          <p:cNvGrpSpPr/>
          <p:nvPr/>
        </p:nvGrpSpPr>
        <p:grpSpPr>
          <a:xfrm>
            <a:off x="1143000" y="1371600"/>
            <a:ext cx="7191962" cy="4495800"/>
            <a:chOff x="1143000" y="1371600"/>
            <a:chExt cx="7191962" cy="449580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22CF09A-745B-4D70-8EBC-157FCA817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6999" y="1371600"/>
              <a:ext cx="6937963" cy="44958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8A356F-81D1-43CD-B1DB-9B4EF661E0D6}"/>
                </a:ext>
              </a:extLst>
            </p:cNvPr>
            <p:cNvSpPr/>
            <p:nvPr/>
          </p:nvSpPr>
          <p:spPr>
            <a:xfrm>
              <a:off x="2209800" y="2590801"/>
              <a:ext cx="3657600" cy="2362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9308475-12CF-435B-A4E9-BC4865AC293E}"/>
                </a:ext>
              </a:extLst>
            </p:cNvPr>
            <p:cNvSpPr/>
            <p:nvPr/>
          </p:nvSpPr>
          <p:spPr>
            <a:xfrm>
              <a:off x="1143000" y="5334000"/>
              <a:ext cx="1828800" cy="533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5733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2C89-2089-43A6-884F-41725DC0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your own prediction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CD647-71F6-4472-BE14-60A982A554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39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3F15D-2BDE-4263-9171-54CAF115F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59298"/>
              </p:ext>
            </p:extLst>
          </p:nvPr>
        </p:nvGraphicFramePr>
        <p:xfrm>
          <a:off x="428625" y="2527300"/>
          <a:ext cx="8029575" cy="18034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75169">
                  <a:extLst>
                    <a:ext uri="{9D8B030D-6E8A-4147-A177-3AD203B41FA5}">
                      <a16:colId xmlns:a16="http://schemas.microsoft.com/office/drawing/2014/main" val="4108002967"/>
                    </a:ext>
                  </a:extLst>
                </a:gridCol>
                <a:gridCol w="5054406">
                  <a:extLst>
                    <a:ext uri="{9D8B030D-6E8A-4147-A177-3AD203B41FA5}">
                      <a16:colId xmlns:a16="http://schemas.microsoft.com/office/drawing/2014/main" val="461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Choice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Value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Target population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예측을 하고자 하는 대상 환자군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</a:rPr>
                        <a:t>Outcome 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예측하고자 하는 임상적인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Time At Risk (TAR)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 모델을 적용시키고자 하는 환자군에게서 예측하고자 하는 임상 결과를 관찰 할 시간 구간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5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0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2C89-2089-43A6-884F-41725DC0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CD647-71F6-4472-BE14-60A982A554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4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BB3F15D-2BDE-4263-9171-54CAF115F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69574"/>
              </p:ext>
            </p:extLst>
          </p:nvPr>
        </p:nvGraphicFramePr>
        <p:xfrm>
          <a:off x="428625" y="1229360"/>
          <a:ext cx="8029575" cy="219964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75169">
                  <a:extLst>
                    <a:ext uri="{9D8B030D-6E8A-4147-A177-3AD203B41FA5}">
                      <a16:colId xmlns:a16="http://schemas.microsoft.com/office/drawing/2014/main" val="4108002967"/>
                    </a:ext>
                  </a:extLst>
                </a:gridCol>
                <a:gridCol w="5054406">
                  <a:extLst>
                    <a:ext uri="{9D8B030D-6E8A-4147-A177-3AD203B41FA5}">
                      <a16:colId xmlns:a16="http://schemas.microsoft.com/office/drawing/2014/main" val="461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Choice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Value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Target population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예측을 하고자 하는 대상 환자군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</a:rPr>
                        <a:t>Outcome 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예측하고자 하는 임상적인 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Time At Risk (TAR)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예측 모델을 적용시키고자 하는 환자군에게서 예측하고자 하는 임상 결과를 관찰 할 시간 구간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5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Model</a:t>
                      </a:r>
                      <a:endPara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사용하고자 하는 예측 모델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9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2C89-2089-43A6-884F-41725DC0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Prediction problem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CD647-71F6-4472-BE14-60A982A554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5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E9BEE8-8DB6-4477-A26F-B612CC127E27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1229360"/>
          <a:ext cx="8029575" cy="19558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75169">
                  <a:extLst>
                    <a:ext uri="{9D8B030D-6E8A-4147-A177-3AD203B41FA5}">
                      <a16:colId xmlns:a16="http://schemas.microsoft.com/office/drawing/2014/main" val="4108002967"/>
                    </a:ext>
                  </a:extLst>
                </a:gridCol>
                <a:gridCol w="5054406">
                  <a:extLst>
                    <a:ext uri="{9D8B030D-6E8A-4147-A177-3AD203B41FA5}">
                      <a16:colId xmlns:a16="http://schemas.microsoft.com/office/drawing/2014/main" val="461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Choice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Value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Target population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Sulfonylurea </a:t>
                      </a:r>
                      <a:r>
                        <a:rPr lang="ko-KR" altLang="en-US" sz="1800" dirty="0"/>
                        <a:t>복용을 시작한 당뇨병 환자군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</a:rPr>
                        <a:t>Outcome 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Hypoglycemia</a:t>
                      </a:r>
                      <a:r>
                        <a:rPr lang="ko-KR" altLang="en-US" sz="1800" dirty="0"/>
                        <a:t> 발생 환자군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Time At Risk (TAR)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90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180</a:t>
                      </a:r>
                      <a:r>
                        <a:rPr lang="ko-KR" altLang="en-US" sz="18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5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Model</a:t>
                      </a:r>
                      <a:endPara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LASSO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logistic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regression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3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2C89-2089-43A6-884F-41725DC0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Target cohort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CD647-71F6-4472-BE14-60A982A554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6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E9BEE8-8DB6-4477-A26F-B612CC127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90792"/>
              </p:ext>
            </p:extLst>
          </p:nvPr>
        </p:nvGraphicFramePr>
        <p:xfrm>
          <a:off x="428625" y="1229360"/>
          <a:ext cx="8029575" cy="19558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975169">
                  <a:extLst>
                    <a:ext uri="{9D8B030D-6E8A-4147-A177-3AD203B41FA5}">
                      <a16:colId xmlns:a16="http://schemas.microsoft.com/office/drawing/2014/main" val="4108002967"/>
                    </a:ext>
                  </a:extLst>
                </a:gridCol>
                <a:gridCol w="5054406">
                  <a:extLst>
                    <a:ext uri="{9D8B030D-6E8A-4147-A177-3AD203B41FA5}">
                      <a16:colId xmlns:a16="http://schemas.microsoft.com/office/drawing/2014/main" val="4619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Choice 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Value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/>
                          </a:solidFill>
                        </a:rPr>
                        <a:t>Target population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Sulfonylurea </a:t>
                      </a:r>
                      <a:r>
                        <a:rPr lang="ko-KR" altLang="en-US" sz="1800" dirty="0"/>
                        <a:t>복용을 시작한 당뇨병 환자군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31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rgbClr val="C00000"/>
                          </a:solidFill>
                        </a:rPr>
                        <a:t>Outcome </a:t>
                      </a:r>
                      <a:endParaRPr lang="ko-KR" alt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Hypoglycemia</a:t>
                      </a:r>
                      <a:r>
                        <a:rPr lang="ko-KR" altLang="en-US" sz="1800" dirty="0"/>
                        <a:t> 발생 환자군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75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4"/>
                          </a:solidFill>
                        </a:rPr>
                        <a:t>Time At Risk (TAR)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90</a:t>
                      </a:r>
                      <a:r>
                        <a:rPr lang="ko-KR" altLang="en-US" sz="1800" dirty="0"/>
                        <a:t>일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180</a:t>
                      </a:r>
                      <a:r>
                        <a:rPr lang="ko-KR" altLang="en-US" sz="18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53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Model</a:t>
                      </a:r>
                      <a:endParaRPr lang="ko-KR" altLang="en-US" sz="2000" b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LASSO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logistic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regression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1638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2B4E32D-E9F7-4BE2-9C56-63778F12430F}"/>
              </a:ext>
            </a:extLst>
          </p:cNvPr>
          <p:cNvSpPr/>
          <p:nvPr/>
        </p:nvSpPr>
        <p:spPr>
          <a:xfrm>
            <a:off x="228600" y="1524000"/>
            <a:ext cx="82296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FDA89EB-AFBA-4CAF-962B-ACC23CD5A1E6}"/>
              </a:ext>
            </a:extLst>
          </p:cNvPr>
          <p:cNvCxnSpPr>
            <a:stCxn id="3" idx="2"/>
          </p:cNvCxnSpPr>
          <p:nvPr/>
        </p:nvCxnSpPr>
        <p:spPr>
          <a:xfrm>
            <a:off x="4343400" y="2057400"/>
            <a:ext cx="0" cy="1752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AF2088-EFBC-49E9-AF94-781AACC49DB8}"/>
              </a:ext>
            </a:extLst>
          </p:cNvPr>
          <p:cNvSpPr txBox="1"/>
          <p:nvPr/>
        </p:nvSpPr>
        <p:spPr>
          <a:xfrm>
            <a:off x="703621" y="3803374"/>
            <a:ext cx="7279557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Sulfonylurea new user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Observation period 365 days was needed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Patient with T2DM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Patient who did not use other glucose lowering drugs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sulfonylurea were stopped, cohort ended</a:t>
            </a:r>
          </a:p>
          <a:p>
            <a:pPr marL="285750" indent="-285750">
              <a:buFontTx/>
              <a:buChar char="-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other glucose lowering drugs were prescribed, cohort censored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3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F2C89-2089-43A6-884F-41725DC0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start: Making Concept Sets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CD647-71F6-4472-BE14-60A982A554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7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55A7BF-7697-4239-9AEC-22524C4CC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76375"/>
            <a:ext cx="70104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9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DE620-D6DE-434D-BBFF-EDAD8F76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 concept set for SU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C1E1C5-CC0E-4BED-BBB7-072F2D418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006F5-7865-465C-8B5B-E6BE287A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8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1CBCAB1-3CE9-4966-8AD5-4E2DAAFFD3F8}"/>
              </a:ext>
            </a:extLst>
          </p:cNvPr>
          <p:cNvGrpSpPr/>
          <p:nvPr/>
        </p:nvGrpSpPr>
        <p:grpSpPr>
          <a:xfrm>
            <a:off x="228600" y="904308"/>
            <a:ext cx="8948090" cy="2837429"/>
            <a:chOff x="228600" y="1313098"/>
            <a:chExt cx="8948090" cy="28374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3C8C39F-7939-419C-9D24-F6DE32124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313098"/>
              <a:ext cx="8763000" cy="2837429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F1552EB-427D-433A-9EC6-9285685178E2}"/>
                </a:ext>
              </a:extLst>
            </p:cNvPr>
            <p:cNvSpPr/>
            <p:nvPr/>
          </p:nvSpPr>
          <p:spPr>
            <a:xfrm>
              <a:off x="7086600" y="1905000"/>
              <a:ext cx="1066800" cy="8382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E24662-3379-478B-A457-C8003EEF7F0C}"/>
                </a:ext>
              </a:extLst>
            </p:cNvPr>
            <p:cNvSpPr txBox="1"/>
            <p:nvPr/>
          </p:nvSpPr>
          <p:spPr>
            <a:xfrm>
              <a:off x="5640144" y="1626872"/>
              <a:ext cx="353654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rgbClr val="FF0000"/>
                  </a:solidFill>
                </a:rPr>
                <a:t>Sulfonylurea </a:t>
              </a:r>
              <a:r>
                <a:rPr lang="ko-KR" altLang="en-US" b="1" dirty="0">
                  <a:solidFill>
                    <a:srgbClr val="FF0000"/>
                  </a:solidFill>
                </a:rPr>
                <a:t>계열 약물의 </a:t>
              </a:r>
              <a:r>
                <a:rPr lang="en-US" altLang="ko-KR" b="1" dirty="0">
                  <a:solidFill>
                    <a:srgbClr val="FF0000"/>
                  </a:solidFill>
                </a:rPr>
                <a:t>concept Ids</a:t>
              </a:r>
              <a:r>
                <a:rPr lang="ko-KR" altLang="en-US" b="1" dirty="0">
                  <a:solidFill>
                    <a:srgbClr val="FF0000"/>
                  </a:solidFill>
                </a:rPr>
                <a:t>를 </a:t>
              </a:r>
              <a:endParaRPr lang="en-US" altLang="ko-KR" b="1" dirty="0">
                <a:solidFill>
                  <a:srgbClr val="FF0000"/>
                </a:solidFill>
              </a:endParaRPr>
            </a:p>
            <a:p>
              <a:r>
                <a:rPr lang="ko-KR" altLang="en-US" b="1" dirty="0">
                  <a:solidFill>
                    <a:srgbClr val="FF0000"/>
                  </a:solidFill>
                </a:rPr>
                <a:t>단체로 선택 가능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0AE9288-4026-4A17-8456-6AFB2063EF0C}"/>
                </a:ext>
              </a:extLst>
            </p:cNvPr>
            <p:cNvSpPr/>
            <p:nvPr/>
          </p:nvSpPr>
          <p:spPr>
            <a:xfrm>
              <a:off x="5106744" y="2322443"/>
              <a:ext cx="1066800" cy="19215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AB92FCF-EAA6-496C-A47F-58A0A9C74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06510"/>
            <a:ext cx="8763000" cy="28990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CD0148-9E9B-4DB7-8EF1-570E4315B7F5}"/>
              </a:ext>
            </a:extLst>
          </p:cNvPr>
          <p:cNvSpPr/>
          <p:nvPr/>
        </p:nvSpPr>
        <p:spPr>
          <a:xfrm>
            <a:off x="228600" y="6081347"/>
            <a:ext cx="1066800" cy="283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B4E000-5947-4F78-B44A-0EF01C9C8034}"/>
              </a:ext>
            </a:extLst>
          </p:cNvPr>
          <p:cNvSpPr/>
          <p:nvPr/>
        </p:nvSpPr>
        <p:spPr>
          <a:xfrm>
            <a:off x="228600" y="5257800"/>
            <a:ext cx="1066800" cy="283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2420F1-D927-4782-BC08-ECCCC706922D}"/>
              </a:ext>
            </a:extLst>
          </p:cNvPr>
          <p:cNvSpPr/>
          <p:nvPr/>
        </p:nvSpPr>
        <p:spPr>
          <a:xfrm>
            <a:off x="2590800" y="4724400"/>
            <a:ext cx="10668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08B011-004F-4ABB-9DAE-A6FEB7B95BA7}"/>
              </a:ext>
            </a:extLst>
          </p:cNvPr>
          <p:cNvSpPr txBox="1"/>
          <p:nvPr/>
        </p:nvSpPr>
        <p:spPr>
          <a:xfrm>
            <a:off x="2803727" y="5387282"/>
            <a:ext cx="1949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약물 하나씩 선택 가능</a:t>
            </a:r>
          </a:p>
        </p:txBody>
      </p:sp>
    </p:spTree>
    <p:extLst>
      <p:ext uri="{BB962C8B-B14F-4D97-AF65-F5344CB8AC3E}">
        <p14:creationId xmlns:p14="http://schemas.microsoft.com/office/powerpoint/2010/main" val="82790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DE620-D6DE-434D-BBFF-EDAD8F76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a concept set for SU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8006F5-7865-465C-8B5B-E6BE287A14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pPr>
                <a:buSzPct val="25000"/>
              </a:pPr>
              <a:t>9</a:t>
            </a:fld>
            <a:endParaRPr lang="en-US" sz="1200" dirty="0">
              <a:solidFill>
                <a:srgbClr val="20425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3BDB6-592C-497B-88C9-64711FB2E1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317"/>
          <a:stretch/>
        </p:blipFill>
        <p:spPr>
          <a:xfrm>
            <a:off x="0" y="1134603"/>
            <a:ext cx="9144000" cy="412319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76090-D325-4E16-BEEF-9BE4ACBCA57C}"/>
              </a:ext>
            </a:extLst>
          </p:cNvPr>
          <p:cNvSpPr/>
          <p:nvPr/>
        </p:nvSpPr>
        <p:spPr>
          <a:xfrm>
            <a:off x="76200" y="1219200"/>
            <a:ext cx="3124200" cy="685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19BA7E9-52A2-4869-B170-427FDDE5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6" y="3733800"/>
            <a:ext cx="7391400" cy="26393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915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4C77E58B18764BA9F4485A4FB4C2A4" ma:contentTypeVersion="6" ma:contentTypeDescription="Create a new document." ma:contentTypeScope="" ma:versionID="3a953334edd8eff74c2e6ab20c79739b">
  <xsd:schema xmlns:xsd="http://www.w3.org/2001/XMLSchema" xmlns:xs="http://www.w3.org/2001/XMLSchema" xmlns:p="http://schemas.microsoft.com/office/2006/metadata/properties" xmlns:ns2="6aa4acca-6ce2-4a89-886c-179c5d781235" targetNamespace="http://schemas.microsoft.com/office/2006/metadata/properties" ma:root="true" ma:fieldsID="c0f23dd8616ac65f7b9becc58c7b1116" ns2:_="">
    <xsd:import namespace="6aa4acca-6ce2-4a89-886c-179c5d7812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a4acca-6ce2-4a89-886c-179c5d7812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58F0A2-F3E3-46DF-9160-CBE0945AA06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3A09A-61ED-4EAF-8329-B9E8D59E281E}">
  <ds:schemaRefs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6aa4acca-6ce2-4a89-886c-179c5d781235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6465A5B-EB83-4500-A0B7-B13B8237D7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a4acca-6ce2-4a89-886c-179c5d7812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9173</TotalTime>
  <Words>859</Words>
  <Application>Microsoft Office PowerPoint</Application>
  <PresentationFormat>화면 슬라이드 쇼(4:3)</PresentationFormat>
  <Paragraphs>180</Paragraphs>
  <Slides>39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OHDSI Tutorial: Additional exercise from making cohorts to predict results</vt:lpstr>
      <vt:lpstr>시작하기에 앞서</vt:lpstr>
      <vt:lpstr>You can access to the whole stuff at</vt:lpstr>
      <vt:lpstr>Prediction problem</vt:lpstr>
      <vt:lpstr>Prediction problem</vt:lpstr>
      <vt:lpstr>Target cohort</vt:lpstr>
      <vt:lpstr>Before start: Making Concept Sets</vt:lpstr>
      <vt:lpstr>Making a concept set for SU</vt:lpstr>
      <vt:lpstr>Making a concept set for SU</vt:lpstr>
      <vt:lpstr>Making a concept set for SU</vt:lpstr>
      <vt:lpstr>Making a concept set for T2DM</vt:lpstr>
      <vt:lpstr>Making a concept set for T2DM</vt:lpstr>
      <vt:lpstr>Making a concept set for other blood glucose lowering drugs</vt:lpstr>
      <vt:lpstr>Define cohort: Process flow for formally defining a cohort in ATLAS</vt:lpstr>
      <vt:lpstr>Sulfonylurea new user (initial event)</vt:lpstr>
      <vt:lpstr>Additional inclusion criteria : patient with T2DM</vt:lpstr>
      <vt:lpstr>Additional exclusion criteria : other glucose lowering medication user</vt:lpstr>
      <vt:lpstr>Cohort exit criteria and censoring event</vt:lpstr>
      <vt:lpstr>Generate target cohort</vt:lpstr>
      <vt:lpstr>Outcome cohort</vt:lpstr>
      <vt:lpstr>Make concept set</vt:lpstr>
      <vt:lpstr>Hypoglycemia cohort cohort entry</vt:lpstr>
      <vt:lpstr>Hypoglycemia cohort  cohort exit</vt:lpstr>
      <vt:lpstr>Generate target cohort</vt:lpstr>
      <vt:lpstr>What evidence does OHDSI seek to generate from observational data?</vt:lpstr>
      <vt:lpstr>PowerPoint 프레젠테이션</vt:lpstr>
      <vt:lpstr>Patient Level Prediction: Prediction problem settings</vt:lpstr>
      <vt:lpstr>Patient Level Prediction: Model settings</vt:lpstr>
      <vt:lpstr>Patient Level Prediction: Covariate settings</vt:lpstr>
      <vt:lpstr>Patient Level Prediction: Population settings</vt:lpstr>
      <vt:lpstr>Patient Level Prediction: Training settings</vt:lpstr>
      <vt:lpstr>Patient Level Prediction: Training settings</vt:lpstr>
      <vt:lpstr>Running package 1. Upload package</vt:lpstr>
      <vt:lpstr>Running package 2. Install and Restart</vt:lpstr>
      <vt:lpstr>Running package 3. CodeToRun.R</vt:lpstr>
      <vt:lpstr>Running package 3. CodeToRun.R</vt:lpstr>
      <vt:lpstr>Running package 3. CodeToRun.R</vt:lpstr>
      <vt:lpstr>Running package 3. CodeToRun.R</vt:lpstr>
      <vt:lpstr>Design your own prediction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OHDSI Tutorial:  Patient-level predictive modelling in observational healthcare data</dc:title>
  <dc:creator>Peter Rijnbeek</dc:creator>
  <cp:lastModifiedBy>dbwls5223@naver.com</cp:lastModifiedBy>
  <cp:revision>93</cp:revision>
  <cp:lastPrinted>2018-10-13T12:05:45Z</cp:lastPrinted>
  <dcterms:created xsi:type="dcterms:W3CDTF">2018-10-11T16:22:23Z</dcterms:created>
  <dcterms:modified xsi:type="dcterms:W3CDTF">2019-12-10T04:15:46Z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4096">
    <vt:lpwstr>6</vt:lpwstr>
  </property>
  <property fmtid="{D5CDD505-2E9C-101B-9397-08002B2CF9AE}" pid="3" name="ContentTypeId">
    <vt:lpwstr>0x010100764C77E58B18764BA9F4485A4FB4C2A4</vt:lpwstr>
  </property>
  <property fmtid="{D5CDD505-2E9C-101B-9397-08002B2CF9AE}" pid="4" name="AuthorIds_UIVersion_2560">
    <vt:lpwstr>6</vt:lpwstr>
  </property>
</Properties>
</file>