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2" r:id="rId6"/>
    <p:sldId id="274" r:id="rId7"/>
    <p:sldId id="276" r:id="rId8"/>
    <p:sldId id="270" r:id="rId9"/>
    <p:sldId id="273" r:id="rId10"/>
    <p:sldId id="271" r:id="rId11"/>
    <p:sldId id="268" r:id="rId12"/>
    <p:sldId id="258" r:id="rId13"/>
    <p:sldId id="267" r:id="rId14"/>
    <p:sldId id="269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1"/>
    <p:restoredTop sz="91373"/>
  </p:normalViewPr>
  <p:slideViewPr>
    <p:cSldViewPr snapToGrid="0" snapToObjects="1">
      <p:cViewPr>
        <p:scale>
          <a:sx n="67" d="100"/>
          <a:sy n="67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55FF-C3E3-634A-A3A7-47BC1AE3F04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46529-2070-C241-8EB0-E9A80C6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6529-2070-C241-8EB0-E9A80C6EB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6529-2070-C241-8EB0-E9A80C6EB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7660-974D-D941-8FD9-B3D6BB07BF3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F7C6-64F0-F848-B641-15BEABF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65418" y="1004599"/>
            <a:ext cx="4738254" cy="464112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1HoonJumbomambo" charset="0"/>
                <a:ea typeface="1HoonJumbomambo" charset="0"/>
                <a:cs typeface="1HoonJumbomambo" charset="0"/>
              </a:rPr>
              <a:t>White Illusion</a:t>
            </a:r>
          </a:p>
          <a:p>
            <a:pPr algn="ctr"/>
            <a:endParaRPr lang="en-US" dirty="0">
              <a:latin typeface="1HoonJumbomambo" charset="0"/>
              <a:ea typeface="1HoonJumbomambo" charset="0"/>
              <a:cs typeface="1HoonJumbomambo" charset="0"/>
            </a:endParaRPr>
          </a:p>
          <a:p>
            <a:pPr algn="ctr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Py-Emotion:Persona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#2</a:t>
            </a:r>
          </a:p>
          <a:p>
            <a:pPr algn="ctr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PsychoPy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Workshop</a:t>
            </a:r>
          </a:p>
          <a:p>
            <a:pPr algn="ctr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Y.K.Lee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algn="ctr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2018.07.31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079193" y="5756314"/>
            <a:ext cx="1112807" cy="994673"/>
            <a:chOff x="11079191" y="5776536"/>
            <a:chExt cx="1112807" cy="9946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63222" y="5776536"/>
              <a:ext cx="744747" cy="68689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11079191" y="6463432"/>
              <a:ext cx="1112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Libian TC" charset="-120"/>
                  <a:ea typeface="Libian TC" charset="-120"/>
                  <a:cs typeface="Libian TC" charset="-120"/>
                </a:rPr>
                <a:t>@</a:t>
              </a:r>
              <a:r>
                <a:rPr lang="en-US" sz="1400" b="1" smtClean="0">
                  <a:solidFill>
                    <a:schemeClr val="accent2">
                      <a:lumMod val="75000"/>
                    </a:schemeClr>
                  </a:solidFill>
                  <a:latin typeface="Libian TC" charset="-120"/>
                  <a:ea typeface="Libian TC" charset="-120"/>
                  <a:cs typeface="Libian TC" charset="-120"/>
                </a:rPr>
                <a:t>PyEmotion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Libian TC" charset="-120"/>
                <a:ea typeface="Libian TC" charset="-120"/>
                <a:cs typeface="Libian TC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3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함수 정의 </a:t>
            </a:r>
            <a:r>
              <a:rPr lang="en-US" altLang="ko-KR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48672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showIllusion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”</a:t>
            </a:r>
          </a:p>
          <a:p>
            <a:pPr marL="0" indent="0">
              <a:buNone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illusionName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”</a:t>
            </a: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[state]</a:t>
            </a:r>
          </a:p>
          <a:p>
            <a:pPr marL="0" indent="0">
              <a:buNone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showIllusion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” x “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illusionName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”</a:t>
            </a:r>
          </a:p>
          <a:p>
            <a:pPr marL="0" indent="0">
              <a:buNone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= “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switchStatesAndDrawBackground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57" y="1166020"/>
            <a:ext cx="6968343" cy="5010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4050" y="2095500"/>
            <a:ext cx="44767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4050" y="3615533"/>
            <a:ext cx="44767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34050" y="4839892"/>
            <a:ext cx="4610100" cy="295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34050" y="5496917"/>
            <a:ext cx="4610100" cy="295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1" y="365125"/>
            <a:ext cx="9367518" cy="61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-55802"/>
            <a:ext cx="10316796" cy="6786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3" y="2247754"/>
            <a:ext cx="2425422" cy="1925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49" y="4394039"/>
            <a:ext cx="2609706" cy="1994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078" y="2247754"/>
            <a:ext cx="2703188" cy="1925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560" y="4317816"/>
            <a:ext cx="2609706" cy="19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78" y="185778"/>
            <a:ext cx="3873285" cy="299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2" y="184032"/>
            <a:ext cx="4185544" cy="298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726061" y="1190573"/>
            <a:ext cx="674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‘s’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7195" y="5088205"/>
            <a:ext cx="67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‘’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212" y="3599142"/>
            <a:ext cx="4011548" cy="304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Left-Right Arrow 21"/>
          <p:cNvSpPr/>
          <p:nvPr/>
        </p:nvSpPr>
        <p:spPr>
          <a:xfrm>
            <a:off x="4533586" y="708654"/>
            <a:ext cx="3059103" cy="543818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6200000">
            <a:off x="10210763" y="3317338"/>
            <a:ext cx="1409982" cy="543818"/>
          </a:xfrm>
          <a:prstGeom prst="left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893958" y="3177865"/>
            <a:ext cx="674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‘a’</a:t>
            </a:r>
            <a:endParaRPr lang="en-US" sz="3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52" y="3326847"/>
            <a:ext cx="4265771" cy="3421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Left-Right Arrow 25"/>
          <p:cNvSpPr/>
          <p:nvPr/>
        </p:nvSpPr>
        <p:spPr>
          <a:xfrm rot="16200000">
            <a:off x="3585630" y="3143929"/>
            <a:ext cx="1409982" cy="543818"/>
          </a:xfrm>
          <a:prstGeom prst="left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4595625" y="5109427"/>
            <a:ext cx="3059103" cy="543818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81872" y="5653245"/>
            <a:ext cx="674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‘s’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35" y="3085258"/>
            <a:ext cx="674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‘a’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06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Import()</a:t>
            </a:r>
          </a:p>
          <a:p>
            <a:r>
              <a:rPr lang="en-US" dirty="0" smtClean="0"/>
              <a:t>Define objects &amp; functions</a:t>
            </a: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Def. 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mainloop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12688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Import()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objects &amp; functions</a:t>
            </a: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Def. 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mainloop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9400" y="1962150"/>
            <a:ext cx="367665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실행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2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336" y="162907"/>
            <a:ext cx="10515600" cy="80289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Many versions of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colour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illusions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17" y="2214879"/>
            <a:ext cx="6838009" cy="141129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The black and grey version. </a:t>
            </a:r>
          </a:p>
          <a:p>
            <a:r>
              <a:rPr lang="en-US" sz="1800" dirty="0" smtClean="0"/>
              <a:t>The White illusion (“black and grey”)</a:t>
            </a:r>
          </a:p>
          <a:p>
            <a:pPr lvl="1"/>
            <a:r>
              <a:rPr lang="en-US" sz="1600" dirty="0" smtClean="0"/>
              <a:t>Australian psychologist </a:t>
            </a:r>
            <a:r>
              <a:rPr lang="en-US" sz="1600" dirty="0" err="1" smtClean="0"/>
              <a:t>Micheal</a:t>
            </a:r>
            <a:r>
              <a:rPr lang="en-US" sz="1600" dirty="0" smtClean="0"/>
              <a:t> White (1979) 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Munker</a:t>
            </a:r>
            <a:r>
              <a:rPr lang="en-US" sz="1800" dirty="0" smtClean="0"/>
              <a:t> illusion (colorful one)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16" y="1270000"/>
            <a:ext cx="5740400" cy="5588000"/>
          </a:xfrm>
          <a:prstGeom prst="rect">
            <a:avLst/>
          </a:prstGeom>
        </p:spPr>
      </p:pic>
      <p:pic>
        <p:nvPicPr>
          <p:cNvPr id="10" name="Picture 2" descr="https://bioperipatetic.files.wordpress.com/2012/09/munker-illus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7" y="3626172"/>
            <a:ext cx="2952115" cy="26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606"/>
            <a:ext cx="1086273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Illusion occurs because surrounding color can yield an effect. </a:t>
            </a:r>
          </a:p>
          <a:p>
            <a:pPr lvl="1"/>
            <a:r>
              <a:rPr lang="en-US" sz="2800" dirty="0" smtClean="0"/>
              <a:t>Lateral inhibition (Kingdom 1997)</a:t>
            </a:r>
          </a:p>
          <a:p>
            <a:pPr lvl="2"/>
            <a:r>
              <a:rPr lang="en-US" sz="2400" dirty="0" smtClean="0"/>
              <a:t>The response to one stimulus is strengthened or weakened by the presence of a similar or different response in neighboring regions (“lateral” refers to side by side spatial position). </a:t>
            </a:r>
            <a:endParaRPr lang="en-US" sz="2400" dirty="0"/>
          </a:p>
        </p:txBody>
      </p:sp>
      <p:pic>
        <p:nvPicPr>
          <p:cNvPr id="8" name="Picture 7" descr="mage result for white il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91" y="3597275"/>
            <a:ext cx="3458121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47202" y="5630863"/>
            <a:ext cx="2241303" cy="546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Adelson</a:t>
            </a:r>
            <a:r>
              <a:rPr lang="en-US" dirty="0" smtClean="0"/>
              <a:t> EH (1993)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upload.wikimedia.org/wikipedia/commons/thumb/d/d2/Whites_illusion.jpg/250px-Whites_illu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12273"/>
            <a:ext cx="4270801" cy="36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09919" y="3919224"/>
            <a:ext cx="1842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The reason why we call this ‘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contrast’</a:t>
            </a:r>
            <a:r>
              <a:rPr lang="en-US" sz="1500" dirty="0" smtClean="0">
                <a:solidFill>
                  <a:srgbClr val="FF0000"/>
                </a:solidFill>
              </a:rPr>
              <a:t> effect, and use the word ‘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simultaneous</a:t>
            </a:r>
            <a:r>
              <a:rPr lang="en-US" sz="1500" dirty="0" smtClean="0">
                <a:solidFill>
                  <a:srgbClr val="FF0000"/>
                </a:solidFill>
              </a:rPr>
              <a:t>’ is because we will look at the images 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side by side</a:t>
            </a:r>
            <a:r>
              <a:rPr lang="en-US" sz="1500" dirty="0" smtClean="0">
                <a:solidFill>
                  <a:srgbClr val="FF0000"/>
                </a:solidFill>
              </a:rPr>
              <a:t>,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at the same time</a:t>
            </a:r>
            <a:r>
              <a:rPr lang="en-US" sz="1500" dirty="0" smtClean="0">
                <a:solidFill>
                  <a:srgbClr val="FF0000"/>
                </a:solidFill>
              </a:rPr>
              <a:t>. 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835055"/>
            <a:ext cx="881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Simultaneous brightness contrast effect (“SBC”) </a:t>
            </a:r>
          </a:p>
          <a:p>
            <a:pPr lvl="1"/>
            <a:r>
              <a:rPr lang="en-US" sz="2000" dirty="0" smtClean="0"/>
              <a:t>A grey patch surrounded by black appears brighter than the same grey patch surrounded by white.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56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678"/>
            <a:ext cx="10515600" cy="827088"/>
          </a:xfrm>
        </p:spPr>
        <p:txBody>
          <a:bodyPr/>
          <a:lstStyle/>
          <a:p>
            <a:pPr algn="ctr"/>
            <a:r>
              <a:rPr lang="ko-KR" altLang="en-US" b="1" dirty="0" smtClean="0"/>
              <a:t>시작화면</a:t>
            </a:r>
            <a:r>
              <a:rPr lang="en-US" altLang="ko-KR" b="1" dirty="0" smtClean="0"/>
              <a:t> (no key-press)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70995"/>
            <a:ext cx="7589144" cy="54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Import()</a:t>
            </a:r>
          </a:p>
          <a:p>
            <a:r>
              <a:rPr lang="en-US" dirty="0" smtClean="0"/>
              <a:t>Define objects &amp; functions</a:t>
            </a:r>
          </a:p>
          <a:p>
            <a:r>
              <a:rPr lang="en-US" dirty="0" smtClean="0"/>
              <a:t>Def. </a:t>
            </a:r>
            <a:r>
              <a:rPr lang="en-US" dirty="0" err="1" smtClean="0"/>
              <a:t>mainloop</a:t>
            </a:r>
            <a:r>
              <a:rPr lang="en-US" dirty="0" smtClean="0"/>
              <a:t> 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5" y="4001294"/>
            <a:ext cx="10012149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Import()</a:t>
            </a: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Define objects &amp; functions</a:t>
            </a:r>
          </a:p>
          <a:p>
            <a:r>
              <a:rPr lang="en-US" dirty="0" smtClean="0"/>
              <a:t>Def. </a:t>
            </a:r>
            <a:r>
              <a:rPr lang="en-US" dirty="0" err="1" smtClean="0"/>
              <a:t>mainloop</a:t>
            </a:r>
            <a:r>
              <a:rPr lang="en-US" dirty="0" smtClean="0"/>
              <a:t>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5"/>
            <a:ext cx="10515600" cy="1325563"/>
          </a:xfrm>
        </p:spPr>
        <p:txBody>
          <a:bodyPr/>
          <a:lstStyle/>
          <a:p>
            <a:pPr algn="ctr"/>
            <a:r>
              <a:rPr lang="ko-KR" altLang="en-US" b="1" smtClean="0">
                <a:latin typeface="1HoonJumbomambo" charset="0"/>
                <a:ea typeface="1HoonJumbomambo" charset="0"/>
                <a:cs typeface="1HoonJumbomambo" charset="0"/>
              </a:rPr>
              <a:t>오브젝트 정의</a:t>
            </a:r>
            <a:endParaRPr lang="en-US" b="1" dirty="0">
              <a:latin typeface="1HoonJumbomambo" charset="0"/>
              <a:ea typeface="1HoonJumbomambo" charset="0"/>
              <a:cs typeface="1HoonJumbomamb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553"/>
            <a:ext cx="5268604" cy="3892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80" y="2329391"/>
            <a:ext cx="7107119" cy="159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65" y="3910424"/>
            <a:ext cx="6971651" cy="1398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865" y="5293667"/>
            <a:ext cx="5537200" cy="44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92132" y="3925671"/>
            <a:ext cx="7107119" cy="1367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1346" y="5082591"/>
            <a:ext cx="4203051" cy="6555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92132" y="5327889"/>
            <a:ext cx="7107119" cy="4445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346" y="1974758"/>
            <a:ext cx="4203051" cy="5588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0393" y="2628899"/>
            <a:ext cx="4184004" cy="235844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23880" y="1835735"/>
            <a:ext cx="7007636" cy="19905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t="17218" b="16408"/>
          <a:stretch/>
        </p:blipFill>
        <p:spPr>
          <a:xfrm>
            <a:off x="4868007" y="1868722"/>
            <a:ext cx="6881282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  </a:t>
            </a:r>
            <a:r>
              <a:rPr lang="en-US" altLang="ko-KR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69" y="1338263"/>
            <a:ext cx="3873500" cy="4838700"/>
          </a:xfrm>
          <a:prstGeom prst="rect">
            <a:avLst/>
          </a:prstGeom>
        </p:spPr>
      </p:pic>
      <p:pic>
        <p:nvPicPr>
          <p:cNvPr id="5" name="Picture 4" descr="https://upload.wikimedia.org/wikipedia/commons/thumb/d/d2/Whites_illusion.jpg/250px-Whites_illu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37" y="1955335"/>
            <a:ext cx="4270801" cy="36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248</Words>
  <Application>Microsoft Macintosh PowerPoint</Application>
  <PresentationFormat>Widescreen</PresentationFormat>
  <Paragraphs>50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1HoonJumbomambo</vt:lpstr>
      <vt:lpstr>맑은 고딕</vt:lpstr>
      <vt:lpstr>American Typewriter</vt:lpstr>
      <vt:lpstr>Andale Mono</vt:lpstr>
      <vt:lpstr>Calibri</vt:lpstr>
      <vt:lpstr>Calibri Light</vt:lpstr>
      <vt:lpstr>Libian TC</vt:lpstr>
      <vt:lpstr>Arial</vt:lpstr>
      <vt:lpstr>Office Theme</vt:lpstr>
      <vt:lpstr>PowerPoint Presentation</vt:lpstr>
      <vt:lpstr>Many versions of colour illusions</vt:lpstr>
      <vt:lpstr>PowerPoint Presentation</vt:lpstr>
      <vt:lpstr>PowerPoint Presentation</vt:lpstr>
      <vt:lpstr>시작화면 (no key-press)</vt:lpstr>
      <vt:lpstr>PowerPoint Presentation</vt:lpstr>
      <vt:lpstr>PowerPoint Presentation</vt:lpstr>
      <vt:lpstr>오브젝트 정의</vt:lpstr>
      <vt:lpstr>함수 정의  (1)</vt:lpstr>
      <vt:lpstr>함수 정의 (2)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2018-07-30T15:53:45Z</dcterms:created>
  <dcterms:modified xsi:type="dcterms:W3CDTF">2018-07-31T12:36:55Z</dcterms:modified>
</cp:coreProperties>
</file>