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9" r:id="rId3"/>
    <p:sldId id="433" r:id="rId4"/>
    <p:sldId id="500" r:id="rId5"/>
    <p:sldId id="502" r:id="rId6"/>
    <p:sldId id="503" r:id="rId7"/>
    <p:sldId id="504" r:id="rId8"/>
    <p:sldId id="505" r:id="rId9"/>
    <p:sldId id="506" r:id="rId10"/>
    <p:sldId id="507" r:id="rId11"/>
    <p:sldId id="517" r:id="rId12"/>
    <p:sldId id="518" r:id="rId13"/>
    <p:sldId id="519" r:id="rId14"/>
    <p:sldId id="520" r:id="rId15"/>
    <p:sldId id="522" r:id="rId16"/>
    <p:sldId id="521" r:id="rId17"/>
    <p:sldId id="523" r:id="rId18"/>
    <p:sldId id="524" r:id="rId19"/>
    <p:sldId id="525" r:id="rId20"/>
    <p:sldId id="526" r:id="rId21"/>
    <p:sldId id="513" r:id="rId22"/>
    <p:sldId id="527" r:id="rId23"/>
    <p:sldId id="511" r:id="rId24"/>
    <p:sldId id="515" r:id="rId25"/>
    <p:sldId id="512" r:id="rId26"/>
    <p:sldId id="516" r:id="rId27"/>
    <p:sldId id="528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C3B5F38-8CE1-423D-AFE4-F8D7DF7848E8}">
          <p14:sldIdLst>
            <p14:sldId id="256"/>
          </p14:sldIdLst>
        </p14:section>
        <p14:section name="CS231N" id="{59BCC7F0-2B4F-481E-861B-D452846CA334}">
          <p14:sldIdLst>
            <p14:sldId id="499"/>
            <p14:sldId id="433"/>
            <p14:sldId id="500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xnet-gluon" id="{24FE7086-29EE-4FA3-968B-6554AFEE2E94}">
          <p14:sldIdLst>
            <p14:sldId id="517"/>
            <p14:sldId id="518"/>
            <p14:sldId id="519"/>
            <p14:sldId id="520"/>
          </p14:sldIdLst>
        </p14:section>
        <p14:section name="Deep learning" id="{45819190-EA8C-4A28-AC10-DB6657F2312E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Materials" id="{AE2B7ACA-8264-469F-B084-3DE7FFA75235}">
          <p14:sldIdLst>
            <p14:sldId id="513"/>
            <p14:sldId id="527"/>
            <p14:sldId id="511"/>
            <p14:sldId id="515"/>
            <p14:sldId id="512"/>
            <p14:sldId id="516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isfun" initials="f" lastIdx="1" clrIdx="0">
    <p:extLst>
      <p:ext uri="{19B8F6BF-5375-455C-9EA6-DF929625EA0E}">
        <p15:presenceInfo xmlns:p15="http://schemas.microsoft.com/office/powerpoint/2012/main" userId="fanisf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A9706"/>
    <a:srgbClr val="2A8692"/>
    <a:srgbClr val="184D54"/>
    <a:srgbClr val="202F4C"/>
    <a:srgbClr val="FF0000"/>
    <a:srgbClr val="D3ECCA"/>
    <a:srgbClr val="C0E3B3"/>
    <a:srgbClr val="FFC00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8625" autoAdjust="0"/>
  </p:normalViewPr>
  <p:slideViewPr>
    <p:cSldViewPr snapToGrid="0">
      <p:cViewPr varScale="1">
        <p:scale>
          <a:sx n="59" d="100"/>
          <a:sy n="59" d="100"/>
        </p:scale>
        <p:origin x="160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A499-3CC7-4A14-8EC0-420C36F4979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6008F-5579-4BE0-B58E-87CAA98AB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E1AFB-2A57-4316-BEAE-EDBC525CAC13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7AABC-21D2-4F1F-976A-78C7239C6E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2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0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0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Tfboys</a:t>
            </a:r>
            <a:r>
              <a:rPr lang="zh-CN" altLang="en-US" dirty="0"/>
              <a:t>一条龙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5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28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71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5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70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4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43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结业考核的一部分。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6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6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9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4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3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8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2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接触这个，你们可以学一点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tensorflow</a:t>
            </a:r>
            <a:r>
              <a:rPr lang="en-US" altLang="zh-CN" dirty="0"/>
              <a:t>(</a:t>
            </a:r>
            <a:r>
              <a:rPr lang="en-US" altLang="zh-CN" dirty="0" err="1"/>
              <a:t>keras</a:t>
            </a:r>
            <a:r>
              <a:rPr lang="en-US" altLang="zh-CN" dirty="0"/>
              <a:t>) </a:t>
            </a:r>
            <a:r>
              <a:rPr lang="zh-CN" altLang="en-US" dirty="0"/>
              <a:t>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62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2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结业考核的一部分。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1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7AABC-21D2-4F1F-976A-78C7239C6E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9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C64D8EA8-AC1C-48FA-A7F7-0DDA828EE5DD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018D9A4-D7AA-4C3C-A71F-A640EE4F74E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B4BD86C-C6F2-41C9-937C-EE77ADA972DA}" type="datetime1">
              <a:rPr lang="zh-CN" altLang="en-US" smtClean="0"/>
              <a:pPr/>
              <a:t>2018/7/9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018D9A4-D7AA-4C3C-A71F-A640EE4F74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14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80" y="1556951"/>
            <a:ext cx="4937760" cy="431214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556951"/>
            <a:ext cx="4937760" cy="431214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7448-0E3C-4E60-8E5D-B6BAF8DA591D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968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314832"/>
            <a:ext cx="4937760" cy="355426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314832"/>
            <a:ext cx="4937760" cy="35542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06E8-98C9-472F-9A21-4CF89C3B4DFE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134E-619C-41A5-9032-8CC594376963}" type="datetime1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8977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59200" y="0"/>
            <a:ext cx="13854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96025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296025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1B26C9-55A5-4E20-82E3-FA42F1AC2A22}" type="datetime1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8D9A4-D7AA-4C3C-A71F-A640EE4F74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93467"/>
            <a:ext cx="10058400" cy="4275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792E9E90-E254-415F-AA59-3680F78A7A44}" type="datetime1">
              <a:rPr lang="zh-CN" altLang="en-US" smtClean="0"/>
              <a:pPr/>
              <a:t>2018/7/9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6018D9A4-D7AA-4C3C-A71F-A640EE4F74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dobe Garamond Pro Bold" panose="020207020605060204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dobe Garamond Pro Bold" panose="02020702060506020403" pitchFamily="18" charset="0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dobe Garamond Pro Bold" panose="02020702060506020403" pitchFamily="18" charset="0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dobe Garamond Pro Bold" panose="02020702060506020403" pitchFamily="18" charset="0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dobe Garamond Pro Bold" panose="02020702060506020403" pitchFamily="18" charset="0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dobe Garamond Pro Bold" panose="02020702060506020403" pitchFamily="18" charset="0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.bilibili.com/209599371/#/channel/detail?cid=2354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scuss.gluon.ai/" TargetMode="External"/><Relationship Id="rId5" Type="http://schemas.openxmlformats.org/officeDocument/2006/relationships/hyperlink" Target="http://zh.gluon.ai/" TargetMode="External"/><Relationship Id="rId4" Type="http://schemas.openxmlformats.org/officeDocument/2006/relationships/hyperlink" Target="http://cs231n.github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#cours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72043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s231n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" TargetMode="External"/><Relationship Id="rId7" Type="http://schemas.openxmlformats.org/officeDocument/2006/relationships/hyperlink" Target="http://timvieira.github.io/blo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machinethink.net/blog/" TargetMode="External"/><Relationship Id="rId4" Type="http://schemas.openxmlformats.org/officeDocument/2006/relationships/hyperlink" Target="http://colah.github.io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ouxy09/article/details/49080029" TargetMode="External"/><Relationship Id="rId7" Type="http://schemas.openxmlformats.org/officeDocument/2006/relationships/hyperlink" Target="https://www.jianshu.com/u/caef4c71a9f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u014380165/article/category/6829229" TargetMode="External"/><Relationship Id="rId5" Type="http://schemas.openxmlformats.org/officeDocument/2006/relationships/hyperlink" Target="https://www.miaoerduo.com/category/deep-learning" TargetMode="External"/><Relationship Id="rId4" Type="http://schemas.openxmlformats.org/officeDocument/2006/relationships/hyperlink" Target="http://www.cnblogs.com/tornadomeet/archive/2012/05/24/2515980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book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ndongwang/transferlearning-tutorial" TargetMode="External"/><Relationship Id="rId5" Type="http://schemas.openxmlformats.org/officeDocument/2006/relationships/hyperlink" Target="http://lamda.nju.edu.cn/weixs/book/CNN_book.pdf" TargetMode="External"/><Relationship Id="rId4" Type="http://schemas.openxmlformats.org/officeDocument/2006/relationships/hyperlink" Target="http://www.mlyearning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khar1989/awesome-courses#readme" TargetMode="External"/><Relationship Id="rId7" Type="http://schemas.openxmlformats.org/officeDocument/2006/relationships/hyperlink" Target="https://github.com/jindongwang/transferlearning-tutori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bhuang0604/awesome-computer-vision#readme" TargetMode="External"/><Relationship Id="rId5" Type="http://schemas.openxmlformats.org/officeDocument/2006/relationships/hyperlink" Target="https://github.com/ChristosChristofidis/awesome-deep-learning#readme" TargetMode="External"/><Relationship Id="rId4" Type="http://schemas.openxmlformats.org/officeDocument/2006/relationships/hyperlink" Target="https://github.com/kjw0612/awesome-deep-vision#readm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758952"/>
            <a:ext cx="10259568" cy="3566160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Garamond Pro Bold" panose="02020702060506020403" pitchFamily="18" charset="0"/>
              </a:rPr>
              <a:t>Summer School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386F-FDDF-4D84-90EB-E34A128BCA25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Assignments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760"/>
            <a:ext cx="9841284" cy="4170946"/>
          </a:xfrm>
        </p:spPr>
        <p:txBody>
          <a:bodyPr>
            <a:normAutofit fontScale="92500" lnSpcReduction="20000"/>
          </a:bodyPr>
          <a:lstStyle/>
          <a:p>
            <a:pPr marL="850950" indent="-7429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>
                <a:solidFill>
                  <a:schemeClr val="tx1"/>
                </a:solidFill>
              </a:rPr>
              <a:t>Image </a:t>
            </a:r>
            <a:r>
              <a:rPr lang="en-US" altLang="zh-CN" sz="4000" dirty="0" err="1">
                <a:solidFill>
                  <a:schemeClr val="tx1"/>
                </a:solidFill>
              </a:rPr>
              <a:t>Classfication</a:t>
            </a:r>
            <a:r>
              <a:rPr lang="en-US" altLang="zh-CN" sz="4000" dirty="0">
                <a:solidFill>
                  <a:schemeClr val="tx1"/>
                </a:solidFill>
              </a:rPr>
              <a:t>, </a:t>
            </a:r>
            <a:r>
              <a:rPr lang="en-US" altLang="zh-CN" sz="4000" dirty="0" err="1">
                <a:solidFill>
                  <a:schemeClr val="tx1"/>
                </a:solidFill>
              </a:rPr>
              <a:t>kNN</a:t>
            </a:r>
            <a:r>
              <a:rPr lang="en-US" altLang="zh-CN" sz="4000" dirty="0">
                <a:solidFill>
                  <a:schemeClr val="tx1"/>
                </a:solidFill>
              </a:rPr>
              <a:t>, SVM, </a:t>
            </a:r>
            <a:r>
              <a:rPr lang="en-US" altLang="zh-CN" sz="4000" dirty="0" err="1">
                <a:solidFill>
                  <a:schemeClr val="tx1"/>
                </a:solidFill>
              </a:rPr>
              <a:t>Softmax</a:t>
            </a:r>
            <a:r>
              <a:rPr lang="en-US" altLang="zh-CN" sz="4000" dirty="0">
                <a:solidFill>
                  <a:schemeClr val="tx1"/>
                </a:solidFill>
              </a:rPr>
              <a:t>, Neural Network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>
                <a:solidFill>
                  <a:schemeClr val="tx1"/>
                </a:solidFill>
              </a:rPr>
              <a:t>Full-Connected Nets, Batch Normalization, Dropout, Convolutional Nets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>
                <a:solidFill>
                  <a:schemeClr val="tx1"/>
                </a:solidFill>
              </a:rPr>
              <a:t>Image Captioning with Vanilla RNNs, Image Captioning with LSTMs, Network Visualization, Style Transfer, Generative Adversarial Network</a:t>
            </a:r>
            <a:endParaRPr lang="en-US" altLang="zh-CN" sz="3200" dirty="0"/>
          </a:p>
          <a:p>
            <a:pPr marL="612000" indent="-3600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758952"/>
            <a:ext cx="10259568" cy="3566160"/>
          </a:xfrm>
        </p:spPr>
        <p:txBody>
          <a:bodyPr/>
          <a:lstStyle/>
          <a:p>
            <a:pPr algn="ctr"/>
            <a:r>
              <a:rPr lang="zh-CN" altLang="en-US" b="1" dirty="0">
                <a:latin typeface="Adobe Garamond Pro Bold" panose="02020702060506020403" pitchFamily="18" charset="0"/>
              </a:rPr>
              <a:t>动手学深度学习</a:t>
            </a:r>
            <a:endParaRPr lang="en-US" altLang="zh-CN" b="1" dirty="0">
              <a:latin typeface="Adobe Garamond Pro Bold" panose="020207020605060204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386F-FDDF-4D84-90EB-E34A128BCA25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1B69C-33A5-4EDB-B9F3-B991C98C55DB}"/>
              </a:ext>
            </a:extLst>
          </p:cNvPr>
          <p:cNvSpPr txBox="1"/>
          <p:nvPr/>
        </p:nvSpPr>
        <p:spPr>
          <a:xfrm>
            <a:off x="3686185" y="4509669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/>
                <a:hlinkClick r:id="rId3"/>
              </a:rPr>
              <a:t>Video</a:t>
            </a:r>
            <a:endParaRPr lang="zh-CN" altLang="en-US" dirty="0">
              <a:latin typeface="Adobe Garamond Pro Bold" panose="02020702060506020403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EA212-15D9-4430-9FA4-E3D365BC2AC6}"/>
              </a:ext>
            </a:extLst>
          </p:cNvPr>
          <p:cNvSpPr txBox="1"/>
          <p:nvPr/>
        </p:nvSpPr>
        <p:spPr>
          <a:xfrm>
            <a:off x="5108389" y="450129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/>
                <a:hlinkClick r:id="rId4"/>
              </a:rPr>
              <a:t>Course</a:t>
            </a:r>
            <a:r>
              <a:rPr lang="en-US" altLang="zh-CN" sz="2800" dirty="0">
                <a:latin typeface="Adobe Garamond Pro Bold" panose="02020702060506020403"/>
                <a:hlinkClick r:id="rId5"/>
              </a:rPr>
              <a:t> Note</a:t>
            </a:r>
            <a:endParaRPr lang="zh-CN" altLang="en-US" dirty="0">
              <a:latin typeface="Adobe Garamond Pro Bold" panose="02020702060506020403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A746E4-6299-4F67-87AC-AC28620D6D02}"/>
              </a:ext>
            </a:extLst>
          </p:cNvPr>
          <p:cNvSpPr txBox="1"/>
          <p:nvPr/>
        </p:nvSpPr>
        <p:spPr>
          <a:xfrm>
            <a:off x="7326381" y="4518376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/>
                <a:hlinkClick r:id="rId6"/>
              </a:rPr>
              <a:t>Discuss</a:t>
            </a:r>
            <a:endParaRPr lang="zh-CN" altLang="en-US" dirty="0">
              <a:latin typeface="Adobe Garamond Pro Bold" panose="02020702060506020403"/>
            </a:endParaRPr>
          </a:p>
        </p:txBody>
      </p:sp>
    </p:spTree>
    <p:extLst>
      <p:ext uri="{BB962C8B-B14F-4D97-AF65-F5344CB8AC3E}">
        <p14:creationId xmlns:p14="http://schemas.microsoft.com/office/powerpoint/2010/main" val="208697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Videos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7A209-84C7-471B-B944-04C843D4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87" y="1472137"/>
            <a:ext cx="8647664" cy="48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Notes 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F5FCBC-E863-4F52-9F5C-A0DADEA76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2" b="11054"/>
          <a:stretch/>
        </p:blipFill>
        <p:spPr>
          <a:xfrm>
            <a:off x="1262157" y="1525595"/>
            <a:ext cx="3153090" cy="474833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886A43-BD8C-4200-BB4F-F2707015C0DA}"/>
              </a:ext>
            </a:extLst>
          </p:cNvPr>
          <p:cNvGrpSpPr/>
          <p:nvPr/>
        </p:nvGrpSpPr>
        <p:grpSpPr>
          <a:xfrm>
            <a:off x="4715693" y="1581929"/>
            <a:ext cx="3175828" cy="4635667"/>
            <a:chOff x="4728755" y="1525595"/>
            <a:chExt cx="3175828" cy="463566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E1CBB4D-AECE-4B17-9A29-510597D76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89" r="13366"/>
            <a:stretch/>
          </p:blipFill>
          <p:spPr>
            <a:xfrm>
              <a:off x="4728755" y="2110663"/>
              <a:ext cx="3175828" cy="405059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1E0684-6847-4EA0-B9BB-0B921B3AD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7652" r="-142" b="1388"/>
            <a:stretch/>
          </p:blipFill>
          <p:spPr>
            <a:xfrm>
              <a:off x="4751493" y="1525595"/>
              <a:ext cx="3153090" cy="585068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159C7F9-54E2-4643-9E51-4D4F13B0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51" y="1581929"/>
            <a:ext cx="2976207" cy="4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Notes 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F3DA0B-832C-4E2C-B7CD-9CC3A62D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4044"/>
            <a:ext cx="3303602" cy="4532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357F2-8B4F-49EE-AC31-3D55A1D8D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88" y="1594043"/>
            <a:ext cx="3146832" cy="4532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5652B6-0371-4F09-A8E2-D37E553AF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888" y="1594043"/>
            <a:ext cx="3146832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5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758952"/>
            <a:ext cx="10259568" cy="3566160"/>
          </a:xfrm>
        </p:spPr>
        <p:txBody>
          <a:bodyPr/>
          <a:lstStyle/>
          <a:p>
            <a:pPr algn="ctr"/>
            <a:r>
              <a:rPr lang="en-US" altLang="zh-CN" b="1" dirty="0"/>
              <a:t>Deep Learning Specialization</a:t>
            </a:r>
            <a:endParaRPr lang="en-US" altLang="zh-CN" b="1" dirty="0">
              <a:latin typeface="Adobe Garamond Pro Bold" panose="020207020605060204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386F-FDDF-4D84-90EB-E34A128BCA25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1B69C-33A5-4EDB-B9F3-B991C98C55DB}"/>
              </a:ext>
            </a:extLst>
          </p:cNvPr>
          <p:cNvSpPr txBox="1"/>
          <p:nvPr/>
        </p:nvSpPr>
        <p:spPr>
          <a:xfrm>
            <a:off x="5585283" y="4607618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/>
                <a:hlinkClick r:id="rId3"/>
              </a:rPr>
              <a:t>Coursera</a:t>
            </a:r>
            <a:endParaRPr lang="zh-CN" altLang="en-US" dirty="0">
              <a:latin typeface="Adobe Garamond Pro Bold" panose="02020702060506020403"/>
            </a:endParaRPr>
          </a:p>
        </p:txBody>
      </p:sp>
    </p:spTree>
    <p:extLst>
      <p:ext uri="{BB962C8B-B14F-4D97-AF65-F5344CB8AC3E}">
        <p14:creationId xmlns:p14="http://schemas.microsoft.com/office/powerpoint/2010/main" val="260148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2C051-D5AF-4668-8940-BA241119C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3"/>
          <a:stretch/>
        </p:blipFill>
        <p:spPr>
          <a:xfrm>
            <a:off x="1254034" y="1568328"/>
            <a:ext cx="9797143" cy="45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DD42F-98F1-4A09-81F4-18C63021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53" y="1541417"/>
            <a:ext cx="8355093" cy="46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1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III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C323A7-2ECE-496C-AD81-C3817EF5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35" y="1560924"/>
            <a:ext cx="8255329" cy="46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4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IV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DE84CE-DB67-4046-820E-515E1F94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99" y="1560643"/>
            <a:ext cx="8717762" cy="46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758952"/>
            <a:ext cx="10259568" cy="3566160"/>
          </a:xfrm>
        </p:spPr>
        <p:txBody>
          <a:bodyPr/>
          <a:lstStyle/>
          <a:p>
            <a:pPr algn="ctr"/>
            <a:r>
              <a:rPr lang="en-US" altLang="zh-CN" b="1" dirty="0"/>
              <a:t>Stanford CS231N</a:t>
            </a:r>
            <a:br>
              <a:rPr lang="en-US" altLang="zh-CN" b="1" dirty="0"/>
            </a:br>
            <a:r>
              <a:rPr lang="en-US" altLang="zh-CN" sz="6000" b="1" dirty="0"/>
              <a:t>CNNs for Visual Recognition</a:t>
            </a:r>
            <a:endParaRPr lang="en-US" altLang="zh-CN" b="1" dirty="0">
              <a:latin typeface="Adobe Garamond Pro Bold" panose="020207020605060204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386F-FDDF-4D84-90EB-E34A128BCA25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1B69C-33A5-4EDB-B9F3-B991C98C55DB}"/>
              </a:ext>
            </a:extLst>
          </p:cNvPr>
          <p:cNvSpPr txBox="1"/>
          <p:nvPr/>
        </p:nvSpPr>
        <p:spPr>
          <a:xfrm>
            <a:off x="3960201" y="4501293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/>
                <a:hlinkClick r:id="rId3"/>
              </a:rPr>
              <a:t>Video</a:t>
            </a:r>
            <a:endParaRPr lang="zh-CN" altLang="en-US" dirty="0">
              <a:latin typeface="Adobe Garamond Pro Bold" panose="02020702060506020403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5EA212-15D9-4430-9FA4-E3D365BC2AC6}"/>
              </a:ext>
            </a:extLst>
          </p:cNvPr>
          <p:cNvSpPr txBox="1"/>
          <p:nvPr/>
        </p:nvSpPr>
        <p:spPr>
          <a:xfrm>
            <a:off x="6163549" y="4501293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aramond Pro Bold" panose="02020702060506020403"/>
                <a:hlinkClick r:id="rId4"/>
              </a:rPr>
              <a:t>Course Note</a:t>
            </a:r>
            <a:endParaRPr lang="zh-CN" altLang="en-US" dirty="0">
              <a:latin typeface="Adobe Garamond Pro Bold" panose="02020702060506020403"/>
            </a:endParaRPr>
          </a:p>
        </p:txBody>
      </p:sp>
    </p:spTree>
    <p:extLst>
      <p:ext uri="{BB962C8B-B14F-4D97-AF65-F5344CB8AC3E}">
        <p14:creationId xmlns:p14="http://schemas.microsoft.com/office/powerpoint/2010/main" val="263091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V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1FCF0-B052-4CBC-B151-DDE6E15B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25" y="1575025"/>
            <a:ext cx="8227127" cy="45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758952"/>
            <a:ext cx="10259568" cy="3566160"/>
          </a:xfrm>
        </p:spPr>
        <p:txBody>
          <a:bodyPr/>
          <a:lstStyle/>
          <a:p>
            <a:pPr algn="ctr"/>
            <a:r>
              <a:rPr lang="en-US" altLang="zh-CN" b="1" dirty="0"/>
              <a:t>Recommend Materials</a:t>
            </a:r>
            <a:endParaRPr lang="en-US" altLang="zh-CN" b="1" dirty="0">
              <a:latin typeface="Adobe Garamond Pro Bold" panose="020207020605060204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386F-FDDF-4D84-90EB-E34A128BCA25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杨帆</a:t>
            </a:r>
            <a:r>
              <a:rPr lang="en-US" altLang="zh-CN" dirty="0"/>
              <a:t>/</a:t>
            </a:r>
            <a:r>
              <a:rPr lang="zh-CN" altLang="en-US" dirty="0"/>
              <a:t>华中科技大学智能与嵌入式计算实验室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6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Textbooks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05537"/>
            <a:ext cx="9841284" cy="1635835"/>
          </a:xfrm>
        </p:spPr>
        <p:txBody>
          <a:bodyPr>
            <a:normAutofit/>
          </a:bodyPr>
          <a:lstStyle/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</a:rPr>
              <a:t>周志华 机器学习 </a:t>
            </a:r>
            <a:r>
              <a:rPr lang="en-US" altLang="zh-CN" sz="4000" dirty="0">
                <a:solidFill>
                  <a:schemeClr val="tx1"/>
                </a:solidFill>
              </a:rPr>
              <a:t>(</a:t>
            </a:r>
            <a:r>
              <a:rPr lang="zh-CN" altLang="en-US" sz="4000" dirty="0">
                <a:solidFill>
                  <a:schemeClr val="tx1"/>
                </a:solidFill>
              </a:rPr>
              <a:t>西瓜书</a:t>
            </a:r>
            <a:r>
              <a:rPr lang="en-US" altLang="zh-CN" sz="4000" dirty="0">
                <a:solidFill>
                  <a:schemeClr val="tx1"/>
                </a:solidFill>
              </a:rPr>
              <a:t>)</a:t>
            </a: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</a:rPr>
              <a:t>李航 统计机器学习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108000" indent="0">
              <a:lnSpc>
                <a:spcPct val="110000"/>
              </a:lnSpc>
              <a:buNone/>
            </a:pPr>
            <a:endParaRPr lang="en-US" altLang="zh-C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9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English blogs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760"/>
            <a:ext cx="9841284" cy="4170946"/>
          </a:xfrm>
        </p:spPr>
        <p:txBody>
          <a:bodyPr>
            <a:normAutofit/>
          </a:bodyPr>
          <a:lstStyle/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3"/>
              </a:rPr>
              <a:t>karpathy.github.io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4"/>
              </a:rPr>
              <a:t>colah.github.io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5"/>
              </a:rPr>
              <a:t>machinethink.net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6"/>
              </a:rPr>
              <a:t>Must Know Tips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7"/>
              </a:rPr>
              <a:t>timvieira.github.io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5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Chinese Blogs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2760"/>
            <a:ext cx="9841284" cy="4170946"/>
          </a:xfrm>
        </p:spPr>
        <p:txBody>
          <a:bodyPr>
            <a:normAutofit/>
          </a:bodyPr>
          <a:lstStyle/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3"/>
              </a:rPr>
              <a:t>zouxy09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4"/>
              </a:rPr>
              <a:t>tornadomeet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5"/>
              </a:rPr>
              <a:t>miaoerduo</a:t>
            </a: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GB" altLang="zh-CN" sz="4000" dirty="0">
                <a:solidFill>
                  <a:schemeClr val="tx1"/>
                </a:solidFill>
                <a:hlinkClick r:id="rId6"/>
              </a:rPr>
              <a:t>AI</a:t>
            </a:r>
            <a:r>
              <a:rPr lang="zh-CN" altLang="en-US" sz="4000" dirty="0">
                <a:solidFill>
                  <a:schemeClr val="tx1"/>
                </a:solidFill>
                <a:hlinkClick r:id="rId6"/>
              </a:rPr>
              <a:t>之路</a:t>
            </a:r>
            <a:endParaRPr lang="zh-CN" altLang="en-US" sz="4000" dirty="0">
              <a:solidFill>
                <a:schemeClr val="tx1"/>
              </a:solidFill>
              <a:hlinkClick r:id="rId5"/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hlinkClick r:id="rId7"/>
              </a:rPr>
              <a:t>韩炳涛</a:t>
            </a:r>
            <a:endParaRPr lang="en-US" altLang="zh-CN" sz="4000" dirty="0">
              <a:solidFill>
                <a:schemeClr val="tx1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82389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latin typeface="Constantia" panose="02030602050306030303" pitchFamily="18" charset="0"/>
              </a:rPr>
              <a:t>Openbooks</a:t>
            </a:r>
            <a:endParaRPr lang="en-US" altLang="zh-CN" b="1" dirty="0">
              <a:latin typeface="Constantia" panose="0203060205030603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118" y="2047891"/>
            <a:ext cx="9841284" cy="3543011"/>
          </a:xfrm>
        </p:spPr>
        <p:txBody>
          <a:bodyPr>
            <a:normAutofit/>
          </a:bodyPr>
          <a:lstStyle/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3"/>
              </a:rPr>
              <a:t>Deep Learning Book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4"/>
              </a:rPr>
              <a:t>Machine Learning Yearning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hlinkClick r:id="rId5"/>
              </a:rPr>
              <a:t>深度学习实践手册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solidFill>
                  <a:schemeClr val="tx1"/>
                </a:solidFill>
                <a:hlinkClick r:id="rId6"/>
              </a:rPr>
              <a:t>迁移学习简明手册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7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Awesome lists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118" y="2047891"/>
            <a:ext cx="9841284" cy="3543011"/>
          </a:xfrm>
        </p:spPr>
        <p:txBody>
          <a:bodyPr>
            <a:normAutofit/>
          </a:bodyPr>
          <a:lstStyle/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3"/>
              </a:rPr>
              <a:t>Awesome CS Courses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4"/>
              </a:rPr>
              <a:t>Awesome Deep Vision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5"/>
              </a:rPr>
              <a:t>Awesome Deep Learning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  <a:hlinkClick r:id="rId6"/>
              </a:rPr>
              <a:t>Awesome Computer Vision</a:t>
            </a:r>
            <a:endParaRPr lang="en-US" altLang="zh-CN" sz="4000" dirty="0">
              <a:solidFill>
                <a:schemeClr val="tx1"/>
              </a:solidFill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42644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Paper searching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118" y="2047891"/>
            <a:ext cx="9841284" cy="3543011"/>
          </a:xfrm>
        </p:spPr>
        <p:txBody>
          <a:bodyPr>
            <a:normAutofit/>
          </a:bodyPr>
          <a:lstStyle/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</a:rPr>
              <a:t>scholar.google.com</a:t>
            </a: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</a:rPr>
              <a:t>arxiv.org</a:t>
            </a: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</a:rPr>
              <a:t>cvpapers.com</a:t>
            </a:r>
          </a:p>
          <a:p>
            <a:pPr marL="850950" indent="-7429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solidFill>
                  <a:schemeClr val="tx1"/>
                </a:solidFill>
              </a:rPr>
              <a:t>thecv.com</a:t>
            </a:r>
          </a:p>
        </p:txBody>
      </p:sp>
    </p:spTree>
    <p:extLst>
      <p:ext uri="{BB962C8B-B14F-4D97-AF65-F5344CB8AC3E}">
        <p14:creationId xmlns:p14="http://schemas.microsoft.com/office/powerpoint/2010/main" val="6665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Videos 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82" y="2005263"/>
            <a:ext cx="9841284" cy="3751536"/>
          </a:xfrm>
        </p:spPr>
        <p:txBody>
          <a:bodyPr>
            <a:normAutofit/>
          </a:bodyPr>
          <a:lstStyle/>
          <a:p>
            <a:pPr marL="684000" indent="-576000">
              <a:buFont typeface="+mj-lt"/>
              <a:buAutoNum type="arabicPeriod"/>
            </a:pPr>
            <a:r>
              <a:rPr lang="en-US" altLang="zh-CN" sz="4000" dirty="0"/>
              <a:t>Introduction to This Course</a:t>
            </a:r>
            <a:endParaRPr lang="en-US" altLang="zh-CN" sz="5400" dirty="0"/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/>
              <a:t>Image classification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/>
              <a:t>Loss Functions and Optimization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/>
              <a:t>Introduction to Neural Network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/>
              <a:t>Convolutional Neural Network</a:t>
            </a:r>
          </a:p>
          <a:p>
            <a:pPr marL="612000" indent="-360000">
              <a:buFont typeface="+mj-lt"/>
              <a:buAutoNum type="arabicPeriod"/>
            </a:pPr>
            <a:endParaRPr lang="en-US" altLang="zh-CN" sz="3200" dirty="0"/>
          </a:p>
          <a:p>
            <a:pPr marL="612000" indent="-360000">
              <a:buFont typeface="+mj-lt"/>
              <a:buAutoNum type="arabicPeriod"/>
            </a:pPr>
            <a:endParaRPr lang="en-US" altLang="zh-CN" sz="3200" dirty="0"/>
          </a:p>
          <a:p>
            <a:pPr marL="612000" indent="-3600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16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Videos 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82" y="2005263"/>
            <a:ext cx="9841284" cy="3751536"/>
          </a:xfrm>
        </p:spPr>
        <p:txBody>
          <a:bodyPr>
            <a:normAutofit/>
          </a:bodyPr>
          <a:lstStyle/>
          <a:p>
            <a:pPr marL="684000" indent="-576000">
              <a:buFont typeface="+mj-lt"/>
              <a:buAutoNum type="arabicPeriod" startAt="6"/>
            </a:pPr>
            <a:r>
              <a:rPr lang="en-US" altLang="zh-CN" sz="4000" dirty="0"/>
              <a:t>Training Neural Network I</a:t>
            </a:r>
          </a:p>
          <a:p>
            <a:pPr marL="684000" indent="-576000">
              <a:buFont typeface="+mj-lt"/>
              <a:buAutoNum type="arabicPeriod" startAt="6"/>
            </a:pPr>
            <a:r>
              <a:rPr lang="en-US" altLang="zh-CN" sz="4000" dirty="0"/>
              <a:t>Training Neural Network II</a:t>
            </a:r>
          </a:p>
          <a:p>
            <a:pPr marL="684000" indent="-576000">
              <a:buFont typeface="+mj-lt"/>
              <a:buAutoNum type="arabicPeriod" startAt="6"/>
            </a:pPr>
            <a:r>
              <a:rPr lang="en-US" altLang="zh-CN" sz="4000" dirty="0"/>
              <a:t>Deep Learning Software</a:t>
            </a:r>
          </a:p>
          <a:p>
            <a:pPr marL="684000" indent="-576000">
              <a:buFont typeface="+mj-lt"/>
              <a:buAutoNum type="arabicPeriod" startAt="6"/>
            </a:pPr>
            <a:r>
              <a:rPr lang="en-US" altLang="zh-CN" sz="4000" dirty="0"/>
              <a:t>CNN Architectures</a:t>
            </a:r>
          </a:p>
          <a:p>
            <a:pPr marL="684000" indent="-576000">
              <a:buFont typeface="+mj-lt"/>
              <a:buAutoNum type="arabicPeriod" startAt="6"/>
            </a:pPr>
            <a:r>
              <a:rPr lang="en-US" altLang="zh-CN" sz="4000" dirty="0"/>
              <a:t> Recurrent Neural Networks </a:t>
            </a:r>
            <a:endParaRPr lang="en-US" altLang="zh-CN" sz="3200" dirty="0"/>
          </a:p>
          <a:p>
            <a:pPr marL="612000" indent="-360000">
              <a:buFont typeface="+mj-lt"/>
              <a:buAutoNum type="arabicPeriod" startAt="6"/>
            </a:pPr>
            <a:endParaRPr lang="en-US" altLang="zh-CN" sz="3200" dirty="0"/>
          </a:p>
          <a:p>
            <a:pPr marL="612000" indent="-360000">
              <a:buFont typeface="+mj-lt"/>
              <a:buAutoNum type="arabicPeriod" startAt="6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0288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Videos III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81" y="2037347"/>
            <a:ext cx="10058399" cy="3719452"/>
          </a:xfrm>
        </p:spPr>
        <p:txBody>
          <a:bodyPr>
            <a:normAutofit fontScale="92500" lnSpcReduction="10000"/>
          </a:bodyPr>
          <a:lstStyle/>
          <a:p>
            <a:pPr marL="850950" indent="-742950">
              <a:buFont typeface="+mj-lt"/>
              <a:buAutoNum type="arabicPeriod" startAt="11"/>
            </a:pPr>
            <a:r>
              <a:rPr lang="en-US" altLang="zh-CN" sz="4000" dirty="0"/>
              <a:t>Detection and Segmentation</a:t>
            </a:r>
          </a:p>
          <a:p>
            <a:pPr marL="684000" indent="-576000">
              <a:buFont typeface="+mj-lt"/>
              <a:buAutoNum type="arabicPeriod" startAt="11"/>
            </a:pPr>
            <a:r>
              <a:rPr lang="en-US" altLang="zh-CN" sz="4000" dirty="0"/>
              <a:t> Visualizing and Understanding</a:t>
            </a:r>
          </a:p>
          <a:p>
            <a:pPr marL="684000" indent="-576000">
              <a:buFont typeface="+mj-lt"/>
              <a:buAutoNum type="arabicPeriod" startAt="11"/>
            </a:pPr>
            <a:r>
              <a:rPr lang="en-US" altLang="zh-CN" sz="4000" dirty="0"/>
              <a:t> Generative Models</a:t>
            </a:r>
          </a:p>
          <a:p>
            <a:pPr marL="684000" indent="-576000">
              <a:buFont typeface="+mj-lt"/>
              <a:buAutoNum type="arabicPeriod" startAt="11"/>
            </a:pPr>
            <a:r>
              <a:rPr lang="en-US" altLang="zh-CN" sz="4000" dirty="0"/>
              <a:t> Deep Reinforcement Learning</a:t>
            </a:r>
          </a:p>
          <a:p>
            <a:pPr marL="684000" indent="-576000">
              <a:buFont typeface="+mj-lt"/>
              <a:buAutoNum type="arabicPeriod" startAt="11"/>
            </a:pPr>
            <a:r>
              <a:rPr lang="en-US" altLang="zh-CN" sz="4000" dirty="0"/>
              <a:t> Efficient Methods and Hardware for DL</a:t>
            </a:r>
          </a:p>
          <a:p>
            <a:pPr marL="684000" indent="-576000">
              <a:buFont typeface="+mj-lt"/>
              <a:buAutoNum type="arabicPeriod" startAt="11"/>
            </a:pPr>
            <a:r>
              <a:rPr lang="en-US" altLang="zh-CN" sz="4000" dirty="0"/>
              <a:t> Adversarial Examples and Adversarial Training</a:t>
            </a:r>
            <a:endParaRPr lang="en-US" altLang="zh-CN" sz="3200" dirty="0"/>
          </a:p>
          <a:p>
            <a:pPr marL="612000" indent="-360000">
              <a:buFont typeface="+mj-lt"/>
              <a:buAutoNum type="arabicPeriod" startAt="11"/>
            </a:pPr>
            <a:endParaRPr lang="en-US" altLang="zh-CN" sz="3200" dirty="0"/>
          </a:p>
          <a:p>
            <a:pPr marL="612000" indent="-360000">
              <a:buFont typeface="+mj-lt"/>
              <a:buAutoNum type="arabicPeriod" startAt="11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03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Notes 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396" y="1716505"/>
            <a:ext cx="9841284" cy="4491790"/>
          </a:xfrm>
        </p:spPr>
        <p:txBody>
          <a:bodyPr>
            <a:normAutofit/>
          </a:bodyPr>
          <a:lstStyle/>
          <a:p>
            <a:pPr marL="679500" indent="-571500">
              <a:buFont typeface="Wingdings" panose="05000000000000000000" pitchFamily="2" charset="2"/>
              <a:buChar char="u"/>
            </a:pPr>
            <a:r>
              <a:rPr lang="en-US" altLang="zh-CN" sz="4000" dirty="0"/>
              <a:t> Module 0: Preparation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Setup Instructions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b="1" dirty="0"/>
              <a:t>Python / </a:t>
            </a:r>
            <a:r>
              <a:rPr lang="en-US" altLang="zh-CN" sz="4000" b="1" dirty="0" err="1"/>
              <a:t>Numpy</a:t>
            </a:r>
            <a:r>
              <a:rPr lang="en-US" altLang="zh-CN" sz="4000" b="1" dirty="0"/>
              <a:t> Tutorial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b="1" dirty="0" err="1"/>
              <a:t>IPython</a:t>
            </a:r>
            <a:r>
              <a:rPr lang="en-US" altLang="zh-CN" sz="4000" b="1" dirty="0"/>
              <a:t> Notebook Tutorial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Google Cloud Tutorial</a:t>
            </a:r>
          </a:p>
          <a:p>
            <a:pPr marL="684000" indent="-576000">
              <a:buFont typeface="+mj-lt"/>
              <a:buAutoNum type="arabicPeriod"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AWS Tutorial</a:t>
            </a:r>
          </a:p>
          <a:p>
            <a:pPr marL="612000" indent="-360000">
              <a:buFont typeface="+mj-lt"/>
              <a:buAutoNum type="arabicPeriod"/>
            </a:pPr>
            <a:endParaRPr lang="en-US" altLang="zh-CN" sz="3200" dirty="0"/>
          </a:p>
          <a:p>
            <a:pPr marL="612000" indent="-360000">
              <a:buFont typeface="+mj-lt"/>
              <a:buAutoNum type="arabicPeriod"/>
            </a:pPr>
            <a:endParaRPr lang="en-US" altLang="zh-CN" sz="3200" dirty="0"/>
          </a:p>
          <a:p>
            <a:pPr marL="612000" indent="-3600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791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Notes 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358" y="1732547"/>
            <a:ext cx="9841284" cy="4395537"/>
          </a:xfrm>
        </p:spPr>
        <p:txBody>
          <a:bodyPr>
            <a:normAutofit fontScale="92500" lnSpcReduction="20000"/>
          </a:bodyPr>
          <a:lstStyle/>
          <a:p>
            <a:pPr marL="679500" indent="-571500">
              <a:buFont typeface="Wingdings" panose="05000000000000000000" pitchFamily="2" charset="2"/>
              <a:buChar char="u"/>
            </a:pPr>
            <a:r>
              <a:rPr lang="en-US" altLang="zh-CN" sz="4000" dirty="0"/>
              <a:t> Module 1: Neural Networks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>
                <a:solidFill>
                  <a:schemeClr val="tx1"/>
                </a:solidFill>
              </a:rPr>
              <a:t>Image Classification: Data-driven Approach, k-</a:t>
            </a:r>
            <a:r>
              <a:rPr lang="en-US" altLang="zh-CN" sz="4000" dirty="0" err="1">
                <a:solidFill>
                  <a:schemeClr val="tx1"/>
                </a:solidFill>
              </a:rPr>
              <a:t>Nearset</a:t>
            </a:r>
            <a:r>
              <a:rPr lang="en-US" altLang="zh-CN" sz="4000" dirty="0">
                <a:solidFill>
                  <a:schemeClr val="tx1"/>
                </a:solidFill>
              </a:rPr>
              <a:t> </a:t>
            </a:r>
            <a:r>
              <a:rPr lang="en-US" altLang="zh-CN" sz="4000" dirty="0" err="1">
                <a:solidFill>
                  <a:schemeClr val="tx1"/>
                </a:solidFill>
              </a:rPr>
              <a:t>Neighor</a:t>
            </a:r>
            <a:r>
              <a:rPr lang="en-US" altLang="zh-CN" sz="4000" dirty="0">
                <a:solidFill>
                  <a:schemeClr val="tx1"/>
                </a:solidFill>
              </a:rPr>
              <a:t>, train/</a:t>
            </a:r>
            <a:r>
              <a:rPr lang="en-US" altLang="zh-CN" sz="4000" dirty="0" err="1">
                <a:solidFill>
                  <a:schemeClr val="tx1"/>
                </a:solidFill>
              </a:rPr>
              <a:t>val</a:t>
            </a:r>
            <a:r>
              <a:rPr lang="en-US" altLang="zh-CN" sz="4000" dirty="0">
                <a:solidFill>
                  <a:schemeClr val="tx1"/>
                </a:solidFill>
              </a:rPr>
              <a:t>/test splits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>
                <a:solidFill>
                  <a:schemeClr val="tx1"/>
                </a:solidFill>
              </a:rPr>
              <a:t>Linear classification: Support Vector Machine, </a:t>
            </a:r>
            <a:r>
              <a:rPr lang="en-US" altLang="zh-CN" sz="4000" dirty="0" err="1">
                <a:solidFill>
                  <a:schemeClr val="tx1"/>
                </a:solidFill>
              </a:rPr>
              <a:t>Softmax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marL="684000" indent="-5760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>
                <a:solidFill>
                  <a:schemeClr val="tx1"/>
                </a:solidFill>
              </a:rPr>
              <a:t>Optimization: Stochastic Gradient Descent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4000" dirty="0" err="1">
                <a:solidFill>
                  <a:schemeClr val="tx1"/>
                </a:solidFill>
              </a:rPr>
              <a:t>Backprapagation</a:t>
            </a:r>
            <a:r>
              <a:rPr lang="en-US" altLang="zh-CN" sz="4000" dirty="0">
                <a:solidFill>
                  <a:schemeClr val="tx1"/>
                </a:solidFill>
              </a:rPr>
              <a:t>, Intuitions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612000" indent="-360000">
              <a:buFont typeface="+mj-lt"/>
              <a:buAutoNum type="arabicPeriod"/>
            </a:pPr>
            <a:endParaRPr lang="en-US" altLang="zh-CN" sz="3200" dirty="0"/>
          </a:p>
          <a:p>
            <a:pPr marL="612000" indent="-3600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860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Notes III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358" y="1732547"/>
            <a:ext cx="9841284" cy="4395537"/>
          </a:xfrm>
        </p:spPr>
        <p:txBody>
          <a:bodyPr>
            <a:normAutofit/>
          </a:bodyPr>
          <a:lstStyle/>
          <a:p>
            <a:pPr marL="679500" indent="-571500">
              <a:buFont typeface="Wingdings" panose="05000000000000000000" pitchFamily="2" charset="2"/>
              <a:buChar char="u"/>
            </a:pPr>
            <a:r>
              <a:rPr lang="en-US" altLang="zh-CN" sz="4000" dirty="0"/>
              <a:t> Module 1: Neural Networks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NN: Setting up the Architecture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NN: Setting up the Data and the Loss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NN: Learning and Evaluation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NN: Minimal Neural Network Case Study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612000" indent="-360000">
              <a:buFont typeface="+mj-lt"/>
              <a:buAutoNum type="arabicPeriod" startAt="5"/>
            </a:pPr>
            <a:endParaRPr lang="en-US" altLang="zh-CN" sz="3200" dirty="0"/>
          </a:p>
          <a:p>
            <a:pPr marL="612000" indent="-360000">
              <a:buFont typeface="+mj-lt"/>
              <a:buAutoNum type="arabicPeriod" startAt="5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4099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onstantia" panose="02030602050306030303" pitchFamily="18" charset="0"/>
              </a:rPr>
              <a:t>Course Notes IV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D86C-C6F2-41C9-937C-EE77ADA972DA}" type="datetime1">
              <a:rPr lang="zh-CN" altLang="en-US" smtClean="0"/>
              <a:t>2018/7/9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杨帆</a:t>
            </a:r>
            <a:r>
              <a:rPr lang="en-US" altLang="zh-CN"/>
              <a:t>/</a:t>
            </a:r>
            <a:r>
              <a:rPr lang="zh-CN" altLang="en-US"/>
              <a:t>华中科技大学智能与嵌入式计算实验室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D9A4-D7AA-4C3C-A71F-A640EE4F74EE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8EC4CBF-22EC-4916-874A-4516BDA9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9012"/>
            <a:ext cx="9841284" cy="3834064"/>
          </a:xfrm>
        </p:spPr>
        <p:txBody>
          <a:bodyPr>
            <a:normAutofit lnSpcReduction="10000"/>
          </a:bodyPr>
          <a:lstStyle/>
          <a:p>
            <a:pPr marL="679500" indent="-571500">
              <a:buFont typeface="Wingdings" panose="05000000000000000000" pitchFamily="2" charset="2"/>
              <a:buChar char="u"/>
            </a:pPr>
            <a:r>
              <a:rPr lang="en-US" altLang="zh-CN" sz="4000" dirty="0"/>
              <a:t> Module 2: Convolutional Neural Networks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CNN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</a:rPr>
              <a:t>Architectures, Convolution / Pooling Layers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Understanding and Visualizing CNNs</a:t>
            </a:r>
          </a:p>
          <a:p>
            <a:pPr marL="684000" indent="-576000">
              <a:lnSpc>
                <a:spcPct val="110000"/>
              </a:lnSpc>
              <a:buFont typeface="+mj-lt"/>
              <a:buAutoNum type="arabicPeriod" startAt="5"/>
            </a:pPr>
            <a:r>
              <a:rPr lang="en-US" altLang="zh-CN" sz="4000" dirty="0">
                <a:solidFill>
                  <a:schemeClr val="tx1"/>
                </a:solidFill>
              </a:rPr>
              <a:t>Transfer Learning and Fine-tuning CNNs</a:t>
            </a:r>
            <a:endParaRPr lang="en-US" altLang="zh-CN" sz="3200" dirty="0"/>
          </a:p>
          <a:p>
            <a:pPr marL="612000" indent="-360000">
              <a:buFont typeface="+mj-lt"/>
              <a:buAutoNum type="arabicPeriod" startAt="5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3649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83"/>
  <p:tag name="MH_SECTIONID" val="484,485,486,487,"/>
</p:tagLst>
</file>

<file path=ppt/theme/theme1.xml><?xml version="1.0" encoding="utf-8"?>
<a:theme xmlns:a="http://schemas.openxmlformats.org/drawingml/2006/main" name="回顾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765</Words>
  <Application>Microsoft Office PowerPoint</Application>
  <PresentationFormat>宽屏</PresentationFormat>
  <Paragraphs>208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Adobe Garamond Pro Bold</vt:lpstr>
      <vt:lpstr>等线</vt:lpstr>
      <vt:lpstr>宋体</vt:lpstr>
      <vt:lpstr>Calibri</vt:lpstr>
      <vt:lpstr>Calibri Light</vt:lpstr>
      <vt:lpstr>Constantia</vt:lpstr>
      <vt:lpstr>Wingdings</vt:lpstr>
      <vt:lpstr>回顾</vt:lpstr>
      <vt:lpstr>Summer School</vt:lpstr>
      <vt:lpstr>Stanford CS231N CNNs for Visual Recognition</vt:lpstr>
      <vt:lpstr>Videos I</vt:lpstr>
      <vt:lpstr>Videos II</vt:lpstr>
      <vt:lpstr>Videos III</vt:lpstr>
      <vt:lpstr>Course Notes I</vt:lpstr>
      <vt:lpstr>Course Notes II</vt:lpstr>
      <vt:lpstr>Course Notes III</vt:lpstr>
      <vt:lpstr>Course Notes IV</vt:lpstr>
      <vt:lpstr>Assignments</vt:lpstr>
      <vt:lpstr>动手学深度学习</vt:lpstr>
      <vt:lpstr>Videos</vt:lpstr>
      <vt:lpstr>Course Notes I</vt:lpstr>
      <vt:lpstr>Course Notes II</vt:lpstr>
      <vt:lpstr>Deep Learning Specialization</vt:lpstr>
      <vt:lpstr>Course I</vt:lpstr>
      <vt:lpstr>Course II</vt:lpstr>
      <vt:lpstr>Course III</vt:lpstr>
      <vt:lpstr>Course IV</vt:lpstr>
      <vt:lpstr>Course V</vt:lpstr>
      <vt:lpstr>Recommend Materials</vt:lpstr>
      <vt:lpstr>Textbooks</vt:lpstr>
      <vt:lpstr>English blogs</vt:lpstr>
      <vt:lpstr>Chinese Blogs</vt:lpstr>
      <vt:lpstr>Openbooks</vt:lpstr>
      <vt:lpstr>Awesome lists</vt:lpstr>
      <vt:lpstr>Paper searching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循环神经网络</dc:title>
  <dc:creator>fanisfun</dc:creator>
  <cp:lastModifiedBy>杨帆</cp:lastModifiedBy>
  <cp:revision>1968</cp:revision>
  <dcterms:created xsi:type="dcterms:W3CDTF">2016-10-03T07:25:00Z</dcterms:created>
  <dcterms:modified xsi:type="dcterms:W3CDTF">2018-07-08T17:13:54Z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