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70" r:id="rId2"/>
    <p:sldId id="534" r:id="rId3"/>
    <p:sldId id="494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Lillo Cartes" initials="JLC" lastIdx="1" clrIdx="0">
    <p:extLst>
      <p:ext uri="{19B8F6BF-5375-455C-9EA6-DF929625EA0E}">
        <p15:presenceInfo xmlns:p15="http://schemas.microsoft.com/office/powerpoint/2012/main" userId="Jonathan Lillo Car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C000"/>
    <a:srgbClr val="4095E2"/>
    <a:srgbClr val="004FC3"/>
    <a:srgbClr val="008C3A"/>
    <a:srgbClr val="CC0066"/>
    <a:srgbClr val="004F8B"/>
    <a:srgbClr val="33CC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51" autoAdjust="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1FD411B-4F61-4576-BC35-12A5AC6A47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D2528-7F51-4554-B919-063929DC05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6A768-F566-435D-8B31-4B575E1428CB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25CB0C-F389-4B65-953A-4ABFDC94BF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629E0D-ABF9-4858-8DAC-022F09CB9A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06E92-98D8-43A1-948E-EB80989142E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1996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E7019-ED3E-4AD8-91B4-A6EE2FDB2B8D}" type="datetimeFigureOut">
              <a:rPr lang="es-CL" smtClean="0"/>
              <a:t>12-09-2023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3300D-675E-4796-9981-227345B8A04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043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91829-495C-4EE0-BE7D-1FCC64CD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971" y="2587851"/>
            <a:ext cx="10203543" cy="71437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6E0E9F-8A9F-4B8E-9F47-AC6C844F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12-09-2023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D3964A-EA4D-4C42-9ED5-B4F2EFBF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188FB60-3AF0-47E4-A4A5-6A3A7518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906BD4C-30FF-4A46-B9A3-DCF8B539ECED}"/>
              </a:ext>
            </a:extLst>
          </p:cNvPr>
          <p:cNvCxnSpPr/>
          <p:nvPr userDrawn="1"/>
        </p:nvCxnSpPr>
        <p:spPr>
          <a:xfrm>
            <a:off x="986971" y="3429000"/>
            <a:ext cx="102035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0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CB14A-3640-426F-B0CA-A7B5B18D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69FC53-2A3E-404C-93E3-03814FF8D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6350E-75BB-4FCF-8B13-5207F9F0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12048B-A47F-4AE1-A047-15337EF41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00E78-1800-4819-83AC-5CF302D83094}" type="datetime1">
              <a:rPr lang="es-CL" smtClean="0"/>
              <a:t>12-09-2023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9A1E96-5D48-40F7-84FC-7B79E5FF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D7A39A-3704-4724-B734-53398D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1529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03A6F-B3D4-4BE8-A018-9F6394CA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7ECD04-AC64-47E6-B92A-B2F2C5258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DD8260-20A1-4B7A-A41E-5532DC8C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25484-0720-44CA-A0C2-6AB092CCAB00}" type="datetime1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3335F-A5E4-4B3F-92D9-C88BC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5033D-2086-4B9C-8222-8763D617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952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BCD79E-5C59-4E7B-A3F5-B4E168B43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ED803-4F40-4FC1-98AF-9BDC2F41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CF46A-F21D-4FAD-9B88-9451A214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190-65DA-483B-991E-448C0275F34D}" type="datetime1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A5599E-DA08-4D93-BB25-589ECAD7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ED504-3A09-47BD-87DE-C37F6065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8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AE233-549F-4343-9E3E-8BDD69D0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601EE-94BE-498B-897D-19D1E31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DE571-549C-4F82-BF7B-FCE7AEE9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4FD1-67B1-410A-920C-80C1D74E6505}" type="datetime1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CF994-0526-4597-BEDE-5B9C7622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3533B-FCF1-4BEC-B642-45656B72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7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AD2AE5-9981-4F8A-80BB-41DA6DF0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CD0E27E-657B-42C5-AEE0-00B931B5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14287"/>
            <a:ext cx="11655380" cy="714376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6C63BBDF-7A7C-4EE4-8650-03D739F7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958D-8A38-446E-97A7-6E6D198934E4}" type="datetime1">
              <a:rPr lang="es-CL" smtClean="0"/>
              <a:t>12-09-2023</a:t>
            </a:fld>
            <a:endParaRPr lang="es-CL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FE036786-BE2E-4CBA-BBF8-BA91F9D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1D36EEA-7BBD-49AD-BBF9-C47825BA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4300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BE1B0-8435-46EF-AFD7-DAC8BB9A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203B44-01BA-405A-9F4C-057D7A36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4562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51DE4-78E7-4149-9132-0925716B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95F7-977F-4FE5-9CAD-4F126ABB9781}" type="datetime1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C2EA2-E1DC-4334-BEA9-5FD9DEB8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20A0DF-B32A-4A7E-B090-4682CCD4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012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1987B-496B-4AD1-A900-FE4C4B18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694A0-6F93-4354-AE56-4753E2412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DDC855-5021-400A-B9BB-921FC7E7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FBC4B0-D111-4E9B-939B-01CA9490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3A49-8854-405E-8DB5-7E61550D45F4}" type="datetime1">
              <a:rPr lang="es-CL" smtClean="0"/>
              <a:t>12-09-2023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6073E-6E42-4C75-879E-E6A123C9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8CD89-292B-427E-B0F6-1BD58488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82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2F19C-A140-46FE-BEB0-E70E5FE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AA382-335F-4388-A01A-831FCFF2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C16DB-053C-4FD0-B7F5-5DEF63B7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5AAAAF-995E-4BD3-8529-81329609F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611FAB-A0B3-4901-8278-DA6BCDDC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D09D48A-056E-433B-8BCC-27133D23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47FEA-C555-459E-9323-B205CD18A859}" type="datetime1">
              <a:rPr lang="es-CL" smtClean="0"/>
              <a:t>12-09-2023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969B5D-9579-4A1F-9172-2CFF4BC6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123CC5-E864-4FD2-B0BE-B95A7700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6060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369B7-192D-409F-A1F5-2D00646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EB8D2-4327-46D0-9F5A-BF6D6DE3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FDA37-DC84-4029-8CE5-D878AD4CFCB4}" type="datetime1">
              <a:rPr lang="es-CL" smtClean="0"/>
              <a:t>12-09-2023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F68CA2-88CF-47DE-AFFD-CEB98408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F554E4-942C-4533-AF79-A402BADB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1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C40302-A961-4EED-9130-2F6F8FE2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CBC66-B5F7-4601-B4E1-AB5411F36ACA}" type="datetime1">
              <a:rPr lang="es-CL" smtClean="0"/>
              <a:t>12-09-2023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183CC7-D591-4D8E-AB58-2E75E83F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31E3B2-40D8-494B-9187-91B20C23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51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D8063-0724-4E87-A7DA-D51D6A57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BC8866-DCA6-4C8D-8D1F-CBE82AA3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9EAE0C-8E00-496D-B703-5A3AF263D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80177-6086-4A33-BAF5-6392A52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D4AAB-4AFA-42B5-80D2-CE008FCFB671}" type="datetime1">
              <a:rPr lang="es-CL" smtClean="0"/>
              <a:t>12-09-2023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A13267-3366-4FA5-ACA7-EBC27CDB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17C4F2-DF8F-4CAA-B042-8A83EF87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8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934276-77C3-4F66-87F3-14928D01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14" y="-4763"/>
            <a:ext cx="11655380" cy="7143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FF682-ADE1-4916-9D00-46D51115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16000"/>
            <a:ext cx="10515600" cy="516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636FF-EDD5-43D7-8E22-93D5BC12C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958D-8A38-446E-97A7-6E6D198934E4}" type="datetime1">
              <a:rPr lang="es-CL" smtClean="0"/>
              <a:t>12-09-2023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B6FB6-4CAB-4F8E-9AA1-84498C1B9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69EED-F2BF-405F-B18E-16EEAEA7C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5B41-F1BE-4FB8-8B9C-C4C5F4477D24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80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hyperlink" Target="https://peclab.ing.uc.cl/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clab.ing.uc.c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E912E8-AEFE-45A9-93DF-E733BCA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1</a:t>
            </a:fld>
            <a:endParaRPr lang="es-C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1F79817-0BA7-58B1-2954-65526F37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574998"/>
            <a:ext cx="2317955" cy="792463"/>
          </a:xfrm>
          <a:prstGeom prst="rect">
            <a:avLst/>
          </a:prstGeom>
        </p:spPr>
      </p:pic>
      <p:sp>
        <p:nvSpPr>
          <p:cNvPr id="16" name="Subtítulo 2">
            <a:extLst>
              <a:ext uri="{FF2B5EF4-FFF2-40B4-BE49-F238E27FC236}">
                <a16:creationId xmlns:a16="http://schemas.microsoft.com/office/drawing/2014/main" id="{2096E5D8-5EC8-1EFC-B715-CE7C40371B42}"/>
              </a:ext>
            </a:extLst>
          </p:cNvPr>
          <p:cNvSpPr txBox="1">
            <a:spLocks/>
          </p:cNvSpPr>
          <p:nvPr/>
        </p:nvSpPr>
        <p:spPr>
          <a:xfrm>
            <a:off x="1205519" y="3211073"/>
            <a:ext cx="6047502" cy="1246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DB24E828-ACEC-DA1E-CBE0-AAE398124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805" y="5474963"/>
            <a:ext cx="1402793" cy="807154"/>
          </a:xfrm>
          <a:prstGeom prst="rect">
            <a:avLst/>
          </a:prstGeom>
        </p:spPr>
      </p:pic>
      <p:sp>
        <p:nvSpPr>
          <p:cNvPr id="18" name="Subtítulo 2">
            <a:extLst>
              <a:ext uri="{FF2B5EF4-FFF2-40B4-BE49-F238E27FC236}">
                <a16:creationId xmlns:a16="http://schemas.microsoft.com/office/drawing/2014/main" id="{1F847986-63A2-79B5-F3AE-6FDE25C584EB}"/>
              </a:ext>
            </a:extLst>
          </p:cNvPr>
          <p:cNvSpPr txBox="1">
            <a:spLocks/>
          </p:cNvSpPr>
          <p:nvPr/>
        </p:nvSpPr>
        <p:spPr>
          <a:xfrm>
            <a:off x="6096000" y="5474963"/>
            <a:ext cx="3390341" cy="1246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 err="1"/>
              <a:t>Electrical</a:t>
            </a:r>
            <a:r>
              <a:rPr lang="es-CL" sz="1500" dirty="0"/>
              <a:t> </a:t>
            </a:r>
            <a:r>
              <a:rPr lang="es-CL" sz="1500" dirty="0" err="1"/>
              <a:t>Engineering</a:t>
            </a:r>
            <a:r>
              <a:rPr lang="es-CL" sz="1500" dirty="0"/>
              <a:t> </a:t>
            </a:r>
            <a:r>
              <a:rPr lang="es-CL" sz="1500" dirty="0" err="1"/>
              <a:t>Department</a:t>
            </a:r>
            <a:r>
              <a:rPr lang="es-CL" sz="1500" dirty="0"/>
              <a:t> 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/>
              <a:t>Pontificia Universidad Católica de Chile</a:t>
            </a:r>
          </a:p>
          <a:p>
            <a:pPr algn="r">
              <a:lnSpc>
                <a:spcPct val="125000"/>
              </a:lnSpc>
              <a:spcBef>
                <a:spcPts val="0"/>
              </a:spcBef>
            </a:pPr>
            <a:r>
              <a:rPr lang="es-CL" sz="1500" dirty="0">
                <a:solidFill>
                  <a:srgbClr val="1B2A2D"/>
                </a:solidFill>
                <a:hlinkClick r:id="rId5"/>
              </a:rPr>
              <a:t>peclab.ing.uc.cl</a:t>
            </a:r>
            <a:endParaRPr lang="es-CL" sz="1500" dirty="0">
              <a:solidFill>
                <a:srgbClr val="1B2A2D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B71153-48B7-E0A0-7B07-365B58C70EF4}"/>
              </a:ext>
            </a:extLst>
          </p:cNvPr>
          <p:cNvSpPr txBox="1"/>
          <p:nvPr/>
        </p:nvSpPr>
        <p:spPr>
          <a:xfrm>
            <a:off x="1205519" y="1295535"/>
            <a:ext cx="793848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600" b="1" dirty="0">
                <a:solidFill>
                  <a:schemeClr val="bg1"/>
                </a:solidFill>
              </a:rPr>
              <a:t>LAB05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ZYBO Z7 -  VHDL </a:t>
            </a:r>
          </a:p>
          <a:p>
            <a:r>
              <a:rPr lang="es-ES_tradnl" sz="2600" b="1" dirty="0">
                <a:solidFill>
                  <a:schemeClr val="bg1"/>
                </a:solidFill>
              </a:rPr>
              <a:t>ILA - VIO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A43F6EC-4D58-8785-1A54-83F0D40B1E4A}"/>
              </a:ext>
            </a:extLst>
          </p:cNvPr>
          <p:cNvCxnSpPr/>
          <p:nvPr/>
        </p:nvCxnSpPr>
        <p:spPr>
          <a:xfrm>
            <a:off x="1205519" y="3023670"/>
            <a:ext cx="68618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190666-E197-FE30-6195-7F77EDD0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4359" y="690465"/>
            <a:ext cx="3143410" cy="1646076"/>
          </a:xfrm>
          <a:prstGeom prst="rect">
            <a:avLst/>
          </a:prstGeom>
        </p:spPr>
      </p:pic>
      <p:pic>
        <p:nvPicPr>
          <p:cNvPr id="15368" name="Picture 8" descr="Qué es una FPGA? Motivos de su auge en la comunidad Maker">
            <a:extLst>
              <a:ext uri="{FF2B5EF4-FFF2-40B4-BE49-F238E27FC236}">
                <a16:creationId xmlns:a16="http://schemas.microsoft.com/office/drawing/2014/main" id="{02E557A2-31B4-8CE4-8171-4C9AF9082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93" y="2401994"/>
            <a:ext cx="2169576" cy="14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3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A212BF2-8E8D-124D-7647-8A9DA4C80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286" y="109202"/>
            <a:ext cx="1722093" cy="588750"/>
          </a:xfrm>
          <a:prstGeom prst="rect">
            <a:avLst/>
          </a:prstGeom>
        </p:spPr>
      </p:pic>
      <p:pic>
        <p:nvPicPr>
          <p:cNvPr id="10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603E6E66-F0FB-0EAF-956D-77BA090B1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346" y="0"/>
            <a:ext cx="1402793" cy="80715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E90CD-5918-4F9D-F455-823CD29055D2}"/>
              </a:ext>
            </a:extLst>
          </p:cNvPr>
          <p:cNvSpPr txBox="1"/>
          <p:nvPr/>
        </p:nvSpPr>
        <p:spPr>
          <a:xfrm>
            <a:off x="320463" y="109202"/>
            <a:ext cx="82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solidFill>
                  <a:srgbClr val="4095E2"/>
                </a:solidFill>
              </a:rPr>
              <a:t>LAB03 ZYBO Z7</a:t>
            </a:r>
          </a:p>
          <a:p>
            <a:r>
              <a:rPr lang="es-CL" sz="2400" b="1" dirty="0"/>
              <a:t>IP-CORE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13F3075-C9FC-ACC8-A3B8-F0D13095FCDA}"/>
              </a:ext>
            </a:extLst>
          </p:cNvPr>
          <p:cNvSpPr txBox="1"/>
          <p:nvPr/>
        </p:nvSpPr>
        <p:spPr>
          <a:xfrm>
            <a:off x="320462" y="1414057"/>
            <a:ext cx="111496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1.- Cree un nuevo proyecto.</a:t>
            </a:r>
          </a:p>
          <a:p>
            <a:r>
              <a:rPr lang="es-CL" b="1" dirty="0"/>
              <a:t>2.- Inicialice un nuevo block </a:t>
            </a:r>
            <a:r>
              <a:rPr lang="es-CL" b="1" dirty="0" err="1"/>
              <a:t>design</a:t>
            </a:r>
            <a:r>
              <a:rPr lang="es-CL" b="1" dirty="0"/>
              <a:t>. </a:t>
            </a:r>
          </a:p>
          <a:p>
            <a:r>
              <a:rPr lang="es-CL" b="1" dirty="0"/>
              <a:t>3.- Inicialice un IP Core creado por </a:t>
            </a:r>
            <a:r>
              <a:rPr lang="es-CL" b="1" dirty="0" err="1"/>
              <a:t>ud.</a:t>
            </a:r>
            <a:r>
              <a:rPr lang="es-CL" b="1" dirty="0"/>
              <a:t> El cual reciba datos por AXI LITE para ser configurado y que pueda interactuar con los botones y/o switches y/o leds. Además incorpore entrada de </a:t>
            </a:r>
            <a:r>
              <a:rPr lang="es-CL" b="1" dirty="0" err="1"/>
              <a:t>enable</a:t>
            </a:r>
            <a:r>
              <a:rPr lang="es-CL" b="1" dirty="0"/>
              <a:t> a su bloque. </a:t>
            </a:r>
          </a:p>
          <a:p>
            <a:r>
              <a:rPr lang="es-CL" b="1" dirty="0"/>
              <a:t>4.- Incorpore ILA para observar la comunicación AXI.</a:t>
            </a:r>
          </a:p>
          <a:p>
            <a:r>
              <a:rPr lang="es-CL" b="1" dirty="0"/>
              <a:t>5.- Utilice VIO para activar o desactivar su bloque </a:t>
            </a:r>
            <a:r>
              <a:rPr lang="es-CL" b="1"/>
              <a:t>IP Core.</a:t>
            </a:r>
            <a:endParaRPr lang="es-CL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199540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9EF6F7-F4DF-45BC-9F05-09F337653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5B41-F1BE-4FB8-8B9C-C4C5F4477D24}" type="slidenum">
              <a:rPr lang="es-CL" smtClean="0"/>
              <a:t>3</a:t>
            </a:fld>
            <a:endParaRPr lang="es-C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5F417-6F22-D00E-C8D0-A92F019E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6" y="967444"/>
            <a:ext cx="5668028" cy="4281054"/>
          </a:xfrm>
          <a:prstGeom prst="rect">
            <a:avLst/>
          </a:prstGeom>
        </p:spPr>
      </p:pic>
      <p:sp>
        <p:nvSpPr>
          <p:cNvPr id="41" name="Marcador de contenido 5">
            <a:extLst>
              <a:ext uri="{FF2B5EF4-FFF2-40B4-BE49-F238E27FC236}">
                <a16:creationId xmlns:a16="http://schemas.microsoft.com/office/drawing/2014/main" id="{C9238503-594A-4FAA-BCF3-5A8AF2BFB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745" y="3967018"/>
            <a:ext cx="10515600" cy="20205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 err="1">
                <a:solidFill>
                  <a:schemeClr val="bg1"/>
                </a:solidFill>
              </a:rPr>
              <a:t>Electrical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Engineering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  <a:r>
              <a:rPr lang="es-CL" sz="2000" dirty="0" err="1">
                <a:solidFill>
                  <a:schemeClr val="bg1"/>
                </a:solidFill>
              </a:rPr>
              <a:t>Department</a:t>
            </a:r>
            <a:r>
              <a:rPr lang="es-CL" sz="2000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dirty="0">
                <a:solidFill>
                  <a:schemeClr val="bg1"/>
                </a:solidFill>
              </a:rPr>
              <a:t>Pontificia Universidad Católica de Chile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s-CL" sz="20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peclab.ing.uc.cl</a:t>
            </a:r>
            <a:endParaRPr lang="es-CL" sz="2000" u="sng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58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28600</TotalTime>
  <Words>127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Simulación de un Convertidor Modular Multinivel en Configuración Back-To-Back Para el Accionamiento de Maquinas Eléctricas de Media Tensión</dc:title>
  <dc:creator>Jonathan Lillo Cartes</dc:creator>
  <cp:lastModifiedBy>Felix Eduardo Rojas Lobos</cp:lastModifiedBy>
  <cp:revision>367</cp:revision>
  <dcterms:created xsi:type="dcterms:W3CDTF">2020-09-13T21:19:33Z</dcterms:created>
  <dcterms:modified xsi:type="dcterms:W3CDTF">2023-09-13T01:41:20Z</dcterms:modified>
</cp:coreProperties>
</file>