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64" r:id="rId5"/>
    <p:sldId id="265" r:id="rId6"/>
    <p:sldId id="266" r:id="rId7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E2944-8739-4012-B97C-9A9A8C8E675E}" v="14" dt="2024-07-01T08:48:2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 varScale="1"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6T07:39:04.890" v="4091" actId="20577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3T08:22:22.690" v="4075" actId="20577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3T08:22:22.690" v="407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0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0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0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0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9:01:09.328" v="4072" actId="113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9:01:09.328" v="4072" actId="113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9:01:05.118" v="4071" actId="1036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6T07:39:04.890" v="4091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6T07:39:04.890" v="4091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del mod">
        <pc:chgData name="Lena Gschossmann" userId="bfd8fa5b3c2be1bd" providerId="LiveId" clId="{14CE2944-8739-4012-B97C-9A9A8C8E675E}" dt="2024-07-01T08:58:33.297" v="3990" actId="47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07/06/2024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examples:</a:t>
            </a:r>
          </a:p>
          <a:p>
            <a:r>
              <a:rPr lang="de-DE"/>
              <a:t>- Y</a:t>
            </a:r>
            <a:r>
              <a:rPr lang="en-GB"/>
              <a:t>ou want to clean up your code by deleting things you’re not using and be able to find the old code</a:t>
            </a:r>
          </a:p>
          <a:p>
            <a:r>
              <a:rPr lang="en-GB"/>
              <a:t>- You want to share your code with someone and the other person wants to make changes to it</a:t>
            </a:r>
          </a:p>
          <a:p>
            <a:pPr marL="0" indent="0">
              <a:buFontTx/>
              <a:buNone/>
            </a:pPr>
            <a:r>
              <a:rPr lang="en-GB"/>
              <a:t>- You want to try out a change to your code in different files and if it doesn’t work undo it</a:t>
            </a:r>
          </a:p>
          <a:p>
            <a:pPr marL="0" indent="0">
              <a:buFontTx/>
              <a:buNone/>
            </a:pPr>
            <a:r>
              <a:rPr lang="en-GB"/>
              <a:t>- You want to use a publicly available version of code used in a paper and adapt it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pPr marL="171450" indent="-171450">
              <a:buFontTx/>
              <a:buChar char="-"/>
            </a:pPr>
            <a:endParaRPr lang="en-GB"/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106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Source: https://git-scm.com/book/en/v2/Getting-Started-About-Version-Control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834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Source: https://git-scm.com/book/en/v2/Getting-Started-About-Version-Control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34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86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0E4A2-089E-45EC-B65B-5E55F4A25B1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53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 bwMode="auto">
          <a:xfrm>
            <a:off x="-1155699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 bwMode="auto"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de-DE"/>
              <a:t>10</a:t>
            </a:r>
            <a:r>
              <a:t>.0</a:t>
            </a:r>
            <a:r>
              <a:rPr lang="de-DE"/>
              <a:t>7</a:t>
            </a:r>
            <a:r>
              <a:t>.202</a:t>
            </a:r>
            <a:r>
              <a:rPr lang="de-DE"/>
              <a:t>4</a:t>
            </a:r>
            <a:r>
              <a:t> </a:t>
            </a:r>
            <a:r>
              <a:rPr lang="en-DE"/>
              <a:t>–</a:t>
            </a:r>
            <a:r>
              <a:rPr lang="de-DE"/>
              <a:t> Bence Mitlasoczki &amp; Lena J. Gschossmann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1201340" y="6037262"/>
            <a:ext cx="14277948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0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Git &amp; Github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Motivation &amp; Goal</a:t>
            </a:r>
            <a:endParaRPr sz="700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3891065" y="3991851"/>
            <a:ext cx="16556476" cy="28661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  <a:defRPr/>
            </a:pPr>
            <a:r>
              <a:rPr lang="de-DE" sz="4400"/>
              <a:t>NOT</a:t>
            </a:r>
            <a:r>
              <a:rPr lang="de-DE" sz="4400" b="0"/>
              <a:t> using version control (and writing clean code)</a:t>
            </a:r>
            <a:br>
              <a:rPr lang="de-DE" sz="4400" b="0"/>
            </a:br>
            <a:r>
              <a:rPr lang="de-DE" sz="4400" b="0"/>
              <a:t>= extremely</a:t>
            </a:r>
            <a:r>
              <a:rPr lang="de-DE" sz="4400"/>
              <a:t> </a:t>
            </a:r>
            <a:r>
              <a:rPr lang="de-DE" sz="4400" b="0"/>
              <a:t>time and ressource </a:t>
            </a:r>
            <a:r>
              <a:rPr lang="de-DE" sz="4400"/>
              <a:t>inefficient </a:t>
            </a:r>
            <a:r>
              <a:rPr lang="de-DE" sz="4400" b="0"/>
              <a:t>for yourself and others. </a:t>
            </a:r>
            <a:endParaRPr lang="de-DE" sz="2800" b="0"/>
          </a:p>
        </p:txBody>
      </p:sp>
      <p:sp>
        <p:nvSpPr>
          <p:cNvPr id="3" name="Thank you for your attention!">
            <a:extLst>
              <a:ext uri="{FF2B5EF4-FFF2-40B4-BE49-F238E27FC236}">
                <a16:creationId xmlns:a16="http://schemas.microsoft.com/office/drawing/2014/main" id="{E9F41318-D681-549A-A6B0-4ED6D50BBDF3}"/>
              </a:ext>
            </a:extLst>
          </p:cNvPr>
          <p:cNvSpPr txBox="1"/>
          <p:nvPr/>
        </p:nvSpPr>
        <p:spPr bwMode="auto">
          <a:xfrm>
            <a:off x="3891064" y="7843883"/>
            <a:ext cx="16556476" cy="22884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  <a:spcAft>
                <a:spcPts val="1800"/>
              </a:spcAft>
              <a:defRPr/>
            </a:pPr>
            <a:r>
              <a:rPr lang="de-DE" sz="4400" b="0">
                <a:sym typeface="Wingdings" panose="05000000000000000000" pitchFamily="2" charset="2"/>
              </a:rPr>
              <a:t>The </a:t>
            </a:r>
            <a:r>
              <a:rPr lang="de-DE" sz="4400">
                <a:sym typeface="Wingdings" panose="05000000000000000000" pitchFamily="2" charset="2"/>
              </a:rPr>
              <a:t>goal</a:t>
            </a:r>
            <a:r>
              <a:rPr lang="de-DE" sz="4400" b="0">
                <a:sym typeface="Wingdings" panose="05000000000000000000" pitchFamily="2" charset="2"/>
              </a:rPr>
              <a:t> of the workshop is to </a:t>
            </a:r>
            <a:r>
              <a:rPr lang="de-DE" sz="4400">
                <a:sym typeface="Wingdings" panose="05000000000000000000" pitchFamily="2" charset="2"/>
              </a:rPr>
              <a:t>enable everybody </a:t>
            </a:r>
            <a:r>
              <a:rPr lang="de-DE" sz="4400" b="0">
                <a:sym typeface="Wingdings" panose="05000000000000000000" pitchFamily="2" charset="2"/>
              </a:rPr>
              <a:t>to go back and </a:t>
            </a:r>
            <a:r>
              <a:rPr lang="de-DE" sz="4400">
                <a:sym typeface="Wingdings" panose="05000000000000000000" pitchFamily="2" charset="2"/>
              </a:rPr>
              <a:t>use version control </a:t>
            </a:r>
            <a:r>
              <a:rPr lang="de-DE" sz="4400" b="0">
                <a:sym typeface="Wingdings" panose="05000000000000000000" pitchFamily="2" charset="2"/>
              </a:rPr>
              <a:t>right away.</a:t>
            </a:r>
            <a:endParaRPr lang="de-DE" sz="44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About Version Control Systems (VCS)</a:t>
            </a:r>
            <a:endParaRPr sz="7000" b="0"/>
          </a:p>
        </p:txBody>
      </p:sp>
      <p:sp>
        <p:nvSpPr>
          <p:cNvPr id="22" name="Thank you for your attention!"/>
          <p:cNvSpPr txBox="1"/>
          <p:nvPr/>
        </p:nvSpPr>
        <p:spPr bwMode="auto">
          <a:xfrm>
            <a:off x="1111833" y="2828576"/>
            <a:ext cx="22870385" cy="99535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VC as you may do it:	Copy files and rename them before changing something.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Local VCS:		Local database to keep changes to local files under revision control.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 b="0"/>
              <a:t>Centralized VCS:	Server with version database and multiple clients that make changes to files.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3600"/>
              <a:t>Distributed VCS</a:t>
            </a:r>
            <a:r>
              <a:rPr lang="de-DE" sz="3600" b="0"/>
              <a:t>: 	Server with version database and multiple clients which mirror this database.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36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360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AFD40-F4CB-56DB-7F85-9734B6984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657376" y="7067763"/>
            <a:ext cx="4976813" cy="58523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FF1A97-0C90-0282-8092-57F3DABA4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462040" y="8146423"/>
            <a:ext cx="4707988" cy="4016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1BBFF8-2AAF-D560-A26B-07CF303A2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9094057" y="8146423"/>
            <a:ext cx="563928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8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         – the most popular VCS </a:t>
            </a:r>
            <a:r>
              <a:rPr lang="de-DE" sz="4000" b="0"/>
              <a:t>(but not the only one)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2828576"/>
            <a:ext cx="22870385" cy="464844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„a stream of </a:t>
            </a:r>
            <a:r>
              <a:rPr lang="de-DE" sz="4000"/>
              <a:t>snapshots</a:t>
            </a:r>
            <a:r>
              <a:rPr lang="de-DE" sz="4000" b="0"/>
              <a:t>“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 </a:t>
            </a:r>
            <a:r>
              <a:rPr lang="en-GB" sz="4000" b="0"/>
              <a:t>makes Git more like a mini filesystem […] rather than simply a VCS”</a:t>
            </a:r>
            <a:endParaRPr lang="de-DE" sz="4000" b="0"/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8938C-F42E-6118-2EE9-20D604E6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50" y="5404605"/>
            <a:ext cx="11960323" cy="4648444"/>
          </a:xfrm>
          <a:prstGeom prst="rect">
            <a:avLst/>
          </a:prstGeom>
        </p:spPr>
      </p:pic>
      <p:sp>
        <p:nvSpPr>
          <p:cNvPr id="8" name="Thank you for your attention!">
            <a:extLst>
              <a:ext uri="{FF2B5EF4-FFF2-40B4-BE49-F238E27FC236}">
                <a16:creationId xmlns:a16="http://schemas.microsoft.com/office/drawing/2014/main" id="{D3515914-3938-8730-DC3D-AA98AAC32160}"/>
              </a:ext>
            </a:extLst>
          </p:cNvPr>
          <p:cNvSpPr txBox="1"/>
          <p:nvPr/>
        </p:nvSpPr>
        <p:spPr bwMode="auto">
          <a:xfrm>
            <a:off x="1111833" y="10692538"/>
            <a:ext cx="22870385" cy="186021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r>
              <a:rPr lang="de-DE" sz="4000" b="0"/>
              <a:t>„</a:t>
            </a:r>
            <a:r>
              <a:rPr lang="en-GB" sz="4000" b="0"/>
              <a:t>impossible to change the contents of </a:t>
            </a:r>
            <a:r>
              <a:rPr lang="en-GB" sz="4000"/>
              <a:t>any file </a:t>
            </a:r>
            <a:r>
              <a:rPr lang="en-GB" sz="4000" b="0"/>
              <a:t>or directory without Git knowing about it” </a:t>
            </a:r>
            <a:r>
              <a:rPr lang="en-GB" sz="2800" b="0"/>
              <a:t>(by checksumming files)</a:t>
            </a:r>
            <a:endParaRPr lang="de-DE" sz="4000" b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606AB4-2E63-C44A-1CE7-BE21880A7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31" y="886795"/>
            <a:ext cx="2643124" cy="12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x     Github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Developer platform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Provides Git‘s distributed version control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Many other features:</a:t>
            </a:r>
            <a:br>
              <a:rPr lang="de-DE" sz="4000" b="0"/>
            </a:br>
            <a:r>
              <a:rPr lang="de-DE" sz="4000" b="0"/>
              <a:t>…allows easy sharing of code</a:t>
            </a:r>
            <a:br>
              <a:rPr lang="de-DE" sz="4000" b="0"/>
            </a:br>
            <a:r>
              <a:rPr lang="de-DE" sz="4000" b="0"/>
              <a:t>…allows bug reports and discussions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de-DE" sz="4000" b="0"/>
              <a:t>If ever needed, it will be your programming portfolio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de-DE" sz="4000" b="0"/>
          </a:p>
        </p:txBody>
      </p:sp>
      <p:pic>
        <p:nvPicPr>
          <p:cNvPr id="6" name="Picture 5" descr="A white cat in a black circle&#10;&#10;Description automatically generated">
            <a:extLst>
              <a:ext uri="{FF2B5EF4-FFF2-40B4-BE49-F238E27FC236}">
                <a16:creationId xmlns:a16="http://schemas.microsoft.com/office/drawing/2014/main" id="{5FA97546-8787-4C9F-E77F-ECD5C8EB2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33" y="785182"/>
            <a:ext cx="1362365" cy="13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9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701" y="413480"/>
            <a:ext cx="6176666" cy="1362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3200" b="0" i="0" u="none" strike="noStrike" cap="none" spc="0">
              <a:ln>
                <a:noFill/>
              </a:ln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pic>
        <p:nvPicPr>
          <p:cNvPr id="192" name="logo-ieecr.png" descr="logo-ieecr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 bwMode="auto">
          <a:xfrm>
            <a:off x="12065050" y="13080999"/>
            <a:ext cx="241403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2" name="Thank you for your attention!"/>
          <p:cNvSpPr txBox="1">
            <a:spLocks noGrp="1"/>
          </p:cNvSpPr>
          <p:nvPr>
            <p:ph type="title"/>
          </p:nvPr>
        </p:nvSpPr>
        <p:spPr bwMode="auto">
          <a:xfrm>
            <a:off x="1111833" y="1152837"/>
            <a:ext cx="19180975" cy="1690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500" spc="-150"/>
            </a:lvl1pPr>
          </a:lstStyle>
          <a:p>
            <a:pPr>
              <a:defRPr/>
            </a:pPr>
            <a:r>
              <a:rPr lang="de-DE" sz="7000"/>
              <a:t>Let‘s get started</a:t>
            </a:r>
            <a:endParaRPr sz="7000" b="0"/>
          </a:p>
        </p:txBody>
      </p:sp>
      <p:sp>
        <p:nvSpPr>
          <p:cNvPr id="4" name="Thank you for your attention!">
            <a:extLst>
              <a:ext uri="{FF2B5EF4-FFF2-40B4-BE49-F238E27FC236}">
                <a16:creationId xmlns:a16="http://schemas.microsoft.com/office/drawing/2014/main" id="{6BFAE7B6-A918-8881-29C4-A1ABD43EA5FC}"/>
              </a:ext>
            </a:extLst>
          </p:cNvPr>
          <p:cNvSpPr txBox="1"/>
          <p:nvPr/>
        </p:nvSpPr>
        <p:spPr bwMode="auto">
          <a:xfrm>
            <a:off x="1111833" y="3582450"/>
            <a:ext cx="22870385" cy="820084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1	Setting it up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(10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2	Local version control with Git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3	Remote version control with Git &amp; Github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(30 min) 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4	Basics of Visual Studio Code Git integration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(5-10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tabLst>
                <a:tab pos="3141663" algn="l"/>
              </a:tabLst>
              <a:defRPr/>
            </a:pPr>
            <a:r>
              <a:rPr lang="de-DE" sz="4000" b="0"/>
              <a:t>Module 5	What makes a good repository </a:t>
            </a:r>
            <a:r>
              <a:rPr lang="de-DE" sz="4000" b="0">
                <a:solidFill>
                  <a:schemeClr val="bg1">
                    <a:lumMod val="50000"/>
                  </a:schemeClr>
                </a:solidFill>
              </a:rPr>
              <a:t>(20-30 min)</a:t>
            </a:r>
          </a:p>
          <a:p>
            <a:pPr>
              <a:lnSpc>
                <a:spcPct val="150000"/>
              </a:lnSpc>
              <a:spcAft>
                <a:spcPts val="1800"/>
              </a:spcAft>
              <a:defRPr/>
            </a:pPr>
            <a:endParaRPr lang="de-DE" sz="4000" b="0"/>
          </a:p>
        </p:txBody>
      </p:sp>
    </p:spTree>
    <p:extLst>
      <p:ext uri="{BB962C8B-B14F-4D97-AF65-F5344CB8AC3E}">
        <p14:creationId xmlns:p14="http://schemas.microsoft.com/office/powerpoint/2010/main" val="1828065030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420</Words>
  <Application>Microsoft Office PowerPoint</Application>
  <DocSecurity>0</DocSecurity>
  <PresentationFormat>Custom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Helvetica Neue</vt:lpstr>
      <vt:lpstr>Helvetica Neue Medium</vt:lpstr>
      <vt:lpstr>Wingdings</vt:lpstr>
      <vt:lpstr>21_BasicWhite</vt:lpstr>
      <vt:lpstr>PowerPoint Presentation</vt:lpstr>
      <vt:lpstr>Motivation &amp; Goal</vt:lpstr>
      <vt:lpstr>About Version Control Systems (VCS)</vt:lpstr>
      <vt:lpstr>         – the most popular VCS (but not the only one)</vt:lpstr>
      <vt:lpstr>x     Github</vt:lpstr>
      <vt:lpstr>Let‘s get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2024-07-06T07:39:08Z</dcterms:modified>
  <cp:category/>
  <dc:identifier/>
  <cp:contentStatus/>
  <dc:language/>
  <cp:version/>
</cp:coreProperties>
</file>