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275" r:id="rId3"/>
    <p:sldId id="262" r:id="rId4"/>
    <p:sldId id="264" r:id="rId5"/>
    <p:sldId id="265" r:id="rId7"/>
    <p:sldId id="266" r:id="rId8"/>
    <p:sldId id="308" r:id="rId9"/>
    <p:sldId id="310" r:id="rId10"/>
    <p:sldId id="309" r:id="rId11"/>
    <p:sldId id="311" r:id="rId12"/>
    <p:sldId id="307" r:id="rId13"/>
    <p:sldId id="267" r:id="rId14"/>
    <p:sldId id="299" r:id="rId15"/>
    <p:sldId id="288" r:id="rId16"/>
    <p:sldId id="301" r:id="rId17"/>
    <p:sldId id="268" r:id="rId18"/>
    <p:sldId id="294" r:id="rId19"/>
    <p:sldId id="296" r:id="rId20"/>
    <p:sldId id="295" r:id="rId21"/>
    <p:sldId id="298" r:id="rId22"/>
    <p:sldId id="297" r:id="rId23"/>
    <p:sldId id="287" r:id="rId24"/>
    <p:sldId id="304" r:id="rId25"/>
    <p:sldId id="305" r:id="rId26"/>
    <p:sldId id="302" r:id="rId27"/>
    <p:sldId id="300" r:id="rId28"/>
    <p:sldId id="289" r:id="rId29"/>
    <p:sldId id="291" r:id="rId30"/>
    <p:sldId id="292" r:id="rId31"/>
    <p:sldId id="303" r:id="rId32"/>
    <p:sldId id="293" r:id="rId33"/>
  </p:sldIdLst>
  <p:sldSz cx="12192000" cy="6858000"/>
  <p:notesSz cx="6858000" cy="9144000"/>
  <p:custDataLst>
    <p:tags r:id="rId3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080"/>
    <a:srgbClr val="00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7" autoAdjust="0"/>
    <p:restoredTop sz="67784"/>
  </p:normalViewPr>
  <p:slideViewPr>
    <p:cSldViewPr snapToGrid="0">
      <p:cViewPr varScale="1">
        <p:scale>
          <a:sx n="97" d="100"/>
          <a:sy n="97" d="100"/>
        </p:scale>
        <p:origin x="2184" y="192"/>
      </p:cViewPr>
      <p:guideLst/>
    </p:cSldViewPr>
  </p:slideViewPr>
  <p:notesTextViewPr>
    <p:cViewPr>
      <p:scale>
        <a:sx n="1" d="1"/>
        <a:sy n="1" d="1"/>
      </p:scale>
      <p:origin x="0" y="-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5FD2-31F0-4C0B-95CA-811A8A4E6F51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01942-F20C-4A08-95F5-2A6986C15CBB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</a:rPr>
              <a:t>大语言模型由于参数规模大，内存占用也非常高。因此在部署时内存是一个非常重要的指标，我们针对模型的内存占用情况进行分析，做出了如下的几种优化：</a:t>
            </a:r>
            <a:r>
              <a:rPr lang="en-US" altLang="zh-CN" dirty="0">
                <a:effectLst/>
              </a:rPr>
              <a:t>1.</a:t>
            </a:r>
            <a:r>
              <a:rPr lang="zh-CN" altLang="en-US" dirty="0">
                <a:effectLst/>
              </a:rPr>
              <a:t> 权重量化；</a:t>
            </a:r>
            <a:r>
              <a:rPr lang="en-US" altLang="zh-CN" dirty="0">
                <a:effectLst/>
              </a:rPr>
              <a:t>2.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Disk-Embedding; 3.</a:t>
            </a:r>
            <a:r>
              <a:rPr lang="zh-CN" altLang="en-US" dirty="0">
                <a:effectLst/>
              </a:rPr>
              <a:t>激活值使用半精度与内存服用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effectLst/>
              </a:rPr>
              <a:t>首先占用内存比较大的是模型的参数，</a:t>
            </a:r>
            <a:r>
              <a:rPr lang="en-US" altLang="zh-CN" dirty="0">
                <a:effectLst/>
              </a:rPr>
              <a:t>Qwen1.8B</a:t>
            </a:r>
            <a:r>
              <a:rPr lang="zh-CN" altLang="en-US" dirty="0">
                <a:effectLst/>
              </a:rPr>
              <a:t>模型的参数主要有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部分：</a:t>
            </a:r>
            <a:endParaRPr lang="zh-CN" altLang="en-US" dirty="0">
              <a:effectLst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effectLst/>
              </a:rPr>
              <a:t>Linear</a:t>
            </a:r>
            <a:r>
              <a:rPr lang="zh-CN" altLang="en-US" dirty="0">
                <a:effectLst/>
              </a:rPr>
              <a:t>的权重，参数规模为 </a:t>
            </a:r>
            <a:r>
              <a:rPr lang="en-US" altLang="zh-CN" dirty="0">
                <a:effectLst/>
              </a:rPr>
              <a:t>1.42 B</a:t>
            </a:r>
            <a:endParaRPr lang="en-US" altLang="zh-CN" dirty="0">
              <a:effectLst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effectLst/>
              </a:rPr>
              <a:t>Embedding</a:t>
            </a:r>
            <a:r>
              <a:rPr lang="zh-CN" altLang="en-US" dirty="0">
                <a:effectLst/>
              </a:rPr>
              <a:t>的权重，参数规模为 </a:t>
            </a:r>
            <a:r>
              <a:rPr lang="en-US" altLang="zh-CN" dirty="0">
                <a:effectLst/>
              </a:rPr>
              <a:t>0.29 B</a:t>
            </a:r>
            <a:endParaRPr lang="en-US" altLang="zh-CN" dirty="0">
              <a:effectLst/>
            </a:endParaRPr>
          </a:p>
          <a:p>
            <a:pPr marL="457200" marR="0" lvl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effectLst/>
              </a:rPr>
              <a:t>运行时的激活值和</a:t>
            </a:r>
            <a:r>
              <a:rPr lang="en-US" altLang="zh-CN" dirty="0" err="1">
                <a:effectLst/>
              </a:rPr>
              <a:t>kv</a:t>
            </a:r>
            <a:r>
              <a:rPr lang="en-US" altLang="zh-CN" dirty="0">
                <a:effectLst/>
              </a:rPr>
              <a:t> cache;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effectLst/>
              </a:rPr>
              <a:t>权重部分是常驻内存的，不随运行的情况变化；激活值和</a:t>
            </a:r>
            <a:r>
              <a:rPr lang="en-US" altLang="zh-CN" dirty="0" err="1">
                <a:effectLst/>
              </a:rPr>
              <a:t>kv</a:t>
            </a:r>
            <a:r>
              <a:rPr lang="en-US" altLang="zh-CN" dirty="0">
                <a:effectLst/>
              </a:rPr>
              <a:t> cache</a:t>
            </a:r>
            <a:r>
              <a:rPr lang="zh-CN" altLang="en-US" dirty="0">
                <a:effectLst/>
              </a:rPr>
              <a:t>则与用户输入的长度和</a:t>
            </a:r>
            <a:r>
              <a:rPr lang="en-US" altLang="zh-CN" dirty="0">
                <a:effectLst/>
              </a:rPr>
              <a:t>decode</a:t>
            </a:r>
            <a:r>
              <a:rPr lang="zh-CN" altLang="en-US" dirty="0">
                <a:effectLst/>
              </a:rPr>
              <a:t>生成的长度有关。</a:t>
            </a:r>
            <a:endParaRPr lang="zh-CN" altLang="en-US" dirty="0">
              <a:effectLst/>
            </a:endParaRP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191B1F"/>
                </a:solidFill>
                <a:effectLst/>
              </a:rPr>
              <a:t>1.8B</a:t>
            </a:r>
            <a:r>
              <a:rPr lang="zh-CN" altLang="en-US" dirty="0">
                <a:solidFill>
                  <a:srgbClr val="191B1F"/>
                </a:solidFill>
                <a:effectLst/>
              </a:rPr>
              <a:t>的模型如果直接以单精度浮点数的精度加载到内存中，其权重大小就有约</a:t>
            </a:r>
            <a:r>
              <a:rPr lang="en-US" altLang="zh-CN" dirty="0">
                <a:solidFill>
                  <a:srgbClr val="191B1F"/>
                </a:solidFill>
                <a:effectLst/>
              </a:rPr>
              <a:t>7.2GB</a:t>
            </a:r>
            <a:r>
              <a:rPr lang="zh-CN" altLang="en-US" dirty="0">
                <a:solidFill>
                  <a:srgbClr val="191B1F"/>
                </a:solidFill>
                <a:effectLst/>
              </a:rPr>
              <a:t>，这个内存占用还是非常高的。为了解决这个问题，我们必须采用量化的方式来降低权重的占用</a:t>
            </a:r>
            <a:endParaRPr lang="zh-CN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effectLst/>
              </a:rPr>
              <a:t>根据前面的内容可以计算出理论峰值吞吐率为：</a:t>
            </a:r>
            <a:endParaRPr lang="zh-CN" altLang="en-US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</a:rPr>
              <a:t>-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prefill</a:t>
            </a:r>
            <a:endParaRPr lang="en-US" altLang="zh-CN" dirty="0">
              <a:effectLst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>
                <a:effectLst/>
              </a:rPr>
              <a:t>Linear</a:t>
            </a:r>
            <a:r>
              <a:rPr lang="zh-CN" altLang="en-US" dirty="0">
                <a:effectLst/>
              </a:rPr>
              <a:t>耗时： 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1591.13 / 2784 = 0.57148</a:t>
            </a:r>
            <a:endParaRPr lang="zh-CN" altLang="en-US" dirty="0">
              <a:effectLst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>
                <a:effectLst/>
              </a:rPr>
              <a:t>  </a:t>
            </a:r>
            <a:r>
              <a:rPr kumimoji="1" lang="en-US" altLang="zh-CN" dirty="0">
                <a:effectLst/>
              </a:rPr>
              <a:t>-</a:t>
            </a:r>
            <a:r>
              <a:rPr kumimoji="1"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Attention + other</a:t>
            </a:r>
            <a:r>
              <a:rPr lang="zh-CN" altLang="en-US" dirty="0">
                <a:effectLst/>
              </a:rPr>
              <a:t>耗时： </a:t>
            </a:r>
            <a:r>
              <a:rPr lang="en-US" altLang="zh-CN" dirty="0">
                <a:effectLst/>
              </a:rPr>
              <a:t>57.42/352+10.2539/99.274=0.26641</a:t>
            </a:r>
            <a:endParaRPr lang="en-US" altLang="zh-CN" dirty="0">
              <a:effectLst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effectLst/>
              </a:rPr>
              <a:t>  </a:t>
            </a:r>
            <a:r>
              <a:rPr lang="en-US" altLang="zh-CN" dirty="0">
                <a:effectLst/>
              </a:rPr>
              <a:t>-</a:t>
            </a:r>
            <a:r>
              <a:rPr lang="zh-CN" altLang="en-US" dirty="0">
                <a:effectLst/>
              </a:rPr>
              <a:t> 总耗时：</a:t>
            </a:r>
            <a:r>
              <a:rPr lang="en-US" altLang="zh-CN" dirty="0">
                <a:effectLst/>
              </a:rPr>
              <a:t>0.83794</a:t>
            </a:r>
            <a:endParaRPr lang="en-US" altLang="zh-CN" dirty="0">
              <a:effectLst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effectLst/>
              </a:rPr>
              <a:t>  </a:t>
            </a:r>
            <a:r>
              <a:rPr lang="en-US" altLang="zh-CN" dirty="0">
                <a:effectLst/>
              </a:rPr>
              <a:t>-</a:t>
            </a:r>
            <a:r>
              <a:rPr lang="zh-CN" altLang="en-US" dirty="0">
                <a:effectLst/>
              </a:rPr>
              <a:t> 吞吐 </a:t>
            </a:r>
            <a:r>
              <a:rPr lang="en-US" altLang="zh-CN" dirty="0">
                <a:effectLst/>
              </a:rPr>
              <a:t>668.31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 err="1">
                <a:effectLst/>
              </a:rPr>
              <a:t>tok</a:t>
            </a:r>
            <a:r>
              <a:rPr lang="en-US" altLang="zh-CN" dirty="0">
                <a:effectLst/>
              </a:rPr>
              <a:t>/s</a:t>
            </a:r>
            <a:endParaRPr lang="en-US" altLang="zh-CN" dirty="0">
              <a:effectLst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dirty="0">
                <a:effectLst/>
              </a:rPr>
              <a:t>Decode</a:t>
            </a:r>
            <a:endParaRPr lang="en-US" altLang="zh-CN" dirty="0">
              <a:effectLst/>
            </a:endParaRP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dirty="0">
                <a:effectLst/>
              </a:rPr>
              <a:t>Linear</a:t>
            </a:r>
            <a:r>
              <a:rPr lang="zh-CN" altLang="en-US" dirty="0">
                <a:effectLst/>
              </a:rPr>
              <a:t>耗时</a:t>
            </a:r>
            <a:r>
              <a:rPr lang="en-US" altLang="zh-CN" dirty="0">
                <a:effectLst/>
              </a:rPr>
              <a:t>: 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0.71 / </a:t>
            </a:r>
            <a:r>
              <a:rPr lang="en-US" altLang="zh-CN" dirty="0">
                <a:effectLst/>
              </a:rPr>
              <a:t>99.274 = 0.0071519</a:t>
            </a:r>
            <a:endParaRPr lang="en-US" altLang="zh-CN" dirty="0">
              <a:effectLst/>
            </a:endParaRP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dirty="0">
                <a:effectLst/>
              </a:rPr>
              <a:t>Attention + other</a:t>
            </a:r>
            <a:r>
              <a:rPr lang="zh-CN" altLang="en-US" dirty="0">
                <a:effectLst/>
              </a:rPr>
              <a:t>耗时</a:t>
            </a:r>
            <a:r>
              <a:rPr lang="en-US" altLang="zh-CN" dirty="0">
                <a:effectLst/>
              </a:rPr>
              <a:t>: 0.2332/99.274=0.002349</a:t>
            </a:r>
            <a:endParaRPr lang="en-US" altLang="zh-CN" dirty="0">
              <a:effectLst/>
            </a:endParaRP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zh-CN" altLang="en-US" dirty="0">
                <a:effectLst/>
              </a:rPr>
              <a:t>总耗时：</a:t>
            </a:r>
            <a:r>
              <a:rPr lang="en-US" altLang="zh-CN" dirty="0">
                <a:effectLst/>
              </a:rPr>
              <a:t>0.0095</a:t>
            </a:r>
            <a:endParaRPr lang="en-US" altLang="zh-CN" dirty="0">
              <a:effectLst/>
            </a:endParaRP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zh-CN" altLang="en-US" dirty="0">
                <a:effectLst/>
              </a:rPr>
              <a:t>吞吐 </a:t>
            </a:r>
            <a:r>
              <a:rPr lang="en-US" altLang="zh-CN" dirty="0">
                <a:effectLst/>
              </a:rPr>
              <a:t>105.26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 err="1">
                <a:effectLst/>
              </a:rPr>
              <a:t>tok</a:t>
            </a:r>
            <a:r>
              <a:rPr lang="en-US" altLang="zh-CN" dirty="0">
                <a:effectLst/>
              </a:rPr>
              <a:t>/s</a:t>
            </a:r>
            <a:endParaRPr lang="en-US" altLang="zh-CN" dirty="0">
              <a:effectLst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altLang="zh-C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</a:rPr>
              <a:t>实际吞吐：</a:t>
            </a:r>
            <a:endParaRPr lang="zh-CN" altLang="en-US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ffectLst/>
              </a:rPr>
              <a:t>prefill: 638.03 95%</a:t>
            </a:r>
            <a:endParaRPr lang="en-US" altLang="zh-C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ffectLst/>
              </a:rPr>
              <a:t>decode: 99.31 94%</a:t>
            </a:r>
            <a:endParaRPr lang="en-US" altLang="zh-C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</a:rPr>
              <a:t>我们优化后</a:t>
            </a:r>
            <a:r>
              <a:rPr lang="en-US" altLang="zh-CN" dirty="0">
                <a:effectLst/>
              </a:rPr>
              <a:t>prefill</a:t>
            </a:r>
            <a:r>
              <a:rPr lang="zh-CN" altLang="en-US" dirty="0">
                <a:effectLst/>
              </a:rPr>
              <a:t>达到了理论峰值的</a:t>
            </a:r>
            <a:r>
              <a:rPr lang="en-US" altLang="zh-CN" dirty="0">
                <a:effectLst/>
              </a:rPr>
              <a:t>95%</a:t>
            </a:r>
            <a:r>
              <a:rPr lang="zh-CN" altLang="en-US" dirty="0">
                <a:effectLst/>
              </a:rPr>
              <a:t>， </a:t>
            </a:r>
            <a:r>
              <a:rPr lang="en-US" altLang="zh-CN" dirty="0">
                <a:effectLst/>
              </a:rPr>
              <a:t>decode</a:t>
            </a:r>
            <a:r>
              <a:rPr lang="zh-CN" altLang="en-US" dirty="0">
                <a:effectLst/>
              </a:rPr>
              <a:t>吞吐率达到的了理峰值的</a:t>
            </a:r>
            <a:r>
              <a:rPr lang="en-US" altLang="zh-CN" dirty="0">
                <a:effectLst/>
              </a:rPr>
              <a:t>94%</a:t>
            </a:r>
            <a:r>
              <a:rPr lang="zh-CN" altLang="en-US" dirty="0">
                <a:effectLst/>
              </a:rPr>
              <a:t>；这证明我们的优化能够成分利用设备的性能。</a:t>
            </a:r>
            <a:endParaRPr lang="zh-CN" altLang="en-US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4805" y="81528"/>
            <a:ext cx="918940" cy="88582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IEEE - Advancing Technology for Humanit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01" y="193448"/>
            <a:ext cx="1178881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ICAS 202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" y="168161"/>
            <a:ext cx="3129703" cy="59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tags" Target="../tags/tag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alibaba/MNN" TargetMode="External"/><Relationship Id="rId3" Type="http://schemas.openxmlformats.org/officeDocument/2006/relationships/hyperlink" Target="https://github.com/wangzhaode/mnn-llm" TargetMode="External"/><Relationship Id="rId2" Type="http://schemas.openxmlformats.org/officeDocument/2006/relationships/hyperlink" Target="https://github.com/wangzhaode/llm-export" TargetMode="External"/><Relationship Id="rId1" Type="http://schemas.openxmlformats.org/officeDocument/2006/relationships/hyperlink" Target="https://github.com/tsingmicro-toolchain/OnnxSli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51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52749"/>
            <a:ext cx="12185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2024 IEEE International Conference on Artificial</a:t>
            </a:r>
            <a:r>
              <a:rPr lang="ko-KR" alt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Intelligence Circuits and Systems</a:t>
            </a:r>
            <a:endParaRPr lang="en-US" altLang="ko-KR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11 CuadroTexto"/>
          <p:cNvSpPr txBox="1"/>
          <p:nvPr/>
        </p:nvSpPr>
        <p:spPr>
          <a:xfrm>
            <a:off x="1377177" y="1840160"/>
            <a:ext cx="943864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Blazingly Fast LLM Inference Framework</a:t>
            </a:r>
            <a:endParaRPr lang="en-US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Arm Devices</a:t>
            </a:r>
            <a:endParaRPr lang="en-US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25 CuadroTexto"/>
          <p:cNvSpPr txBox="1"/>
          <p:nvPr/>
        </p:nvSpPr>
        <p:spPr>
          <a:xfrm>
            <a:off x="635" y="4664075"/>
            <a:ext cx="12191365" cy="902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sz="3600" dirty="0">
                <a:sym typeface="+mn-ea"/>
              </a:rPr>
              <a:t>Taobao Alibaba,Tencent,Cambricon,Kunlun-inc,TsingMicro </a:t>
            </a:r>
            <a:endParaRPr lang="en-US" altLang="zh-CN" sz="3600" dirty="0"/>
          </a:p>
          <a:p>
            <a:pPr algn="l"/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25 CuadroTexto"/>
          <p:cNvSpPr txBox="1"/>
          <p:nvPr/>
        </p:nvSpPr>
        <p:spPr>
          <a:xfrm>
            <a:off x="0" y="3623177"/>
            <a:ext cx="1219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Zhaode Wang, Hui Ni, Xiao Zhang, Song Lin, Jin Yao</a:t>
            </a:r>
            <a:endParaRPr lang="zh-CN" altLang="en-US" sz="36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44158"/>
            <a:ext cx="4773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Optimization 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4962" y="1202469"/>
            <a:ext cx="10765403" cy="49187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Performance Analysis.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Linear Optimization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Attention Optimization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44158"/>
            <a:ext cx="3949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Analysis 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6240" y="1192530"/>
            <a:ext cx="5971903" cy="49187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LLM are consecutive decode blocks.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prefill + decode stage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three core operations: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Linear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/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MatMul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Memory (Split, Concat, Transpose)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685984239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599" y="1192530"/>
            <a:ext cx="3783057" cy="51113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44158"/>
            <a:ext cx="3949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Analysis 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1" y="1684245"/>
            <a:ext cx="5133611" cy="38565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60" y="1684246"/>
            <a:ext cx="5177428" cy="38565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66829"/>
            <a:ext cx="3522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Linear and Memory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32203" y="1015909"/>
          <a:ext cx="10243367" cy="5078095"/>
        </p:xfrm>
        <a:graphic>
          <a:graphicData uri="http://schemas.openxmlformats.org/drawingml/2006/table">
            <a:tbl>
              <a:tblPr/>
              <a:tblGrid>
                <a:gridCol w="2090901"/>
                <a:gridCol w="2691382"/>
                <a:gridCol w="2994458"/>
                <a:gridCol w="2466626"/>
              </a:tblGrid>
              <a:tr h="43243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</a:t>
                      </a: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Linear Computation and Memory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4955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FLOP</a:t>
                      </a:r>
                      <a:endParaRPr lang="en-US" altLang="en-US" sz="1600" b="1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IO</a:t>
                      </a:r>
                      <a:endParaRPr lang="en-US" altLang="en-US" sz="1600" b="1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weight</a:t>
                      </a:r>
                      <a:endParaRPr lang="en-US" altLang="en-US" sz="1600" b="1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attn/c_attn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 * lh3h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 * (lh + 3lh)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0.5 * h3h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attn/c_proj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 * lhh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 * (lh + lh)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0.5 * hh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mlp/w1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 * lhi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 * (lh + li)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0.5 * hi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mlp/w2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 * lhi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 * (lh + li)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0.5 * hi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mlp/c_proj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 * lih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 * (li + lh)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0.5 * ih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block total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6lhi + 8lhh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18lh + 6li + 2hh + 1.5hi + 10h + 4i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Lm 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 * lhv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lh + lv + hv + 2v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32105"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* l: sequence length; h: hidden size; </a:t>
                      </a:r>
                      <a:r>
                        <a:rPr lang="en-US" altLang="en-US" sz="1600" b="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en-US" sz="16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: intermediate size; v: vocabulary size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105"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Qwen1.8B (l=560), (h = 2048), (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= 5504) , and (v = 151936)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anchor="ctr"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stage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FLOP</a:t>
                      </a:r>
                      <a:endParaRPr 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Memory</a:t>
                      </a:r>
                      <a:endParaRPr 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anchor="ctr"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prefill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1591.13 G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1.74 G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anchor="ctr"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decode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2.84 G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0.71 G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anchor="ctr"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66829"/>
            <a:ext cx="4092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Attention and Memory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01576" y="1233624"/>
          <a:ext cx="10145395" cy="4709975"/>
        </p:xfrm>
        <a:graphic>
          <a:graphicData uri="http://schemas.openxmlformats.org/drawingml/2006/table">
            <a:tbl>
              <a:tblPr/>
              <a:tblGrid>
                <a:gridCol w="2070902"/>
                <a:gridCol w="3513379"/>
                <a:gridCol w="4561114"/>
              </a:tblGrid>
              <a:tr h="622693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</a:t>
                      </a: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Attention Computation and Memory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352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FLOP</a:t>
                      </a:r>
                      <a:endParaRPr lang="en-US" altLang="en-US" sz="1600" b="1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Memory</a:t>
                      </a:r>
                      <a:endParaRPr lang="en-US" sz="16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4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prefill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4llh + 22ll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16lh + 24ll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22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decode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4Lh + 22L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8Lh + 24L + 8h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24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* l: sequence length; h: hidden size; </a:t>
                      </a:r>
                      <a:r>
                        <a:rPr lang="en-US" altLang="en-US" sz="1600" b="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en-US" sz="16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: intermediate size; v: vocabulary size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221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Qwen1.8B (l=560), (h = 2048), and(L=585) 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22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stage</a:t>
                      </a:r>
                      <a:endParaRPr lang="en-US" sz="16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FLOP</a:t>
                      </a:r>
                      <a:endParaRPr lang="en-US" sz="16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Memory</a:t>
                      </a:r>
                      <a:endParaRPr lang="en-US" sz="16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22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prefill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57.57 G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0.58 G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22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decode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0.11 G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0.21 G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66829"/>
            <a:ext cx="3540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Linear Optimization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281837"/>
            <a:ext cx="10967132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Quantization W4A8: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reduce memory footprint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just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Instruction Selection: 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smmla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just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Loop Tiling: improve memory locality and memory access efficiency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 CuadroTexto"/>
          <p:cNvSpPr txBox="1"/>
          <p:nvPr/>
        </p:nvSpPr>
        <p:spPr>
          <a:xfrm>
            <a:off x="330200" y="166829"/>
            <a:ext cx="2388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Quantization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281837"/>
            <a:ext cx="10967132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W4A8: 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 quant using 4bit asymmetric quant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activations dynamic quant using 8bit symmetric quant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260470" y="2840255"/>
                <a:ext cx="3249390" cy="25852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b="0" i="1" dirty="0">
                    <a:latin typeface="Cambria Math" panose="02040503050406030204" pitchFamily="18" charset="0"/>
                  </a:rPr>
                  <a:t>Weight asymmetric quant:</a:t>
                </a:r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𝑧𝑒𝑟𝑜𝑝𝑜𝑖𝑛𝑡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𝑠𝑐𝑎𝑙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CN" b="0" dirty="0"/>
                  <a:t>)</a:t>
                </a:r>
                <a:endParaRPr kumimoji="1" lang="en-US" altLang="zh-C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𝑠𝑐𝑎𝑙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𝑧𝑒𝑟𝑜𝑝𝑜𝑖𝑛𝑡</m:t>
                      </m:r>
                    </m:oMath>
                  </m:oMathPara>
                </a14:m>
                <a:endParaRPr kumimoji="1" lang="en-US" altLang="zh-CN" dirty="0"/>
              </a:p>
              <a:p>
                <a:pPr algn="ctr"/>
                <a:endParaRPr kumimoji="1" lang="en-US" altLang="zh-CN" b="0" dirty="0"/>
              </a:p>
              <a:p>
                <a:pPr algn="ctr"/>
                <a:endParaRPr kumimoji="1" lang="en-US" altLang="zh-CN" b="0" dirty="0"/>
              </a:p>
              <a:p>
                <a:r>
                  <a:rPr lang="en-US" altLang="ja-JP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Activations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s</a:t>
                </a:r>
                <a:r>
                  <a:rPr kumimoji="1" lang="en-US" altLang="zh-CN" b="0" i="1" dirty="0">
                    <a:latin typeface="Cambria Math" panose="02040503050406030204" pitchFamily="18" charset="0"/>
                  </a:rPr>
                  <a:t>ymmetric quant:</a:t>
                </a:r>
                <a:endParaRPr kumimoji="1" lang="en-US" altLang="zh-CN" b="0" i="1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𝑠𝑐𝑎𝑙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CN" b="0" dirty="0"/>
                  <a:t>)</a:t>
                </a:r>
                <a:endParaRPr kumimoji="1" lang="en-US" altLang="zh-C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𝑠𝑐𝑎𝑙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470" y="2840255"/>
                <a:ext cx="3249390" cy="2585260"/>
              </a:xfrm>
              <a:prstGeom prst="rect">
                <a:avLst/>
              </a:prstGeom>
              <a:blipFill rotWithShape="1">
                <a:blip r:embed="rId1"/>
                <a:stretch>
                  <a:fillRect l="-19" t="-21" r="3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891411" y="2802835"/>
                <a:ext cx="5965031" cy="2111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     =∑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𝑠𝑐𝑎𝑙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𝑧𝑒𝑟𝑜𝑝𝑜𝑖𝑛𝑡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𝑠𝑐𝑎𝑙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b="0" dirty="0"/>
                  <a:t>  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=∑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𝑠𝑐𝑎𝑙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𝑠𝑐𝑎𝑙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𝑧𝑒𝑟𝑜𝑝𝑜𝑖𝑛𝑡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𝑠𝑐𝑎𝑙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b="0" dirty="0"/>
                  <a:t>  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𝑠𝑐𝑎𝑙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𝑠𝑐𝑎𝑙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)+∑(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𝑧𝑒𝑟𝑜𝑝𝑜𝑖𝑛𝑡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𝑠𝑐𝑎𝑙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b="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𝑠𝑐𝑎𝑙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𝑠𝑐𝑎𝑙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∗∑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𝑧𝑒𝑟𝑜𝑝𝑜𝑖𝑛𝑡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𝑠𝑐𝑎𝑙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411" y="2802835"/>
                <a:ext cx="5965031" cy="2111604"/>
              </a:xfrm>
              <a:prstGeom prst="rect">
                <a:avLst/>
              </a:prstGeom>
              <a:blipFill rotWithShape="1">
                <a:blip r:embed="rId2"/>
                <a:stretch>
                  <a:fillRect t="-27" r="-1333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7173685" y="4550229"/>
            <a:ext cx="653143" cy="446314"/>
          </a:xfrm>
          <a:prstGeom prst="rec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75989" y="4550229"/>
            <a:ext cx="1021896" cy="446314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04135" y="5418053"/>
            <a:ext cx="258404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Using </a:t>
            </a:r>
            <a:r>
              <a:rPr kumimoji="1" lang="en-US" altLang="zh-CN" i="1" dirty="0" err="1">
                <a:solidFill>
                  <a:schemeClr val="accent2">
                    <a:lumMod val="75000"/>
                  </a:schemeClr>
                </a:solidFill>
              </a:rPr>
              <a:t>smmla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 compute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19928" y="5425515"/>
            <a:ext cx="39353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>
                    <a:lumMod val="75000"/>
                  </a:schemeClr>
                </a:solidFill>
              </a:rPr>
              <a:t>Pre-compute when dynamic quant.</a:t>
            </a:r>
            <a:endParaRPr kumimoji="1"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直线箭头连接符 13"/>
          <p:cNvCxnSpPr>
            <a:stCxn id="12" idx="0"/>
            <a:endCxn id="10" idx="2"/>
          </p:cNvCxnSpPr>
          <p:nvPr/>
        </p:nvCxnSpPr>
        <p:spPr>
          <a:xfrm flipH="1" flipV="1">
            <a:off x="9786937" y="4996543"/>
            <a:ext cx="200645" cy="4289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11" idx="0"/>
            <a:endCxn id="9" idx="2"/>
          </p:cNvCxnSpPr>
          <p:nvPr/>
        </p:nvCxnSpPr>
        <p:spPr>
          <a:xfrm flipV="1">
            <a:off x="6296156" y="4996543"/>
            <a:ext cx="1204101" cy="4215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 CuadroTexto"/>
          <p:cNvSpPr txBox="1"/>
          <p:nvPr/>
        </p:nvSpPr>
        <p:spPr>
          <a:xfrm>
            <a:off x="330200" y="166829"/>
            <a:ext cx="2388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Quantization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281837"/>
            <a:ext cx="10967132" cy="3399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W4 store and load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Store: Pack two int4s into an uint8 by offsetting and shifting for space efficiency. 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Load: Unpack two int4s from an uint8 by reversing the shift and offset.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34310" y="2741868"/>
                <a:ext cx="3520644" cy="1938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i="1" dirty="0">
                    <a:latin typeface="Cambria Math" panose="02040503050406030204" pitchFamily="18" charset="0"/>
                  </a:rPr>
                  <a:t>Store: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zh-CN" b="0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)≪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 | 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en-US" altLang="zh-CN" b="0" dirty="0"/>
              </a:p>
              <a:p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zh-CN" i="1" dirty="0">
                    <a:latin typeface="Cambria Math" panose="02040503050406030204" pitchFamily="18" charset="0"/>
                  </a:rPr>
                  <a:t>Load: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zh-CN" b="0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 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 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zh-CN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 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 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0" y="2741868"/>
                <a:ext cx="3520644" cy="1938992"/>
              </a:xfrm>
              <a:prstGeom prst="rect">
                <a:avLst/>
              </a:prstGeom>
              <a:blipFill rotWithShape="1">
                <a:blip r:embed="rId1"/>
                <a:stretch>
                  <a:fillRect l="-7" t="-30" r="-4767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5862639" y="2864978"/>
            <a:ext cx="33902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ld1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v0.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}, [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x25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endParaRPr lang="zh-CN" alt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ushr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v8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v0.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#4</a:t>
            </a:r>
            <a:endParaRPr lang="zh-CN" alt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v9.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v0.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v10.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zh-CN" altLang="en-US" sz="1600" dirty="0">
              <a:solidFill>
                <a:srgbClr val="02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v8.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v8.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v11.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zh-CN" altLang="en-US" sz="1600" dirty="0">
              <a:solidFill>
                <a:srgbClr val="02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v9.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v9.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v11.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zh-CN" altLang="en-US" sz="1600" dirty="0">
              <a:solidFill>
                <a:srgbClr val="02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zip1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v0.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v8.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v9.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endParaRPr lang="zh-CN" altLang="en-US" sz="1600" dirty="0">
              <a:solidFill>
                <a:srgbClr val="02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zip2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v1.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v8.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v9.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endParaRPr lang="zh-CN" altLang="en-US" sz="1600" dirty="0">
              <a:solidFill>
                <a:srgbClr val="02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5" name="表格 16"/>
          <p:cNvGraphicFramePr>
            <a:graphicFrameLocks noGrp="1"/>
          </p:cNvGraphicFramePr>
          <p:nvPr/>
        </p:nvGraphicFramePr>
        <p:xfrm>
          <a:off x="4175011" y="4840253"/>
          <a:ext cx="70916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g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i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j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l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q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175009" y="5381957"/>
          <a:ext cx="70916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962"/>
                <a:gridCol w="787962"/>
                <a:gridCol w="787962"/>
                <a:gridCol w="787962"/>
                <a:gridCol w="787962"/>
                <a:gridCol w="787962"/>
                <a:gridCol w="787962"/>
                <a:gridCol w="787962"/>
                <a:gridCol w="7879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en-US" altLang="zh-CN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g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i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175009" y="5949099"/>
          <a:ext cx="70916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962"/>
                <a:gridCol w="787962"/>
                <a:gridCol w="787962"/>
                <a:gridCol w="787962"/>
                <a:gridCol w="787962"/>
                <a:gridCol w="787962"/>
                <a:gridCol w="787962"/>
                <a:gridCol w="787962"/>
                <a:gridCol w="7879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en-US" altLang="zh-CN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j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l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706110" y="484025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6314" y="5383465"/>
            <a:ext cx="172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v0 &gt;&gt; 4 -&gt; v8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329314" y="5950607"/>
            <a:ext cx="180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v0 &amp; 0xf -&gt; v9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840867" y="2495646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/>
              <a:t>Vectorized Implementation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66829"/>
            <a:ext cx="2388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Quantization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434" y="1011068"/>
            <a:ext cx="10967132" cy="12218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int4 to uint4: weight convert to uint4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pre-transpose: 2x16 transpose when store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12434" y="2070783"/>
                <a:ext cx="5206204" cy="2607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b="0" i="1" dirty="0">
                    <a:latin typeface="Cambria Math" panose="02040503050406030204" pitchFamily="18" charset="0"/>
                  </a:rPr>
                  <a:t>Int4 to uint4:</a:t>
                </a:r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𝑠𝑐𝑎𝑙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𝑧𝑒𝑟𝑜𝑝𝑜𝑖𝑛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zh-CN" b="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8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8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)∗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𝑠𝑐𝑎𝑙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𝑧𝑒𝑟𝑜𝑝𝑜𝑖𝑛𝑡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zh-CN" b="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𝑠𝑐𝑎𝑙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𝑧𝑒𝑟𝑜𝑝𝑜𝑖𝑛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zh-CN" b="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𝑠𝑐𝑎𝑙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𝑧𝑒𝑟𝑜𝑝𝑜𝑖𝑛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𝑠𝑐𝑎𝑙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zh-CN" b="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𝑠𝑐𝑎𝑙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𝑧𝑒𝑟𝑜𝑝𝑜𝑖𝑛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r>
                  <a:rPr kumimoji="1" lang="en-US" altLang="zh-CN" i="1" dirty="0">
                    <a:latin typeface="Cambria Math" panose="02040503050406030204" pitchFamily="18" charset="0"/>
                  </a:rPr>
                  <a:t>Pre-transpose store: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zh-CN" b="0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)≪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 | 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en-US" altLang="zh-CN" b="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4" y="2070783"/>
                <a:ext cx="5206204" cy="2607573"/>
              </a:xfrm>
              <a:prstGeom prst="rect">
                <a:avLst/>
              </a:prstGeom>
              <a:blipFill rotWithShape="1">
                <a:blip r:embed="rId1"/>
                <a:stretch>
                  <a:fillRect l="-6" t="-2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表格 16"/>
          <p:cNvGraphicFramePr>
            <a:graphicFrameLocks noGrp="1"/>
          </p:cNvGraphicFramePr>
          <p:nvPr/>
        </p:nvGraphicFramePr>
        <p:xfrm>
          <a:off x="4487909" y="4689570"/>
          <a:ext cx="70916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  <a:gridCol w="3939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q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g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w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x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i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487907" y="5231274"/>
          <a:ext cx="70916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962"/>
                <a:gridCol w="787962"/>
                <a:gridCol w="787962"/>
                <a:gridCol w="787962"/>
                <a:gridCol w="787962"/>
                <a:gridCol w="787962"/>
                <a:gridCol w="787962"/>
                <a:gridCol w="787962"/>
                <a:gridCol w="7879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en-US" altLang="zh-CN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g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487907" y="5798416"/>
          <a:ext cx="70916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962"/>
                <a:gridCol w="787962"/>
                <a:gridCol w="787962"/>
                <a:gridCol w="787962"/>
                <a:gridCol w="787962"/>
                <a:gridCol w="787962"/>
                <a:gridCol w="787962"/>
                <a:gridCol w="787962"/>
                <a:gridCol w="7879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q</a:t>
                      </a:r>
                      <a:endParaRPr lang="en-US" altLang="zh-CN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w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x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4019008" y="468957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v0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350976" y="3165339"/>
            <a:ext cx="33902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ld1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zh-CN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}, [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x25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endParaRPr lang="zh-CN" alt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ushr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zh-CN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zh-CN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#4</a:t>
            </a:r>
            <a:endParaRPr lang="zh-CN" alt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3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zh-CN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zh-CN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02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v10.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zh-CN" altLang="en-US" sz="1600" dirty="0">
              <a:solidFill>
                <a:srgbClr val="02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29204" y="2796007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/>
              <a:t>Vectorized Implementation</a:t>
            </a:r>
            <a:endParaRPr kumimoji="1"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2719059" y="5231274"/>
            <a:ext cx="172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v0 &gt;&gt; 4 -&gt; v8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7597" y="5796908"/>
            <a:ext cx="180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v0 &amp; 0xf -&gt; v9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 CuadroTexto"/>
          <p:cNvSpPr txBox="1"/>
          <p:nvPr/>
        </p:nvSpPr>
        <p:spPr>
          <a:xfrm>
            <a:off x="330200" y="166829"/>
            <a:ext cx="3693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Instruction Selection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281836"/>
            <a:ext cx="10967132" cy="1515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smmla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throughput doubles that of </a:t>
            </a:r>
            <a:r>
              <a:rPr lang="en-US" altLang="ja-JP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sdot</a:t>
            </a:r>
            <a:endParaRPr lang="en-US" altLang="ja-JP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altLang="ja-JP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smmla</a:t>
            </a:r>
            <a:r>
              <a:rPr lang="en-US" altLang="ja-JP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+ 32 add = 64 ops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altLang="ja-JP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sdot</a:t>
            </a:r>
            <a:r>
              <a:rPr lang="en-US" altLang="ja-JP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+ 16 add = 32 ops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" t="46374" r="49691" b="7990"/>
          <a:stretch>
            <a:fillRect/>
          </a:stretch>
        </p:blipFill>
        <p:spPr bwMode="auto">
          <a:xfrm>
            <a:off x="685800" y="3530974"/>
            <a:ext cx="5987143" cy="204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819529" y="3651406"/>
          <a:ext cx="4554492" cy="1596663"/>
        </p:xfrm>
        <a:graphic>
          <a:graphicData uri="http://schemas.openxmlformats.org/drawingml/2006/table">
            <a:tbl>
              <a:tblPr/>
              <a:tblGrid>
                <a:gridCol w="1100358"/>
                <a:gridCol w="1727067"/>
                <a:gridCol w="1727067"/>
              </a:tblGrid>
              <a:tr h="548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Peak 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througput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 core</a:t>
                      </a:r>
                      <a:endParaRPr lang="en-US" altLang="en-US" sz="16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8 core</a:t>
                      </a:r>
                      <a:endParaRPr lang="en-US" altLang="en-US" sz="16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508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smmla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348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GFlops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2784 </a:t>
                      </a:r>
                      <a:r>
                        <a:rPr lang="en-US" altLang="zh-CN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GFlops</a:t>
                      </a:r>
                      <a:endParaRPr lang="en-US" altLang="zh-CN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1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sdot</a:t>
                      </a:r>
                      <a:endParaRPr lang="en-US" alt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174</a:t>
                      </a:r>
                      <a:r>
                        <a:rPr lang="en-US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GFlops</a:t>
                      </a:r>
                      <a:endParaRPr lang="en-US" alt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1392</a:t>
                      </a:r>
                      <a:r>
                        <a:rPr lang="en-US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GFlops</a:t>
                      </a:r>
                      <a:endParaRPr lang="en-US" alt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186109" y="316164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YiTian710 CPU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30337" y="3150849"/>
            <a:ext cx="19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sdot</a:t>
            </a:r>
            <a:r>
              <a:rPr kumimoji="1" lang="en-US" altLang="zh-CN" dirty="0"/>
              <a:t>  VS  </a:t>
            </a:r>
            <a:r>
              <a:rPr kumimoji="1" lang="en-US" altLang="zh-CN" i="1" dirty="0" err="1"/>
              <a:t>smmla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66829"/>
            <a:ext cx="32810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Introduction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899015" y="1824990"/>
            <a:ext cx="1954530" cy="4060190"/>
            <a:chOff x="1897800" y="1946134"/>
            <a:chExt cx="2604984" cy="3384832"/>
          </a:xfrm>
        </p:grpSpPr>
        <p:sp>
          <p:nvSpPr>
            <p:cNvPr id="9" name="íş1íďé"/>
            <p:cNvSpPr/>
            <p:nvPr/>
          </p:nvSpPr>
          <p:spPr>
            <a:xfrm>
              <a:off x="1897800" y="1946134"/>
              <a:ext cx="2604984" cy="3384832"/>
            </a:xfrm>
            <a:prstGeom prst="roundRect">
              <a:avLst>
                <a:gd name="adj" fmla="val 3877"/>
              </a:avLst>
            </a:prstGeom>
            <a:solidFill>
              <a:schemeClr val="bg1"/>
            </a:solidFill>
            <a:ln w="3175">
              <a:noFill/>
              <a:prstDash val="solid"/>
              <a:round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0" name="îṥļïḓê"/>
            <p:cNvSpPr/>
            <p:nvPr/>
          </p:nvSpPr>
          <p:spPr>
            <a:xfrm>
              <a:off x="1897800" y="1946134"/>
              <a:ext cx="2604984" cy="614141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u="sng" dirty="0"/>
                <a:t>Jin Yao</a:t>
              </a:r>
              <a:endParaRPr lang="en-US" altLang="zh-CN" sz="2000" b="1" u="sng" dirty="0"/>
            </a:p>
          </p:txBody>
        </p:sp>
        <p:sp>
          <p:nvSpPr>
            <p:cNvPr id="20" name="íṩḷïďè"/>
            <p:cNvSpPr/>
            <p:nvPr/>
          </p:nvSpPr>
          <p:spPr bwMode="auto">
            <a:xfrm>
              <a:off x="1897800" y="3716368"/>
              <a:ext cx="2597367" cy="1404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dirty="0"/>
                <a:t>TsingMicro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Working on neural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network quantization and graph optimization</a:t>
              </a:r>
              <a:endParaRPr lang="en-US" altLang="zh-CN" sz="1600" dirty="0"/>
            </a:p>
            <a:p>
              <a:pPr algn="ctr"/>
              <a:endParaRPr lang="en-US" altLang="zh-CN" sz="16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9255" y="1824990"/>
            <a:ext cx="1954530" cy="4060190"/>
            <a:chOff x="1897800" y="1946134"/>
            <a:chExt cx="2604984" cy="3384832"/>
          </a:xfrm>
        </p:grpSpPr>
        <p:sp>
          <p:nvSpPr>
            <p:cNvPr id="6" name="íş1íďé"/>
            <p:cNvSpPr/>
            <p:nvPr/>
          </p:nvSpPr>
          <p:spPr>
            <a:xfrm>
              <a:off x="1897800" y="1946134"/>
              <a:ext cx="2604984" cy="3384832"/>
            </a:xfrm>
            <a:prstGeom prst="roundRect">
              <a:avLst>
                <a:gd name="adj" fmla="val 3877"/>
              </a:avLst>
            </a:prstGeom>
            <a:solidFill>
              <a:schemeClr val="bg1"/>
            </a:solidFill>
            <a:ln w="3175">
              <a:noFill/>
              <a:prstDash val="solid"/>
              <a:round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7" name="îṥļïḓê"/>
            <p:cNvSpPr/>
            <p:nvPr/>
          </p:nvSpPr>
          <p:spPr>
            <a:xfrm>
              <a:off x="1897800" y="1946134"/>
              <a:ext cx="2604984" cy="614141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u="sng" dirty="0"/>
                <a:t>Zhaode Wang</a:t>
              </a:r>
              <a:endParaRPr lang="en-US" altLang="zh-CN" sz="2000" b="1" u="sng" dirty="0"/>
            </a:p>
          </p:txBody>
        </p:sp>
        <p:sp>
          <p:nvSpPr>
            <p:cNvPr id="8" name="íṩḷïďè"/>
            <p:cNvSpPr/>
            <p:nvPr/>
          </p:nvSpPr>
          <p:spPr bwMode="auto">
            <a:xfrm>
              <a:off x="2092454" y="3716368"/>
              <a:ext cx="2215675" cy="147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dirty="0"/>
                <a:t>Taobao Alibaba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Working on neural nwtork inference optimization</a:t>
              </a:r>
              <a:endParaRPr lang="en-US" altLang="zh-CN" sz="16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78425" y="1824990"/>
            <a:ext cx="1954530" cy="4060190"/>
            <a:chOff x="1897800" y="1946134"/>
            <a:chExt cx="2604984" cy="3384832"/>
          </a:xfrm>
        </p:grpSpPr>
        <p:sp>
          <p:nvSpPr>
            <p:cNvPr id="14" name="íş1íďé"/>
            <p:cNvSpPr/>
            <p:nvPr/>
          </p:nvSpPr>
          <p:spPr>
            <a:xfrm>
              <a:off x="1897800" y="1946134"/>
              <a:ext cx="2604984" cy="3384832"/>
            </a:xfrm>
            <a:prstGeom prst="roundRect">
              <a:avLst>
                <a:gd name="adj" fmla="val 3877"/>
              </a:avLst>
            </a:prstGeom>
            <a:solidFill>
              <a:schemeClr val="bg1"/>
            </a:solidFill>
            <a:ln w="3175">
              <a:noFill/>
              <a:prstDash val="solid"/>
              <a:round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5" name="îṥļïḓê"/>
            <p:cNvSpPr/>
            <p:nvPr/>
          </p:nvSpPr>
          <p:spPr>
            <a:xfrm>
              <a:off x="1897800" y="1946134"/>
              <a:ext cx="2604984" cy="614141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u="sng" dirty="0"/>
                <a:t>Xiao Zhang</a:t>
              </a:r>
              <a:endParaRPr lang="en-US" altLang="zh-CN" sz="2000" b="1" u="sng" dirty="0"/>
            </a:p>
          </p:txBody>
        </p:sp>
        <p:sp>
          <p:nvSpPr>
            <p:cNvPr id="16" name="íṩḷïďè"/>
            <p:cNvSpPr/>
            <p:nvPr/>
          </p:nvSpPr>
          <p:spPr bwMode="auto">
            <a:xfrm>
              <a:off x="1899493" y="3716368"/>
              <a:ext cx="2602445" cy="147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dirty="0"/>
                <a:t>Cambricon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Working on training solutions and performance analysis &amp; optimization</a:t>
              </a:r>
              <a:endParaRPr lang="en-US" altLang="zh-CN" sz="16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538720" y="1824990"/>
            <a:ext cx="1954530" cy="4060190"/>
            <a:chOff x="1897800" y="1946134"/>
            <a:chExt cx="2604984" cy="3384832"/>
          </a:xfrm>
        </p:grpSpPr>
        <p:sp>
          <p:nvSpPr>
            <p:cNvPr id="18" name="íş1íďé"/>
            <p:cNvSpPr/>
            <p:nvPr/>
          </p:nvSpPr>
          <p:spPr>
            <a:xfrm>
              <a:off x="1897800" y="1946134"/>
              <a:ext cx="2604984" cy="3384832"/>
            </a:xfrm>
            <a:prstGeom prst="roundRect">
              <a:avLst>
                <a:gd name="adj" fmla="val 3877"/>
              </a:avLst>
            </a:prstGeom>
            <a:solidFill>
              <a:schemeClr val="bg1"/>
            </a:solidFill>
            <a:ln w="3175">
              <a:noFill/>
              <a:prstDash val="solid"/>
              <a:round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21" name="îṥļïḓê"/>
            <p:cNvSpPr/>
            <p:nvPr/>
          </p:nvSpPr>
          <p:spPr>
            <a:xfrm>
              <a:off x="1897800" y="1946134"/>
              <a:ext cx="2604984" cy="614141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u="sng" dirty="0"/>
                <a:t>Song Lin</a:t>
              </a:r>
              <a:endParaRPr lang="en-US" altLang="zh-CN" sz="2000" b="1" u="sng" dirty="0"/>
            </a:p>
          </p:txBody>
        </p:sp>
        <p:sp>
          <p:nvSpPr>
            <p:cNvPr id="22" name="íṩḷïďè"/>
            <p:cNvSpPr/>
            <p:nvPr/>
          </p:nvSpPr>
          <p:spPr bwMode="auto">
            <a:xfrm>
              <a:off x="2092454" y="3716368"/>
              <a:ext cx="2215675" cy="147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dirty="0"/>
                <a:t>Kunlun-inc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Working on AI Infra for llm training and deploying</a:t>
              </a:r>
              <a:endParaRPr lang="en-US" altLang="zh-CN" sz="16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710815" y="1824990"/>
            <a:ext cx="1954530" cy="4060190"/>
            <a:chOff x="1897800" y="1946134"/>
            <a:chExt cx="2604984" cy="3384832"/>
          </a:xfrm>
        </p:grpSpPr>
        <p:sp>
          <p:nvSpPr>
            <p:cNvPr id="24" name="íş1íďé"/>
            <p:cNvSpPr/>
            <p:nvPr/>
          </p:nvSpPr>
          <p:spPr>
            <a:xfrm>
              <a:off x="1897800" y="1946134"/>
              <a:ext cx="2604984" cy="3384832"/>
            </a:xfrm>
            <a:prstGeom prst="roundRect">
              <a:avLst>
                <a:gd name="adj" fmla="val 3877"/>
              </a:avLst>
            </a:prstGeom>
            <a:solidFill>
              <a:schemeClr val="bg1"/>
            </a:solidFill>
            <a:ln w="3175">
              <a:noFill/>
              <a:prstDash val="solid"/>
              <a:round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25" name="îṥļïḓê"/>
            <p:cNvSpPr/>
            <p:nvPr/>
          </p:nvSpPr>
          <p:spPr>
            <a:xfrm>
              <a:off x="1897800" y="1946134"/>
              <a:ext cx="2604984" cy="614141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u="sng" dirty="0"/>
                <a:t>Hui Ni</a:t>
              </a:r>
              <a:endParaRPr lang="en-US" altLang="zh-CN" sz="2000" b="1" u="sng" dirty="0"/>
            </a:p>
          </p:txBody>
        </p:sp>
        <p:sp>
          <p:nvSpPr>
            <p:cNvPr id="26" name="íṩḷïďè"/>
            <p:cNvSpPr/>
            <p:nvPr/>
          </p:nvSpPr>
          <p:spPr bwMode="auto">
            <a:xfrm>
              <a:off x="2092359" y="3716305"/>
              <a:ext cx="2215867" cy="888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dirty="0"/>
                <a:t>Tencent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Working on edge computing optimization </a:t>
              </a:r>
              <a:endParaRPr lang="en-US" altLang="zh-CN" sz="1600" dirty="0"/>
            </a:p>
          </p:txBody>
        </p:sp>
      </p:grpSp>
      <p:pic>
        <p:nvPicPr>
          <p:cNvPr id="27" name="图片 26" descr="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2661285"/>
            <a:ext cx="848360" cy="11874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15" y="2660650"/>
            <a:ext cx="1048385" cy="118808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10" y="2665095"/>
            <a:ext cx="1012190" cy="11804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rcRect b="17445"/>
          <a:stretch>
            <a:fillRect/>
          </a:stretch>
        </p:blipFill>
        <p:spPr>
          <a:xfrm>
            <a:off x="8015605" y="2663825"/>
            <a:ext cx="1001395" cy="11830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170" y="2658745"/>
            <a:ext cx="1186815" cy="11868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 CuadroTexto"/>
          <p:cNvSpPr txBox="1"/>
          <p:nvPr/>
        </p:nvSpPr>
        <p:spPr>
          <a:xfrm>
            <a:off x="330200" y="166829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Loop Tiling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281837"/>
            <a:ext cx="10967132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 Tiling: 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Tiling for </a:t>
            </a:r>
            <a:r>
              <a:rPr lang="en-US" altLang="ja-JP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smmla</a:t>
            </a:r>
            <a:endParaRPr lang="en-US" altLang="ja-JP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Tiling for memory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locality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126672" y="2873828"/>
                <a:ext cx="4048544" cy="3121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𝑠𝑒𝑞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𝑖𝑐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@ 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𝑖𝑐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𝑠𝑒𝑞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i="1" dirty="0"/>
                  <a:t>Tiling: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𝑠𝑒𝑞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𝑖𝑐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𝑖𝑐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𝑠𝑒𝑞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𝑖𝑐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𝑜𝑐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𝑖𝑐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𝑖𝑐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𝑠𝑒𝑞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kumimoji="1" lang="en-US" altLang="zh-CN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@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𝑜𝑐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𝑖𝑐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𝑠𝑒𝑞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en-US" altLang="zh-CN" b="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72" y="2873828"/>
                <a:ext cx="4048544" cy="3121688"/>
              </a:xfrm>
              <a:prstGeom prst="rect">
                <a:avLst/>
              </a:prstGeom>
              <a:blipFill rotWithShape="1">
                <a:blip r:embed="rId1"/>
                <a:stretch>
                  <a:fillRect l="-4" t="-15" r="-3499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6627987" y="1797147"/>
                <a:ext cx="4048545" cy="540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𝑜𝑐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𝑖𝑐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@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𝑠𝑒𝑞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kumimoji="1" lang="en-US" altLang="zh-CN" sz="2000" dirty="0"/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𝑜𝑐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𝑠𝑒𝑞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en-US" altLang="zh-CN" sz="2000" b="0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987" y="1797147"/>
                <a:ext cx="4048545" cy="540597"/>
              </a:xfrm>
              <a:prstGeom prst="rect">
                <a:avLst/>
              </a:prstGeom>
              <a:blipFill rotWithShape="1">
                <a:blip r:embed="rId2"/>
                <a:stretch>
                  <a:fillRect l="-12" t="-18" r="7" b="-70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5844676" y="1290331"/>
            <a:ext cx="208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Thread Parallelism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32529" y="1789901"/>
            <a:ext cx="342949" cy="540597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6466114" y="2913972"/>
                <a:ext cx="3246663" cy="609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𝑖𝑐</m:t>
                          </m:r>
                        </m:num>
                        <m:den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@</m:t>
                      </m:r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𝑠𝑒𝑞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14" y="2913972"/>
                <a:ext cx="3246663" cy="609013"/>
              </a:xfrm>
              <a:prstGeom prst="rect">
                <a:avLst/>
              </a:prstGeom>
              <a:blipFill rotWithShape="1">
                <a:blip r:embed="rId3"/>
                <a:stretch>
                  <a:fillRect l="-17" t="-97" r="1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6192559" y="24848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>
                    <a:lumMod val="75000"/>
                  </a:schemeClr>
                </a:solidFill>
              </a:rPr>
              <a:t>Inner Loop</a:t>
            </a:r>
            <a:endParaRPr kumimoji="1"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83286" y="2911581"/>
            <a:ext cx="342949" cy="609013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6375064" y="4096822"/>
                <a:ext cx="3337713" cy="564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𝑠𝑒𝑞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kumimoji="1"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064" y="4096822"/>
                <a:ext cx="3337713" cy="564898"/>
              </a:xfrm>
              <a:prstGeom prst="rect">
                <a:avLst/>
              </a:prstGeom>
              <a:blipFill rotWithShape="1">
                <a:blip r:embed="rId4"/>
                <a:stretch>
                  <a:fillRect l="-9" t="-77" r="14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5844676" y="3672706"/>
            <a:ext cx="3723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zh-CN" b="0" dirty="0">
                <a:solidFill>
                  <a:schemeClr val="accent6">
                    <a:lumMod val="75000"/>
                  </a:schemeClr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</a:rPr>
              <a:t>Implement by </a:t>
            </a:r>
            <a:r>
              <a:rPr lang="en-US" altLang="zh-CN" b="0" dirty="0" err="1">
                <a:solidFill>
                  <a:schemeClr val="accent6">
                    <a:lumMod val="75000"/>
                  </a:schemeClr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</a:rPr>
              <a:t>seq_size</a:t>
            </a:r>
            <a:r>
              <a:rPr lang="en-US" altLang="zh-CN" b="0" dirty="0">
                <a:solidFill>
                  <a:schemeClr val="accent6">
                    <a:lumMod val="75000"/>
                  </a:schemeClr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</a:rPr>
              <a:t>: 8, 4, 2, 1</a:t>
            </a:r>
            <a:endParaRPr lang="en-US" altLang="zh-CN" b="0" dirty="0">
              <a:solidFill>
                <a:schemeClr val="accent6">
                  <a:lumMod val="75000"/>
                </a:schemeClr>
              </a:solidFill>
              <a:effectLst/>
              <a:latin typeface="PingFangSC-Regular" panose="020B0400000000000000" pitchFamily="34" charset="-122"/>
              <a:ea typeface="PingFangSC-Regular" panose="020B04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55636" y="4067603"/>
            <a:ext cx="398248" cy="276179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6511393" y="5384247"/>
                <a:ext cx="20111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  <m:d>
                        <m:dPr>
                          <m:ctrlPr>
                            <a:rPr kumimoji="1"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393" y="5384247"/>
                <a:ext cx="201113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" t="-22" r="10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5958545" y="4950398"/>
            <a:ext cx="2135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zh-CN" b="0" dirty="0"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</a:rPr>
              <a:t>Using </a:t>
            </a:r>
            <a:r>
              <a:rPr lang="en-US" altLang="zh-CN" b="0" i="1" dirty="0" err="1"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</a:rPr>
              <a:t>smmla</a:t>
            </a:r>
            <a:endParaRPr lang="en-US" altLang="zh-CN" b="0" i="1" dirty="0">
              <a:effectLst/>
              <a:latin typeface="PingFangSC-Regular" panose="020B0400000000000000" pitchFamily="34" charset="-122"/>
              <a:ea typeface="PingFangSC-Regular" panose="020B04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11770" y="5384246"/>
            <a:ext cx="1910758" cy="3620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66829"/>
            <a:ext cx="4110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Attention Optimization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281837"/>
            <a:ext cx="10967132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Float16 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MatMul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and Loop Tiling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just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Fused MHA kernel: reduce memory reordering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just"/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Softmax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and RMS-Norm: using float32 to ensure the accuracy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66829"/>
            <a:ext cx="5601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Float16 </a:t>
            </a:r>
            <a:r>
              <a:rPr lang="en-US" altLang="zh-CN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MatMul</a:t>
            </a:r>
            <a:r>
              <a:rPr lang="en-US" altLang="zh-C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and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Loop Tiling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89935" y="5024795"/>
                <a:ext cx="3981450" cy="1102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2880" algn="just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altLang="zh-CN" sz="1800" i="1" spc="-5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𝑚𝑖𝑛</m:t>
                      </m:r>
                      <m:r>
                        <a:rPr lang="x-none" altLang="zh-CN" sz="1800" i="1" spc="-5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</m:t>
                      </m:r>
                      <m:f>
                        <m:fPr>
                          <m:ctrlPr>
                            <a:rPr lang="zh-CN" altLang="zh-CN" sz="1800" i="1" spc="-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𝑒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1800" i="1" spc="-5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altLang="zh-CN" sz="1800" i="1" spc="-5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x-none" altLang="zh-CN" sz="1800" i="1" spc="-5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CN" altLang="zh-CN" sz="1800" i="1" spc="-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ℎ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1800" i="1" spc="-5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altLang="zh-CN" sz="1800" i="1" spc="-5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x-none" altLang="zh-CN" sz="1800" i="1" spc="-5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x-none" altLang="zh-CN" sz="1800" i="1" spc="-5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x-none" altLang="zh-CN" sz="1800" i="1" spc="-5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𝑙</m:t>
                      </m:r>
                      <m:sSub>
                        <m:sSubPr>
                          <m:ctrlPr>
                            <a:rPr lang="zh-CN" altLang="zh-CN" sz="1800" i="1" spc="-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ℎ</m:t>
                          </m:r>
                        </m:e>
                        <m:sub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x-none" altLang="zh-CN" sz="1800" i="1" spc="-5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x-none" altLang="zh-CN" sz="1800" i="1" spc="-5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𝑙</m:t>
                      </m:r>
                      <m:sSub>
                        <m:sSubPr>
                          <m:ctrlPr>
                            <a:rPr lang="zh-CN" altLang="zh-CN" sz="1800" i="1" spc="-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x-none" altLang="zh-CN" sz="1800" i="1" spc="-5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zh-CN" altLang="zh-CN" sz="1800" i="1" spc="-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ℎ</m:t>
                          </m:r>
                        </m:e>
                        <m:sub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spc="-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x-none" altLang="zh-CN" sz="1800" i="1" spc="-5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zh-CN" sz="1800" spc="-5" dirty="0">
                  <a:effectLst/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indent="182880" algn="just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altLang="zh-CN" sz="1800" i="1" spc="-5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</m:t>
                      </m:r>
                      <m:r>
                        <a:rPr lang="x-none" altLang="zh-CN" sz="1800" i="1" spc="-5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</m:t>
                      </m:r>
                      <m:r>
                        <a:rPr lang="x-none" altLang="zh-CN" sz="1800" i="1" spc="-5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𝑡</m:t>
                      </m:r>
                      <m:r>
                        <a:rPr lang="x-none" altLang="zh-CN" sz="1800" i="1" spc="-5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  </m:t>
                      </m:r>
                      <m:sSub>
                        <m:sSubPr>
                          <m:ctrlPr>
                            <a:rPr lang="zh-CN" altLang="zh-CN" sz="1800" i="1" spc="-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spc="-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ℎ</m:t>
                          </m:r>
                        </m:e>
                        <m:sub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x-none" altLang="zh-CN" sz="1800" i="1" spc="-5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+</m:t>
                      </m:r>
                      <m:sSub>
                        <m:sSubPr>
                          <m:ctrlPr>
                            <a:rPr lang="zh-CN" altLang="zh-CN" sz="1800" i="1" spc="-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x-none" altLang="zh-CN" sz="1800" i="1" spc="-5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zh-CN" altLang="zh-CN" sz="1800" i="1" spc="-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ℎ</m:t>
                          </m:r>
                        </m:e>
                        <m:sub>
                          <m:r>
                            <a:rPr lang="x-none" altLang="zh-CN" sz="1800" i="1" spc="-5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x-none" altLang="zh-CN" sz="1800" i="1" spc="-5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≤</m:t>
                      </m:r>
                      <m:r>
                        <a:rPr lang="x-none" altLang="zh-CN" sz="1800" i="1" spc="-5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𝑅</m:t>
                      </m:r>
                    </m:oMath>
                  </m:oMathPara>
                </a14:m>
                <a:endParaRPr lang="zh-CN" altLang="zh-CN" sz="1800" spc="-5" dirty="0">
                  <a:effectLst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35" y="5024795"/>
                <a:ext cx="3981450" cy="1102738"/>
              </a:xfrm>
              <a:prstGeom prst="rect">
                <a:avLst/>
              </a:prstGeom>
              <a:blipFill rotWithShape="1">
                <a:blip r:embed="rId1"/>
                <a:stretch>
                  <a:fillRect l="-8" t="-4" r="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685800" y="1281836"/>
                <a:ext cx="10967132" cy="364939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ja-JP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float16</a:t>
                </a:r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throughput doubles that of </a:t>
                </a:r>
                <a:r>
                  <a:rPr lang="en-US" altLang="ja-JP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float32</a:t>
                </a:r>
                <a:endParaRPr lang="en-US" altLang="ja-JP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just"/>
                <a:r>
                  <a:rPr lang="en-US" altLang="ja-JP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fmla-16: </a:t>
                </a:r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 </a:t>
                </a:r>
                <a:r>
                  <a:rPr lang="en-US" altLang="ja-JP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mul</a:t>
                </a:r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+ 8 add = 16 ops</a:t>
                </a:r>
                <a:endParaRPr lang="en-US" altLang="ja-JP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just"/>
                <a:r>
                  <a:rPr lang="en-US" altLang="ja-JP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fmla-32 : </a:t>
                </a:r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4 </a:t>
                </a:r>
                <a:r>
                  <a:rPr lang="en-US" altLang="ja-JP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mul</a:t>
                </a:r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+ 4 add = 8 ops</a:t>
                </a:r>
                <a:endParaRPr lang="en-US" altLang="ja-JP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Loop Tiling: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@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𝑙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ℎ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ja-JP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just"/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Original memory accesses: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𝑒ℎ𝑙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𝑒ℎ</m:t>
                    </m:r>
                  </m:oMath>
                </a14:m>
                <a:endParaRPr lang="en-US" altLang="ja-JP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just"/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Loop tiling: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𝑙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@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ℎ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𝑙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ℎ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just"/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Loop tiling memory accesses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 spc="-5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none" altLang="zh-CN" sz="2400" i="1" spc="-5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num>
                      <m:den>
                        <m:sSub>
                          <m:sSubPr>
                            <m:ctrlPr>
                              <a:rPr lang="zh-CN" altLang="zh-CN" sz="2400" i="1" spc="-5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altLang="zh-CN" sz="2400" i="1" spc="-5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x-none" altLang="zh-CN" sz="2400" i="1" spc="-5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sz="2400" i="1" spc="-5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none" altLang="zh-CN" sz="2400" i="1" spc="-5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ℎ</m:t>
                        </m:r>
                      </m:num>
                      <m:den>
                        <m:sSub>
                          <m:sSubPr>
                            <m:ctrlPr>
                              <a:rPr lang="zh-CN" altLang="zh-CN" sz="2400" i="1" spc="-5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altLang="zh-CN" sz="2400" i="1" spc="-5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ℎ</m:t>
                            </m:r>
                          </m:e>
                          <m:sub>
                            <m:r>
                              <a:rPr lang="x-none" altLang="zh-CN" sz="2400" i="1" spc="-5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x-none" altLang="zh-CN" sz="2400" i="1" spc="-5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x-none" altLang="zh-CN" sz="2400" i="1" spc="-5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</m:t>
                    </m:r>
                    <m:sSub>
                      <m:sSubPr>
                        <m:ctrlPr>
                          <a:rPr lang="zh-CN" altLang="zh-CN" sz="2400" i="1" spc="-5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altLang="zh-CN" sz="2400" i="1" spc="-5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ℎ</m:t>
                        </m:r>
                      </m:e>
                      <m:sub>
                        <m:r>
                          <a:rPr lang="x-none" altLang="zh-CN" sz="2400" i="1" spc="-5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</m:sub>
                    </m:sSub>
                    <m:r>
                      <a:rPr lang="x-none" altLang="zh-CN" sz="2400" i="1" spc="-5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x-none" altLang="zh-CN" sz="2400" i="1" spc="-5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</m:t>
                    </m:r>
                    <m:sSub>
                      <m:sSubPr>
                        <m:ctrlPr>
                          <a:rPr lang="zh-CN" altLang="zh-CN" sz="2400" i="1" spc="-5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altLang="zh-CN" sz="2400" i="1" spc="-5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  <m:sub>
                        <m:r>
                          <a:rPr lang="x-none" altLang="zh-CN" sz="2400" i="1" spc="-5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</m:sub>
                    </m:sSub>
                    <m:r>
                      <a:rPr lang="x-none" altLang="zh-CN" sz="2400" i="1" spc="-5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zh-CN" altLang="zh-CN" sz="2400" i="1" spc="-5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altLang="zh-CN" sz="2400" i="1" spc="-5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ℎ</m:t>
                        </m:r>
                      </m:e>
                      <m:sub>
                        <m:r>
                          <a:rPr lang="x-none" altLang="zh-CN" sz="2400" i="1" spc="-5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zh-CN" altLang="zh-CN" sz="2400" i="1" spc="-5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altLang="zh-CN" sz="2400" i="1" spc="-5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  <m:sub>
                        <m:r>
                          <a:rPr lang="x-none" altLang="zh-CN" sz="2400" i="1" spc="-5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</m:sub>
                    </m:sSub>
                    <m:r>
                      <a:rPr lang="x-none" altLang="zh-CN" sz="2400" i="1" spc="-5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zh-CN" altLang="zh-CN" sz="2400" spc="-5" dirty="0">
                  <a:effectLst/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marL="457200" lvl="1" indent="0" algn="just">
                  <a:buNone/>
                </a:pPr>
                <a:endParaRPr lang="en-US" altLang="ja-JP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81836"/>
                <a:ext cx="10967132" cy="3649393"/>
              </a:xfrm>
              <a:prstGeom prst="rect">
                <a:avLst/>
              </a:prstGeom>
              <a:blipFill rotWithShape="1">
                <a:blip r:embed="rId2"/>
                <a:stretch>
                  <a:fillRect t="-11" b="-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215743" y="527957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520787" y="5165821"/>
                <a:ext cx="2683491" cy="873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𝑟𝑒𝑔𝑖𝑠𝑡𝑒𝑟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787" y="5165821"/>
                <a:ext cx="2683491" cy="873829"/>
              </a:xfrm>
              <a:prstGeom prst="rect">
                <a:avLst/>
              </a:prstGeom>
              <a:blipFill rotWithShape="1">
                <a:blip r:embed="rId3"/>
                <a:stretch>
                  <a:fillRect l="-4" t="-11" r="-565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649202" y="5279571"/>
            <a:ext cx="413657" cy="5967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66829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Fuse MHA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281837"/>
            <a:ext cx="10967132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Fused MHA kernel: reduce memory reordering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lvl="1" algn="just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Changing past key/value from input Tensor to operator Internal State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lvl="1" algn="just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Optimizing multiple reads/writes to a single write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just"/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Softmax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: using float32 to ensure the accuracy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52500" y="3344364"/>
                <a:ext cx="3559308" cy="2852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𝑞𝑢𝑒𝑟𝑦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𝑐𝑜𝑛𝑐𝑎𝑡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𝑝𝑎𝑠𝑡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𝑡𝑟𝑎𝑛𝑝𝑜𝑠𝑒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𝑡𝑖𝑙𝑖𝑛𝑔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𝑐𝑜𝑛𝑐𝑎𝑡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𝑣𝑎𝑙𝑢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𝑝𝑎𝑠𝑡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𝑡𝑟𝑎𝑛𝑠𝑝𝑠𝑜𝑒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𝑡𝑖𝑙𝑖𝑛𝑔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𝑞𝑢𝑒𝑟𝑦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𝑚𝑎𝑠𝑘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𝑞𝑘𝑣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344364"/>
                <a:ext cx="3559308" cy="2852319"/>
              </a:xfrm>
              <a:prstGeom prst="rect">
                <a:avLst/>
              </a:prstGeom>
              <a:blipFill rotWithShape="1">
                <a:blip r:embed="rId1"/>
                <a:stretch>
                  <a:fillRect t="-16" r="-37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655026" y="3352953"/>
                <a:ext cx="3428887" cy="1744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𝑞𝑢𝑒𝑟𝑦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𝑤𝑟𝑖𝑡𝑒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𝑝𝑎𝑠𝑡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𝑤𝑟𝑖𝑡𝑒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𝑣𝑎𝑙𝑢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𝑝𝑎𝑠𝑡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𝑞𝑢𝑒𝑟𝑦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𝑚𝑎𝑠𝑘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𝑞𝑘𝑣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026" y="3352953"/>
                <a:ext cx="3428887" cy="1744324"/>
              </a:xfrm>
              <a:prstGeom prst="rect">
                <a:avLst/>
              </a:prstGeom>
              <a:blipFill rotWithShape="1">
                <a:blip r:embed="rId2"/>
                <a:stretch>
                  <a:fillRect l="-10" t="-9" r="-438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830073" y="3661951"/>
            <a:ext cx="3137832" cy="804909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98047" y="3634705"/>
            <a:ext cx="2917371" cy="286746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5781" y="4547648"/>
            <a:ext cx="3812746" cy="794554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99405" y="3970131"/>
            <a:ext cx="3428887" cy="286747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843031" y="3921242"/>
            <a:ext cx="413657" cy="5967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98047" y="4533704"/>
            <a:ext cx="2917371" cy="286747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69351" y="4472505"/>
            <a:ext cx="142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float32</a:t>
            </a:r>
            <a:endParaRPr kumimoji="1"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35392" y="3751965"/>
            <a:ext cx="289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Parallelizing across head dim</a:t>
            </a:r>
            <a:endParaRPr kumimoji="1"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9058108" y="3696381"/>
            <a:ext cx="111243" cy="4151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/>
          <p:cNvCxnSpPr>
            <a:endCxn id="16" idx="1"/>
          </p:cNvCxnSpPr>
          <p:nvPr/>
        </p:nvCxnSpPr>
        <p:spPr>
          <a:xfrm>
            <a:off x="8571039" y="4641782"/>
            <a:ext cx="59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3"/>
            <a:endCxn id="11" idx="1"/>
          </p:cNvCxnSpPr>
          <p:nvPr/>
        </p:nvCxnSpPr>
        <p:spPr>
          <a:xfrm flipV="1">
            <a:off x="3967905" y="3778078"/>
            <a:ext cx="1630142" cy="2863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2" idx="3"/>
            <a:endCxn id="13" idx="1"/>
          </p:cNvCxnSpPr>
          <p:nvPr/>
        </p:nvCxnSpPr>
        <p:spPr>
          <a:xfrm flipV="1">
            <a:off x="4638527" y="4113505"/>
            <a:ext cx="960878" cy="83142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5049859" y="5493674"/>
                <a:ext cx="679461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𝑟𝑒𝑑𝑢𝑐𝑒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𝑝𝑎𝑠𝑡𝑙𝑒𝑛𝑔𝑡ℎ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ℎ𝑖𝑑𝑑𝑒𝑛𝑠𝑖𝑧𝑒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ℎ𝑖𝑑𝑑𝑒𝑛𝑠𝑖𝑧𝑒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zh-CN" b="0" dirty="0"/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𝑝𝑎𝑠𝑡𝑙𝑒𝑛𝑔𝑡ℎ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ℎ𝑖𝑑𝑑𝑒𝑛𝑠𝑖𝑧𝑒</m:t>
                    </m:r>
                  </m:oMath>
                </a14:m>
                <a:endParaRPr kumimoji="1" lang="en-US" altLang="zh-CN" b="0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859" y="5493674"/>
                <a:ext cx="6794617" cy="553998"/>
              </a:xfrm>
              <a:prstGeom prst="rect">
                <a:avLst/>
              </a:prstGeom>
              <a:blipFill rotWithShape="1">
                <a:blip r:embed="rId3"/>
                <a:stretch>
                  <a:fillRect l="-5" t="-52" r="7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66829"/>
            <a:ext cx="3291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Final Performance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281837"/>
            <a:ext cx="10967132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Machine peak performance</a:t>
            </a:r>
            <a:endParaRPr lang="en-US" altLang="zh-C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just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Linear roofline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just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Attention roofline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just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Optimization Gains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just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Optimized Performance vs. Theoretical Peak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66829"/>
            <a:ext cx="4872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Machine peak performance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171393" y="2621189"/>
          <a:ext cx="8342721" cy="3047305"/>
        </p:xfrm>
        <a:graphic>
          <a:graphicData uri="http://schemas.openxmlformats.org/drawingml/2006/table">
            <a:tbl>
              <a:tblPr/>
              <a:tblGrid>
                <a:gridCol w="2425939"/>
                <a:gridCol w="2958391"/>
                <a:gridCol w="2958391"/>
              </a:tblGrid>
              <a:tr h="487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Peak</a:t>
                      </a:r>
                      <a:endParaRPr lang="en-US" altLang="en-US" sz="16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en-US" sz="16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performance</a:t>
                      </a:r>
                      <a:endParaRPr lang="en-US" altLang="en-US" sz="16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Computational</a:t>
                      </a:r>
                      <a:endParaRPr lang="en-US" altLang="en-US" sz="16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en-US" sz="16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Intensity</a:t>
                      </a:r>
                      <a:endParaRPr lang="en-US" altLang="en-US" sz="16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Memory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bandwitdh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90000"/>
                        </a:lnSpc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99.274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GBps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90000"/>
                        </a:lnSpc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2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smmla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2784 GFlops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28.04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2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sdot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1392</a:t>
                      </a:r>
                      <a:r>
                        <a:rPr lang="en-US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GFlops</a:t>
                      </a:r>
                      <a:endParaRPr lang="en-US" alt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14.02</a:t>
                      </a:r>
                      <a:endParaRPr lang="en-US" alt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2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fmla</a:t>
                      </a:r>
                      <a:endParaRPr lang="en-US" alt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352 </a:t>
                      </a:r>
                      <a:r>
                        <a:rPr lang="en-US" alt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GFlops</a:t>
                      </a:r>
                      <a:endParaRPr lang="en-US" alt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3.55</a:t>
                      </a:r>
                      <a:endParaRPr lang="en-US" alt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 useBgFill="1">
        <p:nvSpPr>
          <p:cNvPr id="6" name="文本框 5"/>
          <p:cNvSpPr txBox="1"/>
          <p:nvPr/>
        </p:nvSpPr>
        <p:spPr>
          <a:xfrm>
            <a:off x="739775" y="1189508"/>
            <a:ext cx="8034112" cy="9961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Memory bandwidth: using STREAM.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Instruction </a:t>
            </a:r>
            <a:r>
              <a:rPr lang="en-US" altLang="zh-CN" sz="2800" b="0" i="0" dirty="0">
                <a:solidFill>
                  <a:srgbClr val="1F2328"/>
                </a:solidFill>
                <a:effectLst/>
                <a:latin typeface="-apple-system"/>
              </a:rPr>
              <a:t>peak computation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: using </a:t>
            </a:r>
            <a:r>
              <a:rPr lang="en-US" altLang="zh-CN" sz="28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MegPeak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.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86452" y="5734673"/>
            <a:ext cx="2112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YiTian710  8-core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66829"/>
            <a:ext cx="2667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Linear roofline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126316100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524341" y="2055359"/>
            <a:ext cx="5250405" cy="394051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299256" y="2775176"/>
          <a:ext cx="3293745" cy="2707640"/>
        </p:xfrm>
        <a:graphic>
          <a:graphicData uri="http://schemas.openxmlformats.org/drawingml/2006/table">
            <a:tbl>
              <a:tblPr/>
              <a:tblGrid>
                <a:gridCol w="1056005"/>
                <a:gridCol w="2237740"/>
              </a:tblGrid>
              <a:tr h="548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6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Computational</a:t>
                      </a:r>
                      <a:endParaRPr lang="en-US" altLang="en-US" sz="16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en-US" sz="16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Intensity</a:t>
                      </a:r>
                      <a:endParaRPr lang="en-US" altLang="en-US" sz="16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0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I_smmla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90000"/>
                        </a:lnSpc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2784 / 99.274 = 28.04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45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I_prefill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1591.13 / 1.74 = 914.44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45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I_decode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2.84 / 0.74 = 3.83</a:t>
                      </a:r>
                      <a:endParaRPr lang="en-US" alt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83318" y="1061584"/>
            <a:ext cx="6074682" cy="993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compute bound on prefill stage.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memory bound on decode stage.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66829"/>
            <a:ext cx="3237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Attention </a:t>
            </a:r>
            <a:r>
              <a:rPr lang="en-US" altLang="zh-C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roofline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69048" y="2824298"/>
          <a:ext cx="3293745" cy="2707640"/>
        </p:xfrm>
        <a:graphic>
          <a:graphicData uri="http://schemas.openxmlformats.org/drawingml/2006/table">
            <a:tbl>
              <a:tblPr/>
              <a:tblGrid>
                <a:gridCol w="1056005"/>
                <a:gridCol w="2237740"/>
              </a:tblGrid>
              <a:tr h="548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6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Computational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Intensity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0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I_fmla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9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352 / 99.274 = 3.55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45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I_prefill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57.57 / 0.58 = 99.26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45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I_decode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0.11 / 0.21 = 0.52</a:t>
                      </a:r>
                      <a:endParaRPr lang="en-US" alt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47904638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61020" y="2016116"/>
            <a:ext cx="5661932" cy="4324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05155" y="1050743"/>
            <a:ext cx="6133102" cy="993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compute bound on prefill stage.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memory bound on decode stage.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66829"/>
            <a:ext cx="3439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Optimization Gains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96701" y="2884714"/>
          <a:ext cx="7838442" cy="3048002"/>
        </p:xfrm>
        <a:graphic>
          <a:graphicData uri="http://schemas.openxmlformats.org/drawingml/2006/table">
            <a:tbl>
              <a:tblPr/>
              <a:tblGrid>
                <a:gridCol w="2105448"/>
                <a:gridCol w="2715744"/>
                <a:gridCol w="3017250"/>
              </a:tblGrid>
              <a:tr h="682943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altLang="en-US" sz="1600" b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Optimization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altLang="en-US" sz="1600" b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prefill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altLang="en-US" sz="1600" b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decode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35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Attention Fuse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34.62 %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300.54 %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35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Pre-Int4toUint4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10.91 %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13.66 %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35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Pre-transpose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12.02 %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7.5 %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05155" y="1050743"/>
            <a:ext cx="6133102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Attention Fuse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Pre-Int4toUint4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Pre-transpose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66829"/>
            <a:ext cx="7695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Optimized Performance vs. Theoretical Peak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198398" y="3108052"/>
          <a:ext cx="6922344" cy="2269491"/>
        </p:xfrm>
        <a:graphic>
          <a:graphicData uri="http://schemas.openxmlformats.org/drawingml/2006/table">
            <a:tbl>
              <a:tblPr/>
              <a:tblGrid>
                <a:gridCol w="1859489"/>
                <a:gridCol w="2398841"/>
                <a:gridCol w="2664014"/>
              </a:tblGrid>
              <a:tr h="74561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stage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Theoretical Peak</a:t>
                      </a:r>
                      <a:endParaRPr lang="en-US" altLang="en-US" sz="16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Our Optimized</a:t>
                      </a:r>
                      <a:endParaRPr lang="en-US" altLang="en-US" sz="16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561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prefill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668.31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tok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/s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638.03 tok/s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8269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decode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105.26 tok/s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99.31 </a:t>
                      </a: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tok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/s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7811" y="1312000"/>
            <a:ext cx="7776845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Prefill: achieved 95% of the theoretical peak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Decode: achieved 94% of the theoretical peak 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66829"/>
            <a:ext cx="15430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1670" y="1746775"/>
            <a:ext cx="1729740" cy="106599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huggingface</a:t>
            </a:r>
            <a:endParaRPr lang="en-US" altLang="zh-CN" sz="2000" dirty="0"/>
          </a:p>
          <a:p>
            <a:pPr algn="ctr"/>
            <a:r>
              <a:rPr lang="en-US" altLang="zh-CN" sz="2000" dirty="0"/>
              <a:t>model</a:t>
            </a: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2921248" y="1718835"/>
            <a:ext cx="1729741" cy="109393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finetune</a:t>
            </a:r>
            <a:endParaRPr lang="en-US" altLang="zh-CN" sz="2000" dirty="0"/>
          </a:p>
          <a:p>
            <a:pPr algn="ctr"/>
            <a:r>
              <a:rPr lang="en-US" altLang="zh-CN" sz="2000" dirty="0"/>
              <a:t>and</a:t>
            </a:r>
            <a:endParaRPr lang="en-US" altLang="zh-CN" sz="2000" dirty="0"/>
          </a:p>
          <a:p>
            <a:pPr algn="ctr"/>
            <a:r>
              <a:rPr lang="en-US" altLang="zh-CN" sz="2000" dirty="0"/>
              <a:t>4bit qat</a:t>
            </a:r>
            <a:endParaRPr lang="en-US" altLang="zh-CN" sz="2000" dirty="0"/>
          </a:p>
        </p:txBody>
      </p: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 flipV="1">
            <a:off x="2391410" y="2265805"/>
            <a:ext cx="529838" cy="1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180827" y="1718834"/>
            <a:ext cx="1729741" cy="109393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llm</a:t>
            </a:r>
            <a:r>
              <a:rPr lang="en-US" altLang="zh-CN" sz="2000" dirty="0"/>
              <a:t>-export</a:t>
            </a:r>
            <a:endParaRPr lang="en-US" altLang="zh-CN" sz="2000" dirty="0"/>
          </a:p>
        </p:txBody>
      </p:sp>
      <p:sp>
        <p:nvSpPr>
          <p:cNvPr id="18" name="矩形 17"/>
          <p:cNvSpPr/>
          <p:nvPr/>
        </p:nvSpPr>
        <p:spPr>
          <a:xfrm>
            <a:off x="7440406" y="1746775"/>
            <a:ext cx="1729741" cy="109393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onnxslim</a:t>
            </a:r>
            <a:endParaRPr lang="en-US" altLang="zh-CN" sz="2000" dirty="0"/>
          </a:p>
        </p:txBody>
      </p:sp>
      <p:sp>
        <p:nvSpPr>
          <p:cNvPr id="19" name="矩形 18"/>
          <p:cNvSpPr/>
          <p:nvPr/>
        </p:nvSpPr>
        <p:spPr>
          <a:xfrm>
            <a:off x="9699985" y="1732804"/>
            <a:ext cx="1729741" cy="109393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mnn-llm</a:t>
            </a:r>
            <a:endParaRPr lang="en-US" altLang="zh-CN" sz="2000" dirty="0"/>
          </a:p>
        </p:txBody>
      </p:sp>
      <p:cxnSp>
        <p:nvCxnSpPr>
          <p:cNvPr id="20" name="直接箭头连接符 9"/>
          <p:cNvCxnSpPr/>
          <p:nvPr/>
        </p:nvCxnSpPr>
        <p:spPr>
          <a:xfrm flipV="1">
            <a:off x="4650989" y="2293744"/>
            <a:ext cx="529838" cy="1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9"/>
          <p:cNvCxnSpPr/>
          <p:nvPr/>
        </p:nvCxnSpPr>
        <p:spPr>
          <a:xfrm flipV="1">
            <a:off x="6910568" y="2307714"/>
            <a:ext cx="529838" cy="1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9"/>
          <p:cNvCxnSpPr/>
          <p:nvPr/>
        </p:nvCxnSpPr>
        <p:spPr>
          <a:xfrm flipV="1">
            <a:off x="9170147" y="2321684"/>
            <a:ext cx="529838" cy="1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01725" y="3945834"/>
            <a:ext cx="49667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GitHub</a:t>
            </a:r>
            <a:r>
              <a:rPr kumimoji="1" lang="en-US" altLang="zh-CN" dirty="0"/>
              <a:t> </a:t>
            </a:r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Repositories</a:t>
            </a:r>
            <a:r>
              <a:rPr kumimoji="1"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  <a:endParaRPr kumimoji="1" lang="en-US" altLang="zh-CN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kumimoji="1" lang="en-US" altLang="zh-CN" b="1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F2328"/>
                </a:solidFill>
                <a:effectLst/>
                <a:latin typeface="-apple-system"/>
                <a:hlinkClick r:id="rId1"/>
              </a:rPr>
              <a:t>https://github.com/DD-DuDa/BitDistiller</a:t>
            </a:r>
            <a:endParaRPr lang="en-US" altLang="zh-CN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F2328"/>
                </a:solidFill>
                <a:effectLst/>
                <a:latin typeface="-apple-system"/>
                <a:hlinkClick r:id="rId1"/>
              </a:rPr>
              <a:t>https://github.com/tsingmicro-toolchain/OnnxSlim</a:t>
            </a:r>
            <a:endParaRPr kumimoji="1" lang="en-US" altLang="zh-CN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https://github.com/wangzhaode/llm-export</a:t>
            </a:r>
            <a:endParaRPr kumimoji="1" lang="en-US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https://github.com/wangzhaode/mnn-llm</a:t>
            </a:r>
            <a:endParaRPr lang="en-US" altLang="zh-CN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https://github.com/alibaba/MNN</a:t>
            </a:r>
            <a:endParaRPr lang="en-US" altLang="zh-CN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51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52749"/>
            <a:ext cx="12185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2024 IEEE International Conference on Artificial</a:t>
            </a:r>
            <a:r>
              <a:rPr lang="ko-KR" alt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Intelligence Circuits and Systems</a:t>
            </a:r>
            <a:endParaRPr lang="en-US" altLang="ko-KR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25 CuadroTexto"/>
          <p:cNvSpPr txBox="1"/>
          <p:nvPr/>
        </p:nvSpPr>
        <p:spPr>
          <a:xfrm>
            <a:off x="-6350" y="2867660"/>
            <a:ext cx="12192000" cy="2098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zh-CN" altLang="en-US" sz="80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66829"/>
            <a:ext cx="69157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Finetune and 4bit Quant Aware Training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282700"/>
            <a:ext cx="10847070" cy="1847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finetune?</a:t>
            </a:r>
            <a:endParaRPr lang="en-US" altLang="ja-JP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W4A8 quantization will induce accuracy loss</a:t>
            </a:r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ja-JP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Quant Aware Training?</a:t>
            </a:r>
            <a:endParaRPr lang="en-US" altLang="ja-JP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ClrTx/>
              <a:buSzTx/>
            </a:pP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special quantization schemes has to be applied to restore accuracy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008370" y="3553460"/>
          <a:ext cx="5701665" cy="2706370"/>
        </p:xfrm>
        <a:graphic>
          <a:graphicData uri="http://schemas.openxmlformats.org/drawingml/2006/table">
            <a:tbl>
              <a:tblPr/>
              <a:tblGrid>
                <a:gridCol w="1325880"/>
                <a:gridCol w="1164590"/>
                <a:gridCol w="1997075"/>
                <a:gridCol w="1214120"/>
              </a:tblGrid>
              <a:tr h="40322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Model</a:t>
                      </a:r>
                      <a:endParaRPr lang="en-US" altLang="en-US" sz="16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DataSet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322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piqa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arc_challenge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hellaswag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QWen 1.8B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0.7280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0.3200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0.4543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ineTuned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0.7514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0.3413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0.5046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Pseudo Quantization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0.7242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0.3234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0.4779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QAT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 Pseudo Quantization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0.7432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0.3294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0.4700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685800" y="3554095"/>
          <a:ext cx="4742180" cy="2705735"/>
        </p:xfrm>
        <a:graphic>
          <a:graphicData uri="http://schemas.openxmlformats.org/drawingml/2006/table">
            <a:tbl>
              <a:tblPr/>
              <a:tblGrid>
                <a:gridCol w="2002155"/>
                <a:gridCol w="2740025"/>
              </a:tblGrid>
              <a:tr h="7372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Method</a:t>
                      </a:r>
                      <a:endParaRPr lang="en-US" sz="16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DataSet</a:t>
                      </a:r>
                      <a:endParaRPr lang="en-US" altLang="en-US" sz="16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48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Finetune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57137 entries generated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from training set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36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QAT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wikitext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3000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alpaca 5000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66829"/>
            <a:ext cx="17653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Onnxslim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8330" y="1040130"/>
            <a:ext cx="10847070" cy="1363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onnx?</a:t>
            </a:r>
            <a:endParaRPr lang="en-US" altLang="ja-JP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3"/>
            <a:r>
              <a:rPr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Pros: </a:t>
            </a:r>
            <a:r>
              <a:rPr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Community standard; Graph based</a:t>
            </a:r>
            <a:endParaRPr lang="en-US" altLang="ja-JP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3"/>
            <a:r>
              <a:rPr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Cons: E</a:t>
            </a:r>
            <a:r>
              <a:rPr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xtremely redundant</a:t>
            </a:r>
            <a:endParaRPr lang="en-US" altLang="ja-JP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8330" y="2540000"/>
            <a:ext cx="10992485" cy="1363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3" algn="l">
              <a:spcBef>
                <a:spcPts val="1000"/>
              </a:spcBef>
              <a:buClrTx/>
              <a:buSzTx/>
            </a:pPr>
            <a:r>
              <a:rPr lang="en-US" altLang="ja-JP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OnnxSlim</a:t>
            </a:r>
            <a:endParaRPr lang="en-US" altLang="ja-JP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3"/>
            <a:r>
              <a:rPr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Featuring: Shape inference, constant folding, operator fusion, common subexpression elimation and more;</a:t>
            </a:r>
            <a:endParaRPr lang="en-US" altLang="ja-JP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3321685" y="3903980"/>
          <a:ext cx="7000875" cy="1978660"/>
        </p:xfrm>
        <a:graphic>
          <a:graphicData uri="http://schemas.openxmlformats.org/drawingml/2006/table">
            <a:tbl>
              <a:tblPr/>
              <a:tblGrid>
                <a:gridCol w="1873250"/>
                <a:gridCol w="2564130"/>
                <a:gridCol w="2563495"/>
              </a:tblGrid>
              <a:tr h="5391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Qwen 1.8B</a:t>
                      </a:r>
                      <a:endParaRPr lang="en-US" sz="16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Before </a:t>
                      </a:r>
                      <a:r>
                        <a:rPr lang="en-US" sz="16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onnxslim</a:t>
                      </a:r>
                      <a:endParaRPr lang="en-US" altLang="en-US" sz="16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After onnxslim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0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Operators number</a:t>
                      </a:r>
                      <a:endParaRPr 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90000"/>
                        </a:lnSpc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3726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2103 (40% decrease)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45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Speed (loop 200)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13.025 s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12.179 (6.5% decrease)</a:t>
                      </a:r>
                      <a:endParaRPr lang="en-US" sz="16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44158"/>
            <a:ext cx="4047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Optimization </a:t>
            </a:r>
            <a:endParaRPr lang="en-US" altLang="zh-CN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4962" y="1202469"/>
            <a:ext cx="10765403" cy="49187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Weight Quantization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Disk-Embedding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Half-Precision and Memory Reuse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44158"/>
            <a:ext cx="3618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Weight Quantization</a:t>
            </a:r>
            <a:endParaRPr lang="en-US" altLang="ja-JP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4962" y="1202469"/>
            <a:ext cx="10765403" cy="49187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Qwen1.8B</a:t>
            </a:r>
            <a:endParaRPr lang="en-US" altLang="ja-JP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Memory Analysis</a:t>
            </a:r>
            <a:endParaRPr lang="en-US" altLang="ja-JP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/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Linear ’s parameter: 1.42 billion</a:t>
            </a:r>
            <a:endParaRPr lang="en-US" altLang="ja-JP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/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Embedding ’s parameter: 0.29 billion</a:t>
            </a:r>
            <a:endParaRPr lang="en-US" altLang="ja-JP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/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Activation and past-key-values: depend on the seq length</a:t>
            </a:r>
            <a:endParaRPr lang="en-US" altLang="ja-JP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Weight Quantization </a:t>
            </a:r>
            <a:endParaRPr lang="en-US" altLang="ja-JP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/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float: 7.2 GB</a:t>
            </a:r>
            <a:endParaRPr lang="en-US" altLang="ja-JP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/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4bit quantization: 0.9 GB</a:t>
            </a:r>
            <a:endParaRPr lang="en-US" altLang="ja-JP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44158"/>
            <a:ext cx="2875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Disk-Embedding</a:t>
            </a:r>
            <a:endParaRPr lang="en-US" altLang="ja-JP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4962" y="1202469"/>
            <a:ext cx="10765403" cy="49187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Disk-Embedding</a:t>
            </a:r>
            <a:endParaRPr lang="en-US" altLang="ja-JP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/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Low Utilization</a:t>
            </a:r>
            <a:endParaRPr lang="en-US" altLang="ja-JP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/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Load from Disk Instead of Memory</a:t>
            </a:r>
            <a:endParaRPr lang="en-US" altLang="ja-JP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/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Bfloat16 Format</a:t>
            </a:r>
            <a:endParaRPr lang="en-US" altLang="ja-JP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/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Improving Performance Using Cache</a:t>
            </a:r>
            <a:endParaRPr lang="en-US" altLang="ja-JP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/>
            <a:endParaRPr lang="en-US" altLang="ja-JP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/>
            <a:endParaRPr lang="en-US" altLang="ja-JP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2513" y="3274586"/>
            <a:ext cx="744440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seq_len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static_cast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input_ids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());</a:t>
            </a:r>
            <a:endParaRPr lang="en-US" altLang="zh-CN" sz="12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hidden_size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int16_t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disk_embedding_file_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c_str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rb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unique_ptr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int16_t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[]&gt;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buffer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int16_t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hidden_size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]);</a:t>
            </a:r>
            <a:endParaRPr lang="en-US" altLang="zh-CN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seq_len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 {</a:t>
            </a:r>
            <a:endParaRPr lang="en-US" altLang="zh-CN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altLang="zh-CN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fseek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input_ids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SEEK_SET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altLang="zh-CN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fread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buffer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altLang="zh-CN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inputs_embeds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writeMap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int16_t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&gt;() +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hidden_size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altLang="zh-CN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hidden_size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  <a:endParaRPr lang="en-US" altLang="zh-CN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US" altLang="zh-CN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buffer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</a:fld>
            <a:endParaRPr lang="ko-KR" altLang="en-US"/>
          </a:p>
        </p:txBody>
      </p:sp>
      <p:sp>
        <p:nvSpPr>
          <p:cNvPr id="3" name="11 CuadroTexto"/>
          <p:cNvSpPr txBox="1"/>
          <p:nvPr/>
        </p:nvSpPr>
        <p:spPr>
          <a:xfrm>
            <a:off x="330200" y="144158"/>
            <a:ext cx="5818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Half-Precision and Memory Reuse</a:t>
            </a:r>
            <a:endParaRPr lang="en-US" altLang="ja-JP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4962" y="1202469"/>
            <a:ext cx="10765403" cy="2226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Half-Precision: activation and </a:t>
            </a:r>
            <a:r>
              <a:rPr lang="en-US" altLang="ja-JP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kv</a:t>
            </a:r>
            <a:r>
              <a:rPr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cache using float16. </a:t>
            </a:r>
            <a:endParaRPr lang="en-US" altLang="ja-JP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Memory Reuse: Static memory allocator for reuse.</a:t>
            </a:r>
            <a:endParaRPr lang="en-US" altLang="ja-JP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/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Get all </a:t>
            </a:r>
            <a:r>
              <a:rPr lang="en-US" altLang="ja-JP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alloc</a:t>
            </a:r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/free info, defer allocate.</a:t>
            </a:r>
            <a:endParaRPr lang="en-US" altLang="ja-JP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/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Using simple </a:t>
            </a:r>
            <a:r>
              <a:rPr lang="en-US" altLang="zh-CN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 compute reuse info.</a:t>
            </a:r>
            <a:endParaRPr lang="en-US" altLang="zh-CN" sz="2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Memory reuse rate improved by 20% Compared to Dynamic Allocator</a:t>
            </a:r>
            <a:endParaRPr lang="en-US" altLang="ja-JP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48*249"/>
  <p:tag name="TABLE_ENDDRAG_RECT" val="480*257*448*249"/>
</p:tagLst>
</file>

<file path=ppt/tags/tag10.xml><?xml version="1.0" encoding="utf-8"?>
<p:tagLst xmlns:p="http://schemas.openxmlformats.org/presentationml/2006/main">
  <p:tag name="TABLE_ENDDRAG_ORIGIN_RECT" val="538*184"/>
  <p:tag name="TABLE_ENDDRAG_RECT" val="63*117*538*184"/>
</p:tagLst>
</file>

<file path=ppt/tags/tag11.xml><?xml version="1.0" encoding="utf-8"?>
<p:tagLst xmlns:p="http://schemas.openxmlformats.org/presentationml/2006/main">
  <p:tag name="TABLE_ENDDRAG_ORIGIN_RECT" val="271*96"/>
  <p:tag name="TABLE_ENDDRAG_RECT" val="57*326*271*96"/>
</p:tagLst>
</file>

<file path=ppt/tags/tag12.xml><?xml version="1.0" encoding="utf-8"?>
<p:tagLst xmlns:p="http://schemas.openxmlformats.org/presentationml/2006/main">
  <p:tag name="COMMONDATA" val="eyJoZGlkIjoiYjdjMzJjMWNhYjkwZWYyYWE0NWZkZTU4MDBhNmE4YmQifQ=="/>
</p:tagLst>
</file>

<file path=ppt/tags/tag2.xml><?xml version="1.0" encoding="utf-8"?>
<p:tagLst xmlns:p="http://schemas.openxmlformats.org/presentationml/2006/main">
  <p:tag name="TABLE_ENDDRAG_ORIGIN_RECT" val="373*213"/>
  <p:tag name="TABLE_ENDDRAG_RECT" val="54*279*373*213"/>
</p:tagLst>
</file>

<file path=ppt/tags/tag3.xml><?xml version="1.0" encoding="utf-8"?>
<p:tagLst xmlns:p="http://schemas.openxmlformats.org/presentationml/2006/main">
  <p:tag name="TABLE_ENDDRAG_ORIGIN_RECT" val="551*156"/>
  <p:tag name="TABLE_ENDDRAG_RECT" val="261*307*551*156"/>
</p:tagLst>
</file>

<file path=ppt/tags/tag4.xml><?xml version="1.0" encoding="utf-8"?>
<p:tagLst xmlns:p="http://schemas.openxmlformats.org/presentationml/2006/main">
  <p:tag name="TABLE_ENDDRAG_ORIGIN_RECT" val="451*269"/>
  <p:tag name="TABLE_ENDDRAG_RECT" val="301*87*451*269"/>
</p:tagLst>
</file>

<file path=ppt/tags/tag5.xml><?xml version="1.0" encoding="utf-8"?>
<p:tagLst xmlns:p="http://schemas.openxmlformats.org/presentationml/2006/main">
  <p:tag name="TABLE_ENDDRAG_ORIGIN_RECT" val="451*269"/>
  <p:tag name="TABLE_ENDDRAG_RECT" val="301*87*451*269"/>
</p:tagLst>
</file>

<file path=ppt/tags/tag6.xml><?xml version="1.0" encoding="utf-8"?>
<p:tagLst xmlns:p="http://schemas.openxmlformats.org/presentationml/2006/main">
  <p:tag name="TABLE_ENDDRAG_ORIGIN_RECT" val="184*284"/>
  <p:tag name="TABLE_ENDDRAG_RECT" val="38*87*184*284"/>
</p:tagLst>
</file>

<file path=ppt/tags/tag7.xml><?xml version="1.0" encoding="utf-8"?>
<p:tagLst xmlns:p="http://schemas.openxmlformats.org/presentationml/2006/main">
  <p:tag name="TABLE_ENDDRAG_ORIGIN_RECT" val="184*284"/>
  <p:tag name="TABLE_ENDDRAG_RECT" val="38*87*184*284"/>
</p:tagLst>
</file>

<file path=ppt/tags/tag8.xml><?xml version="1.0" encoding="utf-8"?>
<p:tagLst xmlns:p="http://schemas.openxmlformats.org/presentationml/2006/main">
  <p:tag name="TABLE_ENDDRAG_ORIGIN_RECT" val="184*284"/>
  <p:tag name="TABLE_ENDDRAG_RECT" val="38*87*184*284"/>
</p:tagLst>
</file>

<file path=ppt/tags/tag9.xml><?xml version="1.0" encoding="utf-8"?>
<p:tagLst xmlns:p="http://schemas.openxmlformats.org/presentationml/2006/main">
  <p:tag name="TABLE_ENDDRAG_ORIGIN_RECT" val="184*284"/>
  <p:tag name="TABLE_ENDDRAG_RECT" val="38*87*184*284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10589</Words>
  <Application>WPS 演示</Application>
  <PresentationFormat>宽屏</PresentationFormat>
  <Paragraphs>937</Paragraphs>
  <Slides>30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-apple-system</vt:lpstr>
      <vt:lpstr>Segoe Print</vt:lpstr>
      <vt:lpstr>Times New Roman</vt:lpstr>
      <vt:lpstr>Menlo</vt:lpstr>
      <vt:lpstr>Malgun Gothic</vt:lpstr>
      <vt:lpstr>微软雅黑</vt:lpstr>
      <vt:lpstr>Arial Unicode MS</vt:lpstr>
      <vt:lpstr>等线</vt:lpstr>
      <vt:lpstr>Cambria Math</vt:lpstr>
      <vt:lpstr>Consolas</vt:lpstr>
      <vt:lpstr>PingFangSC-Regular</vt:lpstr>
      <vt:lpstr>Yu Gothic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平安快乐</cp:lastModifiedBy>
  <cp:revision>526</cp:revision>
  <dcterms:created xsi:type="dcterms:W3CDTF">2021-03-04T02:28:00Z</dcterms:created>
  <dcterms:modified xsi:type="dcterms:W3CDTF">2024-05-14T13:10:26Z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870F40761DF64503AB6D28B1D62897EA_13</vt:lpwstr>
  </property>
  <property fmtid="{D5CDD505-2E9C-101B-9397-08002B2CF9AE}" pid="3" name="KSOProductBuildVer">
    <vt:lpwstr>2052-12.1.0.16729</vt:lpwstr>
  </property>
</Properties>
</file>