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75" r:id="rId2"/>
    <p:sldId id="307" r:id="rId3"/>
    <p:sldId id="279" r:id="rId4"/>
    <p:sldId id="281" r:id="rId5"/>
    <p:sldId id="283" r:id="rId6"/>
    <p:sldId id="284" r:id="rId7"/>
    <p:sldId id="286" r:id="rId8"/>
    <p:sldId id="287" r:id="rId9"/>
    <p:sldId id="288" r:id="rId10"/>
    <p:sldId id="289" r:id="rId11"/>
    <p:sldId id="290" r:id="rId12"/>
    <p:sldId id="291" r:id="rId13"/>
    <p:sldId id="292" r:id="rId14"/>
    <p:sldId id="293" r:id="rId15"/>
    <p:sldId id="294" r:id="rId16"/>
    <p:sldId id="295" r:id="rId17"/>
    <p:sldId id="298" r:id="rId18"/>
    <p:sldId id="299" r:id="rId19"/>
    <p:sldId id="296" r:id="rId20"/>
    <p:sldId id="297" r:id="rId21"/>
    <p:sldId id="300" r:id="rId22"/>
    <p:sldId id="301" r:id="rId23"/>
    <p:sldId id="304"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 initials="8" lastIdx="1" clrIdx="0">
    <p:extLst>
      <p:ext uri="{19B8F6BF-5375-455C-9EA6-DF929625EA0E}">
        <p15:presenceInfo xmlns:p15="http://schemas.microsoft.com/office/powerpoint/2012/main" userId="cf770498ef9156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4" autoAdjust="0"/>
    <p:restoredTop sz="74308" autoAdjust="0"/>
  </p:normalViewPr>
  <p:slideViewPr>
    <p:cSldViewPr snapToGrid="0" showGuides="1">
      <p:cViewPr varScale="1">
        <p:scale>
          <a:sx n="97" d="100"/>
          <a:sy n="97" d="100"/>
        </p:scale>
        <p:origin x="1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F5FD2-31F0-4C0B-95CA-811A8A4E6F51}" type="datetimeFigureOut">
              <a:rPr lang="ko-KR" altLang="en-US" smtClean="0"/>
              <a:t>2024. 4. 19.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101942-F20C-4A08-95F5-2A6986C15CBB}" type="slidenum">
              <a:rPr lang="ko-KR" altLang="en-US" smtClean="0"/>
              <a:t>‹#›</a:t>
            </a:fld>
            <a:endParaRPr lang="ko-KR" altLang="en-US"/>
          </a:p>
        </p:txBody>
      </p:sp>
    </p:spTree>
    <p:extLst>
      <p:ext uri="{BB962C8B-B14F-4D97-AF65-F5344CB8AC3E}">
        <p14:creationId xmlns:p14="http://schemas.microsoft.com/office/powerpoint/2010/main" val="9662984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Greetings, we</a:t>
            </a:r>
            <a:r>
              <a:rPr lang="zh-CN" altLang="en-US" dirty="0"/>
              <a:t> </a:t>
            </a:r>
            <a:r>
              <a:rPr lang="en-US" altLang="zh-CN" dirty="0"/>
              <a:t>are</a:t>
            </a:r>
            <a:r>
              <a:rPr lang="zh-CN" altLang="en-US" dirty="0"/>
              <a:t> </a:t>
            </a:r>
            <a:r>
              <a:rPr lang="en-US" altLang="zh-CN" dirty="0"/>
              <a:t>Team</a:t>
            </a:r>
            <a:r>
              <a:rPr lang="zh-CN" altLang="en-US" dirty="0"/>
              <a:t> </a:t>
            </a:r>
            <a:r>
              <a:rPr lang="en-US" altLang="zh-CN" dirty="0"/>
              <a:t>L3S2, we are honored to be invited here and give a speech.</a:t>
            </a:r>
          </a:p>
          <a:p>
            <a:r>
              <a:rPr lang="en-US" altLang="zh-CN" dirty="0"/>
              <a:t>My name is Sun </a:t>
            </a:r>
            <a:r>
              <a:rPr lang="en-US" altLang="zh-CN" dirty="0" err="1"/>
              <a:t>Yuanze</a:t>
            </a:r>
            <a:r>
              <a:rPr lang="en-US" altLang="zh-CN" dirty="0"/>
              <a:t>.</a:t>
            </a:r>
          </a:p>
          <a:p>
            <a:r>
              <a:rPr lang="en-US" altLang="zh-CN" dirty="0"/>
              <a:t>On behalf of our team members, I will give</a:t>
            </a:r>
            <a:r>
              <a:rPr lang="zh-CN" altLang="en-US" dirty="0"/>
              <a:t> </a:t>
            </a:r>
            <a:r>
              <a:rPr lang="en-US" altLang="zh-CN" dirty="0"/>
              <a:t>a brief introduction to our optimization scheme on </a:t>
            </a:r>
            <a:r>
              <a:rPr lang="en-US" altLang="zh-CN" dirty="0" err="1"/>
              <a:t>Qwen</a:t>
            </a:r>
            <a:r>
              <a:rPr lang="en-US" altLang="zh-CN" dirty="0"/>
              <a:t> Large Language model.</a:t>
            </a:r>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1</a:t>
            </a:fld>
            <a:endParaRPr lang="ko-KR" altLang="en-US"/>
          </a:p>
        </p:txBody>
      </p:sp>
    </p:spTree>
    <p:extLst>
      <p:ext uri="{BB962C8B-B14F-4D97-AF65-F5344CB8AC3E}">
        <p14:creationId xmlns:p14="http://schemas.microsoft.com/office/powerpoint/2010/main" val="147759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the preliminary round, our adjustment is relatively simple. </a:t>
            </a:r>
          </a:p>
          <a:p>
            <a:r>
              <a:rPr lang="en-US" altLang="zh-CN" sz="1200" b="0" i="0" kern="1200" dirty="0">
                <a:solidFill>
                  <a:schemeClr val="tx1"/>
                </a:solidFill>
                <a:effectLst/>
                <a:latin typeface="+mn-lt"/>
                <a:ea typeface="+mn-ea"/>
                <a:cs typeface="+mn-cs"/>
              </a:rPr>
              <a:t>Firstly, we modified SIMD mapping in </a:t>
            </a:r>
            <a:r>
              <a:rPr lang="en-US" altLang="zh-CN" sz="1200" b="0" i="0" kern="1200" dirty="0" err="1">
                <a:solidFill>
                  <a:schemeClr val="tx1"/>
                </a:solidFill>
                <a:effectLst/>
                <a:latin typeface="+mn-lt"/>
                <a:ea typeface="+mn-ea"/>
                <a:cs typeface="+mn-cs"/>
              </a:rPr>
              <a:t>llama.cpp</a:t>
            </a:r>
            <a:r>
              <a:rPr lang="en-US" altLang="zh-CN" sz="1200" b="0" i="0" kern="1200" dirty="0">
                <a:solidFill>
                  <a:schemeClr val="tx1"/>
                </a:solidFill>
                <a:effectLst/>
                <a:latin typeface="+mn-lt"/>
                <a:ea typeface="+mn-ea"/>
                <a:cs typeface="+mn-cs"/>
              </a:rPr>
              <a:t>. We replaced the parts that use ARM Neon instructions</a:t>
            </a:r>
            <a:r>
              <a:rPr lang="zh-CN" altLang="en-US" sz="1200" b="0" i="0" kern="1200" dirty="0">
                <a:solidFill>
                  <a:schemeClr val="tx1"/>
                </a:solidFill>
                <a:effectLst/>
                <a:latin typeface="+mn-lt"/>
                <a:ea typeface="+mn-ea"/>
                <a:cs typeface="+mn-cs"/>
              </a:rPr>
              <a:t>（无</a:t>
            </a:r>
            <a:r>
              <a:rPr lang="en-US" altLang="zh-CN" sz="1200" b="0" i="0" kern="1200" dirty="0">
                <a:solidFill>
                  <a:schemeClr val="tx1"/>
                </a:solidFill>
                <a:effectLst/>
                <a:latin typeface="+mn-lt"/>
                <a:ea typeface="+mn-ea"/>
                <a:cs typeface="+mn-cs"/>
              </a:rPr>
              <a:t>sets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with ARM SVE instructions, boosting the inference runtime efficiency of the model to some extent.</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Compared to NEON, SVE enjoys many benefits.</a:t>
            </a:r>
          </a:p>
          <a:p>
            <a:r>
              <a:rPr lang="en-US" altLang="zh-CN" sz="1200" b="0" i="0" kern="1200" dirty="0">
                <a:solidFill>
                  <a:schemeClr val="tx1"/>
                </a:solidFill>
                <a:effectLst/>
                <a:latin typeface="+mn-lt"/>
                <a:ea typeface="+mn-ea"/>
                <a:cs typeface="+mn-cs"/>
              </a:rPr>
              <a:t>First, it </a:t>
            </a:r>
            <a:r>
              <a:rPr lang="en-US" altLang="zh-CN" dirty="0">
                <a:effectLst/>
                <a:sym typeface="+mn-ea"/>
              </a:rPr>
              <a:t>allows for variable-length vector operations, which support better leverage vector parallelism and </a:t>
            </a:r>
            <a:r>
              <a:rPr lang="en-US" altLang="zh-CN" dirty="0">
                <a:solidFill>
                  <a:schemeClr val="dk1"/>
                </a:solidFill>
                <a:effectLst/>
                <a:sym typeface="+mn-ea"/>
              </a:rPr>
              <a:t>e</a:t>
            </a:r>
            <a:r>
              <a:rPr lang="en-US" altLang="zh-CN" dirty="0">
                <a:solidFill>
                  <a:schemeClr val="dk1"/>
                </a:solidFill>
                <a:sym typeface="+mn-ea"/>
              </a:rPr>
              <a:t>nables vectorization of complex data structures with non-linear access patterns, which significantly improves its flexibility.</a:t>
            </a:r>
          </a:p>
          <a:p>
            <a:endParaRPr lang="en-US" altLang="zh-CN" dirty="0">
              <a:solidFill>
                <a:schemeClr val="dk1"/>
              </a:solidFill>
              <a:sym typeface="+mn-ea"/>
            </a:endParaRPr>
          </a:p>
          <a:p>
            <a:r>
              <a:rPr lang="en-US" altLang="zh-CN" dirty="0">
                <a:solidFill>
                  <a:schemeClr val="dk1"/>
                </a:solidFill>
                <a:sym typeface="+mn-ea"/>
              </a:rPr>
              <a:t>Besides, </a:t>
            </a:r>
            <a:r>
              <a:rPr lang="en-US" altLang="zh-CN" sz="1200" b="0" i="0" kern="1200" dirty="0">
                <a:solidFill>
                  <a:schemeClr val="tx1"/>
                </a:solidFill>
                <a:effectLst/>
                <a:latin typeface="+mn-lt"/>
                <a:ea typeface="+mn-ea"/>
                <a:cs typeface="+mn-cs"/>
              </a:rPr>
              <a:t>it introduces a larger register file that can accommodate more vector data that help </a:t>
            </a:r>
            <a:r>
              <a:rPr lang="en-US" altLang="zh-CN" dirty="0">
                <a:effectLst/>
                <a:sym typeface="+mn-ea"/>
              </a:rPr>
              <a:t>enhance parallel computing capabilities by </a:t>
            </a:r>
            <a:r>
              <a:rPr lang="en-US" altLang="zh-CN" sz="1200" b="0" i="0" kern="1200" dirty="0">
                <a:solidFill>
                  <a:schemeClr val="tx1"/>
                </a:solidFill>
                <a:effectLst/>
                <a:latin typeface="+mn-lt"/>
                <a:ea typeface="+mn-ea"/>
                <a:cs typeface="+mn-cs"/>
              </a:rPr>
              <a:t>operating on larger datasets at once.</a:t>
            </a:r>
          </a:p>
        </p:txBody>
      </p:sp>
      <p:sp>
        <p:nvSpPr>
          <p:cNvPr id="4" name="灯片编号占位符 3"/>
          <p:cNvSpPr>
            <a:spLocks noGrp="1"/>
          </p:cNvSpPr>
          <p:nvPr>
            <p:ph type="sldNum" sz="quarter" idx="5"/>
          </p:nvPr>
        </p:nvSpPr>
        <p:spPr/>
        <p:txBody>
          <a:bodyPr/>
          <a:lstStyle/>
          <a:p>
            <a:fld id="{64101942-F20C-4A08-95F5-2A6986C15CBB}" type="slidenum">
              <a:rPr lang="ko-KR" altLang="en-US" smtClean="0"/>
              <a:t>10</a:t>
            </a:fld>
            <a:endParaRPr lang="ko-KR" altLang="en-US"/>
          </a:p>
        </p:txBody>
      </p:sp>
    </p:spTree>
    <p:extLst>
      <p:ext uri="{BB962C8B-B14F-4D97-AF65-F5344CB8AC3E}">
        <p14:creationId xmlns:p14="http://schemas.microsoft.com/office/powerpoint/2010/main" val="1723706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Here is a comparison of NEON and SVE in the preliminary round.</a:t>
            </a:r>
          </a:p>
          <a:p>
            <a:r>
              <a:rPr lang="en-US" altLang="zh-CN" sz="1200" b="0" i="0" kern="1200" dirty="0">
                <a:solidFill>
                  <a:schemeClr val="tx1"/>
                </a:solidFill>
                <a:effectLst/>
                <a:latin typeface="+mn-lt"/>
                <a:ea typeface="+mn-ea"/>
                <a:cs typeface="+mn-cs"/>
              </a:rPr>
              <a:t>As you can see, this replacement significantly improves the inference efficiency.</a:t>
            </a:r>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11</a:t>
            </a:fld>
            <a:endParaRPr lang="ko-KR" altLang="en-US"/>
          </a:p>
        </p:txBody>
      </p:sp>
    </p:spTree>
    <p:extLst>
      <p:ext uri="{BB962C8B-B14F-4D97-AF65-F5344CB8AC3E}">
        <p14:creationId xmlns:p14="http://schemas.microsoft.com/office/powerpoint/2010/main" val="1751323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Additionally, another measure we took in the preliminary round is to use llama-</a:t>
            </a:r>
            <a:r>
              <a:rPr lang="en-US" altLang="zh-CN" sz="1200" b="0" i="0" kern="1200" dirty="0" err="1">
                <a:solidFill>
                  <a:schemeClr val="tx1"/>
                </a:solidFill>
                <a:effectLst/>
                <a:latin typeface="+mn-lt"/>
                <a:ea typeface="+mn-ea"/>
                <a:cs typeface="+mn-cs"/>
              </a:rPr>
              <a:t>cpp</a:t>
            </a:r>
            <a:r>
              <a:rPr lang="en-US" altLang="zh-CN" sz="1200" b="0" i="0" kern="1200" dirty="0">
                <a:solidFill>
                  <a:schemeClr val="tx1"/>
                </a:solidFill>
                <a:effectLst/>
                <a:latin typeface="+mn-lt"/>
                <a:ea typeface="+mn-ea"/>
                <a:cs typeface="+mn-cs"/>
              </a:rPr>
              <a:t>-python,</a:t>
            </a:r>
          </a:p>
          <a:p>
            <a:r>
              <a:rPr lang="en-US" altLang="zh-CN" sz="1200" b="0" i="0" kern="1200" dirty="0">
                <a:solidFill>
                  <a:schemeClr val="tx1"/>
                </a:solidFill>
                <a:effectLst/>
                <a:latin typeface="+mn-lt"/>
                <a:ea typeface="+mn-ea"/>
                <a:cs typeface="+mn-cs"/>
              </a:rPr>
              <a:t>which allows us to use </a:t>
            </a:r>
            <a:r>
              <a:rPr lang="en-US" altLang="zh-CN" sz="1200" b="0" i="0" kern="1200" dirty="0" err="1">
                <a:solidFill>
                  <a:schemeClr val="tx1"/>
                </a:solidFill>
                <a:effectLst/>
                <a:latin typeface="+mn-lt"/>
                <a:ea typeface="+mn-ea"/>
                <a:cs typeface="+mn-cs"/>
              </a:rPr>
              <a:t>llama.cpp</a:t>
            </a:r>
            <a:r>
              <a:rPr lang="en-US" altLang="zh-CN" sz="1200" b="0" i="0" kern="1200" dirty="0">
                <a:solidFill>
                  <a:schemeClr val="tx1"/>
                </a:solidFill>
                <a:effectLst/>
                <a:latin typeface="+mn-lt"/>
                <a:ea typeface="+mn-ea"/>
                <a:cs typeface="+mn-cs"/>
              </a:rPr>
              <a:t> in the form of a Python API when implementing</a:t>
            </a:r>
            <a:r>
              <a:rPr lang="zh-CN" altLang="en-US" sz="1200" b="0" i="0" kern="1200" dirty="0">
                <a:solidFill>
                  <a:schemeClr val="tx1"/>
                </a:solidFill>
                <a:effectLst/>
                <a:latin typeface="+mn-lt"/>
                <a:ea typeface="+mn-ea"/>
                <a:cs typeface="+mn-cs"/>
              </a:rPr>
              <a:t>（重音在前）</a:t>
            </a:r>
            <a:r>
              <a:rPr lang="en-US" altLang="zh-CN" sz="1200" b="0" i="0" kern="1200" dirty="0">
                <a:solidFill>
                  <a:schemeClr val="tx1"/>
                </a:solidFill>
                <a:effectLst/>
                <a:latin typeface="+mn-lt"/>
                <a:ea typeface="+mn-ea"/>
                <a:cs typeface="+mn-cs"/>
              </a:rPr>
              <a:t> the backends of </a:t>
            </a:r>
            <a:r>
              <a:rPr lang="en-US" altLang="zh-CN" sz="1200" b="0" i="0" kern="1200" dirty="0" err="1">
                <a:solidFill>
                  <a:schemeClr val="tx1"/>
                </a:solidFill>
                <a:effectLst/>
                <a:latin typeface="+mn-lt"/>
                <a:ea typeface="+mn-ea"/>
                <a:cs typeface="+mn-cs"/>
              </a:rPr>
              <a:t>lm</a:t>
            </a:r>
            <a:r>
              <a:rPr lang="en-US" altLang="zh-CN" sz="1200" b="0" i="0" kern="1200" dirty="0">
                <a:solidFill>
                  <a:schemeClr val="tx1"/>
                </a:solidFill>
                <a:effectLst/>
                <a:latin typeface="+mn-lt"/>
                <a:ea typeface="+mn-ea"/>
                <a:cs typeface="+mn-cs"/>
              </a:rPr>
              <a:t>-eval and optimum-benchmark.</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However, we decide to abandon this scheme in the final round, the reason will be discussed in the next session.</a:t>
            </a:r>
          </a:p>
          <a:p>
            <a:br>
              <a:rPr lang="en-US" altLang="zh-CN" dirty="0"/>
            </a:br>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12</a:t>
            </a:fld>
            <a:endParaRPr lang="ko-KR" altLang="en-US"/>
          </a:p>
        </p:txBody>
      </p:sp>
    </p:spTree>
    <p:extLst>
      <p:ext uri="{BB962C8B-B14F-4D97-AF65-F5344CB8AC3E}">
        <p14:creationId xmlns:p14="http://schemas.microsoft.com/office/powerpoint/2010/main" val="700093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the final round, we tried numerous methods to further boost the efficiency, such as Prompt lookup decoding</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 pruning, but none of them resulted in noticeable improvement in practice. </a:t>
            </a:r>
          </a:p>
          <a:p>
            <a:r>
              <a:rPr lang="en-US" altLang="zh-CN" sz="1200" b="0" i="0" kern="1200" dirty="0">
                <a:solidFill>
                  <a:schemeClr val="tx1"/>
                </a:solidFill>
                <a:effectLst/>
                <a:latin typeface="+mn-lt"/>
                <a:ea typeface="+mn-ea"/>
                <a:cs typeface="+mn-cs"/>
              </a:rPr>
              <a:t>However, through research, we eventually discovered a weight rearrangement solution that significantly improved our inference performance. This scheme comes from pull request 5780 in llama.cpp.</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To be specific, during the model loading phase, the tensors of the model are rearranged into contiguous</a:t>
            </a:r>
            <a:r>
              <a:rPr lang="zh-CN" altLang="en-US" sz="1200" b="0" i="0" kern="1200" dirty="0">
                <a:solidFill>
                  <a:schemeClr val="tx1"/>
                </a:solidFill>
                <a:effectLst/>
                <a:latin typeface="+mn-lt"/>
                <a:ea typeface="+mn-ea"/>
                <a:cs typeface="+mn-cs"/>
              </a:rPr>
              <a:t>（重音在后）</a:t>
            </a:r>
            <a:r>
              <a:rPr lang="en-US" altLang="zh-CN" sz="1200" b="0" i="0" kern="1200" dirty="0">
                <a:solidFill>
                  <a:schemeClr val="tx1"/>
                </a:solidFill>
                <a:effectLst/>
                <a:latin typeface="+mn-lt"/>
                <a:ea typeface="+mn-ea"/>
                <a:cs typeface="+mn-cs"/>
              </a:rPr>
              <a:t> space 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decouple the matrix multiplication and vector multiplication operations of the tensors. </a:t>
            </a:r>
          </a:p>
          <a:p>
            <a:r>
              <a:rPr lang="en-US" altLang="zh-CN" sz="1200" b="0" i="0" kern="1200" dirty="0">
                <a:solidFill>
                  <a:schemeClr val="tx1"/>
                </a:solidFill>
                <a:effectLst/>
                <a:latin typeface="+mn-lt"/>
                <a:ea typeface="+mn-ea"/>
                <a:cs typeface="+mn-cs"/>
              </a:rPr>
              <a:t>To do this, it is necessary to redesign the corresponding functions for matrix multiplication (which</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 </a:t>
            </a:r>
            <a:r>
              <a:rPr lang="en-US" altLang="zh-CN" sz="1200" b="0" i="0" kern="1200" dirty="0" err="1">
                <a:solidFill>
                  <a:schemeClr val="tx1"/>
                </a:solidFill>
                <a:effectLst/>
                <a:latin typeface="+mn-lt"/>
                <a:ea typeface="+mn-ea"/>
                <a:cs typeface="+mn-cs"/>
              </a:rPr>
              <a:t>gemm</a:t>
            </a:r>
            <a:r>
              <a:rPr lang="en-US" altLang="zh-CN" sz="1200" b="0" i="0" kern="1200" dirty="0">
                <a:solidFill>
                  <a:schemeClr val="tx1"/>
                </a:solidFill>
                <a:effectLst/>
                <a:latin typeface="+mn-lt"/>
                <a:ea typeface="+mn-ea"/>
                <a:cs typeface="+mn-cs"/>
              </a:rPr>
              <a:t>) and vector multiplication(which is </a:t>
            </a:r>
            <a:r>
              <a:rPr lang="en-US" altLang="zh-CN" sz="1200" b="0" i="0" kern="1200" dirty="0" err="1">
                <a:solidFill>
                  <a:schemeClr val="tx1"/>
                </a:solidFill>
                <a:effectLst/>
                <a:latin typeface="+mn-lt"/>
                <a:ea typeface="+mn-ea"/>
                <a:cs typeface="+mn-cs"/>
              </a:rPr>
              <a:t>gemv</a:t>
            </a:r>
            <a:r>
              <a:rPr lang="en-US" altLang="zh-CN" sz="1200" b="0" i="0" kern="1200" dirty="0">
                <a:solidFill>
                  <a:schemeClr val="tx1"/>
                </a:solidFill>
                <a:effectLst/>
                <a:latin typeface="+mn-lt"/>
                <a:ea typeface="+mn-ea"/>
                <a:cs typeface="+mn-cs"/>
              </a:rPr>
              <a:t>), utilizing ARM Compute Library's SIMD instructions to efficiently operate on the rearranged memory.</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To</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be short, the purpose of rearranging is to make the memory </a:t>
            </a:r>
            <a:r>
              <a:rPr lang="en" altLang="zh-CN" b="0" i="0" u="none" strike="noStrike" dirty="0">
                <a:solidFill>
                  <a:srgbClr val="0D0D0D"/>
                </a:solidFill>
                <a:effectLst/>
                <a:highlight>
                  <a:srgbClr val="FFFFFF"/>
                </a:highlight>
                <a:latin typeface="Söhne"/>
              </a:rPr>
              <a:t>compatible with</a:t>
            </a:r>
            <a:r>
              <a:rPr lang="en-US" altLang="zh-CN" sz="1200" b="0" i="0" kern="1200" dirty="0">
                <a:solidFill>
                  <a:schemeClr val="tx1"/>
                </a:solidFill>
                <a:effectLst/>
                <a:latin typeface="+mn-lt"/>
                <a:ea typeface="+mn-ea"/>
                <a:cs typeface="+mn-cs"/>
              </a:rPr>
              <a:t> the computation process.</a:t>
            </a:r>
          </a:p>
        </p:txBody>
      </p:sp>
      <p:sp>
        <p:nvSpPr>
          <p:cNvPr id="4" name="灯片编号占位符 3"/>
          <p:cNvSpPr>
            <a:spLocks noGrp="1"/>
          </p:cNvSpPr>
          <p:nvPr>
            <p:ph type="sldNum" sz="quarter" idx="5"/>
          </p:nvPr>
        </p:nvSpPr>
        <p:spPr/>
        <p:txBody>
          <a:bodyPr/>
          <a:lstStyle/>
          <a:p>
            <a:fld id="{64101942-F20C-4A08-95F5-2A6986C15CBB}" type="slidenum">
              <a:rPr lang="ko-KR" altLang="en-US" smtClean="0"/>
              <a:t>13</a:t>
            </a:fld>
            <a:endParaRPr lang="ko-KR" altLang="en-US"/>
          </a:p>
        </p:txBody>
      </p:sp>
    </p:spTree>
    <p:extLst>
      <p:ext uri="{BB962C8B-B14F-4D97-AF65-F5344CB8AC3E}">
        <p14:creationId xmlns:p14="http://schemas.microsoft.com/office/powerpoint/2010/main" val="1347368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We also tried various runtime options of llama.cpp and found that the inference efficiency only showed significant changes when adjusting the number of threads. </a:t>
            </a:r>
          </a:p>
          <a:p>
            <a:r>
              <a:rPr lang="en-US" altLang="zh-CN" sz="1200" b="0" i="0" kern="1200" dirty="0">
                <a:solidFill>
                  <a:schemeClr val="tx1"/>
                </a:solidFill>
                <a:effectLst/>
                <a:latin typeface="+mn-lt"/>
                <a:ea typeface="+mn-ea"/>
                <a:cs typeface="+mn-cs"/>
              </a:rPr>
              <a:t>Therefore, we conducted experiments by varying the number of threads from 1 to 12 and ultimately chose 8 which is the same as the number of physical cores.</a:t>
            </a: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Below is a explanation why this number is the best.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When the thread number is less than the physical cores, </a:t>
            </a:r>
            <a:r>
              <a:rPr lang="en-US" altLang="zh-CN" sz="1200" b="0" dirty="0"/>
              <a:t>Not all physical cores are used, meaning that we don’t release the full power of CPU.</a:t>
            </a:r>
          </a:p>
          <a:p>
            <a:r>
              <a:rPr lang="en-US" altLang="zh-CN" sz="1200" b="0" dirty="0"/>
              <a:t>On the contrary, when it exceeds the number of physical cores, t</a:t>
            </a:r>
            <a:r>
              <a:rPr lang="en-US" altLang="zh-CN" sz="1200" dirty="0"/>
              <a:t>hreads will compete for CPU time, leading to </a:t>
            </a:r>
            <a:r>
              <a:rPr lang="en-US" altLang="zh-CN" sz="1200" dirty="0">
                <a:solidFill>
                  <a:srgbClr val="FF0000"/>
                </a:solidFill>
              </a:rPr>
              <a:t>frequent context switching,</a:t>
            </a:r>
            <a:r>
              <a:rPr lang="en-US" altLang="zh-CN" sz="1200" dirty="0"/>
              <a:t> introducing additional costs.</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14</a:t>
            </a:fld>
            <a:endParaRPr lang="ko-KR" altLang="en-US"/>
          </a:p>
        </p:txBody>
      </p:sp>
    </p:spTree>
    <p:extLst>
      <p:ext uri="{BB962C8B-B14F-4D97-AF65-F5344CB8AC3E}">
        <p14:creationId xmlns:p14="http://schemas.microsoft.com/office/powerpoint/2010/main" val="2848306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What’s mora, we used perf to investigate the time-consuming proportion during the inference process. </a:t>
            </a:r>
          </a:p>
          <a:p>
            <a:r>
              <a:rPr lang="en-US" altLang="zh-CN" sz="1200" b="0" i="0" kern="1200" dirty="0">
                <a:solidFill>
                  <a:schemeClr val="tx1"/>
                </a:solidFill>
                <a:effectLst/>
                <a:latin typeface="+mn-lt"/>
                <a:ea typeface="+mn-ea"/>
                <a:cs typeface="+mn-cs"/>
              </a:rPr>
              <a:t>We found when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 used Q4_0 quantization, there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still remained a portion of Q6_k data to ensure model accuracy.</a:t>
            </a:r>
          </a:p>
          <a:p>
            <a:r>
              <a:rPr lang="en-US" altLang="zh-CN" sz="1200" b="0" i="0" kern="1200" dirty="0">
                <a:solidFill>
                  <a:schemeClr val="tx1"/>
                </a:solidFill>
                <a:effectLst/>
                <a:latin typeface="+mn-lt"/>
                <a:ea typeface="+mn-ea"/>
                <a:cs typeface="+mn-cs"/>
              </a:rPr>
              <a:t>Through experiments, we discovered that replacing all these Q6_k data with Q4_0 only resulted in a slight decrease in accuracy, but it allowed this data to undergo the weight rearrangement and benefit from faster </a:t>
            </a:r>
            <a:r>
              <a:rPr lang="en-US" altLang="zh-CN" sz="1200" b="0" i="0" kern="1200" dirty="0" err="1">
                <a:solidFill>
                  <a:schemeClr val="tx1"/>
                </a:solidFill>
                <a:effectLst/>
                <a:latin typeface="+mn-lt"/>
                <a:ea typeface="+mn-ea"/>
                <a:cs typeface="+mn-cs"/>
              </a:rPr>
              <a:t>gemm</a:t>
            </a:r>
            <a:r>
              <a:rPr lang="en-US" altLang="zh-CN" sz="1200" b="0" i="0" kern="1200" dirty="0">
                <a:solidFill>
                  <a:schemeClr val="tx1"/>
                </a:solidFill>
                <a:effectLst/>
                <a:latin typeface="+mn-lt"/>
                <a:ea typeface="+mn-ea"/>
                <a:cs typeface="+mn-cs"/>
              </a:rPr>
              <a:t> and </a:t>
            </a:r>
            <a:r>
              <a:rPr lang="en-US" altLang="zh-CN" sz="1200" b="0" i="0" kern="1200" dirty="0" err="1">
                <a:solidFill>
                  <a:schemeClr val="tx1"/>
                </a:solidFill>
                <a:effectLst/>
                <a:latin typeface="+mn-lt"/>
                <a:ea typeface="+mn-ea"/>
                <a:cs typeface="+mn-cs"/>
              </a:rPr>
              <a:t>gemv</a:t>
            </a:r>
            <a:r>
              <a:rPr lang="en-US" altLang="zh-CN" sz="1200" b="0" i="0" kern="1200" dirty="0">
                <a:solidFill>
                  <a:schemeClr val="tx1"/>
                </a:solidFill>
                <a:effectLst/>
                <a:latin typeface="+mn-lt"/>
                <a:ea typeface="+mn-ea"/>
                <a:cs typeface="+mn-cs"/>
              </a:rPr>
              <a:t> operations. Therefore, we convert this part of Q6_k data also to Q4_0.</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In addition, we also identified another function ‘</a:t>
            </a:r>
            <a:r>
              <a:rPr lang="en-US" altLang="zh-CN" sz="1200" b="0" i="0" kern="1200" dirty="0" err="1">
                <a:solidFill>
                  <a:schemeClr val="tx1"/>
                </a:solidFill>
                <a:effectLst/>
                <a:latin typeface="+mn-lt"/>
                <a:ea typeface="+mn-ea"/>
                <a:cs typeface="+mn-cs"/>
              </a:rPr>
              <a:t>ggml_rope_yarn_corr_dims</a:t>
            </a:r>
            <a:r>
              <a:rPr lang="en-US" altLang="zh-CN" sz="1200" b="0" i="0" kern="1200" dirty="0">
                <a:solidFill>
                  <a:schemeClr val="tx1"/>
                </a:solidFill>
                <a:effectLst/>
                <a:latin typeface="+mn-lt"/>
                <a:ea typeface="+mn-ea"/>
                <a:cs typeface="+mn-cs"/>
              </a:rPr>
              <a:t>’ which  involves a lot of </a:t>
            </a:r>
            <a:r>
              <a:rPr lang="en-US" altLang="zh-CN" sz="1200" b="0" i="0" kern="1200" dirty="0" err="1">
                <a:solidFill>
                  <a:schemeClr val="tx1"/>
                </a:solidFill>
                <a:effectLst/>
                <a:latin typeface="+mn-lt"/>
                <a:ea typeface="+mn-ea"/>
                <a:cs typeface="+mn-cs"/>
              </a:rPr>
              <a:t>logf</a:t>
            </a:r>
            <a:r>
              <a:rPr lang="en-US" altLang="zh-CN" sz="1200" b="0" i="0" kern="1200" dirty="0">
                <a:solidFill>
                  <a:schemeClr val="tx1"/>
                </a:solidFill>
                <a:effectLst/>
                <a:latin typeface="+mn-lt"/>
                <a:ea typeface="+mn-ea"/>
                <a:cs typeface="+mn-cs"/>
              </a:rPr>
              <a:t> operation that requires a lot of time. To alleviate</a:t>
            </a:r>
            <a:r>
              <a:rPr lang="zh-CN" altLang="en-US" sz="1200" b="0" i="0" kern="1200" dirty="0">
                <a:solidFill>
                  <a:schemeClr val="tx1"/>
                </a:solidFill>
                <a:effectLst/>
                <a:latin typeface="+mn-lt"/>
                <a:ea typeface="+mn-ea"/>
                <a:cs typeface="+mn-cs"/>
              </a:rPr>
              <a:t>（重音在后）</a:t>
            </a:r>
            <a:r>
              <a:rPr lang="en-US" altLang="zh-CN" sz="1200" b="0" i="0" kern="1200" dirty="0">
                <a:solidFill>
                  <a:schemeClr val="tx1"/>
                </a:solidFill>
                <a:effectLst/>
                <a:latin typeface="+mn-lt"/>
                <a:ea typeface="+mn-ea"/>
                <a:cs typeface="+mn-cs"/>
              </a:rPr>
              <a:t> this burden, we attempted to reduce the number of </a:t>
            </a:r>
            <a:r>
              <a:rPr lang="en-US" altLang="zh-CN" sz="1200" b="0" i="0" kern="1200" dirty="0" err="1">
                <a:solidFill>
                  <a:schemeClr val="tx1"/>
                </a:solidFill>
                <a:effectLst/>
                <a:latin typeface="+mn-lt"/>
                <a:ea typeface="+mn-ea"/>
                <a:cs typeface="+mn-cs"/>
              </a:rPr>
              <a:t>logf</a:t>
            </a:r>
            <a:r>
              <a:rPr lang="en-US" altLang="zh-CN" sz="1200" b="0" i="0" kern="1200" dirty="0">
                <a:solidFill>
                  <a:schemeClr val="tx1"/>
                </a:solidFill>
                <a:effectLst/>
                <a:latin typeface="+mn-lt"/>
                <a:ea typeface="+mn-ea"/>
                <a:cs typeface="+mn-cs"/>
              </a:rPr>
              <a:t> operations and estimate </a:t>
            </a:r>
            <a:r>
              <a:rPr lang="en-US" altLang="zh-CN" sz="1200" b="0" i="0" kern="1200" dirty="0" err="1">
                <a:solidFill>
                  <a:schemeClr val="tx1"/>
                </a:solidFill>
                <a:effectLst/>
                <a:latin typeface="+mn-lt"/>
                <a:ea typeface="+mn-ea"/>
                <a:cs typeface="+mn-cs"/>
              </a:rPr>
              <a:t>logf</a:t>
            </a:r>
            <a:r>
              <a:rPr lang="en-US" altLang="zh-CN" sz="1200" b="0" i="0" kern="1200" dirty="0">
                <a:solidFill>
                  <a:schemeClr val="tx1"/>
                </a:solidFill>
                <a:effectLst/>
                <a:latin typeface="+mn-lt"/>
                <a:ea typeface="+mn-ea"/>
                <a:cs typeface="+mn-cs"/>
              </a:rPr>
              <a:t> by log2. These optimizations further boosted the efficiency.</a:t>
            </a:r>
          </a:p>
        </p:txBody>
      </p:sp>
      <p:sp>
        <p:nvSpPr>
          <p:cNvPr id="4" name="灯片编号占位符 3"/>
          <p:cNvSpPr>
            <a:spLocks noGrp="1"/>
          </p:cNvSpPr>
          <p:nvPr>
            <p:ph type="sldNum" sz="quarter" idx="5"/>
          </p:nvPr>
        </p:nvSpPr>
        <p:spPr/>
        <p:txBody>
          <a:bodyPr/>
          <a:lstStyle/>
          <a:p>
            <a:fld id="{64101942-F20C-4A08-95F5-2A6986C15CBB}" type="slidenum">
              <a:rPr lang="ko-KR" altLang="en-US" smtClean="0"/>
              <a:t>15</a:t>
            </a:fld>
            <a:endParaRPr lang="ko-KR" altLang="en-US"/>
          </a:p>
        </p:txBody>
      </p:sp>
    </p:spTree>
    <p:extLst>
      <p:ext uri="{BB962C8B-B14F-4D97-AF65-F5344CB8AC3E}">
        <p14:creationId xmlns:p14="http://schemas.microsoft.com/office/powerpoint/2010/main" val="1162862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As mentioned earlier, in the final round, we abandoned the use of llama-</a:t>
            </a:r>
            <a:r>
              <a:rPr lang="en-US" altLang="zh-CN" sz="1200" b="0" i="0" kern="1200" dirty="0" err="1">
                <a:solidFill>
                  <a:schemeClr val="tx1"/>
                </a:solidFill>
                <a:effectLst/>
                <a:latin typeface="+mn-lt"/>
                <a:ea typeface="+mn-ea"/>
                <a:cs typeface="+mn-cs"/>
              </a:rPr>
              <a:t>cpp</a:t>
            </a:r>
            <a:r>
              <a:rPr lang="en-US" altLang="zh-CN" sz="1200" b="0" i="0" kern="1200" dirty="0">
                <a:solidFill>
                  <a:schemeClr val="tx1"/>
                </a:solidFill>
                <a:effectLst/>
                <a:latin typeface="+mn-lt"/>
                <a:ea typeface="+mn-ea"/>
                <a:cs typeface="+mn-cs"/>
              </a:rPr>
              <a:t>-python because we discovered that the way llama-</a:t>
            </a:r>
            <a:r>
              <a:rPr lang="en-US" altLang="zh-CN" sz="1200" b="0" i="0" kern="1200" dirty="0" err="1">
                <a:solidFill>
                  <a:schemeClr val="tx1"/>
                </a:solidFill>
                <a:effectLst/>
                <a:latin typeface="+mn-lt"/>
                <a:ea typeface="+mn-ea"/>
                <a:cs typeface="+mn-cs"/>
              </a:rPr>
              <a:t>cpp</a:t>
            </a:r>
            <a:r>
              <a:rPr lang="en-US" altLang="zh-CN" sz="1200" b="0" i="0" kern="1200" dirty="0">
                <a:solidFill>
                  <a:schemeClr val="tx1"/>
                </a:solidFill>
                <a:effectLst/>
                <a:latin typeface="+mn-lt"/>
                <a:ea typeface="+mn-ea"/>
                <a:cs typeface="+mn-cs"/>
              </a:rPr>
              <a:t>-python generates inference results is by using Python iterators to generate tokens one by one, which will slow down our decoding throughput.</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However, if we directly called the main program generated by llama.cpp, the decode throughput can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increase from 40 tokens per second to 70 tokens per second</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as we measured.</a:t>
            </a:r>
          </a:p>
        </p:txBody>
      </p:sp>
      <p:sp>
        <p:nvSpPr>
          <p:cNvPr id="4" name="灯片编号占位符 3"/>
          <p:cNvSpPr>
            <a:spLocks noGrp="1"/>
          </p:cNvSpPr>
          <p:nvPr>
            <p:ph type="sldNum" sz="quarter" idx="5"/>
          </p:nvPr>
        </p:nvSpPr>
        <p:spPr/>
        <p:txBody>
          <a:bodyPr/>
          <a:lstStyle/>
          <a:p>
            <a:fld id="{64101942-F20C-4A08-95F5-2A6986C15CBB}" type="slidenum">
              <a:rPr lang="ko-KR" altLang="en-US" smtClean="0"/>
              <a:t>16</a:t>
            </a:fld>
            <a:endParaRPr lang="ko-KR" altLang="en-US"/>
          </a:p>
        </p:txBody>
      </p:sp>
    </p:spTree>
    <p:extLst>
      <p:ext uri="{BB962C8B-B14F-4D97-AF65-F5344CB8AC3E}">
        <p14:creationId xmlns:p14="http://schemas.microsoft.com/office/powerpoint/2010/main" val="2038513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further</a:t>
            </a:r>
            <a:r>
              <a:rPr lang="zh-CN" altLang="en-US" dirty="0"/>
              <a:t> </a:t>
            </a:r>
            <a:r>
              <a:rPr lang="en-US" altLang="zh-CN" dirty="0"/>
              <a:t>improve the model performance</a:t>
            </a:r>
            <a:r>
              <a:rPr lang="zh-CN" altLang="en-US" dirty="0"/>
              <a:t> </a:t>
            </a:r>
            <a:r>
              <a:rPr lang="en-US" altLang="zh-CN" dirty="0"/>
              <a:t>and fit the desired domain, we adopted fine-tuning technique.</a:t>
            </a:r>
          </a:p>
          <a:p>
            <a:r>
              <a:rPr lang="en-US" altLang="zh-CN" dirty="0"/>
              <a:t>We also use fine-tuning to recover the model performance when we try pruning. </a:t>
            </a:r>
          </a:p>
          <a:p>
            <a:endParaRPr lang="en-US" altLang="zh-CN" dirty="0"/>
          </a:p>
          <a:p>
            <a:pPr marL="0" marR="0" lvl="0" indent="0" algn="l" defTabSz="914400" rtl="0" eaLnBrk="1" fontAlgn="auto" latinLnBrk="1" hangingPunct="1">
              <a:lnSpc>
                <a:spcPct val="100000"/>
              </a:lnSpc>
              <a:spcBef>
                <a:spcPts val="0"/>
              </a:spcBef>
              <a:spcAft>
                <a:spcPts val="0"/>
              </a:spcAft>
              <a:buClrTx/>
              <a:buSzTx/>
              <a:buFontTx/>
              <a:buNone/>
              <a:tabLst/>
              <a:defRPr/>
            </a:pPr>
            <a:r>
              <a:rPr lang="en" altLang="zh-CN" sz="1200" dirty="0">
                <a:effectLst/>
                <a:latin typeface="NimbusRomNo9L"/>
              </a:rPr>
              <a:t>We adopt Lora which only trains </a:t>
            </a:r>
            <a:r>
              <a:rPr lang="en" altLang="zh-CN" sz="1200" b="0" dirty="0">
                <a:effectLst/>
                <a:latin typeface="NimbusRomNo9L"/>
              </a:rPr>
              <a:t>a low rank adaption </a:t>
            </a:r>
            <a:r>
              <a:rPr lang="en" altLang="zh-CN" sz="1200" dirty="0">
                <a:effectLst/>
                <a:latin typeface="NimbusRomNo9L"/>
              </a:rPr>
              <a:t>rather than the original full rank parameter matrix, which can significantly save memory and training time.</a:t>
            </a:r>
            <a:endParaRPr lang="en" altLang="zh-CN"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17</a:t>
            </a:fld>
            <a:endParaRPr lang="ko-KR" altLang="en-US"/>
          </a:p>
        </p:txBody>
      </p:sp>
    </p:spTree>
    <p:extLst>
      <p:ext uri="{BB962C8B-B14F-4D97-AF65-F5344CB8AC3E}">
        <p14:creationId xmlns:p14="http://schemas.microsoft.com/office/powerpoint/2010/main" val="2021326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In practice, </a:t>
            </a:r>
            <a:r>
              <a:rPr lang="en" altLang="zh-CN" sz="1800" dirty="0">
                <a:effectLst/>
                <a:latin typeface="NimbusRomNo9L"/>
              </a:rPr>
              <a:t>We adopt llama-factory as the tool to fine-tune the model with Lora. </a:t>
            </a:r>
            <a:endParaRPr lang="en-US" altLang="zh-CN"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We tried a lot of fine-tuning datasets and found that Alpaca-gpt4 and </a:t>
            </a:r>
            <a:r>
              <a:rPr lang="en-US" altLang="zh-CN" dirty="0" err="1"/>
              <a:t>UltraChat</a:t>
            </a:r>
            <a:r>
              <a:rPr lang="en-US" altLang="zh-CN" dirty="0"/>
              <a:t> can slightly improve the model’s accuracy, while other datasets can even cause the accuracy to </a:t>
            </a:r>
            <a:r>
              <a:rPr lang="en" altLang="zh-CN" sz="1800" dirty="0">
                <a:effectLst/>
                <a:latin typeface="NimbusRomNo9L"/>
              </a:rPr>
              <a:t>deteriorate. We attribute this to the dataset scale. </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We also tried some follow-up works such as </a:t>
            </a:r>
            <a:r>
              <a:rPr lang="en-US" altLang="zh-CN" dirty="0" err="1"/>
              <a:t>qlora</a:t>
            </a:r>
            <a:r>
              <a:rPr lang="en-US" altLang="zh-CN" dirty="0"/>
              <a:t> and </a:t>
            </a:r>
            <a:r>
              <a:rPr lang="en-US" altLang="zh-CN" dirty="0" err="1"/>
              <a:t>qalora</a:t>
            </a:r>
            <a:r>
              <a:rPr lang="en-US" altLang="zh-CN" dirty="0"/>
              <a:t> which further improve the performance.</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However, due to the limitation of time, we haven’t yet integrate them into </a:t>
            </a:r>
            <a:r>
              <a:rPr lang="en-US" altLang="zh-CN" dirty="0" err="1"/>
              <a:t>llama.cpp</a:t>
            </a:r>
            <a:r>
              <a:rPr lang="en-US" altLang="zh-CN" dirty="0"/>
              <a:t> and we leave these adaptions to further works.</a:t>
            </a:r>
            <a:endParaRPr lang="en" altLang="zh-CN"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18</a:t>
            </a:fld>
            <a:endParaRPr lang="ko-KR" altLang="en-US"/>
          </a:p>
        </p:txBody>
      </p:sp>
    </p:spTree>
    <p:extLst>
      <p:ext uri="{BB962C8B-B14F-4D97-AF65-F5344CB8AC3E}">
        <p14:creationId xmlns:p14="http://schemas.microsoft.com/office/powerpoint/2010/main" val="3652807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here is the comparison between the baseline and our implementation in the final round.</a:t>
            </a:r>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19</a:t>
            </a:fld>
            <a:endParaRPr lang="ko-KR" altLang="en-US"/>
          </a:p>
        </p:txBody>
      </p:sp>
    </p:spTree>
    <p:extLst>
      <p:ext uri="{BB962C8B-B14F-4D97-AF65-F5344CB8AC3E}">
        <p14:creationId xmlns:p14="http://schemas.microsoft.com/office/powerpoint/2010/main" val="192431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let me introduce our team members. Our team is composed of 4 Grade-3 undergraduates, all studying in Nanjing University, Department of Computer Science of Technology. They are Liang </a:t>
            </a:r>
            <a:r>
              <a:rPr lang="en-US" altLang="zh-CN" dirty="0" err="1"/>
              <a:t>Jinwen</a:t>
            </a:r>
            <a:r>
              <a:rPr lang="en-US" altLang="zh-CN" dirty="0"/>
              <a:t>, Luo </a:t>
            </a:r>
            <a:r>
              <a:rPr lang="en-US" altLang="zh-CN" dirty="0" err="1"/>
              <a:t>xingyu</a:t>
            </a:r>
            <a:r>
              <a:rPr lang="en-US" altLang="zh-CN" dirty="0"/>
              <a:t>, Shi </a:t>
            </a:r>
            <a:r>
              <a:rPr lang="en-US" altLang="zh-CN" dirty="0" err="1"/>
              <a:t>lu</a:t>
            </a:r>
            <a:r>
              <a:rPr lang="en-US" altLang="zh-CN" dirty="0"/>
              <a:t> and me. </a:t>
            </a:r>
          </a:p>
          <a:p>
            <a:r>
              <a:rPr lang="en-US" altLang="zh-CN" dirty="0"/>
              <a:t>And if you are recruiting doctors, welcome to contact us!</a:t>
            </a:r>
          </a:p>
          <a:p>
            <a:r>
              <a:rPr lang="en-US" altLang="zh-CN" dirty="0"/>
              <a:t>We are directed by Liu</a:t>
            </a:r>
            <a:r>
              <a:rPr lang="zh-CN" altLang="en-US" dirty="0"/>
              <a:t> </a:t>
            </a:r>
            <a:r>
              <a:rPr lang="en-US" altLang="zh-CN" dirty="0" err="1"/>
              <a:t>Jie</a:t>
            </a:r>
            <a:r>
              <a:rPr lang="zh-CN" altLang="en-US" dirty="0"/>
              <a:t> </a:t>
            </a:r>
            <a:r>
              <a:rPr lang="en-US" altLang="zh-CN" dirty="0"/>
              <a:t>assistant</a:t>
            </a:r>
            <a:r>
              <a:rPr lang="zh-CN" altLang="en-US" dirty="0"/>
              <a:t> </a:t>
            </a:r>
            <a:r>
              <a:rPr lang="en-US" altLang="zh-CN" dirty="0"/>
              <a:t>researcher</a:t>
            </a:r>
            <a:r>
              <a:rPr lang="zh-CN" altLang="en-US" dirty="0"/>
              <a:t> </a:t>
            </a:r>
            <a:r>
              <a:rPr lang="en-US" altLang="zh-CN" dirty="0"/>
              <a:t>from MCG Group, Nanjing University.</a:t>
            </a:r>
          </a:p>
          <a:p>
            <a:r>
              <a:rPr lang="en-US" altLang="zh-CN" dirty="0"/>
              <a:t>——————————————————————————————————————————————</a:t>
            </a:r>
          </a:p>
          <a:p>
            <a:r>
              <a:rPr lang="en-US" altLang="zh-CN" dirty="0"/>
              <a:t>The organizer has already introduced the background of challenge, so I just skip this part and step in our optimization scheme.</a:t>
            </a:r>
          </a:p>
        </p:txBody>
      </p:sp>
      <p:sp>
        <p:nvSpPr>
          <p:cNvPr id="4" name="灯片编号占位符 3"/>
          <p:cNvSpPr>
            <a:spLocks noGrp="1"/>
          </p:cNvSpPr>
          <p:nvPr>
            <p:ph type="sldNum" sz="quarter" idx="5"/>
          </p:nvPr>
        </p:nvSpPr>
        <p:spPr/>
        <p:txBody>
          <a:bodyPr/>
          <a:lstStyle/>
          <a:p>
            <a:fld id="{64101942-F20C-4A08-95F5-2A6986C15CBB}" type="slidenum">
              <a:rPr lang="ko-KR" altLang="en-US" smtClean="0"/>
              <a:t>2</a:t>
            </a:fld>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Here are some methods that we tried but ultimately failed.</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latin typeface="Calibri" panose="020F0502020204030204" pitchFamily="34" charset="0"/>
                <a:cs typeface="Calibri" panose="020F0502020204030204" pitchFamily="34" charset="0"/>
              </a:rPr>
              <a:t>Replacing NEON with SVE in the preliminary round greatly boosted the inference speed, but in the final round we didn’t observe the same improvement, even though we used the same compiler and identical code as that in the preliminary round. We tried other compilers but still couldn't achieve the desired results. At the moment, we can only attribute this phenomenon to hardware difference.</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zh-CN" dirty="0">
              <a:latin typeface="Calibri" panose="020F0502020204030204" pitchFamily="34" charset="0"/>
              <a:cs typeface="Calibri" panose="020F050202020403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Currently, the memory rearrangement technique we implemented still requires ‘retaining’ both the original and rearranged memory simultaneously</a:t>
            </a:r>
            <a:r>
              <a:rPr lang="zh-CN" altLang="en-US" sz="1200" b="0" i="0" kern="1200" dirty="0">
                <a:solidFill>
                  <a:schemeClr val="tx1"/>
                </a:solidFill>
                <a:effectLst/>
                <a:latin typeface="+mn-lt"/>
                <a:ea typeface="+mn-ea"/>
                <a:cs typeface="+mn-cs"/>
              </a:rPr>
              <a:t>（重音在后）</a:t>
            </a:r>
            <a:r>
              <a:rPr lang="en-US" altLang="zh-CN" sz="1200" b="0" i="0" kern="1200" dirty="0">
                <a:solidFill>
                  <a:schemeClr val="tx1"/>
                </a:solidFill>
                <a:effectLst/>
                <a:latin typeface="+mn-lt"/>
                <a:ea typeface="+mn-ea"/>
                <a:cs typeface="+mn-cs"/>
              </a:rPr>
              <a:t>, which brings a certain level of memory pressure. According to the author, the rearrangement can be performed during the quantization phase. But limited by time, we were unable to complete it before the deadline.</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We also made numerous attempts at pruning, but unfortunately, unstructured pruning did not reduce memory consumption to a large extent. On the other hand, structured pruning resulted in huge loss even with recovery fine-tuning. Therefore, we ultimately decided not to use the pruned version of the model.</a:t>
            </a:r>
            <a:endParaRPr lang="en-US" altLang="ja-JP" dirty="0">
              <a:latin typeface="Calibri" panose="020F0502020204030204" pitchFamily="34" charset="0"/>
              <a:cs typeface="Calibri" panose="020F0502020204030204"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ja-JP" dirty="0">
              <a:latin typeface="Calibri" panose="020F0502020204030204" pitchFamily="34" charset="0"/>
              <a:cs typeface="Calibri" panose="020F0502020204030204" pitchFamily="34" charset="0"/>
            </a:endParaRPr>
          </a:p>
          <a:p>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20</a:t>
            </a:fld>
            <a:endParaRPr lang="ko-KR" altLang="en-US"/>
          </a:p>
        </p:txBody>
      </p:sp>
    </p:spTree>
    <p:extLst>
      <p:ext uri="{BB962C8B-B14F-4D97-AF65-F5344CB8AC3E}">
        <p14:creationId xmlns:p14="http://schemas.microsoft.com/office/powerpoint/2010/main" val="24820460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latin typeface="Calibri" panose="020F0502020204030204" pitchFamily="34" charset="0"/>
                <a:ea typeface="Calibri" panose="020F0502020204030204" pitchFamily="34" charset="0"/>
                <a:cs typeface="Calibri" panose="020F0502020204030204" pitchFamily="34" charset="0"/>
              </a:rPr>
              <a:t>To conclude,</a:t>
            </a:r>
          </a:p>
          <a:p>
            <a:r>
              <a:rPr lang="en-US" altLang="ja-JP" dirty="0">
                <a:latin typeface="Calibri" panose="020F0502020204030204" pitchFamily="34" charset="0"/>
                <a:ea typeface="Calibri" panose="020F0502020204030204" pitchFamily="34" charset="0"/>
                <a:cs typeface="Calibri" panose="020F0502020204030204" pitchFamily="34" charset="0"/>
              </a:rPr>
              <a:t>Our </a:t>
            </a:r>
            <a:r>
              <a:rPr lang="en-US" altLang="ja-JP" b="1" dirty="0">
                <a:latin typeface="Calibri" panose="020F0502020204030204" pitchFamily="34" charset="0"/>
                <a:ea typeface="Calibri" panose="020F0502020204030204" pitchFamily="34" charset="0"/>
                <a:cs typeface="Calibri" panose="020F0502020204030204" pitchFamily="34" charset="0"/>
              </a:rPr>
              <a:t>quantization strategy </a:t>
            </a:r>
            <a:r>
              <a:rPr lang="en-US" altLang="ja-JP" dirty="0">
                <a:latin typeface="Calibri" panose="020F0502020204030204" pitchFamily="34" charset="0"/>
                <a:ea typeface="Calibri" panose="020F0502020204030204" pitchFamily="34" charset="0"/>
                <a:cs typeface="Calibri" panose="020F0502020204030204" pitchFamily="34" charset="0"/>
              </a:rPr>
              <a:t>successfully minimized model size and computational requirements without degrading accuracy.</a:t>
            </a:r>
          </a:p>
          <a:p>
            <a:endParaRPr lang="en-US" altLang="ja-JP" dirty="0">
              <a:latin typeface="Calibri" panose="020F0502020204030204" pitchFamily="34" charset="0"/>
              <a:ea typeface="Calibri" panose="020F0502020204030204" pitchFamily="34" charset="0"/>
              <a:cs typeface="Calibri" panose="020F0502020204030204" pitchFamily="34" charset="0"/>
            </a:endParaRPr>
          </a:p>
          <a:p>
            <a:r>
              <a:rPr lang="en-US" altLang="ja-JP" dirty="0">
                <a:latin typeface="Calibri" panose="020F0502020204030204" pitchFamily="34" charset="0"/>
                <a:ea typeface="Calibri" panose="020F0502020204030204" pitchFamily="34" charset="0"/>
                <a:cs typeface="Calibri" panose="020F0502020204030204" pitchFamily="34" charset="0"/>
              </a:rPr>
              <a:t>Our </a:t>
            </a:r>
            <a:r>
              <a:rPr lang="en-US" altLang="ja-JP" b="1" dirty="0">
                <a:latin typeface="Calibri" panose="020F0502020204030204" pitchFamily="34" charset="0"/>
                <a:ea typeface="Calibri" panose="020F0502020204030204" pitchFamily="34" charset="0"/>
                <a:cs typeface="Calibri" panose="020F0502020204030204" pitchFamily="34" charset="0"/>
              </a:rPr>
              <a:t>adjustment </a:t>
            </a:r>
            <a:r>
              <a:rPr lang="en-US" altLang="ja-JP" dirty="0">
                <a:latin typeface="Calibri" panose="020F0502020204030204" pitchFamily="34" charset="0"/>
                <a:ea typeface="Calibri" panose="020F0502020204030204" pitchFamily="34" charset="0"/>
                <a:cs typeface="Calibri" panose="020F0502020204030204" pitchFamily="34" charset="0"/>
              </a:rPr>
              <a:t>on </a:t>
            </a:r>
            <a:r>
              <a:rPr lang="en-US" altLang="ja-JP" dirty="0" err="1">
                <a:latin typeface="Calibri" panose="020F0502020204030204" pitchFamily="34" charset="0"/>
                <a:ea typeface="Calibri" panose="020F0502020204030204" pitchFamily="34" charset="0"/>
                <a:cs typeface="Calibri" panose="020F0502020204030204" pitchFamily="34" charset="0"/>
              </a:rPr>
              <a:t>llama.cpp</a:t>
            </a:r>
            <a:r>
              <a:rPr lang="en-US" altLang="ja-JP" dirty="0">
                <a:latin typeface="Calibri" panose="020F0502020204030204" pitchFamily="34" charset="0"/>
                <a:ea typeface="Calibri" panose="020F0502020204030204" pitchFamily="34" charset="0"/>
                <a:cs typeface="Calibri" panose="020F0502020204030204" pitchFamily="34" charset="0"/>
              </a:rPr>
              <a:t> achieves substantial improvements in inference efficiency. By integrating SVE instruction sets and optimizing tensor operations, we have maximized the utilization of hardware capabilities.</a:t>
            </a:r>
          </a:p>
          <a:p>
            <a:endParaRPr lang="en-US" altLang="ja-JP" dirty="0">
              <a:latin typeface="Calibri" panose="020F0502020204030204" pitchFamily="34" charset="0"/>
              <a:ea typeface="Calibri" panose="020F0502020204030204" pitchFamily="34" charset="0"/>
              <a:cs typeface="Calibri" panose="020F0502020204030204" pitchFamily="34" charset="0"/>
            </a:endParaRPr>
          </a:p>
          <a:p>
            <a:r>
              <a:rPr lang="en-US" altLang="ja-JP" dirty="0">
                <a:latin typeface="Calibri" panose="020F0502020204030204" pitchFamily="34" charset="0"/>
                <a:ea typeface="Calibri" panose="020F0502020204030204" pitchFamily="34" charset="0"/>
                <a:cs typeface="Calibri" panose="020F0502020204030204" pitchFamily="34" charset="0"/>
              </a:rPr>
              <a:t>Our </a:t>
            </a:r>
            <a:r>
              <a:rPr lang="en-US" altLang="ja-JP" b="1" dirty="0">
                <a:latin typeface="Calibri" panose="020F0502020204030204" pitchFamily="34" charset="0"/>
                <a:ea typeface="Calibri" panose="020F0502020204030204" pitchFamily="34" charset="0"/>
                <a:cs typeface="Calibri" panose="020F0502020204030204" pitchFamily="34" charset="0"/>
              </a:rPr>
              <a:t>fine-tuning practices </a:t>
            </a:r>
            <a:r>
              <a:rPr lang="en-US" altLang="ja-JP" dirty="0">
                <a:latin typeface="Calibri" panose="020F0502020204030204" pitchFamily="34" charset="0"/>
                <a:ea typeface="Calibri" panose="020F0502020204030204" pitchFamily="34" charset="0"/>
                <a:cs typeface="Calibri" panose="020F0502020204030204" pitchFamily="34" charset="0"/>
              </a:rPr>
              <a:t>refine the models’ accuracy on specific domains.</a:t>
            </a:r>
          </a:p>
          <a:p>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21</a:t>
            </a:fld>
            <a:endParaRPr lang="ko-KR" altLang="en-US"/>
          </a:p>
        </p:txBody>
      </p:sp>
    </p:spTree>
    <p:extLst>
      <p:ext uri="{BB962C8B-B14F-4D97-AF65-F5344CB8AC3E}">
        <p14:creationId xmlns:p14="http://schemas.microsoft.com/office/powerpoint/2010/main" val="4267970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last part is Question and Answering.</a:t>
            </a:r>
          </a:p>
          <a:p>
            <a:r>
              <a:rPr kumimoji="1" lang="en-US" altLang="zh-CN" dirty="0"/>
              <a:t>If you have questions, please feel free to raise them, and I will invite my teammates to answer their part.</a:t>
            </a:r>
            <a:endParaRPr kumimoji="1"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23</a:t>
            </a:fld>
            <a:endParaRPr lang="ko-KR" altLang="en-US"/>
          </a:p>
        </p:txBody>
      </p:sp>
    </p:spTree>
    <p:extLst>
      <p:ext uri="{BB962C8B-B14F-4D97-AF65-F5344CB8AC3E}">
        <p14:creationId xmlns:p14="http://schemas.microsoft.com/office/powerpoint/2010/main" val="3727296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the final round,</a:t>
            </a:r>
          </a:p>
          <a:p>
            <a:r>
              <a:rPr lang="en-US" altLang="zh-CN" sz="1200" b="0" i="0" kern="1200" dirty="0">
                <a:solidFill>
                  <a:schemeClr val="tx1"/>
                </a:solidFill>
                <a:effectLst/>
                <a:latin typeface="+mn-lt"/>
                <a:ea typeface="+mn-ea"/>
                <a:cs typeface="+mn-cs"/>
              </a:rPr>
              <a:t>we mainly used quantization and fine-tuning methods, with the backend of </a:t>
            </a:r>
            <a:r>
              <a:rPr lang="en-US" altLang="zh-CN" sz="1200" b="0" i="0" kern="1200" dirty="0" err="1">
                <a:solidFill>
                  <a:schemeClr val="tx1"/>
                </a:solidFill>
                <a:effectLst/>
                <a:latin typeface="+mn-lt"/>
                <a:ea typeface="+mn-ea"/>
                <a:cs typeface="+mn-cs"/>
              </a:rPr>
              <a:t>llama.cpp</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It’s worth mentioning that we did a lot of adjustments to the original </a:t>
            </a:r>
            <a:r>
              <a:rPr lang="en-US" altLang="zh-CN" sz="1200" b="0" i="0" kern="1200" dirty="0" err="1">
                <a:solidFill>
                  <a:schemeClr val="tx1"/>
                </a:solidFill>
                <a:effectLst/>
                <a:latin typeface="+mn-lt"/>
                <a:ea typeface="+mn-ea"/>
                <a:cs typeface="+mn-cs"/>
              </a:rPr>
              <a:t>llama.cpp</a:t>
            </a:r>
            <a:r>
              <a:rPr lang="en-US" altLang="zh-CN" sz="1200" b="0" i="0" kern="1200" dirty="0">
                <a:solidFill>
                  <a:schemeClr val="tx1"/>
                </a:solidFill>
                <a:effectLst/>
                <a:latin typeface="+mn-lt"/>
                <a:ea typeface="+mn-ea"/>
                <a:cs typeface="+mn-cs"/>
              </a:rPr>
              <a:t> to better boost the CPU performance.</a:t>
            </a:r>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3</a:t>
            </a:fld>
            <a:endParaRPr lang="ko-KR" altLang="en-US"/>
          </a:p>
        </p:txBody>
      </p:sp>
    </p:spTree>
    <p:extLst>
      <p:ext uri="{BB962C8B-B14F-4D97-AF65-F5344CB8AC3E}">
        <p14:creationId xmlns:p14="http://schemas.microsoft.com/office/powerpoint/2010/main" val="825151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First, I’d like to talk about quantization. </a:t>
            </a:r>
          </a:p>
          <a:p>
            <a:r>
              <a:rPr lang="en-US" altLang="zh-CN" sz="1200" b="0" i="0" kern="1200" dirty="0">
                <a:solidFill>
                  <a:schemeClr val="tx1"/>
                </a:solidFill>
                <a:effectLst/>
                <a:latin typeface="+mn-lt"/>
                <a:ea typeface="+mn-ea"/>
                <a:cs typeface="+mn-cs"/>
              </a:rPr>
              <a:t>Quantization means converting the original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floating-point numbers into low-bit integers. It can effect-</a:t>
            </a:r>
            <a:r>
              <a:rPr lang="en-US" altLang="zh-CN" sz="1200" b="0" i="0" kern="1200" dirty="0" err="1">
                <a:solidFill>
                  <a:schemeClr val="tx1"/>
                </a:solidFill>
                <a:effectLst/>
                <a:latin typeface="+mn-lt"/>
                <a:ea typeface="+mn-ea"/>
                <a:cs typeface="+mn-cs"/>
              </a:rPr>
              <a:t>ively</a:t>
            </a:r>
            <a:r>
              <a:rPr lang="en-US" altLang="zh-CN" sz="1200" b="0" i="0" kern="1200" dirty="0">
                <a:solidFill>
                  <a:schemeClr val="tx1"/>
                </a:solidFill>
                <a:effectLst/>
                <a:latin typeface="+mn-lt"/>
                <a:ea typeface="+mn-ea"/>
                <a:cs typeface="+mn-cs"/>
              </a:rPr>
              <a:t> boost the inference speed and reduce the memory occupation, albeit at the cost of sacrificing a certain level of accuracy. Traditional quantization methods always lead to a large accuracy loss.</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Through extensive research</a:t>
            </a:r>
            <a:r>
              <a:rPr lang="zh-CN" altLang="en-US" sz="1200" b="0" i="0" kern="1200" dirty="0">
                <a:solidFill>
                  <a:schemeClr val="tx1"/>
                </a:solidFill>
                <a:effectLst/>
                <a:latin typeface="+mn-lt"/>
                <a:ea typeface="+mn-ea"/>
                <a:cs typeface="+mn-cs"/>
              </a:rPr>
              <a:t>（重音在前）</a:t>
            </a:r>
            <a:r>
              <a:rPr lang="en-US" altLang="zh-CN" sz="1200" b="0" i="0" kern="1200" dirty="0">
                <a:solidFill>
                  <a:schemeClr val="tx1"/>
                </a:solidFill>
                <a:effectLst/>
                <a:latin typeface="+mn-lt"/>
                <a:ea typeface="+mn-ea"/>
                <a:cs typeface="+mn-cs"/>
              </a:rPr>
              <a:t>, we ultimately chose AWQ (Adaptive Weight Quantization) to quantize the model.</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table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shows that AWQ method outperforms RTN and GPTQ across different models and quantization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bits.</a:t>
            </a:r>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4</a:t>
            </a:fld>
            <a:endParaRPr lang="ko-KR" altLang="en-US"/>
          </a:p>
        </p:txBody>
      </p:sp>
    </p:spTree>
    <p:extLst>
      <p:ext uri="{BB962C8B-B14F-4D97-AF65-F5344CB8AC3E}">
        <p14:creationId xmlns:p14="http://schemas.microsoft.com/office/powerpoint/2010/main" val="1389413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They key thought of AWQ is that: weights are not equally important.</a:t>
            </a:r>
          </a:p>
          <a:p>
            <a:r>
              <a:rPr lang="en-US" altLang="zh-CN" sz="1200" b="0" i="0" kern="1200" dirty="0">
                <a:solidFill>
                  <a:schemeClr val="tx1"/>
                </a:solidFill>
                <a:effectLst/>
                <a:latin typeface="+mn-lt"/>
                <a:ea typeface="+mn-ea"/>
                <a:cs typeface="+mn-cs"/>
              </a:rPr>
              <a:t>By selectively preserving 0.1% of the weights when quantizing, we can achieve barely the same accuracy as the original model.</a:t>
            </a:r>
          </a:p>
          <a:p>
            <a:r>
              <a:rPr lang="en-US" altLang="zh-CN" sz="1200" b="0" i="0" kern="1200" dirty="0">
                <a:solidFill>
                  <a:schemeClr val="tx1"/>
                </a:solidFill>
                <a:effectLst/>
                <a:latin typeface="+mn-lt"/>
                <a:ea typeface="+mn-ea"/>
                <a:cs typeface="+mn-cs"/>
              </a:rPr>
              <a:t>The</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criterion</a:t>
            </a:r>
            <a:r>
              <a:rPr lang="zh-CN" altLang="en-US" sz="1200" b="0" i="0" kern="1200" dirty="0">
                <a:solidFill>
                  <a:schemeClr val="tx1"/>
                </a:solidFill>
                <a:effectLst/>
                <a:latin typeface="+mn-lt"/>
                <a:ea typeface="+mn-ea"/>
                <a:cs typeface="+mn-cs"/>
              </a:rPr>
              <a:t>（重音在后）</a:t>
            </a:r>
            <a:r>
              <a:rPr lang="en-US" altLang="zh-CN" sz="1200" b="0" i="0" kern="1200" dirty="0">
                <a:solidFill>
                  <a:schemeClr val="tx1"/>
                </a:solidFill>
                <a:effectLst/>
                <a:latin typeface="+mn-lt"/>
                <a:ea typeface="+mn-ea"/>
                <a:cs typeface="+mn-cs"/>
              </a:rPr>
              <a:t> to judge the importance of the weights 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their activation distribution rather than the weights themselves.</a:t>
            </a:r>
          </a:p>
        </p:txBody>
      </p:sp>
      <p:sp>
        <p:nvSpPr>
          <p:cNvPr id="4" name="灯片编号占位符 3"/>
          <p:cNvSpPr>
            <a:spLocks noGrp="1"/>
          </p:cNvSpPr>
          <p:nvPr>
            <p:ph type="sldNum" sz="quarter" idx="5"/>
          </p:nvPr>
        </p:nvSpPr>
        <p:spPr/>
        <p:txBody>
          <a:bodyPr/>
          <a:lstStyle/>
          <a:p>
            <a:fld id="{64101942-F20C-4A08-95F5-2A6986C15CBB}" type="slidenum">
              <a:rPr lang="ko-KR" altLang="en-US" smtClean="0"/>
              <a:t>5</a:t>
            </a:fld>
            <a:endParaRPr lang="ko-KR" altLang="en-US"/>
          </a:p>
        </p:txBody>
      </p:sp>
    </p:spTree>
    <p:extLst>
      <p:ext uri="{BB962C8B-B14F-4D97-AF65-F5344CB8AC3E}">
        <p14:creationId xmlns:p14="http://schemas.microsoft.com/office/powerpoint/2010/main" val="1533982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However, if we preserve the 0.1% parameters as fp16, the model will be in mixed precision, which will lower computational efficiency.</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So, we have to convert these 0.1% parameters also to lower-bit integers. To mitigate</a:t>
            </a:r>
            <a:r>
              <a:rPr lang="zh-CN" altLang="en-US" sz="1200" b="0" i="0" kern="1200" dirty="0">
                <a:solidFill>
                  <a:schemeClr val="tx1"/>
                </a:solidFill>
                <a:effectLst/>
                <a:latin typeface="+mn-lt"/>
                <a:ea typeface="+mn-ea"/>
                <a:cs typeface="+mn-cs"/>
              </a:rPr>
              <a:t>（重音在前）</a:t>
            </a:r>
            <a:r>
              <a:rPr lang="en-US" altLang="zh-CN" sz="1200" b="0" i="0" kern="1200" dirty="0">
                <a:solidFill>
                  <a:schemeClr val="tx1"/>
                </a:solidFill>
                <a:effectLst/>
                <a:latin typeface="+mn-lt"/>
                <a:ea typeface="+mn-ea"/>
                <a:cs typeface="+mn-cs"/>
              </a:rPr>
              <a:t> the loss in this process, we consider scaling up the 0.1% parameters before quantization. </a:t>
            </a:r>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6</a:t>
            </a:fld>
            <a:endParaRPr lang="ko-KR" altLang="en-US"/>
          </a:p>
        </p:txBody>
      </p:sp>
    </p:spTree>
    <p:extLst>
      <p:ext uri="{BB962C8B-B14F-4D97-AF65-F5344CB8AC3E}">
        <p14:creationId xmlns:p14="http://schemas.microsoft.com/office/powerpoint/2010/main" val="996124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This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part demonstrates the details of how we implement AWQ on </a:t>
            </a:r>
            <a:r>
              <a:rPr lang="en-US" altLang="zh-CN" sz="1200" b="0" i="0" kern="1200" dirty="0" err="1">
                <a:solidFill>
                  <a:schemeClr val="tx1"/>
                </a:solidFill>
                <a:effectLst/>
                <a:latin typeface="+mn-lt"/>
                <a:ea typeface="+mn-ea"/>
                <a:cs typeface="+mn-cs"/>
              </a:rPr>
              <a:t>Qwen</a:t>
            </a:r>
            <a:r>
              <a:rPr lang="en-US" altLang="zh-CN" sz="1200" b="0" i="0" kern="1200" dirty="0">
                <a:solidFill>
                  <a:schemeClr val="tx1"/>
                </a:solidFill>
                <a:effectLst/>
                <a:latin typeface="+mn-lt"/>
                <a:ea typeface="+mn-ea"/>
                <a:cs typeface="+mn-cs"/>
              </a:rPr>
              <a:t>. </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To be specific, we scale up the QKV weights to reduce the expected round loss. </a:t>
            </a:r>
          </a:p>
          <a:p>
            <a:r>
              <a:rPr lang="en-US" altLang="zh-CN" sz="1200" b="0" i="0" kern="1200" dirty="0">
                <a:solidFill>
                  <a:schemeClr val="tx1"/>
                </a:solidFill>
                <a:effectLst/>
                <a:latin typeface="+mn-lt"/>
                <a:ea typeface="+mn-ea"/>
                <a:cs typeface="+mn-cs"/>
              </a:rPr>
              <a:t>Correspondingly, </a:t>
            </a:r>
            <a:r>
              <a:rPr lang="en" altLang="zh-CN" b="0" i="0" u="none" strike="noStrike" dirty="0">
                <a:solidFill>
                  <a:srgbClr val="0D0D0D"/>
                </a:solidFill>
                <a:effectLst/>
                <a:highlight>
                  <a:srgbClr val="FFFFFF"/>
                </a:highlight>
                <a:latin typeface="Söhne"/>
              </a:rPr>
              <a:t>as compensation</a:t>
            </a:r>
            <a:r>
              <a:rPr lang="zh-CN" altLang="en-US" b="0" i="0" u="none" strike="noStrike" dirty="0">
                <a:solidFill>
                  <a:srgbClr val="0D0D0D"/>
                </a:solidFill>
                <a:effectLst/>
                <a:highlight>
                  <a:srgbClr val="FFFFFF"/>
                </a:highlight>
                <a:latin typeface="Söhne"/>
              </a:rPr>
              <a:t>（重音在后）</a:t>
            </a:r>
            <a:r>
              <a:rPr lang="en-US" altLang="zh-CN" b="0" i="0" u="none" strike="noStrike" dirty="0">
                <a:solidFill>
                  <a:srgbClr val="0D0D0D"/>
                </a:solidFill>
                <a:effectLst/>
                <a:highlight>
                  <a:srgbClr val="FFFFFF"/>
                </a:highlight>
                <a:latin typeface="Söhne"/>
              </a:rPr>
              <a:t>, </a:t>
            </a:r>
            <a:r>
              <a:rPr lang="en-US" altLang="zh-CN" sz="1200" b="0" i="0" u="none" strike="noStrike" kern="1200" dirty="0">
                <a:solidFill>
                  <a:schemeClr val="tx1"/>
                </a:solidFill>
                <a:effectLst/>
                <a:highlight>
                  <a:srgbClr val="FFFFFF"/>
                </a:highlight>
                <a:latin typeface="+mn-lt"/>
                <a:ea typeface="+mn-ea"/>
                <a:cs typeface="+mn-cs"/>
              </a:rPr>
              <a:t>w</a:t>
            </a:r>
            <a:r>
              <a:rPr lang="en-US" altLang="zh-CN" sz="1200" b="0" i="0" kern="1200" dirty="0">
                <a:solidFill>
                  <a:schemeClr val="tx1"/>
                </a:solidFill>
                <a:effectLst/>
                <a:latin typeface="+mn-lt"/>
                <a:ea typeface="+mn-ea"/>
                <a:cs typeface="+mn-cs"/>
              </a:rPr>
              <a:t>e scale down the </a:t>
            </a:r>
            <a:r>
              <a:rPr lang="en-US" altLang="zh-CN" sz="1200" b="0" i="0" kern="1200" dirty="0" err="1">
                <a:solidFill>
                  <a:schemeClr val="tx1"/>
                </a:solidFill>
                <a:effectLst/>
                <a:latin typeface="+mn-lt"/>
                <a:ea typeface="+mn-ea"/>
                <a:cs typeface="+mn-cs"/>
              </a:rPr>
              <a:t>RMSNorm</a:t>
            </a:r>
            <a:r>
              <a:rPr lang="en-US" altLang="zh-CN" sz="1200" b="0" i="0" kern="1200" dirty="0">
                <a:solidFill>
                  <a:schemeClr val="tx1"/>
                </a:solidFill>
                <a:effectLst/>
                <a:latin typeface="+mn-lt"/>
                <a:ea typeface="+mn-ea"/>
                <a:cs typeface="+mn-cs"/>
              </a:rPr>
              <a:t> weights to maintain computational invariance. Since </a:t>
            </a:r>
            <a:r>
              <a:rPr lang="en-US" altLang="zh-CN" sz="1200" b="0" i="0" kern="1200" dirty="0" err="1">
                <a:solidFill>
                  <a:schemeClr val="tx1"/>
                </a:solidFill>
                <a:effectLst/>
                <a:latin typeface="+mn-lt"/>
                <a:ea typeface="+mn-ea"/>
                <a:cs typeface="+mn-cs"/>
              </a:rPr>
              <a:t>RMSNorm</a:t>
            </a:r>
            <a:r>
              <a:rPr lang="en-US" altLang="zh-CN" sz="1200" b="0" i="0" kern="1200" dirty="0">
                <a:solidFill>
                  <a:schemeClr val="tx1"/>
                </a:solidFill>
                <a:effectLst/>
                <a:latin typeface="+mn-lt"/>
                <a:ea typeface="+mn-ea"/>
                <a:cs typeface="+mn-cs"/>
              </a:rPr>
              <a:t> weights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are not quantized, this does not result in accuracy loss.</a:t>
            </a:r>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7</a:t>
            </a:fld>
            <a:endParaRPr lang="ko-KR" altLang="en-US"/>
          </a:p>
        </p:txBody>
      </p:sp>
    </p:spTree>
    <p:extLst>
      <p:ext uri="{BB962C8B-B14F-4D97-AF65-F5344CB8AC3E}">
        <p14:creationId xmlns:p14="http://schemas.microsoft.com/office/powerpoint/2010/main" val="1013793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Here, we present the pipeline of our quantization scheme.</a:t>
            </a:r>
          </a:p>
          <a:p>
            <a:r>
              <a:rPr lang="en-US" altLang="zh-CN" sz="1200" b="0" i="0" kern="1200" dirty="0">
                <a:solidFill>
                  <a:schemeClr val="tx1"/>
                </a:solidFill>
                <a:effectLst/>
                <a:latin typeface="+mn-lt"/>
                <a:ea typeface="+mn-ea"/>
                <a:cs typeface="+mn-cs"/>
              </a:rPr>
              <a:t>First, we apply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AWQ to the original </a:t>
            </a:r>
            <a:r>
              <a:rPr lang="en-US" altLang="zh-CN" sz="1200" b="0" i="0" kern="1200" dirty="0" err="1">
                <a:solidFill>
                  <a:schemeClr val="tx1"/>
                </a:solidFill>
                <a:effectLst/>
                <a:latin typeface="+mn-lt"/>
                <a:ea typeface="+mn-ea"/>
                <a:cs typeface="+mn-cs"/>
              </a:rPr>
              <a:t>Qwen</a:t>
            </a:r>
            <a:r>
              <a:rPr lang="en-US" altLang="zh-CN" sz="1200" b="0" i="0" kern="1200" dirty="0">
                <a:solidFill>
                  <a:schemeClr val="tx1"/>
                </a:solidFill>
                <a:effectLst/>
                <a:latin typeface="+mn-lt"/>
                <a:ea typeface="+mn-ea"/>
                <a:cs typeface="+mn-cs"/>
              </a:rPr>
              <a:t> and get the scaled fp16 model in </a:t>
            </a:r>
            <a:r>
              <a:rPr lang="en-US" altLang="zh-CN" sz="1200" b="0" i="0" kern="1200" dirty="0" err="1">
                <a:solidFill>
                  <a:schemeClr val="tx1"/>
                </a:solidFill>
                <a:effectLst/>
                <a:latin typeface="+mn-lt"/>
                <a:ea typeface="+mn-ea"/>
                <a:cs typeface="+mn-cs"/>
              </a:rPr>
              <a:t>safetensors</a:t>
            </a:r>
            <a:r>
              <a:rPr lang="en-US" altLang="zh-CN" sz="1200" b="0" i="0" kern="1200" dirty="0">
                <a:solidFill>
                  <a:schemeClr val="tx1"/>
                </a:solidFill>
                <a:effectLst/>
                <a:latin typeface="+mn-lt"/>
                <a:ea typeface="+mn-ea"/>
                <a:cs typeface="+mn-cs"/>
              </a:rPr>
              <a:t>. Next, we convert </a:t>
            </a:r>
            <a:r>
              <a:rPr lang="en-US" altLang="zh-CN" sz="1200" b="0" i="0" kern="1200" dirty="0" err="1">
                <a:solidFill>
                  <a:schemeClr val="tx1"/>
                </a:solidFill>
                <a:effectLst/>
                <a:latin typeface="+mn-lt"/>
                <a:ea typeface="+mn-ea"/>
                <a:cs typeface="+mn-cs"/>
              </a:rPr>
              <a:t>safetensors</a:t>
            </a:r>
            <a:r>
              <a:rPr lang="en-US" altLang="zh-CN" sz="1200" b="0" i="0" kern="1200" dirty="0">
                <a:solidFill>
                  <a:schemeClr val="tx1"/>
                </a:solidFill>
                <a:effectLst/>
                <a:latin typeface="+mn-lt"/>
                <a:ea typeface="+mn-ea"/>
                <a:cs typeface="+mn-cs"/>
              </a:rPr>
              <a:t> to GGUF. Finally, we apply the built-in quantization methods of </a:t>
            </a:r>
            <a:r>
              <a:rPr lang="en-US" altLang="zh-CN" sz="1200" b="0" i="0" kern="1200" dirty="0" err="1">
                <a:solidFill>
                  <a:schemeClr val="tx1"/>
                </a:solidFill>
                <a:effectLst/>
                <a:latin typeface="+mn-lt"/>
                <a:ea typeface="+mn-ea"/>
                <a:cs typeface="+mn-cs"/>
              </a:rPr>
              <a:t>llama.cpp</a:t>
            </a:r>
            <a:r>
              <a:rPr lang="en-US" altLang="zh-CN" sz="1200" b="0" i="0" kern="1200" dirty="0">
                <a:solidFill>
                  <a:schemeClr val="tx1"/>
                </a:solidFill>
                <a:effectLst/>
                <a:latin typeface="+mn-lt"/>
                <a:ea typeface="+mn-ea"/>
                <a:cs typeface="+mn-cs"/>
              </a:rPr>
              <a:t> to the model.</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Here,</a:t>
            </a:r>
          </a:p>
          <a:p>
            <a:r>
              <a:rPr lang="en-US" altLang="zh-CN" sz="1200" b="0" i="0" kern="1200" dirty="0">
                <a:solidFill>
                  <a:schemeClr val="tx1"/>
                </a:solidFill>
                <a:effectLst/>
                <a:latin typeface="+mn-lt"/>
                <a:ea typeface="+mn-ea"/>
                <a:cs typeface="+mn-cs"/>
              </a:rPr>
              <a:t>In the preliminary round, we use q4km quantization to get better accuracy.</a:t>
            </a:r>
          </a:p>
          <a:p>
            <a:r>
              <a:rPr lang="en-US" altLang="zh-CN" sz="1200" b="0" i="0" kern="1200" dirty="0">
                <a:solidFill>
                  <a:schemeClr val="tx1"/>
                </a:solidFill>
                <a:effectLst/>
                <a:latin typeface="+mn-lt"/>
                <a:ea typeface="+mn-ea"/>
                <a:cs typeface="+mn-cs"/>
              </a:rPr>
              <a:t>In the final round, we adopted q40 quantization to further boost inference speed, while also ensuring the compatibility</a:t>
            </a:r>
            <a:r>
              <a:rPr lang="zh-CN" altLang="en-US" sz="1200" b="0" i="0" kern="1200" dirty="0">
                <a:solidFill>
                  <a:schemeClr val="tx1"/>
                </a:solidFill>
                <a:effectLst/>
                <a:latin typeface="+mn-lt"/>
                <a:ea typeface="+mn-ea"/>
                <a:cs typeface="+mn-cs"/>
              </a:rPr>
              <a:t>（重音在前）</a:t>
            </a:r>
            <a:r>
              <a:rPr lang="en-US" altLang="zh-CN" sz="1200" b="0" i="0" kern="1200" dirty="0">
                <a:solidFill>
                  <a:schemeClr val="tx1"/>
                </a:solidFill>
                <a:effectLst/>
                <a:latin typeface="+mn-lt"/>
                <a:ea typeface="+mn-ea"/>
                <a:cs typeface="+mn-cs"/>
              </a:rPr>
              <a:t> with our subsequent adjustment of </a:t>
            </a:r>
            <a:r>
              <a:rPr lang="en-US" altLang="zh-CN" sz="1200" b="0" i="0" kern="1200" dirty="0" err="1">
                <a:solidFill>
                  <a:schemeClr val="tx1"/>
                </a:solidFill>
                <a:effectLst/>
                <a:latin typeface="+mn-lt"/>
                <a:ea typeface="+mn-ea"/>
                <a:cs typeface="+mn-cs"/>
              </a:rPr>
              <a:t>llama.cpp</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8</a:t>
            </a:fld>
            <a:endParaRPr lang="ko-KR" altLang="en-US"/>
          </a:p>
        </p:txBody>
      </p:sp>
    </p:spTree>
    <p:extLst>
      <p:ext uri="{BB962C8B-B14F-4D97-AF65-F5344CB8AC3E}">
        <p14:creationId xmlns:p14="http://schemas.microsoft.com/office/powerpoint/2010/main" val="3279336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In both the preliminary and final round, we adopt llama.cpp as the backend, which is based on C++.</a:t>
            </a: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llama.cpp</a:t>
            </a:r>
            <a:r>
              <a:rPr lang="en-US" altLang="zh-CN" sz="1200" b="0" i="0" kern="1200" dirty="0">
                <a:solidFill>
                  <a:schemeClr val="tx1"/>
                </a:solidFill>
                <a:effectLst/>
                <a:latin typeface="+mn-lt"/>
                <a:ea typeface="+mn-ea"/>
                <a:cs typeface="+mn-cs"/>
              </a:rPr>
              <a:t> enjoys two adorable </a:t>
            </a:r>
            <a:r>
              <a:rPr lang="en-US" altLang="zh-CN" sz="1200" b="0" i="0" kern="1200" dirty="0" err="1">
                <a:solidFill>
                  <a:schemeClr val="tx1"/>
                </a:solidFill>
                <a:effectLst/>
                <a:latin typeface="+mn-lt"/>
                <a:ea typeface="+mn-ea"/>
                <a:cs typeface="+mn-cs"/>
              </a:rPr>
              <a:t>chraceristics</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First, it uses C++ library to accelerate the inference speed on CPU </a:t>
            </a:r>
          </a:p>
          <a:p>
            <a:r>
              <a:rPr lang="en-US" altLang="zh-CN" sz="1200" b="0" i="0" kern="1200" dirty="0">
                <a:solidFill>
                  <a:schemeClr val="tx1"/>
                </a:solidFill>
                <a:effectLst/>
                <a:latin typeface="+mn-lt"/>
                <a:ea typeface="+mn-ea"/>
                <a:cs typeface="+mn-cs"/>
              </a:rPr>
              <a:t>Second, it has remarkable flexibility in supporting multiple platforms, models, and strategies. </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Particularly,</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 lot of efforts have been done to optimize its performance on arm platform, which is the reason why we choose it.</a:t>
            </a:r>
          </a:p>
          <a:p>
            <a:endParaRPr lang="zh-CN" altLang="en-US" dirty="0"/>
          </a:p>
        </p:txBody>
      </p:sp>
      <p:sp>
        <p:nvSpPr>
          <p:cNvPr id="4" name="灯片编号占位符 3"/>
          <p:cNvSpPr>
            <a:spLocks noGrp="1"/>
          </p:cNvSpPr>
          <p:nvPr>
            <p:ph type="sldNum" sz="quarter" idx="5"/>
          </p:nvPr>
        </p:nvSpPr>
        <p:spPr/>
        <p:txBody>
          <a:bodyPr/>
          <a:lstStyle/>
          <a:p>
            <a:fld id="{64101942-F20C-4A08-95F5-2A6986C15CBB}" type="slidenum">
              <a:rPr lang="ko-KR" altLang="en-US" smtClean="0"/>
              <a:t>9</a:t>
            </a:fld>
            <a:endParaRPr lang="ko-KR" altLang="en-US"/>
          </a:p>
        </p:txBody>
      </p:sp>
    </p:spTree>
    <p:extLst>
      <p:ext uri="{BB962C8B-B14F-4D97-AF65-F5344CB8AC3E}">
        <p14:creationId xmlns:p14="http://schemas.microsoft.com/office/powerpoint/2010/main" val="4049337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64F1C930-B425-4849-901E-EDC7E9573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pic>
        <p:nvPicPr>
          <p:cNvPr id="8" name="그림 7">
            <a:extLst>
              <a:ext uri="{FF2B5EF4-FFF2-40B4-BE49-F238E27FC236}">
                <a16:creationId xmlns:a16="http://schemas.microsoft.com/office/drawing/2014/main" id="{4253A2A7-0643-4378-A3E0-E2766DCD4D16}"/>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4844805" y="81528"/>
            <a:ext cx="918940" cy="885825"/>
          </a:xfrm>
          <a:prstGeom prst="rect">
            <a:avLst/>
          </a:prstGeom>
        </p:spPr>
      </p:pic>
      <p:sp>
        <p:nvSpPr>
          <p:cNvPr id="9" name="직사각형 8">
            <a:extLst>
              <a:ext uri="{FF2B5EF4-FFF2-40B4-BE49-F238E27FC236}">
                <a16:creationId xmlns:a16="http://schemas.microsoft.com/office/drawing/2014/main" id="{4D08D55B-1D39-49F6-BDF9-B7CE6C5D7DC3}"/>
              </a:ext>
            </a:extLst>
          </p:cNvPr>
          <p:cNvSpPr/>
          <p:nvPr userDrawn="1"/>
        </p:nvSpPr>
        <p:spPr>
          <a:xfrm>
            <a:off x="0" y="1285876"/>
            <a:ext cx="12192000" cy="4621438"/>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Picture 2" descr="IEEE - Advancing Technology for Humanity"/>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3301" y="193448"/>
            <a:ext cx="1178881" cy="6619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ICAS 202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267" y="168161"/>
            <a:ext cx="3129703" cy="59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27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364DA0-5D4B-4E12-9A48-92CD8658953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7763B76-8FCD-42D6-B280-DEB6D9B52460}"/>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203BF8F-669C-4200-84FE-AED47B447546}"/>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EFCBE604-F7D8-4BAE-9E04-41B7D961966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98DBE05-B6DC-47E1-9478-38F9700288D9}"/>
              </a:ext>
            </a:extLst>
          </p:cNvPr>
          <p:cNvSpPr>
            <a:spLocks noGrp="1"/>
          </p:cNvSpPr>
          <p:nvPr>
            <p:ph type="sldNum" sz="quarter" idx="12"/>
          </p:nvPr>
        </p:nvSpPr>
        <p:spPr/>
        <p:txBody>
          <a:bodyPr/>
          <a:lstStyle/>
          <a:p>
            <a:fld id="{9D1B9D8C-A161-4084-924B-59152344AFCF}" type="slidenum">
              <a:rPr lang="ko-KR" altLang="en-US" smtClean="0"/>
              <a:t>‹#›</a:t>
            </a:fld>
            <a:endParaRPr lang="ko-KR" altLang="en-US"/>
          </a:p>
        </p:txBody>
      </p:sp>
    </p:spTree>
    <p:extLst>
      <p:ext uri="{BB962C8B-B14F-4D97-AF65-F5344CB8AC3E}">
        <p14:creationId xmlns:p14="http://schemas.microsoft.com/office/powerpoint/2010/main" val="422056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DE5758D-9FCA-4635-A589-09672613A7F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4B575FB-7D72-49DD-ADB4-3C53C5C57E4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657CFBD-9D63-40E2-9663-27204A778EC2}"/>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32104657-C6C6-4EB3-B6CD-7299DB555EF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8CACAD7-4576-4C40-9416-9D25BC482E84}"/>
              </a:ext>
            </a:extLst>
          </p:cNvPr>
          <p:cNvSpPr>
            <a:spLocks noGrp="1"/>
          </p:cNvSpPr>
          <p:nvPr>
            <p:ph type="sldNum" sz="quarter" idx="12"/>
          </p:nvPr>
        </p:nvSpPr>
        <p:spPr/>
        <p:txBody>
          <a:bodyPr/>
          <a:lstStyle/>
          <a:p>
            <a:fld id="{9D1B9D8C-A161-4084-924B-59152344AFCF}" type="slidenum">
              <a:rPr lang="ko-KR" altLang="en-US" smtClean="0"/>
              <a:t>‹#›</a:t>
            </a:fld>
            <a:endParaRPr lang="ko-KR" altLang="en-US"/>
          </a:p>
        </p:txBody>
      </p:sp>
    </p:spTree>
    <p:extLst>
      <p:ext uri="{BB962C8B-B14F-4D97-AF65-F5344CB8AC3E}">
        <p14:creationId xmlns:p14="http://schemas.microsoft.com/office/powerpoint/2010/main" val="17613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6" name="슬라이드 번호 개체 틀 5">
            <a:extLst>
              <a:ext uri="{FF2B5EF4-FFF2-40B4-BE49-F238E27FC236}">
                <a16:creationId xmlns:a16="http://schemas.microsoft.com/office/drawing/2014/main" id="{3C677C0E-ACE4-48B6-B244-F66B32AD14F2}"/>
              </a:ext>
            </a:extLst>
          </p:cNvPr>
          <p:cNvSpPr>
            <a:spLocks noGrp="1"/>
          </p:cNvSpPr>
          <p:nvPr>
            <p:ph type="sldNum" sz="quarter" idx="12"/>
          </p:nvPr>
        </p:nvSpPr>
        <p:spPr>
          <a:xfrm>
            <a:off x="9286875" y="6442075"/>
            <a:ext cx="2743200" cy="365125"/>
          </a:xfrm>
        </p:spPr>
        <p:txBody>
          <a:bodyPr/>
          <a:lstStyle/>
          <a:p>
            <a:fld id="{9D1B9D8C-A161-4084-924B-59152344AFCF}" type="slidenum">
              <a:rPr lang="ko-KR" altLang="en-US" smtClean="0"/>
              <a:t>‹#›</a:t>
            </a:fld>
            <a:endParaRPr lang="ko-KR" altLang="en-US"/>
          </a:p>
        </p:txBody>
      </p:sp>
      <p:sp>
        <p:nvSpPr>
          <p:cNvPr id="7" name="직사각형 6">
            <a:extLst>
              <a:ext uri="{FF2B5EF4-FFF2-40B4-BE49-F238E27FC236}">
                <a16:creationId xmlns:a16="http://schemas.microsoft.com/office/drawing/2014/main" id="{4D08D55B-1D39-49F6-BDF9-B7CE6C5D7DC3}"/>
              </a:ext>
            </a:extLst>
          </p:cNvPr>
          <p:cNvSpPr/>
          <p:nvPr userDrawn="1"/>
        </p:nvSpPr>
        <p:spPr>
          <a:xfrm>
            <a:off x="-6350" y="0"/>
            <a:ext cx="12192000" cy="48641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25583BE3-7F27-474B-8977-CB25A2A7B5C3}"/>
              </a:ext>
            </a:extLst>
          </p:cNvPr>
          <p:cNvSpPr/>
          <p:nvPr userDrawn="1"/>
        </p:nvSpPr>
        <p:spPr>
          <a:xfrm>
            <a:off x="330200" y="889000"/>
            <a:ext cx="11544300" cy="5575300"/>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3381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C2008D-9C27-40BA-B775-F52D9466487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CE39ACA-0A93-47F5-979C-E53DBB9684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90649CB-9A62-4D67-8234-9B9709314438}"/>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7EA47E10-2612-488A-BADC-A277CBC601E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3906D9E-5209-4103-8D45-6D90E7DEA7BC}"/>
              </a:ext>
            </a:extLst>
          </p:cNvPr>
          <p:cNvSpPr>
            <a:spLocks noGrp="1"/>
          </p:cNvSpPr>
          <p:nvPr>
            <p:ph type="sldNum" sz="quarter" idx="12"/>
          </p:nvPr>
        </p:nvSpPr>
        <p:spPr/>
        <p:txBody>
          <a:bodyPr/>
          <a:lstStyle/>
          <a:p>
            <a:fld id="{9D1B9D8C-A161-4084-924B-59152344AFCF}" type="slidenum">
              <a:rPr lang="ko-KR" altLang="en-US" smtClean="0"/>
              <a:t>‹#›</a:t>
            </a:fld>
            <a:endParaRPr lang="ko-KR" altLang="en-US"/>
          </a:p>
        </p:txBody>
      </p:sp>
    </p:spTree>
    <p:extLst>
      <p:ext uri="{BB962C8B-B14F-4D97-AF65-F5344CB8AC3E}">
        <p14:creationId xmlns:p14="http://schemas.microsoft.com/office/powerpoint/2010/main" val="280316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8D94F0-E9F3-4EC9-B8AF-CD9D813492A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433C8BF-75F1-45C5-9839-5855EAC5AD5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A007452-F681-477A-B267-E63D9B252EF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04C9462-2C89-4297-8830-81E6E3B35C75}"/>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EA8D5A17-62F2-4724-9C56-464EB17F592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7065690-1435-441E-8BD2-FE0980DA987E}"/>
              </a:ext>
            </a:extLst>
          </p:cNvPr>
          <p:cNvSpPr>
            <a:spLocks noGrp="1"/>
          </p:cNvSpPr>
          <p:nvPr>
            <p:ph type="sldNum" sz="quarter" idx="12"/>
          </p:nvPr>
        </p:nvSpPr>
        <p:spPr/>
        <p:txBody>
          <a:bodyPr/>
          <a:lstStyle/>
          <a:p>
            <a:fld id="{9D1B9D8C-A161-4084-924B-59152344AFCF}" type="slidenum">
              <a:rPr lang="ko-KR" altLang="en-US" smtClean="0"/>
              <a:t>‹#›</a:t>
            </a:fld>
            <a:endParaRPr lang="ko-KR" altLang="en-US"/>
          </a:p>
        </p:txBody>
      </p:sp>
    </p:spTree>
    <p:extLst>
      <p:ext uri="{BB962C8B-B14F-4D97-AF65-F5344CB8AC3E}">
        <p14:creationId xmlns:p14="http://schemas.microsoft.com/office/powerpoint/2010/main" val="114516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56E01D-4699-4EF1-ABD7-953ED35A635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7B185D4-A1C1-4545-8C1B-DB14E31DA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7A3210D9-F903-4E4A-8771-96FE0016DA9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B8BB4AE-5BB3-4B86-B8FB-36D92158AA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A083CBA-4246-4EC4-AE47-C8CA0444126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8A8B5BE-EC0E-4AA9-A406-9975C9E89900}"/>
              </a:ext>
            </a:extLst>
          </p:cNvPr>
          <p:cNvSpPr>
            <a:spLocks noGrp="1"/>
          </p:cNvSpPr>
          <p:nvPr>
            <p:ph type="dt" sz="half" idx="10"/>
          </p:nvPr>
        </p:nvSpPr>
        <p:spPr/>
        <p:txBody>
          <a:bodyPr/>
          <a:lstStyle/>
          <a:p>
            <a:endParaRPr lang="ko-KR" altLang="en-US"/>
          </a:p>
        </p:txBody>
      </p:sp>
      <p:sp>
        <p:nvSpPr>
          <p:cNvPr id="8" name="바닥글 개체 틀 7">
            <a:extLst>
              <a:ext uri="{FF2B5EF4-FFF2-40B4-BE49-F238E27FC236}">
                <a16:creationId xmlns:a16="http://schemas.microsoft.com/office/drawing/2014/main" id="{C70CF078-BB86-4EF9-8F9E-96633607954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A695012-8856-4FE9-B815-227B227C393B}"/>
              </a:ext>
            </a:extLst>
          </p:cNvPr>
          <p:cNvSpPr>
            <a:spLocks noGrp="1"/>
          </p:cNvSpPr>
          <p:nvPr>
            <p:ph type="sldNum" sz="quarter" idx="12"/>
          </p:nvPr>
        </p:nvSpPr>
        <p:spPr/>
        <p:txBody>
          <a:bodyPr/>
          <a:lstStyle/>
          <a:p>
            <a:fld id="{9D1B9D8C-A161-4084-924B-59152344AFCF}" type="slidenum">
              <a:rPr lang="ko-KR" altLang="en-US" smtClean="0"/>
              <a:t>‹#›</a:t>
            </a:fld>
            <a:endParaRPr lang="ko-KR" altLang="en-US"/>
          </a:p>
        </p:txBody>
      </p:sp>
    </p:spTree>
    <p:extLst>
      <p:ext uri="{BB962C8B-B14F-4D97-AF65-F5344CB8AC3E}">
        <p14:creationId xmlns:p14="http://schemas.microsoft.com/office/powerpoint/2010/main" val="48573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F5B2ED-1DA7-43ED-AAC8-4AA37C41DBDD}"/>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D1CEBB2-6046-4B5E-B235-F08DE0A42299}"/>
              </a:ext>
            </a:extLst>
          </p:cNvPr>
          <p:cNvSpPr>
            <a:spLocks noGrp="1"/>
          </p:cNvSpPr>
          <p:nvPr>
            <p:ph type="dt" sz="half" idx="10"/>
          </p:nvPr>
        </p:nvSpPr>
        <p:spPr/>
        <p:txBody>
          <a:bodyPr/>
          <a:lstStyle/>
          <a:p>
            <a:endParaRPr lang="ko-KR" altLang="en-US"/>
          </a:p>
        </p:txBody>
      </p:sp>
      <p:sp>
        <p:nvSpPr>
          <p:cNvPr id="4" name="바닥글 개체 틀 3">
            <a:extLst>
              <a:ext uri="{FF2B5EF4-FFF2-40B4-BE49-F238E27FC236}">
                <a16:creationId xmlns:a16="http://schemas.microsoft.com/office/drawing/2014/main" id="{EDA1D47D-AE3C-42DD-90F6-AD0EF464AC1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FF90000-0433-4E85-BEB9-178F63DCC849}"/>
              </a:ext>
            </a:extLst>
          </p:cNvPr>
          <p:cNvSpPr>
            <a:spLocks noGrp="1"/>
          </p:cNvSpPr>
          <p:nvPr>
            <p:ph type="sldNum" sz="quarter" idx="12"/>
          </p:nvPr>
        </p:nvSpPr>
        <p:spPr/>
        <p:txBody>
          <a:bodyPr/>
          <a:lstStyle/>
          <a:p>
            <a:fld id="{9D1B9D8C-A161-4084-924B-59152344AFCF}" type="slidenum">
              <a:rPr lang="ko-KR" altLang="en-US" smtClean="0"/>
              <a:t>‹#›</a:t>
            </a:fld>
            <a:endParaRPr lang="ko-KR" altLang="en-US"/>
          </a:p>
        </p:txBody>
      </p:sp>
    </p:spTree>
    <p:extLst>
      <p:ext uri="{BB962C8B-B14F-4D97-AF65-F5344CB8AC3E}">
        <p14:creationId xmlns:p14="http://schemas.microsoft.com/office/powerpoint/2010/main" val="293643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645635C-58AB-425A-9E3F-8C89A9393FAB}"/>
              </a:ext>
            </a:extLst>
          </p:cNvPr>
          <p:cNvSpPr>
            <a:spLocks noGrp="1"/>
          </p:cNvSpPr>
          <p:nvPr>
            <p:ph type="dt" sz="half" idx="10"/>
          </p:nvPr>
        </p:nvSpPr>
        <p:spPr/>
        <p:txBody>
          <a:bodyPr/>
          <a:lstStyle/>
          <a:p>
            <a:endParaRPr lang="ko-KR" altLang="en-US"/>
          </a:p>
        </p:txBody>
      </p:sp>
      <p:sp>
        <p:nvSpPr>
          <p:cNvPr id="3" name="바닥글 개체 틀 2">
            <a:extLst>
              <a:ext uri="{FF2B5EF4-FFF2-40B4-BE49-F238E27FC236}">
                <a16:creationId xmlns:a16="http://schemas.microsoft.com/office/drawing/2014/main" id="{5112AD96-B2B3-4E8F-B2F9-B6E1CED2C02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6EF97FC-B9D7-44B7-97B1-59260630F23D}"/>
              </a:ext>
            </a:extLst>
          </p:cNvPr>
          <p:cNvSpPr>
            <a:spLocks noGrp="1"/>
          </p:cNvSpPr>
          <p:nvPr>
            <p:ph type="sldNum" sz="quarter" idx="12"/>
          </p:nvPr>
        </p:nvSpPr>
        <p:spPr/>
        <p:txBody>
          <a:bodyPr/>
          <a:lstStyle/>
          <a:p>
            <a:fld id="{9D1B9D8C-A161-4084-924B-59152344AFCF}" type="slidenum">
              <a:rPr lang="ko-KR" altLang="en-US" smtClean="0"/>
              <a:t>‹#›</a:t>
            </a:fld>
            <a:endParaRPr lang="ko-KR" altLang="en-US"/>
          </a:p>
        </p:txBody>
      </p:sp>
    </p:spTree>
    <p:extLst>
      <p:ext uri="{BB962C8B-B14F-4D97-AF65-F5344CB8AC3E}">
        <p14:creationId xmlns:p14="http://schemas.microsoft.com/office/powerpoint/2010/main" val="103157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999AAD-A39C-44FC-833D-C4A442249F7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6C13F7C-ADE5-4C54-9027-3306249226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EA43DAA-B250-423F-8CFC-7A16F09AA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D930C77-21E6-4D82-A68F-3604A2791711}"/>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54A46602-62F7-48D9-9857-F729C476104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ECB61B9-52AD-4FCD-AD42-1D11D9D5C64A}"/>
              </a:ext>
            </a:extLst>
          </p:cNvPr>
          <p:cNvSpPr>
            <a:spLocks noGrp="1"/>
          </p:cNvSpPr>
          <p:nvPr>
            <p:ph type="sldNum" sz="quarter" idx="12"/>
          </p:nvPr>
        </p:nvSpPr>
        <p:spPr/>
        <p:txBody>
          <a:bodyPr/>
          <a:lstStyle/>
          <a:p>
            <a:fld id="{9D1B9D8C-A161-4084-924B-59152344AFCF}" type="slidenum">
              <a:rPr lang="ko-KR" altLang="en-US" smtClean="0"/>
              <a:t>‹#›</a:t>
            </a:fld>
            <a:endParaRPr lang="ko-KR" altLang="en-US"/>
          </a:p>
        </p:txBody>
      </p:sp>
    </p:spTree>
    <p:extLst>
      <p:ext uri="{BB962C8B-B14F-4D97-AF65-F5344CB8AC3E}">
        <p14:creationId xmlns:p14="http://schemas.microsoft.com/office/powerpoint/2010/main" val="390614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A60BD5-CBCB-4F08-9940-F0587D08E21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47B3153-C435-4DE5-ACF6-B2E6D74D0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F5E893A5-43E2-4509-93E2-5641F2707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9D959FC-792E-43B9-BC7F-5F5EA2CD53BB}"/>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86251CA3-FD33-4408-8886-DCC3710922D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9A3D5AD-6B2E-42BB-BC6D-01F6B56D375B}"/>
              </a:ext>
            </a:extLst>
          </p:cNvPr>
          <p:cNvSpPr>
            <a:spLocks noGrp="1"/>
          </p:cNvSpPr>
          <p:nvPr>
            <p:ph type="sldNum" sz="quarter" idx="12"/>
          </p:nvPr>
        </p:nvSpPr>
        <p:spPr/>
        <p:txBody>
          <a:bodyPr/>
          <a:lstStyle/>
          <a:p>
            <a:fld id="{9D1B9D8C-A161-4084-924B-59152344AFCF}" type="slidenum">
              <a:rPr lang="ko-KR" altLang="en-US" smtClean="0"/>
              <a:t>‹#›</a:t>
            </a:fld>
            <a:endParaRPr lang="ko-KR" altLang="en-US"/>
          </a:p>
        </p:txBody>
      </p:sp>
    </p:spTree>
    <p:extLst>
      <p:ext uri="{BB962C8B-B14F-4D97-AF65-F5344CB8AC3E}">
        <p14:creationId xmlns:p14="http://schemas.microsoft.com/office/powerpoint/2010/main" val="1334423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6BCFF35-802F-480F-B853-95CFF81164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4BFE3BF-58EC-4CE6-BE15-D32491AD68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A5D5329-3041-45D6-931A-AF5CF60C50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a:extLst>
              <a:ext uri="{FF2B5EF4-FFF2-40B4-BE49-F238E27FC236}">
                <a16:creationId xmlns:a16="http://schemas.microsoft.com/office/drawing/2014/main" id="{6ED49890-BF7F-4409-A8FF-9A8E24AB5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FA601C4-51C6-4747-8667-BE42B82B3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B9D8C-A161-4084-924B-59152344AFCF}" type="slidenum">
              <a:rPr lang="ko-KR" altLang="en-US" smtClean="0"/>
              <a:t>‹#›</a:t>
            </a:fld>
            <a:endParaRPr lang="ko-KR" altLang="en-US"/>
          </a:p>
        </p:txBody>
      </p:sp>
    </p:spTree>
    <p:extLst>
      <p:ext uri="{BB962C8B-B14F-4D97-AF65-F5344CB8AC3E}">
        <p14:creationId xmlns:p14="http://schemas.microsoft.com/office/powerpoint/2010/main" val="162390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betlen/llama-cpp-pyth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ggerganov/llama.cpp/pull/578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scholar.google.com/citations?user=oab9IRYAAAAJ&amp;hl=en" TargetMode="Externa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gerganov/llama.cp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B53006-038C-CD53-6AC9-4D3810361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1351756"/>
          </a:xfrm>
          <a:prstGeom prst="rect">
            <a:avLst/>
          </a:prstGeom>
        </p:spPr>
      </p:pic>
      <p:sp>
        <p:nvSpPr>
          <p:cNvPr id="5" name="TextBox 4">
            <a:extLst>
              <a:ext uri="{FF2B5EF4-FFF2-40B4-BE49-F238E27FC236}">
                <a16:creationId xmlns:a16="http://schemas.microsoft.com/office/drawing/2014/main" id="{32613DC9-2BC9-70B8-881E-57C0FA6D58BA}"/>
              </a:ext>
            </a:extLst>
          </p:cNvPr>
          <p:cNvSpPr txBox="1"/>
          <p:nvPr/>
        </p:nvSpPr>
        <p:spPr>
          <a:xfrm>
            <a:off x="-1" y="5773368"/>
            <a:ext cx="12185650" cy="461665"/>
          </a:xfrm>
          <a:prstGeom prst="rect">
            <a:avLst/>
          </a:prstGeom>
          <a:noFill/>
        </p:spPr>
        <p:txBody>
          <a:bodyPr wrap="square">
            <a:spAutoFit/>
          </a:bodyPr>
          <a:lstStyle/>
          <a:p>
            <a:pPr algn="ctr"/>
            <a:r>
              <a:rPr lang="en-US" altLang="ko-KR" sz="2400" b="1" dirty="0">
                <a:solidFill>
                  <a:schemeClr val="tx2"/>
                </a:solidFill>
                <a:latin typeface="Calibri" panose="020F0502020204030204" pitchFamily="34" charset="0"/>
                <a:ea typeface="Calibri" panose="020F0502020204030204" pitchFamily="34" charset="0"/>
                <a:cs typeface="Calibri" panose="020F0502020204030204" pitchFamily="34" charset="0"/>
              </a:rPr>
              <a:t>2024 IEEE International Conference on Artificial</a:t>
            </a:r>
            <a:r>
              <a:rPr lang="ko-KR" altLang="en-US" sz="2400" b="1" dirty="0">
                <a:solidFill>
                  <a:schemeClr val="tx2"/>
                </a:solidFill>
                <a:latin typeface="Calibri" panose="020F0502020204030204" pitchFamily="34" charset="0"/>
                <a:cs typeface="Calibri" panose="020F0502020204030204" pitchFamily="34" charset="0"/>
              </a:rPr>
              <a:t> </a:t>
            </a:r>
            <a:r>
              <a:rPr lang="en-US" altLang="ko-KR" sz="2400" b="1" dirty="0">
                <a:solidFill>
                  <a:schemeClr val="tx2"/>
                </a:solidFill>
                <a:latin typeface="Calibri" panose="020F0502020204030204" pitchFamily="34" charset="0"/>
                <a:ea typeface="Calibri" panose="020F0502020204030204" pitchFamily="34" charset="0"/>
                <a:cs typeface="Calibri" panose="020F0502020204030204" pitchFamily="34" charset="0"/>
              </a:rPr>
              <a:t>Intelligence Circuits and Systems</a:t>
            </a:r>
          </a:p>
        </p:txBody>
      </p:sp>
      <p:sp>
        <p:nvSpPr>
          <p:cNvPr id="6" name="11 CuadroTexto">
            <a:extLst>
              <a:ext uri="{FF2B5EF4-FFF2-40B4-BE49-F238E27FC236}">
                <a16:creationId xmlns:a16="http://schemas.microsoft.com/office/drawing/2014/main" id="{FAE502F9-4A5B-CA42-0379-6D172D2799B5}"/>
              </a:ext>
            </a:extLst>
          </p:cNvPr>
          <p:cNvSpPr txBox="1"/>
          <p:nvPr/>
        </p:nvSpPr>
        <p:spPr>
          <a:xfrm>
            <a:off x="992421" y="1838200"/>
            <a:ext cx="10200806" cy="1200329"/>
          </a:xfrm>
          <a:prstGeom prst="rect">
            <a:avLst/>
          </a:prstGeom>
          <a:noFill/>
        </p:spPr>
        <p:txBody>
          <a:bodyPr wrap="none" rtlCol="0">
            <a:spAutoFit/>
          </a:bodyPr>
          <a:lstStyle/>
          <a:p>
            <a:pPr algn="ctr"/>
            <a:r>
              <a:rPr lang="en-US" sz="3600" b="1" dirty="0" err="1">
                <a:latin typeface="Calibri" panose="020F0502020204030204" pitchFamily="34" charset="0"/>
                <a:ea typeface="Calibri" panose="020F0502020204030204" pitchFamily="34" charset="0"/>
                <a:cs typeface="Calibri" panose="020F0502020204030204" pitchFamily="34" charset="0"/>
              </a:rPr>
              <a:t>Qwen</a:t>
            </a:r>
            <a:r>
              <a:rPr lang="en-US" sz="3600" b="1" dirty="0">
                <a:latin typeface="Calibri" panose="020F0502020204030204" pitchFamily="34" charset="0"/>
                <a:ea typeface="Calibri" panose="020F0502020204030204" pitchFamily="34" charset="0"/>
                <a:cs typeface="Calibri" panose="020F0502020204030204" pitchFamily="34" charset="0"/>
              </a:rPr>
              <a:t> Inference Optimization: </a:t>
            </a:r>
          </a:p>
          <a:p>
            <a:pPr algn="ctr"/>
            <a:r>
              <a:rPr lang="en-US" sz="3600" b="1" dirty="0">
                <a:latin typeface="Calibri" panose="020F0502020204030204" pitchFamily="34" charset="0"/>
                <a:ea typeface="Calibri" panose="020F0502020204030204" pitchFamily="34" charset="0"/>
                <a:cs typeface="Calibri" panose="020F0502020204030204" pitchFamily="34" charset="0"/>
              </a:rPr>
              <a:t>Leveraging Quantization and Weight Rearrangement</a:t>
            </a:r>
          </a:p>
        </p:txBody>
      </p:sp>
      <p:sp>
        <p:nvSpPr>
          <p:cNvPr id="9" name="25 CuadroTexto">
            <a:extLst>
              <a:ext uri="{FF2B5EF4-FFF2-40B4-BE49-F238E27FC236}">
                <a16:creationId xmlns:a16="http://schemas.microsoft.com/office/drawing/2014/main" id="{E89565FB-75B6-24B2-D0A6-4FD942E23179}"/>
              </a:ext>
            </a:extLst>
          </p:cNvPr>
          <p:cNvSpPr txBox="1"/>
          <p:nvPr/>
        </p:nvSpPr>
        <p:spPr>
          <a:xfrm>
            <a:off x="0" y="3830342"/>
            <a:ext cx="12192000" cy="954107"/>
          </a:xfrm>
          <a:prstGeom prst="rect">
            <a:avLst/>
          </a:prstGeom>
          <a:noFill/>
        </p:spPr>
        <p:txBody>
          <a:bodyPr wrap="square" rtlCol="0">
            <a:spAutoFit/>
          </a:bodyPr>
          <a:lstStyle/>
          <a:p>
            <a:pPr algn="ctr"/>
            <a:r>
              <a:rPr lang="en-US" sz="2800" dirty="0" err="1">
                <a:latin typeface="Calibri" panose="020F0502020204030204" pitchFamily="34" charset="0"/>
                <a:ea typeface="Calibri" panose="020F0502020204030204" pitchFamily="34" charset="0"/>
                <a:cs typeface="Calibri" panose="020F0502020204030204" pitchFamily="34" charset="0"/>
              </a:rPr>
              <a:t>Jinwen</a:t>
            </a:r>
            <a:r>
              <a:rPr lang="en-US" sz="2800" dirty="0">
                <a:latin typeface="Calibri" panose="020F0502020204030204" pitchFamily="34" charset="0"/>
                <a:ea typeface="Calibri" panose="020F0502020204030204" pitchFamily="34" charset="0"/>
                <a:cs typeface="Calibri" panose="020F0502020204030204" pitchFamily="34" charset="0"/>
              </a:rPr>
              <a:t> Liang, </a:t>
            </a:r>
            <a:r>
              <a:rPr lang="en-US" sz="2800" dirty="0" err="1">
                <a:latin typeface="Calibri" panose="020F0502020204030204" pitchFamily="34" charset="0"/>
                <a:ea typeface="Calibri" panose="020F0502020204030204" pitchFamily="34" charset="0"/>
                <a:cs typeface="Calibri" panose="020F0502020204030204" pitchFamily="34" charset="0"/>
              </a:rPr>
              <a:t>Xingyu</a:t>
            </a:r>
            <a:r>
              <a:rPr lang="en-US" sz="2800" dirty="0">
                <a:latin typeface="Calibri" panose="020F0502020204030204" pitchFamily="34" charset="0"/>
                <a:ea typeface="Calibri" panose="020F0502020204030204" pitchFamily="34" charset="0"/>
                <a:cs typeface="Calibri" panose="020F0502020204030204" pitchFamily="34" charset="0"/>
              </a:rPr>
              <a:t> Luo, Lu Shi, </a:t>
            </a:r>
            <a:r>
              <a:rPr lang="en-US" sz="2800" dirty="0" err="1">
                <a:latin typeface="Calibri" panose="020F0502020204030204" pitchFamily="34" charset="0"/>
                <a:ea typeface="Calibri" panose="020F0502020204030204" pitchFamily="34" charset="0"/>
                <a:cs typeface="Calibri" panose="020F0502020204030204" pitchFamily="34" charset="0"/>
              </a:rPr>
              <a:t>Yuanze</a:t>
            </a:r>
            <a:r>
              <a:rPr lang="en-US" sz="2800" dirty="0">
                <a:latin typeface="Calibri" panose="020F0502020204030204" pitchFamily="34" charset="0"/>
                <a:ea typeface="Calibri" panose="020F0502020204030204" pitchFamily="34" charset="0"/>
                <a:cs typeface="Calibri" panose="020F0502020204030204" pitchFamily="34" charset="0"/>
              </a:rPr>
              <a:t> Sun</a:t>
            </a:r>
          </a:p>
          <a:p>
            <a:pPr algn="ct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b="1" dirty="0">
                <a:latin typeface="Calibri" panose="020F0502020204030204" pitchFamily="34" charset="0"/>
                <a:ea typeface="Calibri" panose="020F0502020204030204" pitchFamily="34" charset="0"/>
                <a:cs typeface="Calibri" panose="020F0502020204030204" pitchFamily="34" charset="0"/>
              </a:rPr>
              <a:t>Supervisor : Jie Liu</a:t>
            </a:r>
            <a:r>
              <a:rPr lang="en-US" altLang="zh-CN" sz="2800" dirty="0">
                <a:latin typeface="Calibri" panose="020F0502020204030204" pitchFamily="34" charset="0"/>
                <a:ea typeface="Calibri" panose="020F0502020204030204" pitchFamily="34" charset="0"/>
                <a:cs typeface="Calibri" panose="020F0502020204030204" pitchFamily="34" charset="0"/>
              </a:rPr>
              <a:t> </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8963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10</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04762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2. llama.cpp</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3200" b="1" dirty="0">
                <a:solidFill>
                  <a:srgbClr val="0070C0"/>
                </a:solidFill>
                <a:latin typeface="Calibri" panose="020F0502020204030204" pitchFamily="34" charset="0"/>
                <a:ea typeface="Calibri" panose="020F0502020204030204" pitchFamily="34" charset="0"/>
                <a:cs typeface="Calibri" panose="020F0502020204030204" pitchFamily="34" charset="0"/>
              </a:rPr>
              <a:t>Preliminary round </a:t>
            </a:r>
            <a:endParaRPr lang="en-US" altLang="ja-JP" sz="22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ea typeface="Calibri" panose="020F0502020204030204" pitchFamily="34" charset="0"/>
                <a:cs typeface="Calibri" panose="020F0502020204030204" pitchFamily="34" charset="0"/>
              </a:rPr>
              <a:t>Implementation </a:t>
            </a:r>
            <a:r>
              <a:rPr lang="en-US" altLang="ja-JP" sz="2800" dirty="0">
                <a:latin typeface="Calibri" panose="020F0502020204030204" pitchFamily="34" charset="0"/>
                <a:ea typeface="Calibri" panose="020F0502020204030204" pitchFamily="34" charset="0"/>
                <a:cs typeface="Calibri" panose="020F0502020204030204" pitchFamily="34" charset="0"/>
              </a:rPr>
              <a:t>1:</a:t>
            </a:r>
          </a:p>
          <a:p>
            <a:pPr marL="914400" lvl="2" indent="0">
              <a:buNone/>
            </a:pPr>
            <a:r>
              <a:rPr lang="en-US" altLang="ja-JP" sz="2400" dirty="0">
                <a:latin typeface="Calibri" panose="020F0502020204030204" pitchFamily="34" charset="0"/>
                <a:ea typeface="Calibri" panose="020F0502020204030204" pitchFamily="34" charset="0"/>
                <a:cs typeface="Calibri" panose="020F0502020204030204" pitchFamily="34" charset="0"/>
              </a:rPr>
              <a:t>Transform the SIMD computation component within the original llama.cpp </a:t>
            </a:r>
            <a:r>
              <a:rPr lang="en-US" altLang="ja-JP" sz="2400" dirty="0">
                <a:solidFill>
                  <a:srgbClr val="FF0000"/>
                </a:solidFill>
                <a:latin typeface="Calibri" panose="020F0502020204030204" pitchFamily="34" charset="0"/>
                <a:ea typeface="Calibri" panose="020F0502020204030204" pitchFamily="34" charset="0"/>
                <a:cs typeface="Calibri" panose="020F0502020204030204" pitchFamily="34" charset="0"/>
              </a:rPr>
              <a:t>from NEON </a:t>
            </a:r>
            <a:r>
              <a:rPr lang="en-US" altLang="ja-JP" sz="2400" dirty="0">
                <a:latin typeface="Calibri" panose="020F0502020204030204" pitchFamily="34" charset="0"/>
                <a:ea typeface="Calibri" panose="020F0502020204030204" pitchFamily="34" charset="0"/>
                <a:cs typeface="Calibri" panose="020F0502020204030204" pitchFamily="34" charset="0"/>
              </a:rPr>
              <a:t>instruction set </a:t>
            </a:r>
            <a:r>
              <a:rPr lang="en-US" altLang="ja-JP" sz="2400" dirty="0">
                <a:solidFill>
                  <a:srgbClr val="FF0000"/>
                </a:solidFill>
                <a:latin typeface="Calibri" panose="020F0502020204030204" pitchFamily="34" charset="0"/>
                <a:ea typeface="Calibri" panose="020F0502020204030204" pitchFamily="34" charset="0"/>
                <a:cs typeface="Calibri" panose="020F0502020204030204" pitchFamily="34" charset="0"/>
              </a:rPr>
              <a:t>to SVE</a:t>
            </a:r>
            <a:r>
              <a:rPr lang="en-US" altLang="ja-JP" sz="2400" dirty="0">
                <a:latin typeface="Calibri" panose="020F0502020204030204" pitchFamily="34" charset="0"/>
                <a:ea typeface="Calibri" panose="020F0502020204030204" pitchFamily="34" charset="0"/>
                <a:cs typeface="Calibri" panose="020F0502020204030204" pitchFamily="34" charset="0"/>
              </a:rPr>
              <a:t>(Scalable Vector Extensions) instruction set.</a:t>
            </a:r>
          </a:p>
        </p:txBody>
      </p:sp>
      <p:graphicFrame>
        <p:nvGraphicFramePr>
          <p:cNvPr id="5" name="表格 4">
            <a:extLst>
              <a:ext uri="{FF2B5EF4-FFF2-40B4-BE49-F238E27FC236}">
                <a16:creationId xmlns:a16="http://schemas.microsoft.com/office/drawing/2014/main" id="{109C64BC-F97F-1502-466D-2CC27BF99853}"/>
              </a:ext>
            </a:extLst>
          </p:cNvPr>
          <p:cNvGraphicFramePr>
            <a:graphicFrameLocks noGrp="1"/>
          </p:cNvGraphicFramePr>
          <p:nvPr>
            <p:extLst>
              <p:ext uri="{D42A27DB-BD31-4B8C-83A1-F6EECF244321}">
                <p14:modId xmlns:p14="http://schemas.microsoft.com/office/powerpoint/2010/main" val="1278431672"/>
              </p:ext>
            </p:extLst>
          </p:nvPr>
        </p:nvGraphicFramePr>
        <p:xfrm>
          <a:off x="1087475" y="3380968"/>
          <a:ext cx="10017049" cy="2194560"/>
        </p:xfrm>
        <a:graphic>
          <a:graphicData uri="http://schemas.openxmlformats.org/drawingml/2006/table">
            <a:tbl>
              <a:tblPr firstRow="1" bandRow="1">
                <a:tableStyleId>{5C22544A-7EE6-4342-B048-85BDC9FD1C3A}</a:tableStyleId>
              </a:tblPr>
              <a:tblGrid>
                <a:gridCol w="4468153">
                  <a:extLst>
                    <a:ext uri="{9D8B030D-6E8A-4147-A177-3AD203B41FA5}">
                      <a16:colId xmlns:a16="http://schemas.microsoft.com/office/drawing/2014/main" val="2130683348"/>
                    </a:ext>
                  </a:extLst>
                </a:gridCol>
                <a:gridCol w="5548896">
                  <a:extLst>
                    <a:ext uri="{9D8B030D-6E8A-4147-A177-3AD203B41FA5}">
                      <a16:colId xmlns:a16="http://schemas.microsoft.com/office/drawing/2014/main" val="25466027"/>
                    </a:ext>
                  </a:extLst>
                </a:gridCol>
              </a:tblGrid>
              <a:tr h="385439">
                <a:tc>
                  <a:txBody>
                    <a:bodyPr/>
                    <a:lstStyle/>
                    <a:p>
                      <a:r>
                        <a:rPr lang="en-US" altLang="zh-CN" sz="2000" b="1" i="0" kern="1200" dirty="0">
                          <a:solidFill>
                            <a:schemeClr val="lt1"/>
                          </a:solidFill>
                          <a:effectLst/>
                          <a:latin typeface="+mn-lt"/>
                          <a:ea typeface="+mn-ea"/>
                          <a:cs typeface="+mn-cs"/>
                        </a:rPr>
                        <a:t>Feature</a:t>
                      </a:r>
                      <a:endParaRPr lang="zh-CN" altLang="en-US" sz="2000" dirty="0"/>
                    </a:p>
                  </a:txBody>
                  <a:tcPr/>
                </a:tc>
                <a:tc>
                  <a:txBody>
                    <a:bodyPr/>
                    <a:lstStyle/>
                    <a:p>
                      <a:r>
                        <a:rPr lang="en-US" altLang="zh-CN" sz="2000" dirty="0"/>
                        <a:t>Benefit</a:t>
                      </a:r>
                      <a:endParaRPr lang="zh-CN" altLang="en-US" sz="2000" dirty="0"/>
                    </a:p>
                  </a:txBody>
                  <a:tcPr/>
                </a:tc>
                <a:extLst>
                  <a:ext uri="{0D108BD9-81ED-4DB2-BD59-A6C34878D82A}">
                    <a16:rowId xmlns:a16="http://schemas.microsoft.com/office/drawing/2014/main" val="4136718656"/>
                  </a:ext>
                </a:extLst>
              </a:tr>
              <a:tr h="370840">
                <a:tc>
                  <a:txBody>
                    <a:bodyPr/>
                    <a:lstStyle/>
                    <a:p>
                      <a:r>
                        <a:rPr lang="en-US" altLang="zh-CN" sz="2000" dirty="0"/>
                        <a:t>Scalable vector length (VL)</a:t>
                      </a:r>
                      <a:endParaRPr lang="zh-CN" altLang="en-US" sz="2000" dirty="0"/>
                    </a:p>
                  </a:txBody>
                  <a:tcPr/>
                </a:tc>
                <a:tc>
                  <a:txBody>
                    <a:bodyPr/>
                    <a:lstStyle/>
                    <a:p>
                      <a:pPr algn="l"/>
                      <a:r>
                        <a:rPr lang="en-US" altLang="zh-CN" sz="2000" dirty="0"/>
                        <a:t>Increased parallelism while allowing implementation choice of VL</a:t>
                      </a:r>
                      <a:endParaRPr lang="zh-CN" altLang="en-US" sz="2000" dirty="0"/>
                    </a:p>
                  </a:txBody>
                  <a:tcPr/>
                </a:tc>
                <a:extLst>
                  <a:ext uri="{0D108BD9-81ED-4DB2-BD59-A6C34878D82A}">
                    <a16:rowId xmlns:a16="http://schemas.microsoft.com/office/drawing/2014/main" val="3379566414"/>
                  </a:ext>
                </a:extLst>
              </a:tr>
              <a:tr h="370840">
                <a:tc>
                  <a:txBody>
                    <a:bodyPr/>
                    <a:lstStyle/>
                    <a:p>
                      <a:pPr marL="0" algn="l" defTabSz="914400" rtl="0" eaLnBrk="1" latinLnBrk="1" hangingPunct="1"/>
                      <a:r>
                        <a:rPr lang="en-US" altLang="zh-CN" sz="2000" kern="1200" dirty="0">
                          <a:solidFill>
                            <a:schemeClr val="dk1"/>
                          </a:solidFill>
                          <a:latin typeface="+mn-lt"/>
                          <a:ea typeface="+mn-ea"/>
                          <a:cs typeface="+mn-cs"/>
                        </a:rPr>
                        <a:t>Gather-load &amp; Scatter-store</a:t>
                      </a:r>
                      <a:endParaRPr lang="zh-CN" altLang="en-US" sz="2000" kern="1200" dirty="0">
                        <a:solidFill>
                          <a:schemeClr val="dk1"/>
                        </a:solidFill>
                        <a:latin typeface="+mn-lt"/>
                        <a:ea typeface="+mn-ea"/>
                        <a:cs typeface="+mn-cs"/>
                      </a:endParaRPr>
                    </a:p>
                  </a:txBody>
                  <a:tcPr/>
                </a:tc>
                <a:tc>
                  <a:txBody>
                    <a:bodyPr/>
                    <a:lstStyle/>
                    <a:p>
                      <a:pPr marL="0" algn="l" defTabSz="914400" rtl="0" eaLnBrk="1" latinLnBrk="1" hangingPunct="1"/>
                      <a:r>
                        <a:rPr lang="en-US" altLang="zh-CN" sz="2000" kern="1200" dirty="0">
                          <a:solidFill>
                            <a:schemeClr val="dk1"/>
                          </a:solidFill>
                          <a:latin typeface="+mn-lt"/>
                          <a:ea typeface="+mn-ea"/>
                          <a:cs typeface="+mn-cs"/>
                        </a:rPr>
                        <a:t>Enables vectorization of complex data structures with non-linear access patterns</a:t>
                      </a:r>
                      <a:endParaRPr lang="zh-CN" altLang="en-US" sz="2000" kern="1200" dirty="0">
                        <a:solidFill>
                          <a:schemeClr val="dk1"/>
                        </a:solidFill>
                        <a:latin typeface="+mn-lt"/>
                        <a:ea typeface="+mn-ea"/>
                        <a:cs typeface="+mn-cs"/>
                      </a:endParaRPr>
                    </a:p>
                  </a:txBody>
                  <a:tcPr/>
                </a:tc>
                <a:extLst>
                  <a:ext uri="{0D108BD9-81ED-4DB2-BD59-A6C34878D82A}">
                    <a16:rowId xmlns:a16="http://schemas.microsoft.com/office/drawing/2014/main" val="366113811"/>
                  </a:ext>
                </a:extLst>
              </a:tr>
              <a:tr h="370840">
                <a:tc>
                  <a:txBody>
                    <a:bodyPr/>
                    <a:lstStyle/>
                    <a:p>
                      <a:r>
                        <a:rPr lang="en-US" altLang="zh-CN" sz="2000" dirty="0"/>
                        <a:t>……</a:t>
                      </a:r>
                      <a:endParaRPr lang="zh-CN" altLang="en-US" sz="2000" dirty="0"/>
                    </a:p>
                  </a:txBody>
                  <a:tcPr/>
                </a:tc>
                <a:tc>
                  <a:txBody>
                    <a:bodyPr/>
                    <a:lstStyle/>
                    <a:p>
                      <a:r>
                        <a:rPr lang="en-US" altLang="zh-CN" sz="2000" dirty="0"/>
                        <a:t>……</a:t>
                      </a:r>
                      <a:endParaRPr lang="zh-CN" altLang="en-US" sz="2000" dirty="0"/>
                    </a:p>
                  </a:txBody>
                  <a:tcPr/>
                </a:tc>
                <a:extLst>
                  <a:ext uri="{0D108BD9-81ED-4DB2-BD59-A6C34878D82A}">
                    <a16:rowId xmlns:a16="http://schemas.microsoft.com/office/drawing/2014/main" val="561833512"/>
                  </a:ext>
                </a:extLst>
              </a:tr>
            </a:tbl>
          </a:graphicData>
        </a:graphic>
      </p:graphicFrame>
    </p:spTree>
    <p:extLst>
      <p:ext uri="{BB962C8B-B14F-4D97-AF65-F5344CB8AC3E}">
        <p14:creationId xmlns:p14="http://schemas.microsoft.com/office/powerpoint/2010/main" val="227927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11</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04762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2. llama.cpp</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3200" b="1" dirty="0">
                <a:solidFill>
                  <a:srgbClr val="0070C0"/>
                </a:solidFill>
                <a:latin typeface="Calibri" panose="020F0502020204030204" pitchFamily="34" charset="0"/>
                <a:ea typeface="Calibri" panose="020F0502020204030204" pitchFamily="34" charset="0"/>
                <a:cs typeface="Calibri" panose="020F0502020204030204" pitchFamily="34" charset="0"/>
              </a:rPr>
              <a:t>Preliminary round </a:t>
            </a:r>
          </a:p>
          <a:p>
            <a:pPr lvl="1"/>
            <a:r>
              <a:rPr lang="en-US" altLang="ja-JP" dirty="0">
                <a:latin typeface="Calibri" panose="020F0502020204030204" pitchFamily="34" charset="0"/>
                <a:ea typeface="Calibri" panose="020F0502020204030204" pitchFamily="34" charset="0"/>
                <a:cs typeface="Calibri" panose="020F0502020204030204" pitchFamily="34" charset="0"/>
              </a:rPr>
              <a:t>Qwen-7B optimum-benchmark test result: </a:t>
            </a:r>
          </a:p>
          <a:p>
            <a:pPr marL="457200" lvl="1" indent="0">
              <a:buNone/>
            </a:pPr>
            <a:r>
              <a:rPr lang="en-US" altLang="ja-JP" dirty="0">
                <a:latin typeface="Calibri" panose="020F0502020204030204" pitchFamily="34" charset="0"/>
                <a:ea typeface="Calibri" panose="020F0502020204030204" pitchFamily="34" charset="0"/>
                <a:cs typeface="Calibri" panose="020F0502020204030204" pitchFamily="34" charset="0"/>
              </a:rPr>
              <a:t>					</a:t>
            </a:r>
          </a:p>
          <a:p>
            <a:pPr marL="457200" lvl="1" indent="0">
              <a:buNone/>
            </a:pPr>
            <a:r>
              <a:rPr lang="en-US" altLang="ja-JP" dirty="0">
                <a:latin typeface="Calibri" panose="020F0502020204030204" pitchFamily="34" charset="0"/>
                <a:ea typeface="Calibri" panose="020F0502020204030204" pitchFamily="34" charset="0"/>
                <a:cs typeface="Calibri" panose="020F0502020204030204" pitchFamily="34" charset="0"/>
              </a:rPr>
              <a:t>				             NEON  Vs  SVE</a:t>
            </a:r>
            <a:endParaRPr lang="en-US" altLang="ja-JP" sz="1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表格 5">
            <a:extLst>
              <a:ext uri="{FF2B5EF4-FFF2-40B4-BE49-F238E27FC236}">
                <a16:creationId xmlns:a16="http://schemas.microsoft.com/office/drawing/2014/main" id="{6F2977EA-4F4B-8143-5322-01E0B68BC9F5}"/>
              </a:ext>
            </a:extLst>
          </p:cNvPr>
          <p:cNvGraphicFramePr>
            <a:graphicFrameLocks noGrp="1"/>
          </p:cNvGraphicFramePr>
          <p:nvPr>
            <p:extLst>
              <p:ext uri="{D42A27DB-BD31-4B8C-83A1-F6EECF244321}">
                <p14:modId xmlns:p14="http://schemas.microsoft.com/office/powerpoint/2010/main" val="1643791221"/>
              </p:ext>
            </p:extLst>
          </p:nvPr>
        </p:nvGraphicFramePr>
        <p:xfrm>
          <a:off x="2480683" y="3150893"/>
          <a:ext cx="7566960" cy="2733540"/>
        </p:xfrm>
        <a:graphic>
          <a:graphicData uri="http://schemas.openxmlformats.org/drawingml/2006/table">
            <a:tbl>
              <a:tblPr firstRow="1" bandRow="1">
                <a:tableStyleId>{93296810-A885-4BE3-A3E7-6D5BEEA58F35}</a:tableStyleId>
              </a:tblPr>
              <a:tblGrid>
                <a:gridCol w="2522320">
                  <a:extLst>
                    <a:ext uri="{9D8B030D-6E8A-4147-A177-3AD203B41FA5}">
                      <a16:colId xmlns:a16="http://schemas.microsoft.com/office/drawing/2014/main" val="3690102293"/>
                    </a:ext>
                  </a:extLst>
                </a:gridCol>
                <a:gridCol w="2522320">
                  <a:extLst>
                    <a:ext uri="{9D8B030D-6E8A-4147-A177-3AD203B41FA5}">
                      <a16:colId xmlns:a16="http://schemas.microsoft.com/office/drawing/2014/main" val="3689226574"/>
                    </a:ext>
                  </a:extLst>
                </a:gridCol>
                <a:gridCol w="2522320">
                  <a:extLst>
                    <a:ext uri="{9D8B030D-6E8A-4147-A177-3AD203B41FA5}">
                      <a16:colId xmlns:a16="http://schemas.microsoft.com/office/drawing/2014/main" val="3661187310"/>
                    </a:ext>
                  </a:extLst>
                </a:gridCol>
              </a:tblGrid>
              <a:tr h="911180">
                <a:tc>
                  <a:txBody>
                    <a:bodyPr/>
                    <a:lstStyle/>
                    <a:p>
                      <a:r>
                        <a:rPr lang="en-US" altLang="zh-CN" dirty="0"/>
                        <a:t>SIMD</a:t>
                      </a:r>
                      <a:endParaRPr lang="zh-CN" altLang="en-US" dirty="0"/>
                    </a:p>
                  </a:txBody>
                  <a:tcPr/>
                </a:tc>
                <a:tc>
                  <a:txBody>
                    <a:bodyPr/>
                    <a:lstStyle/>
                    <a:p>
                      <a:r>
                        <a:rPr lang="en-US" altLang="zh-CN" dirty="0"/>
                        <a:t>Latency(s)</a:t>
                      </a:r>
                      <a:endParaRPr lang="zh-CN" altLang="en-US" dirty="0"/>
                    </a:p>
                  </a:txBody>
                  <a:tcPr/>
                </a:tc>
                <a:tc>
                  <a:txBody>
                    <a:bodyPr/>
                    <a:lstStyle/>
                    <a:p>
                      <a:r>
                        <a:rPr lang="en-US" altLang="zh-CN" dirty="0"/>
                        <a:t>Throughput(samples/s)</a:t>
                      </a:r>
                      <a:endParaRPr lang="zh-CN" altLang="en-US" dirty="0"/>
                    </a:p>
                  </a:txBody>
                  <a:tcPr/>
                </a:tc>
                <a:extLst>
                  <a:ext uri="{0D108BD9-81ED-4DB2-BD59-A6C34878D82A}">
                    <a16:rowId xmlns:a16="http://schemas.microsoft.com/office/drawing/2014/main" val="1900018829"/>
                  </a:ext>
                </a:extLst>
              </a:tr>
              <a:tr h="911180">
                <a:tc>
                  <a:txBody>
                    <a:bodyPr/>
                    <a:lstStyle/>
                    <a:p>
                      <a:r>
                        <a:rPr lang="en-US" altLang="zh-CN" dirty="0"/>
                        <a:t>NEON</a:t>
                      </a:r>
                      <a:endParaRPr lang="zh-CN" altLang="en-US" dirty="0"/>
                    </a:p>
                  </a:txBody>
                  <a:tcPr/>
                </a:tc>
                <a:tc>
                  <a:txBody>
                    <a:bodyPr/>
                    <a:lstStyle/>
                    <a:p>
                      <a:r>
                        <a:rPr lang="en-US" altLang="zh-CN" dirty="0"/>
                        <a:t>2.7</a:t>
                      </a:r>
                      <a:endParaRPr lang="zh-CN" altLang="en-US" dirty="0"/>
                    </a:p>
                  </a:txBody>
                  <a:tcPr/>
                </a:tc>
                <a:tc>
                  <a:txBody>
                    <a:bodyPr/>
                    <a:lstStyle/>
                    <a:p>
                      <a:r>
                        <a:rPr lang="en-US" altLang="zh-CN" dirty="0"/>
                        <a:t>0.37</a:t>
                      </a:r>
                      <a:endParaRPr lang="zh-CN" altLang="en-US" dirty="0"/>
                    </a:p>
                  </a:txBody>
                  <a:tcPr/>
                </a:tc>
                <a:extLst>
                  <a:ext uri="{0D108BD9-81ED-4DB2-BD59-A6C34878D82A}">
                    <a16:rowId xmlns:a16="http://schemas.microsoft.com/office/drawing/2014/main" val="1126545625"/>
                  </a:ext>
                </a:extLst>
              </a:tr>
              <a:tr h="911180">
                <a:tc>
                  <a:txBody>
                    <a:bodyPr/>
                    <a:lstStyle/>
                    <a:p>
                      <a:r>
                        <a:rPr lang="en-US" altLang="zh-CN" dirty="0"/>
                        <a:t>SVE</a:t>
                      </a:r>
                      <a:endParaRPr lang="zh-CN" altLang="en-US" dirty="0"/>
                    </a:p>
                  </a:txBody>
                  <a:tcPr/>
                </a:tc>
                <a:tc>
                  <a:txBody>
                    <a:bodyPr/>
                    <a:lstStyle/>
                    <a:p>
                      <a:r>
                        <a:rPr lang="en-US" altLang="zh-CN" b="1" dirty="0"/>
                        <a:t>1.56</a:t>
                      </a:r>
                      <a:endParaRPr lang="zh-CN" altLang="en-US" b="1" dirty="0"/>
                    </a:p>
                  </a:txBody>
                  <a:tcPr/>
                </a:tc>
                <a:tc>
                  <a:txBody>
                    <a:bodyPr/>
                    <a:lstStyle/>
                    <a:p>
                      <a:r>
                        <a:rPr lang="en-US" altLang="zh-CN" b="1" dirty="0"/>
                        <a:t>0.641</a:t>
                      </a:r>
                      <a:endParaRPr lang="zh-CN" altLang="en-US" b="1" dirty="0"/>
                    </a:p>
                  </a:txBody>
                  <a:tcPr/>
                </a:tc>
                <a:extLst>
                  <a:ext uri="{0D108BD9-81ED-4DB2-BD59-A6C34878D82A}">
                    <a16:rowId xmlns:a16="http://schemas.microsoft.com/office/drawing/2014/main" val="1888947151"/>
                  </a:ext>
                </a:extLst>
              </a:tr>
            </a:tbl>
          </a:graphicData>
        </a:graphic>
      </p:graphicFrame>
    </p:spTree>
    <p:extLst>
      <p:ext uri="{BB962C8B-B14F-4D97-AF65-F5344CB8AC3E}">
        <p14:creationId xmlns:p14="http://schemas.microsoft.com/office/powerpoint/2010/main" val="157322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12</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04762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2. llama.cpp</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3200" b="1" dirty="0">
                <a:solidFill>
                  <a:srgbClr val="0070C0"/>
                </a:solidFill>
                <a:latin typeface="Calibri" panose="020F0502020204030204" pitchFamily="34" charset="0"/>
                <a:ea typeface="Calibri" panose="020F0502020204030204" pitchFamily="34" charset="0"/>
                <a:cs typeface="Calibri" panose="020F0502020204030204" pitchFamily="34" charset="0"/>
              </a:rPr>
              <a:t>Preliminary round </a:t>
            </a:r>
            <a:endParaRPr lang="en-US" altLang="ja-JP" sz="22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ea typeface="Calibri" panose="020F0502020204030204" pitchFamily="34" charset="0"/>
                <a:cs typeface="Calibri" panose="020F0502020204030204" pitchFamily="34" charset="0"/>
              </a:rPr>
              <a:t>Implementation</a:t>
            </a:r>
            <a:r>
              <a:rPr lang="en-US" altLang="ja-JP" sz="2800" dirty="0">
                <a:latin typeface="Calibri" panose="020F0502020204030204" pitchFamily="34" charset="0"/>
                <a:ea typeface="Calibri" panose="020F0502020204030204" pitchFamily="34" charset="0"/>
                <a:cs typeface="Calibri" panose="020F0502020204030204" pitchFamily="34" charset="0"/>
              </a:rPr>
              <a:t> 2:</a:t>
            </a:r>
          </a:p>
          <a:p>
            <a:pPr marL="914400" lvl="2" indent="0">
              <a:buNone/>
            </a:pPr>
            <a:r>
              <a:rPr lang="en-US" altLang="ja-JP" sz="2400" dirty="0">
                <a:latin typeface="Calibri" panose="020F0502020204030204" pitchFamily="34" charset="0"/>
                <a:ea typeface="Calibri" panose="020F0502020204030204" pitchFamily="34" charset="0"/>
                <a:cs typeface="Calibri" panose="020F0502020204030204" pitchFamily="34" charset="0"/>
              </a:rPr>
              <a:t>Integrate ‘llama-</a:t>
            </a:r>
            <a:r>
              <a:rPr lang="en-US" altLang="ja-JP" sz="2400" dirty="0" err="1">
                <a:latin typeface="Calibri" panose="020F0502020204030204" pitchFamily="34" charset="0"/>
                <a:ea typeface="Calibri" panose="020F0502020204030204" pitchFamily="34" charset="0"/>
                <a:cs typeface="Calibri" panose="020F0502020204030204" pitchFamily="34" charset="0"/>
              </a:rPr>
              <a:t>cpp</a:t>
            </a:r>
            <a:r>
              <a:rPr lang="en-US" altLang="ja-JP" sz="2400" dirty="0">
                <a:latin typeface="Calibri" panose="020F0502020204030204" pitchFamily="34" charset="0"/>
                <a:ea typeface="Calibri" panose="020F0502020204030204" pitchFamily="34" charset="0"/>
                <a:cs typeface="Calibri" panose="020F0502020204030204" pitchFamily="34" charset="0"/>
              </a:rPr>
              <a:t>-python’ into ‘optimum-benchmark’ and ‘</a:t>
            </a:r>
            <a:r>
              <a:rPr lang="en-US" altLang="ja-JP" sz="2400" dirty="0" err="1">
                <a:latin typeface="Calibri" panose="020F0502020204030204" pitchFamily="34" charset="0"/>
                <a:ea typeface="Calibri" panose="020F0502020204030204" pitchFamily="34" charset="0"/>
                <a:cs typeface="Calibri" panose="020F0502020204030204" pitchFamily="34" charset="0"/>
              </a:rPr>
              <a:t>lm</a:t>
            </a:r>
            <a:r>
              <a:rPr lang="en-US" altLang="ja-JP" sz="2400" dirty="0">
                <a:latin typeface="Calibri" panose="020F0502020204030204" pitchFamily="34" charset="0"/>
                <a:ea typeface="Calibri" panose="020F0502020204030204" pitchFamily="34" charset="0"/>
                <a:cs typeface="Calibri" panose="020F0502020204030204" pitchFamily="34" charset="0"/>
              </a:rPr>
              <a:t>-eval’.</a:t>
            </a:r>
          </a:p>
          <a:p>
            <a:pPr marL="914400" lvl="2"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lvl="2"/>
            <a:r>
              <a:rPr lang="en-US" altLang="ja-JP" sz="2400" dirty="0">
                <a:latin typeface="Calibri" panose="020F0502020204030204" pitchFamily="34" charset="0"/>
                <a:ea typeface="Calibri" panose="020F0502020204030204" pitchFamily="34" charset="0"/>
                <a:cs typeface="Calibri" panose="020F0502020204030204" pitchFamily="34" charset="0"/>
              </a:rPr>
              <a:t>Benefit:</a:t>
            </a:r>
          </a:p>
          <a:p>
            <a:pPr marL="914400" lvl="2" indent="0">
              <a:buNone/>
            </a:pPr>
            <a:r>
              <a:rPr lang="en-US" altLang="ja-JP" sz="2400" dirty="0">
                <a:latin typeface="Calibri" panose="020F0502020204030204" pitchFamily="34" charset="0"/>
                <a:ea typeface="Calibri" panose="020F0502020204030204" pitchFamily="34" charset="0"/>
                <a:cs typeface="Calibri" panose="020F0502020204030204" pitchFamily="34" charset="0"/>
              </a:rPr>
              <a:t>This Python binding of llama.cpp provides a user-friendly interface, making it simpler for developers to modify and optimize benchmark scripts. </a:t>
            </a:r>
          </a:p>
        </p:txBody>
      </p:sp>
      <p:sp>
        <p:nvSpPr>
          <p:cNvPr id="6" name="矩形: 圆角 5">
            <a:extLst>
              <a:ext uri="{FF2B5EF4-FFF2-40B4-BE49-F238E27FC236}">
                <a16:creationId xmlns:a16="http://schemas.microsoft.com/office/drawing/2014/main" id="{C60BC289-DED0-E347-27C1-9E4C7821736B}"/>
              </a:ext>
            </a:extLst>
          </p:cNvPr>
          <p:cNvSpPr/>
          <p:nvPr/>
        </p:nvSpPr>
        <p:spPr>
          <a:xfrm>
            <a:off x="1323191" y="4399122"/>
            <a:ext cx="3437067" cy="6777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t>lm</a:t>
            </a:r>
            <a:r>
              <a:rPr lang="en-US" altLang="zh-CN" sz="2400" dirty="0"/>
              <a:t>-eval</a:t>
            </a:r>
            <a:endParaRPr lang="zh-CN" altLang="en-US" sz="2400" dirty="0"/>
          </a:p>
        </p:txBody>
      </p:sp>
      <p:sp>
        <p:nvSpPr>
          <p:cNvPr id="7" name="矩形: 圆角 6">
            <a:extLst>
              <a:ext uri="{FF2B5EF4-FFF2-40B4-BE49-F238E27FC236}">
                <a16:creationId xmlns:a16="http://schemas.microsoft.com/office/drawing/2014/main" id="{613BFA19-F236-F111-A06B-DE700CF74816}"/>
              </a:ext>
            </a:extLst>
          </p:cNvPr>
          <p:cNvSpPr/>
          <p:nvPr/>
        </p:nvSpPr>
        <p:spPr>
          <a:xfrm>
            <a:off x="1323191" y="5381653"/>
            <a:ext cx="3437068" cy="6777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optimum-benchmark</a:t>
            </a:r>
            <a:endParaRPr lang="zh-CN" altLang="en-US" sz="2400" dirty="0"/>
          </a:p>
        </p:txBody>
      </p:sp>
      <p:sp>
        <p:nvSpPr>
          <p:cNvPr id="8" name="矩形: 圆角 7">
            <a:extLst>
              <a:ext uri="{FF2B5EF4-FFF2-40B4-BE49-F238E27FC236}">
                <a16:creationId xmlns:a16="http://schemas.microsoft.com/office/drawing/2014/main" id="{93C7A20B-A52E-0730-01A6-B17F9FF1B4BF}"/>
              </a:ext>
            </a:extLst>
          </p:cNvPr>
          <p:cNvSpPr/>
          <p:nvPr/>
        </p:nvSpPr>
        <p:spPr>
          <a:xfrm>
            <a:off x="8875058" y="4900107"/>
            <a:ext cx="2518184" cy="6777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llama.cpp</a:t>
            </a:r>
            <a:endParaRPr lang="zh-CN" altLang="en-US" sz="2400" dirty="0"/>
          </a:p>
        </p:txBody>
      </p:sp>
      <p:sp>
        <p:nvSpPr>
          <p:cNvPr id="9" name="矩形: 圆角 8">
            <a:extLst>
              <a:ext uri="{FF2B5EF4-FFF2-40B4-BE49-F238E27FC236}">
                <a16:creationId xmlns:a16="http://schemas.microsoft.com/office/drawing/2014/main" id="{40D31A35-0264-F03F-2593-60749EAD5A43}"/>
              </a:ext>
            </a:extLst>
          </p:cNvPr>
          <p:cNvSpPr/>
          <p:nvPr/>
        </p:nvSpPr>
        <p:spPr>
          <a:xfrm>
            <a:off x="5411096" y="4897797"/>
            <a:ext cx="2813125" cy="67773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400" dirty="0"/>
              <a:t>llama-</a:t>
            </a:r>
            <a:r>
              <a:rPr lang="en-US" altLang="zh-CN" sz="2400" dirty="0" err="1"/>
              <a:t>cpp</a:t>
            </a:r>
            <a:r>
              <a:rPr lang="en-US" altLang="zh-CN" sz="2400" dirty="0"/>
              <a:t>-python</a:t>
            </a:r>
            <a:endParaRPr lang="zh-CN" altLang="en-US" sz="2400" dirty="0"/>
          </a:p>
        </p:txBody>
      </p:sp>
      <p:cxnSp>
        <p:nvCxnSpPr>
          <p:cNvPr id="11" name="直接箭头连接符 10">
            <a:extLst>
              <a:ext uri="{FF2B5EF4-FFF2-40B4-BE49-F238E27FC236}">
                <a16:creationId xmlns:a16="http://schemas.microsoft.com/office/drawing/2014/main" id="{251D18D7-06F9-3725-9932-773EE3E3ECD3}"/>
              </a:ext>
            </a:extLst>
          </p:cNvPr>
          <p:cNvCxnSpPr>
            <a:cxnSpLocks/>
            <a:stCxn id="6" idx="3"/>
            <a:endCxn id="9" idx="1"/>
          </p:cNvCxnSpPr>
          <p:nvPr/>
        </p:nvCxnSpPr>
        <p:spPr>
          <a:xfrm>
            <a:off x="4760258" y="4737988"/>
            <a:ext cx="650838" cy="49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71B15139-140F-D6B0-A7BE-B30D2E86CEAF}"/>
              </a:ext>
            </a:extLst>
          </p:cNvPr>
          <p:cNvCxnSpPr>
            <a:cxnSpLocks/>
            <a:stCxn id="7" idx="3"/>
            <a:endCxn id="9" idx="1"/>
          </p:cNvCxnSpPr>
          <p:nvPr/>
        </p:nvCxnSpPr>
        <p:spPr>
          <a:xfrm flipV="1">
            <a:off x="4760259" y="5236663"/>
            <a:ext cx="650837" cy="483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064CDC38-C539-E058-7918-8AE84CDAF0AF}"/>
              </a:ext>
            </a:extLst>
          </p:cNvPr>
          <p:cNvCxnSpPr>
            <a:cxnSpLocks/>
            <a:stCxn id="9" idx="3"/>
            <a:endCxn id="8" idx="1"/>
          </p:cNvCxnSpPr>
          <p:nvPr/>
        </p:nvCxnSpPr>
        <p:spPr>
          <a:xfrm>
            <a:off x="8224221" y="5236663"/>
            <a:ext cx="650837" cy="2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D5CF438-27B9-4C5E-8AC0-277E227D4A77}"/>
              </a:ext>
            </a:extLst>
          </p:cNvPr>
          <p:cNvSpPr txBox="1"/>
          <p:nvPr/>
        </p:nvSpPr>
        <p:spPr>
          <a:xfrm>
            <a:off x="5085677" y="6118438"/>
            <a:ext cx="7079807" cy="369332"/>
          </a:xfrm>
          <a:prstGeom prst="rect">
            <a:avLst/>
          </a:prstGeom>
          <a:noFill/>
        </p:spPr>
        <p:txBody>
          <a:bodyPr wrap="square" rtlCol="0">
            <a:spAutoFit/>
          </a:bodyPr>
          <a:lstStyle/>
          <a:p>
            <a:r>
              <a:rPr lang="en-US" altLang="zh-CN" dirty="0">
                <a:hlinkClick r:id="rId3"/>
              </a:rPr>
              <a:t>Llama-</a:t>
            </a:r>
            <a:r>
              <a:rPr lang="en-US" altLang="zh-CN" dirty="0" err="1">
                <a:hlinkClick r:id="rId3"/>
              </a:rPr>
              <a:t>cpp</a:t>
            </a:r>
            <a:r>
              <a:rPr lang="en-US" altLang="zh-CN" dirty="0">
                <a:hlinkClick r:id="rId3"/>
              </a:rPr>
              <a:t>-python: https://github.com/abetlen/llama-cpp-python</a:t>
            </a:r>
            <a:endParaRPr lang="zh-CN" altLang="en-US" dirty="0"/>
          </a:p>
        </p:txBody>
      </p:sp>
    </p:spTree>
    <p:extLst>
      <p:ext uri="{BB962C8B-B14F-4D97-AF65-F5344CB8AC3E}">
        <p14:creationId xmlns:p14="http://schemas.microsoft.com/office/powerpoint/2010/main" val="369478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13</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04762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2. llama.cpp</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3200" b="1" dirty="0">
                <a:solidFill>
                  <a:srgbClr val="0070C0"/>
                </a:solidFill>
                <a:latin typeface="Calibri" panose="020F0502020204030204" pitchFamily="34" charset="0"/>
                <a:ea typeface="Calibri" panose="020F0502020204030204" pitchFamily="34" charset="0"/>
                <a:cs typeface="Calibri" panose="020F0502020204030204" pitchFamily="34" charset="0"/>
              </a:rPr>
              <a:t>The final round </a:t>
            </a:r>
            <a:endParaRPr lang="en-US" altLang="ja-JP" sz="22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ea typeface="Calibri" panose="020F0502020204030204" pitchFamily="34" charset="0"/>
                <a:cs typeface="Calibri" panose="020F0502020204030204" pitchFamily="34" charset="0"/>
              </a:rPr>
              <a:t>Implementation</a:t>
            </a:r>
            <a:r>
              <a:rPr lang="en-US" altLang="ja-JP" sz="2800" dirty="0">
                <a:latin typeface="Calibri" panose="020F0502020204030204" pitchFamily="34" charset="0"/>
                <a:ea typeface="Calibri" panose="020F0502020204030204" pitchFamily="34" charset="0"/>
                <a:cs typeface="Calibri" panose="020F0502020204030204" pitchFamily="34" charset="0"/>
              </a:rPr>
              <a:t> 1:</a:t>
            </a:r>
          </a:p>
          <a:p>
            <a:pPr marL="914400" lvl="2" indent="0">
              <a:buNone/>
            </a:pPr>
            <a:r>
              <a:rPr lang="en-US" altLang="ja-JP" sz="2400" dirty="0">
                <a:latin typeface="Calibri" panose="020F0502020204030204" pitchFamily="34" charset="0"/>
                <a:ea typeface="Calibri" panose="020F0502020204030204" pitchFamily="34" charset="0"/>
                <a:cs typeface="Calibri" panose="020F0502020204030204" pitchFamily="34" charset="0"/>
              </a:rPr>
              <a:t>Rearrange tensor weights during the model loading phase.</a:t>
            </a:r>
          </a:p>
          <a:p>
            <a:pPr marL="914400" lvl="2"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marL="914400" lvl="2"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marL="914400" lvl="2"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marL="914400" lvl="2"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marL="914400" lvl="2"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marL="914400" lvl="2"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lvl="2"/>
            <a:r>
              <a:rPr lang="en-US" altLang="ja-JP" sz="1800" dirty="0">
                <a:latin typeface="Calibri" panose="020F0502020204030204" pitchFamily="34" charset="0"/>
                <a:ea typeface="Calibri" panose="020F0502020204030204" pitchFamily="34" charset="0"/>
                <a:cs typeface="Calibri" panose="020F0502020204030204" pitchFamily="34" charset="0"/>
              </a:rPr>
              <a:t>The newly arranged weights are designed to facilitate the use of SIMD instructions within both the ARM NEON and ARM SVE instruction sets for performing matrix and vector operations. This adjustment has significantly improved inference efficiency.</a:t>
            </a:r>
          </a:p>
          <a:p>
            <a:pPr lvl="2"/>
            <a:r>
              <a:rPr lang="en-US" altLang="ja-JP" sz="1800" dirty="0">
                <a:latin typeface="Calibri" panose="020F0502020204030204" pitchFamily="34" charset="0"/>
                <a:ea typeface="Calibri" panose="020F0502020204030204" pitchFamily="34" charset="0"/>
                <a:cs typeface="Calibri" panose="020F0502020204030204" pitchFamily="34" charset="0"/>
                <a:hlinkClick r:id="rId3"/>
              </a:rPr>
              <a:t>PR</a:t>
            </a:r>
            <a:r>
              <a:rPr lang="zh-CN" altLang="en-US" sz="1800" dirty="0">
                <a:latin typeface="Calibri" panose="020F0502020204030204" pitchFamily="34" charset="0"/>
                <a:ea typeface="Calibri" panose="020F0502020204030204" pitchFamily="34" charset="0"/>
                <a:cs typeface="Calibri" panose="020F0502020204030204" pitchFamily="34" charset="0"/>
                <a:hlinkClick r:id="rId3"/>
              </a:rPr>
              <a:t>链接：</a:t>
            </a:r>
            <a:r>
              <a:rPr lang="en-US" altLang="ja-JP" sz="1800" dirty="0">
                <a:latin typeface="Calibri" panose="020F0502020204030204" pitchFamily="34" charset="0"/>
                <a:ea typeface="Calibri" panose="020F0502020204030204" pitchFamily="34" charset="0"/>
                <a:cs typeface="Calibri" panose="020F0502020204030204" pitchFamily="34" charset="0"/>
                <a:hlinkClick r:id="rId3"/>
              </a:rPr>
              <a:t>https://github.com/ggerganov/llama.cpp/pull/5780/</a:t>
            </a:r>
            <a:endParaRPr lang="en-US" altLang="ja-JP" sz="1800" dirty="0">
              <a:latin typeface="Calibri" panose="020F0502020204030204" pitchFamily="34" charset="0"/>
              <a:ea typeface="Calibri" panose="020F0502020204030204" pitchFamily="34" charset="0"/>
              <a:cs typeface="Calibri" panose="020F0502020204030204" pitchFamily="34" charset="0"/>
            </a:endParaRPr>
          </a:p>
          <a:p>
            <a:pPr lvl="2"/>
            <a:endParaRPr lang="en-US" altLang="ja-JP" sz="2400" dirty="0">
              <a:latin typeface="Calibri" panose="020F0502020204030204" pitchFamily="34" charset="0"/>
              <a:ea typeface="Calibri" panose="020F0502020204030204" pitchFamily="34" charset="0"/>
              <a:cs typeface="Calibri" panose="020F0502020204030204" pitchFamily="34" charset="0"/>
            </a:endParaRPr>
          </a:p>
        </p:txBody>
      </p:sp>
      <p:pic>
        <p:nvPicPr>
          <p:cNvPr id="7170" name="Picture 2" descr="image">
            <a:extLst>
              <a:ext uri="{FF2B5EF4-FFF2-40B4-BE49-F238E27FC236}">
                <a16:creationId xmlns:a16="http://schemas.microsoft.com/office/drawing/2014/main" id="{AE934A7F-D094-7FB6-77D0-E3B881E0D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4014" y="2591353"/>
            <a:ext cx="5511986" cy="235091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14DDF50-482A-4144-AEEB-D6F01C922B44}"/>
              </a:ext>
            </a:extLst>
          </p:cNvPr>
          <p:cNvSpPr txBox="1"/>
          <p:nvPr/>
        </p:nvSpPr>
        <p:spPr>
          <a:xfrm>
            <a:off x="7315835" y="4634489"/>
            <a:ext cx="3342640" cy="307777"/>
          </a:xfrm>
          <a:prstGeom prst="rect">
            <a:avLst/>
          </a:prstGeom>
          <a:noFill/>
        </p:spPr>
        <p:txBody>
          <a:bodyPr wrap="square" rtlCol="0">
            <a:spAutoFit/>
          </a:bodyPr>
          <a:lstStyle/>
          <a:p>
            <a:r>
              <a:rPr lang="en-US" altLang="zh-CN" sz="1400" dirty="0"/>
              <a:t>Comparison on LLaMa2 7B</a:t>
            </a:r>
            <a:endParaRPr lang="zh-CN" altLang="en-US" sz="1400" dirty="0"/>
          </a:p>
        </p:txBody>
      </p:sp>
    </p:spTree>
    <p:extLst>
      <p:ext uri="{BB962C8B-B14F-4D97-AF65-F5344CB8AC3E}">
        <p14:creationId xmlns:p14="http://schemas.microsoft.com/office/powerpoint/2010/main" val="1663681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14</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04762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2. llama.cpp</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3200" b="1" dirty="0">
                <a:solidFill>
                  <a:srgbClr val="0070C0"/>
                </a:solidFill>
                <a:latin typeface="Calibri" panose="020F0502020204030204" pitchFamily="34" charset="0"/>
                <a:ea typeface="Calibri" panose="020F0502020204030204" pitchFamily="34" charset="0"/>
                <a:cs typeface="Calibri" panose="020F0502020204030204" pitchFamily="34" charset="0"/>
              </a:rPr>
              <a:t>The final round </a:t>
            </a:r>
            <a:endParaRPr lang="en-US" altLang="ja-JP" sz="22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ea typeface="Calibri" panose="020F0502020204030204" pitchFamily="34" charset="0"/>
                <a:cs typeface="Calibri" panose="020F0502020204030204" pitchFamily="34" charset="0"/>
              </a:rPr>
              <a:t>Implementation</a:t>
            </a:r>
            <a:r>
              <a:rPr lang="en-US" altLang="ja-JP" sz="2800" dirty="0">
                <a:latin typeface="Calibri" panose="020F0502020204030204" pitchFamily="34" charset="0"/>
                <a:ea typeface="Calibri" panose="020F0502020204030204" pitchFamily="34" charset="0"/>
                <a:cs typeface="Calibri" panose="020F0502020204030204" pitchFamily="34" charset="0"/>
              </a:rPr>
              <a:t> 2:</a:t>
            </a:r>
          </a:p>
          <a:p>
            <a:pPr marL="914400" lvl="2" indent="0">
              <a:buNone/>
            </a:pPr>
            <a:r>
              <a:rPr lang="en-US" altLang="ja-JP" sz="2400" dirty="0">
                <a:latin typeface="Calibri" panose="020F0502020204030204" pitchFamily="34" charset="0"/>
                <a:ea typeface="Calibri" panose="020F0502020204030204" pitchFamily="34" charset="0"/>
                <a:cs typeface="Calibri" panose="020F0502020204030204" pitchFamily="34" charset="0"/>
              </a:rPr>
              <a:t>Align the thread count with the number of physical cores.</a:t>
            </a:r>
          </a:p>
        </p:txBody>
      </p:sp>
      <p:graphicFrame>
        <p:nvGraphicFramePr>
          <p:cNvPr id="5" name="表格 4">
            <a:extLst>
              <a:ext uri="{FF2B5EF4-FFF2-40B4-BE49-F238E27FC236}">
                <a16:creationId xmlns:a16="http://schemas.microsoft.com/office/drawing/2014/main" id="{24983009-F221-F981-C8EA-AF56BECDF0C7}"/>
              </a:ext>
            </a:extLst>
          </p:cNvPr>
          <p:cNvGraphicFramePr>
            <a:graphicFrameLocks noGrp="1"/>
          </p:cNvGraphicFramePr>
          <p:nvPr>
            <p:extLst>
              <p:ext uri="{D42A27DB-BD31-4B8C-83A1-F6EECF244321}">
                <p14:modId xmlns:p14="http://schemas.microsoft.com/office/powerpoint/2010/main" val="2836083316"/>
              </p:ext>
            </p:extLst>
          </p:nvPr>
        </p:nvGraphicFramePr>
        <p:xfrm>
          <a:off x="1402379" y="3081982"/>
          <a:ext cx="9387242" cy="2407920"/>
        </p:xfrm>
        <a:graphic>
          <a:graphicData uri="http://schemas.openxmlformats.org/drawingml/2006/table">
            <a:tbl>
              <a:tblPr firstRow="1" bandRow="1">
                <a:tableStyleId>{BDBED569-4797-4DF1-A0F4-6AAB3CD982D8}</a:tableStyleId>
              </a:tblPr>
              <a:tblGrid>
                <a:gridCol w="3196217">
                  <a:extLst>
                    <a:ext uri="{9D8B030D-6E8A-4147-A177-3AD203B41FA5}">
                      <a16:colId xmlns:a16="http://schemas.microsoft.com/office/drawing/2014/main" val="536828744"/>
                    </a:ext>
                  </a:extLst>
                </a:gridCol>
                <a:gridCol w="6191025">
                  <a:extLst>
                    <a:ext uri="{9D8B030D-6E8A-4147-A177-3AD203B41FA5}">
                      <a16:colId xmlns:a16="http://schemas.microsoft.com/office/drawing/2014/main" val="760959263"/>
                    </a:ext>
                  </a:extLst>
                </a:gridCol>
              </a:tblGrid>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2000" b="0" dirty="0"/>
                        <a:t>threads &lt; physical cores</a:t>
                      </a:r>
                      <a:endParaRPr lang="zh-CN" altLang="en-US" sz="2000" b="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2000" b="0" dirty="0"/>
                        <a:t>Not all physical cores are utilized, leading to </a:t>
                      </a:r>
                      <a:r>
                        <a:rPr lang="en-US" altLang="zh-CN" sz="2000" b="0" dirty="0">
                          <a:solidFill>
                            <a:srgbClr val="FF0000"/>
                          </a:solidFill>
                        </a:rPr>
                        <a:t>underutilization</a:t>
                      </a:r>
                      <a:r>
                        <a:rPr lang="en-US" altLang="zh-CN" sz="2000" b="0" dirty="0"/>
                        <a:t> of the available processing ability.</a:t>
                      </a:r>
                      <a:endParaRPr lang="zh-CN" altLang="en-US" sz="2000" b="0" dirty="0"/>
                    </a:p>
                  </a:txBody>
                  <a:tcPr/>
                </a:tc>
                <a:extLst>
                  <a:ext uri="{0D108BD9-81ED-4DB2-BD59-A6C34878D82A}">
                    <a16:rowId xmlns:a16="http://schemas.microsoft.com/office/drawing/2014/main" val="1524542586"/>
                  </a:ext>
                </a:extLst>
              </a:tr>
              <a:tr h="370840">
                <a:tc>
                  <a:txBody>
                    <a:bodyPr/>
                    <a:lstStyle/>
                    <a:p>
                      <a:r>
                        <a:rPr lang="en-US" altLang="ja-JP" sz="2000" dirty="0"/>
                        <a:t>threads &gt; physical cores</a:t>
                      </a:r>
                      <a:endParaRPr lang="zh-CN" altLang="en-US" sz="2000" dirty="0"/>
                    </a:p>
                  </a:txBody>
                  <a:tcPr/>
                </a:tc>
                <a:tc>
                  <a:txBody>
                    <a:bodyPr/>
                    <a:lstStyle/>
                    <a:p>
                      <a:r>
                        <a:rPr lang="en-US" altLang="zh-CN" sz="2000" dirty="0"/>
                        <a:t>Threads compete for CPU time, which leads to </a:t>
                      </a:r>
                      <a:r>
                        <a:rPr lang="en-US" altLang="zh-CN" sz="2000" dirty="0">
                          <a:solidFill>
                            <a:srgbClr val="FF0000"/>
                          </a:solidFill>
                        </a:rPr>
                        <a:t>frequent context switching</a:t>
                      </a:r>
                      <a:r>
                        <a:rPr lang="en-US" altLang="zh-CN" sz="2000" dirty="0"/>
                        <a:t> incurring performance costs.</a:t>
                      </a:r>
                      <a:endParaRPr lang="zh-CN" altLang="en-US" sz="2000" dirty="0"/>
                    </a:p>
                  </a:txBody>
                  <a:tcPr/>
                </a:tc>
                <a:extLst>
                  <a:ext uri="{0D108BD9-81ED-4DB2-BD59-A6C34878D82A}">
                    <a16:rowId xmlns:a16="http://schemas.microsoft.com/office/drawing/2014/main" val="4225732973"/>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2000" dirty="0"/>
                        <a:t>threads = physical cores</a:t>
                      </a:r>
                      <a:endParaRPr lang="zh-CN" altLang="en-US" sz="2000" dirty="0"/>
                    </a:p>
                  </a:txBody>
                  <a:tcPr/>
                </a:tc>
                <a:tc>
                  <a:txBody>
                    <a:bodyPr/>
                    <a:lstStyle/>
                    <a:p>
                      <a:r>
                        <a:rPr lang="en-US" altLang="zh-CN" sz="2000" dirty="0"/>
                        <a:t>Ensures each core is utilized optimally and each thread runs on a dedicated core, minimizing unnecessary context switches and cache usage inefficiencies.</a:t>
                      </a:r>
                      <a:endParaRPr lang="zh-CN" altLang="en-US" sz="2000" dirty="0"/>
                    </a:p>
                  </a:txBody>
                  <a:tcPr/>
                </a:tc>
                <a:extLst>
                  <a:ext uri="{0D108BD9-81ED-4DB2-BD59-A6C34878D82A}">
                    <a16:rowId xmlns:a16="http://schemas.microsoft.com/office/drawing/2014/main" val="203120761"/>
                  </a:ext>
                </a:extLst>
              </a:tr>
            </a:tbl>
          </a:graphicData>
        </a:graphic>
      </p:graphicFrame>
    </p:spTree>
    <p:extLst>
      <p:ext uri="{BB962C8B-B14F-4D97-AF65-F5344CB8AC3E}">
        <p14:creationId xmlns:p14="http://schemas.microsoft.com/office/powerpoint/2010/main" val="86652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15</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04762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2. llama.cpp</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8" y="1282472"/>
            <a:ext cx="11018521"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3200" b="1" dirty="0">
                <a:solidFill>
                  <a:srgbClr val="0070C0"/>
                </a:solidFill>
                <a:latin typeface="Calibri" panose="020F0502020204030204" pitchFamily="34" charset="0"/>
                <a:ea typeface="Calibri" panose="020F0502020204030204" pitchFamily="34" charset="0"/>
                <a:cs typeface="Calibri" panose="020F0502020204030204" pitchFamily="34" charset="0"/>
              </a:rPr>
              <a:t>The final round </a:t>
            </a:r>
            <a:endParaRPr lang="en-US" altLang="ja-JP" sz="22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ea typeface="Calibri" panose="020F0502020204030204" pitchFamily="34" charset="0"/>
                <a:cs typeface="Calibri" panose="020F0502020204030204" pitchFamily="34" charset="0"/>
              </a:rPr>
              <a:t>Implementation</a:t>
            </a:r>
            <a:r>
              <a:rPr lang="en-US" altLang="ja-JP" sz="2800" dirty="0">
                <a:latin typeface="Calibri" panose="020F0502020204030204" pitchFamily="34" charset="0"/>
                <a:ea typeface="Calibri" panose="020F0502020204030204" pitchFamily="34" charset="0"/>
                <a:cs typeface="Calibri" panose="020F0502020204030204" pitchFamily="34" charset="0"/>
              </a:rPr>
              <a:t> 3:</a:t>
            </a:r>
          </a:p>
          <a:p>
            <a:pPr marL="914400" lvl="2" indent="0">
              <a:buNone/>
            </a:pPr>
            <a:r>
              <a:rPr lang="en-US" altLang="ja-JP" sz="2400" dirty="0">
                <a:latin typeface="Calibri" panose="020F0502020204030204" pitchFamily="34" charset="0"/>
                <a:ea typeface="Calibri" panose="020F0502020204030204" pitchFamily="34" charset="0"/>
                <a:cs typeface="Calibri" panose="020F0502020204030204" pitchFamily="34" charset="0"/>
              </a:rPr>
              <a:t>Optimize calculation bottleneck according to the analysis of ‘perf’.</a:t>
            </a:r>
          </a:p>
          <a:p>
            <a:pPr marL="914400" lvl="2"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lvl="2"/>
            <a:r>
              <a:rPr lang="en-US" altLang="ja-JP" sz="2400" dirty="0">
                <a:solidFill>
                  <a:srgbClr val="C00000"/>
                </a:solidFill>
                <a:latin typeface="Calibri" panose="020F0502020204030204" pitchFamily="34" charset="0"/>
                <a:ea typeface="Calibri" panose="020F0502020204030204" pitchFamily="34" charset="0"/>
                <a:cs typeface="Calibri" panose="020F0502020204030204" pitchFamily="34" charset="0"/>
              </a:rPr>
              <a:t>Bottleneck 1: </a:t>
            </a:r>
            <a:r>
              <a:rPr lang="en-US" altLang="ja-JP" sz="2400" b="1" dirty="0">
                <a:solidFill>
                  <a:srgbClr val="C00000"/>
                </a:solidFill>
                <a:latin typeface="Calibri" panose="020F0502020204030204" pitchFamily="34" charset="0"/>
                <a:ea typeface="Calibri" panose="020F0502020204030204" pitchFamily="34" charset="0"/>
                <a:cs typeface="Calibri" panose="020F0502020204030204" pitchFamily="34" charset="0"/>
              </a:rPr>
              <a:t>q6_k type exists after Q4_0 quantization</a:t>
            </a:r>
          </a:p>
          <a:p>
            <a:pPr marL="914400" lvl="2" indent="0">
              <a:buNone/>
            </a:pPr>
            <a:r>
              <a:rPr lang="en-US" altLang="ja-JP" sz="24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altLang="ja-JP" sz="2200" dirty="0">
                <a:latin typeface="Calibri" panose="020F0502020204030204" pitchFamily="34" charset="0"/>
                <a:ea typeface="Calibri" panose="020F0502020204030204" pitchFamily="34" charset="0"/>
                <a:cs typeface="Calibri" panose="020F0502020204030204" pitchFamily="34" charset="0"/>
              </a:rPr>
              <a:t>Quantize output tensor weight to Q4_0 rather than Q6_K in original setting.</a:t>
            </a:r>
            <a:endParaRPr lang="en-US" altLang="ja-JP" sz="2400"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lvl="2"/>
            <a:r>
              <a:rPr lang="en-US" altLang="ja-JP" sz="2400" dirty="0">
                <a:solidFill>
                  <a:srgbClr val="C00000"/>
                </a:solidFill>
                <a:latin typeface="Calibri" panose="020F0502020204030204" pitchFamily="34" charset="0"/>
                <a:ea typeface="Calibri" panose="020F0502020204030204" pitchFamily="34" charset="0"/>
                <a:cs typeface="Calibri" panose="020F0502020204030204" pitchFamily="34" charset="0"/>
              </a:rPr>
              <a:t>Bottleneck 2: </a:t>
            </a:r>
            <a:r>
              <a:rPr lang="en-US" altLang="ja-JP" sz="2400" b="1" dirty="0">
                <a:solidFill>
                  <a:srgbClr val="C00000"/>
                </a:solidFill>
                <a:latin typeface="Calibri" panose="020F0502020204030204" pitchFamily="34" charset="0"/>
                <a:ea typeface="Calibri" panose="020F0502020204030204" pitchFamily="34" charset="0"/>
                <a:cs typeface="Calibri" panose="020F0502020204030204" pitchFamily="34" charset="0"/>
              </a:rPr>
              <a:t>‘</a:t>
            </a:r>
            <a:r>
              <a:rPr lang="en-US" altLang="ja-JP" sz="2400" b="1" dirty="0" err="1">
                <a:solidFill>
                  <a:srgbClr val="C00000"/>
                </a:solidFill>
                <a:latin typeface="Calibri" panose="020F0502020204030204" pitchFamily="34" charset="0"/>
                <a:ea typeface="Calibri" panose="020F0502020204030204" pitchFamily="34" charset="0"/>
                <a:cs typeface="Calibri" panose="020F0502020204030204" pitchFamily="34" charset="0"/>
              </a:rPr>
              <a:t>logf</a:t>
            </a:r>
            <a:r>
              <a:rPr lang="en-US" altLang="ja-JP" sz="2400" b="1" dirty="0">
                <a:solidFill>
                  <a:srgbClr val="C00000"/>
                </a:solidFill>
                <a:latin typeface="Calibri" panose="020F0502020204030204" pitchFamily="34" charset="0"/>
                <a:ea typeface="Calibri" panose="020F0502020204030204" pitchFamily="34" charset="0"/>
                <a:cs typeface="Calibri" panose="020F0502020204030204" pitchFamily="34" charset="0"/>
              </a:rPr>
              <a:t>’ operation</a:t>
            </a:r>
          </a:p>
          <a:p>
            <a:pPr marL="1371600" lvl="3" indent="0">
              <a:buNone/>
            </a:pPr>
            <a:r>
              <a:rPr lang="en-US" altLang="zh-CN" sz="2200" dirty="0">
                <a:latin typeface="Calibri" panose="020F0502020204030204" pitchFamily="34" charset="0"/>
                <a:cs typeface="Calibri" panose="020F0502020204030204" pitchFamily="34" charset="0"/>
              </a:rPr>
              <a:t>Estimating </a:t>
            </a:r>
            <a:r>
              <a:rPr lang="en-US" altLang="zh-CN" sz="2200" dirty="0" err="1">
                <a:latin typeface="Calibri" panose="020F0502020204030204" pitchFamily="34" charset="0"/>
                <a:cs typeface="Calibri" panose="020F0502020204030204" pitchFamily="34" charset="0"/>
              </a:rPr>
              <a:t>logf</a:t>
            </a:r>
            <a:r>
              <a:rPr lang="en-US" altLang="zh-CN" sz="2200" dirty="0">
                <a:latin typeface="Calibri" panose="020F0502020204030204" pitchFamily="34" charset="0"/>
                <a:cs typeface="Calibri" panose="020F0502020204030204" pitchFamily="34" charset="0"/>
              </a:rPr>
              <a:t> using log2, and reduce the number of required </a:t>
            </a:r>
            <a:r>
              <a:rPr lang="en-US" altLang="zh-CN" sz="2200" dirty="0" err="1">
                <a:latin typeface="Calibri" panose="020F0502020204030204" pitchFamily="34" charset="0"/>
                <a:cs typeface="Calibri" panose="020F0502020204030204" pitchFamily="34" charset="0"/>
              </a:rPr>
              <a:t>logf</a:t>
            </a:r>
            <a:r>
              <a:rPr lang="en-US" altLang="zh-CN" sz="2200" dirty="0">
                <a:latin typeface="Calibri" panose="020F0502020204030204" pitchFamily="34" charset="0"/>
                <a:cs typeface="Calibri" panose="020F0502020204030204" pitchFamily="34" charset="0"/>
              </a:rPr>
              <a:t> operations from 4 to 3.</a:t>
            </a: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marL="914400" lvl="2"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marL="914400" lvl="2"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27AA9F64-63C4-4456-8B13-7BFE7B8D190B}"/>
              </a:ext>
            </a:extLst>
          </p:cNvPr>
          <p:cNvPicPr>
            <a:picLocks noChangeAspect="1"/>
          </p:cNvPicPr>
          <p:nvPr/>
        </p:nvPicPr>
        <p:blipFill>
          <a:blip r:embed="rId3"/>
          <a:stretch>
            <a:fillRect/>
          </a:stretch>
        </p:blipFill>
        <p:spPr>
          <a:xfrm>
            <a:off x="3254377" y="4644770"/>
            <a:ext cx="6631303" cy="1716909"/>
          </a:xfrm>
          <a:prstGeom prst="rect">
            <a:avLst/>
          </a:prstGeom>
        </p:spPr>
      </p:pic>
    </p:spTree>
    <p:extLst>
      <p:ext uri="{BB962C8B-B14F-4D97-AF65-F5344CB8AC3E}">
        <p14:creationId xmlns:p14="http://schemas.microsoft.com/office/powerpoint/2010/main" val="36520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16</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04762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2. llama.cpp</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3200" b="1" dirty="0">
                <a:solidFill>
                  <a:srgbClr val="0070C0"/>
                </a:solidFill>
                <a:latin typeface="Calibri" panose="020F0502020204030204" pitchFamily="34" charset="0"/>
                <a:ea typeface="Calibri" panose="020F0502020204030204" pitchFamily="34" charset="0"/>
                <a:cs typeface="Calibri" panose="020F0502020204030204" pitchFamily="34" charset="0"/>
              </a:rPr>
              <a:t>The final round </a:t>
            </a:r>
            <a:endParaRPr lang="en-US" altLang="ja-JP" sz="22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lvl="1"/>
            <a:r>
              <a:rPr lang="en-US" altLang="zh-CN" sz="2800" dirty="0">
                <a:latin typeface="Calibri" panose="020F0502020204030204" pitchFamily="34" charset="0"/>
                <a:ea typeface="Calibri" panose="020F0502020204030204" pitchFamily="34" charset="0"/>
                <a:cs typeface="Calibri" panose="020F0502020204030204" pitchFamily="34" charset="0"/>
              </a:rPr>
              <a:t>Implementation</a:t>
            </a:r>
            <a:r>
              <a:rPr lang="en-US" altLang="ja-JP" sz="2800" dirty="0">
                <a:latin typeface="Calibri" panose="020F0502020204030204" pitchFamily="34" charset="0"/>
                <a:ea typeface="Calibri" panose="020F0502020204030204" pitchFamily="34" charset="0"/>
                <a:cs typeface="Calibri" panose="020F0502020204030204" pitchFamily="34" charset="0"/>
              </a:rPr>
              <a:t> 4:</a:t>
            </a:r>
          </a:p>
          <a:p>
            <a:pPr marL="914400" lvl="2" indent="0">
              <a:buNone/>
            </a:pPr>
            <a:r>
              <a:rPr lang="en-US" altLang="ja-JP" sz="2400" dirty="0">
                <a:latin typeface="Calibri" panose="020F0502020204030204" pitchFamily="34" charset="0"/>
                <a:ea typeface="Calibri" panose="020F0502020204030204" pitchFamily="34" charset="0"/>
                <a:cs typeface="Calibri" panose="020F0502020204030204" pitchFamily="34" charset="0"/>
              </a:rPr>
              <a:t>Directly invoke the compiled ‘./main’ file from the llama.cpp.</a:t>
            </a:r>
          </a:p>
          <a:p>
            <a:pPr marL="914400" lvl="2"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lvl="2">
              <a:lnSpc>
                <a:spcPct val="100000"/>
              </a:lnSpc>
            </a:pPr>
            <a:r>
              <a:rPr lang="en-US" altLang="ja-JP" sz="2400" dirty="0">
                <a:latin typeface="Calibri" panose="020F0502020204030204" pitchFamily="34" charset="0"/>
                <a:ea typeface="Calibri" panose="020F0502020204030204" pitchFamily="34" charset="0"/>
                <a:cs typeface="Calibri" panose="020F0502020204030204" pitchFamily="34" charset="0"/>
              </a:rPr>
              <a:t>This change enables a more precise measurement of prefill and decode throughput, ensuring that performance assessments were grounded in the actual capabilities of the software.</a:t>
            </a:r>
          </a:p>
          <a:p>
            <a:pPr lvl="2">
              <a:lnSpc>
                <a:spcPct val="100000"/>
              </a:lnSpc>
            </a:pPr>
            <a:r>
              <a:rPr lang="en-US" altLang="zh-CN" sz="2400" dirty="0">
                <a:latin typeface="Calibri" panose="020F0502020204030204" pitchFamily="34" charset="0"/>
                <a:cs typeface="Calibri" panose="020F0502020204030204" pitchFamily="34" charset="0"/>
              </a:rPr>
              <a:t>Avoid the time consumption caused by other irrelevant operations.</a:t>
            </a:r>
            <a:endParaRPr lang="en-US" altLang="ja-JP"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0947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17</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326552"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3. Fine-tuning</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latin typeface="Calibri" panose="020F0502020204030204" pitchFamily="34" charset="0"/>
                <a:ea typeface="Calibri" panose="020F0502020204030204" pitchFamily="34" charset="0"/>
                <a:cs typeface="Calibri" panose="020F0502020204030204" pitchFamily="34" charset="0"/>
              </a:rPr>
              <a:t>Fine-tuning can transfer the knowledge from pre-trained models to </a:t>
            </a:r>
            <a:r>
              <a:rPr lang="en-US" altLang="ja-JP" sz="2400" b="1" dirty="0">
                <a:latin typeface="Calibri" panose="020F0502020204030204" pitchFamily="34" charset="0"/>
                <a:ea typeface="Calibri" panose="020F0502020204030204" pitchFamily="34" charset="0"/>
                <a:cs typeface="Calibri" panose="020F0502020204030204" pitchFamily="34" charset="0"/>
              </a:rPr>
              <a:t>fit the desired downstream application domain.</a:t>
            </a:r>
          </a:p>
          <a:p>
            <a:r>
              <a:rPr lang="en-US" altLang="ja-JP" sz="2400" dirty="0">
                <a:latin typeface="Calibri" panose="020F0502020204030204" pitchFamily="34" charset="0"/>
                <a:ea typeface="Calibri" panose="020F0502020204030204" pitchFamily="34" charset="0"/>
                <a:cs typeface="Calibri" panose="020F0502020204030204" pitchFamily="34" charset="0"/>
              </a:rPr>
              <a:t>Fine-tuning can also be used for </a:t>
            </a:r>
            <a:r>
              <a:rPr lang="en-US" altLang="ja-JP" sz="2400" b="1" dirty="0">
                <a:latin typeface="Calibri" panose="020F0502020204030204" pitchFamily="34" charset="0"/>
                <a:ea typeface="Calibri" panose="020F0502020204030204" pitchFamily="34" charset="0"/>
                <a:cs typeface="Calibri" panose="020F0502020204030204" pitchFamily="34" charset="0"/>
              </a:rPr>
              <a:t>recovering the model performance after pruning or quantization</a:t>
            </a:r>
            <a:r>
              <a:rPr lang="en-US" altLang="ja-JP" sz="2400" dirty="0">
                <a:latin typeface="Calibri" panose="020F0502020204030204" pitchFamily="34" charset="0"/>
                <a:ea typeface="Calibri" panose="020F0502020204030204" pitchFamily="34" charset="0"/>
                <a:cs typeface="Calibri" panose="020F0502020204030204" pitchFamily="34" charset="0"/>
              </a:rPr>
              <a:t>(RFT, recovery fine-tuning).</a:t>
            </a:r>
          </a:p>
          <a:p>
            <a:endParaRPr lang="en-US" altLang="ja-JP" sz="32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矩形: 圆角 7">
            <a:extLst>
              <a:ext uri="{FF2B5EF4-FFF2-40B4-BE49-F238E27FC236}">
                <a16:creationId xmlns:a16="http://schemas.microsoft.com/office/drawing/2014/main" id="{1B0E8A51-3B85-7211-4195-12D1B6E3066F}"/>
              </a:ext>
            </a:extLst>
          </p:cNvPr>
          <p:cNvSpPr/>
          <p:nvPr/>
        </p:nvSpPr>
        <p:spPr>
          <a:xfrm>
            <a:off x="460901" y="3952558"/>
            <a:ext cx="3078366" cy="10273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Full Fine Tuning is resource-expensive.</a:t>
            </a:r>
            <a:endParaRPr lang="zh-CN" altLang="en-US" sz="2400" dirty="0"/>
          </a:p>
        </p:txBody>
      </p:sp>
      <p:sp>
        <p:nvSpPr>
          <p:cNvPr id="9" name="箭头: 下 8">
            <a:extLst>
              <a:ext uri="{FF2B5EF4-FFF2-40B4-BE49-F238E27FC236}">
                <a16:creationId xmlns:a16="http://schemas.microsoft.com/office/drawing/2014/main" id="{2510A801-2CBE-8044-AF75-3482958BDCF5}"/>
              </a:ext>
            </a:extLst>
          </p:cNvPr>
          <p:cNvSpPr/>
          <p:nvPr/>
        </p:nvSpPr>
        <p:spPr>
          <a:xfrm rot="16200000">
            <a:off x="3808208" y="3909089"/>
            <a:ext cx="580913" cy="111879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B785FBF-4B5D-9B43-0A2B-0317E1BE9240}"/>
              </a:ext>
            </a:extLst>
          </p:cNvPr>
          <p:cNvSpPr txBox="1"/>
          <p:nvPr/>
        </p:nvSpPr>
        <p:spPr>
          <a:xfrm>
            <a:off x="4600687" y="4130817"/>
            <a:ext cx="1495313" cy="584775"/>
          </a:xfrm>
          <a:prstGeom prst="rect">
            <a:avLst/>
          </a:prstGeom>
          <a:noFill/>
        </p:spPr>
        <p:txBody>
          <a:bodyPr wrap="square" rtlCol="0">
            <a:spAutoFit/>
          </a:bodyPr>
          <a:lstStyle/>
          <a:p>
            <a:pPr algn="ctr"/>
            <a:r>
              <a:rPr lang="en-US" altLang="zh-CN" sz="3200" b="1" dirty="0">
                <a:solidFill>
                  <a:srgbClr val="0070C0"/>
                </a:solidFill>
              </a:rPr>
              <a:t>PEFT</a:t>
            </a:r>
            <a:endParaRPr lang="zh-CN" altLang="en-US" sz="3200" b="1" dirty="0">
              <a:solidFill>
                <a:srgbClr val="0070C0"/>
              </a:solidFill>
            </a:endParaRPr>
          </a:p>
        </p:txBody>
      </p:sp>
      <p:pic>
        <p:nvPicPr>
          <p:cNvPr id="12" name="图片 11">
            <a:extLst>
              <a:ext uri="{FF2B5EF4-FFF2-40B4-BE49-F238E27FC236}">
                <a16:creationId xmlns:a16="http://schemas.microsoft.com/office/drawing/2014/main" id="{643F8699-654A-38E2-D9A2-208F613515F3}"/>
              </a:ext>
            </a:extLst>
          </p:cNvPr>
          <p:cNvPicPr>
            <a:picLocks noChangeAspect="1"/>
          </p:cNvPicPr>
          <p:nvPr/>
        </p:nvPicPr>
        <p:blipFill>
          <a:blip r:embed="rId3"/>
          <a:stretch>
            <a:fillRect/>
          </a:stretch>
        </p:blipFill>
        <p:spPr>
          <a:xfrm>
            <a:off x="6600930" y="2629368"/>
            <a:ext cx="3078366" cy="3673736"/>
          </a:xfrm>
          <a:prstGeom prst="rect">
            <a:avLst/>
          </a:prstGeom>
          <a:ln>
            <a:solidFill>
              <a:schemeClr val="tx1"/>
            </a:solidFill>
          </a:ln>
        </p:spPr>
      </p:pic>
    </p:spTree>
    <p:extLst>
      <p:ext uri="{BB962C8B-B14F-4D97-AF65-F5344CB8AC3E}">
        <p14:creationId xmlns:p14="http://schemas.microsoft.com/office/powerpoint/2010/main" val="1595214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18</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326552"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3. Fine-tuning</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latin typeface="Calibri" panose="020F0502020204030204" pitchFamily="34" charset="0"/>
                <a:ea typeface="Calibri" panose="020F0502020204030204" pitchFamily="34" charset="0"/>
                <a:cs typeface="Calibri" panose="020F0502020204030204" pitchFamily="34" charset="0"/>
              </a:rPr>
              <a:t>We adopt ‘llama-factory’ to fine-tune the model with Lora. </a:t>
            </a:r>
          </a:p>
          <a:p>
            <a:r>
              <a:rPr lang="en-US" altLang="ja-JP" dirty="0" err="1">
                <a:latin typeface="Calibri" panose="020F0502020204030204" pitchFamily="34" charset="0"/>
                <a:ea typeface="Calibri" panose="020F0502020204030204" pitchFamily="34" charset="0"/>
                <a:cs typeface="Calibri" panose="020F0502020204030204" pitchFamily="34" charset="0"/>
              </a:rPr>
              <a:t>LoRA</a:t>
            </a:r>
            <a:r>
              <a:rPr lang="en-US" altLang="ja-JP" dirty="0">
                <a:latin typeface="Calibri" panose="020F0502020204030204" pitchFamily="34" charset="0"/>
                <a:ea typeface="Calibri" panose="020F0502020204030204" pitchFamily="34" charset="0"/>
                <a:cs typeface="Calibri" panose="020F0502020204030204" pitchFamily="34" charset="0"/>
              </a:rPr>
              <a:t> Finetuning on Alpaca-gpt4 and </a:t>
            </a:r>
            <a:r>
              <a:rPr lang="en-US" altLang="ja-JP" dirty="0" err="1">
                <a:latin typeface="Calibri" panose="020F0502020204030204" pitchFamily="34" charset="0"/>
                <a:ea typeface="Calibri" panose="020F0502020204030204" pitchFamily="34" charset="0"/>
                <a:cs typeface="Calibri" panose="020F0502020204030204" pitchFamily="34" charset="0"/>
              </a:rPr>
              <a:t>UltraChat</a:t>
            </a:r>
            <a:r>
              <a:rPr lang="en-US" altLang="ja-JP" dirty="0">
                <a:latin typeface="Calibri" panose="020F0502020204030204" pitchFamily="34" charset="0"/>
                <a:ea typeface="Calibri" panose="020F0502020204030204" pitchFamily="34" charset="0"/>
                <a:cs typeface="Calibri" panose="020F0502020204030204" pitchFamily="34" charset="0"/>
              </a:rPr>
              <a:t> can slightly improve the model performance.</a:t>
            </a:r>
          </a:p>
          <a:p>
            <a:pPr marL="0" indent="0">
              <a:buNone/>
            </a:pPr>
            <a:endParaRPr lang="en-US" altLang="ja-JP"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表格 4">
            <a:extLst>
              <a:ext uri="{FF2B5EF4-FFF2-40B4-BE49-F238E27FC236}">
                <a16:creationId xmlns:a16="http://schemas.microsoft.com/office/drawing/2014/main" id="{018E13ED-4AE1-864D-A660-2F9ACD1F61D4}"/>
              </a:ext>
            </a:extLst>
          </p:cNvPr>
          <p:cNvGraphicFramePr>
            <a:graphicFrameLocks noGrp="1"/>
          </p:cNvGraphicFramePr>
          <p:nvPr>
            <p:extLst>
              <p:ext uri="{D42A27DB-BD31-4B8C-83A1-F6EECF244321}">
                <p14:modId xmlns:p14="http://schemas.microsoft.com/office/powerpoint/2010/main" val="174432050"/>
              </p:ext>
            </p:extLst>
          </p:nvPr>
        </p:nvGraphicFramePr>
        <p:xfrm>
          <a:off x="876486" y="2889035"/>
          <a:ext cx="4062208" cy="1668534"/>
        </p:xfrm>
        <a:graphic>
          <a:graphicData uri="http://schemas.openxmlformats.org/drawingml/2006/table">
            <a:tbl>
              <a:tblPr firstRow="1" bandRow="1">
                <a:tableStyleId>{5C22544A-7EE6-4342-B048-85BDC9FD1C3A}</a:tableStyleId>
              </a:tblPr>
              <a:tblGrid>
                <a:gridCol w="2031104">
                  <a:extLst>
                    <a:ext uri="{9D8B030D-6E8A-4147-A177-3AD203B41FA5}">
                      <a16:colId xmlns:a16="http://schemas.microsoft.com/office/drawing/2014/main" val="2009018138"/>
                    </a:ext>
                  </a:extLst>
                </a:gridCol>
                <a:gridCol w="2031104">
                  <a:extLst>
                    <a:ext uri="{9D8B030D-6E8A-4147-A177-3AD203B41FA5}">
                      <a16:colId xmlns:a16="http://schemas.microsoft.com/office/drawing/2014/main" val="2403664462"/>
                    </a:ext>
                  </a:extLst>
                </a:gridCol>
              </a:tblGrid>
              <a:tr h="556178">
                <a:tc>
                  <a:txBody>
                    <a:bodyPr/>
                    <a:lstStyle/>
                    <a:p>
                      <a:r>
                        <a:rPr lang="en-US" altLang="zh-CN" sz="2400" dirty="0" err="1"/>
                        <a:t>LoRA</a:t>
                      </a:r>
                      <a:endParaRPr lang="zh-CN" altLang="en-US" sz="2400" dirty="0"/>
                    </a:p>
                  </a:txBody>
                  <a:tcPr/>
                </a:tc>
                <a:tc>
                  <a:txBody>
                    <a:bodyPr/>
                    <a:lstStyle/>
                    <a:p>
                      <a:r>
                        <a:rPr lang="en-US" altLang="zh-CN" sz="2400" dirty="0"/>
                        <a:t>Acc (</a:t>
                      </a:r>
                      <a:r>
                        <a:rPr lang="en-US" altLang="zh-CN" sz="2400" dirty="0" err="1"/>
                        <a:t>Piqa</a:t>
                      </a:r>
                      <a:r>
                        <a:rPr lang="en-US" altLang="zh-CN" sz="2400" dirty="0"/>
                        <a:t>)</a:t>
                      </a:r>
                      <a:endParaRPr lang="zh-CN" altLang="en-US" sz="2400" dirty="0"/>
                    </a:p>
                  </a:txBody>
                  <a:tcPr/>
                </a:tc>
                <a:extLst>
                  <a:ext uri="{0D108BD9-81ED-4DB2-BD59-A6C34878D82A}">
                    <a16:rowId xmlns:a16="http://schemas.microsoft.com/office/drawing/2014/main" val="1364034727"/>
                  </a:ext>
                </a:extLst>
              </a:tr>
              <a:tr h="556178">
                <a:tc>
                  <a:txBody>
                    <a:bodyPr/>
                    <a:lstStyle/>
                    <a:p>
                      <a:r>
                        <a:rPr lang="en-US" altLang="zh-CN" sz="2400" dirty="0"/>
                        <a:t>Baseline</a:t>
                      </a:r>
                      <a:endParaRPr lang="zh-CN" altLang="en-US" sz="2400" dirty="0"/>
                    </a:p>
                  </a:txBody>
                  <a:tcPr/>
                </a:tc>
                <a:tc>
                  <a:txBody>
                    <a:bodyPr/>
                    <a:lstStyle/>
                    <a:p>
                      <a:r>
                        <a:rPr lang="en-US" altLang="zh-CN" sz="2400" dirty="0"/>
                        <a:t>73.1</a:t>
                      </a:r>
                      <a:endParaRPr lang="zh-CN" altLang="en-US" sz="2400" dirty="0"/>
                    </a:p>
                  </a:txBody>
                  <a:tcPr/>
                </a:tc>
                <a:extLst>
                  <a:ext uri="{0D108BD9-81ED-4DB2-BD59-A6C34878D82A}">
                    <a16:rowId xmlns:a16="http://schemas.microsoft.com/office/drawing/2014/main" val="1724844423"/>
                  </a:ext>
                </a:extLst>
              </a:tr>
              <a:tr h="556178">
                <a:tc>
                  <a:txBody>
                    <a:bodyPr/>
                    <a:lstStyle/>
                    <a:p>
                      <a:r>
                        <a:rPr lang="en-US" altLang="zh-CN" sz="2400" dirty="0"/>
                        <a:t>Finetuning</a:t>
                      </a:r>
                      <a:endParaRPr lang="zh-CN" altLang="en-US" sz="2400" dirty="0"/>
                    </a:p>
                  </a:txBody>
                  <a:tcPr/>
                </a:tc>
                <a:tc>
                  <a:txBody>
                    <a:bodyPr/>
                    <a:lstStyle/>
                    <a:p>
                      <a:r>
                        <a:rPr lang="en-US" altLang="zh-CN" sz="2400" dirty="0"/>
                        <a:t>~73.8</a:t>
                      </a:r>
                      <a:endParaRPr lang="zh-CN" altLang="en-US" sz="2400" dirty="0"/>
                    </a:p>
                  </a:txBody>
                  <a:tcPr/>
                </a:tc>
                <a:extLst>
                  <a:ext uri="{0D108BD9-81ED-4DB2-BD59-A6C34878D82A}">
                    <a16:rowId xmlns:a16="http://schemas.microsoft.com/office/drawing/2014/main" val="2769107919"/>
                  </a:ext>
                </a:extLst>
              </a:tr>
            </a:tbl>
          </a:graphicData>
        </a:graphic>
      </p:graphicFrame>
      <p:pic>
        <p:nvPicPr>
          <p:cNvPr id="7" name="图片 6">
            <a:extLst>
              <a:ext uri="{FF2B5EF4-FFF2-40B4-BE49-F238E27FC236}">
                <a16:creationId xmlns:a16="http://schemas.microsoft.com/office/drawing/2014/main" id="{E5C360AF-1964-7ABD-1317-FB1BA2A73167}"/>
              </a:ext>
            </a:extLst>
          </p:cNvPr>
          <p:cNvPicPr>
            <a:picLocks noChangeAspect="1"/>
          </p:cNvPicPr>
          <p:nvPr/>
        </p:nvPicPr>
        <p:blipFill>
          <a:blip r:embed="rId3"/>
          <a:stretch>
            <a:fillRect/>
          </a:stretch>
        </p:blipFill>
        <p:spPr>
          <a:xfrm>
            <a:off x="5340161" y="3358636"/>
            <a:ext cx="6229040" cy="2805496"/>
          </a:xfrm>
          <a:prstGeom prst="rect">
            <a:avLst/>
          </a:prstGeom>
          <a:ln w="12700">
            <a:solidFill>
              <a:schemeClr val="tx1"/>
            </a:solidFill>
          </a:ln>
        </p:spPr>
      </p:pic>
      <p:sp>
        <p:nvSpPr>
          <p:cNvPr id="13" name="文本框 12">
            <a:extLst>
              <a:ext uri="{FF2B5EF4-FFF2-40B4-BE49-F238E27FC236}">
                <a16:creationId xmlns:a16="http://schemas.microsoft.com/office/drawing/2014/main" id="{E649C315-4F90-B00A-17CC-5D6C31F40222}"/>
              </a:ext>
            </a:extLst>
          </p:cNvPr>
          <p:cNvSpPr txBox="1"/>
          <p:nvPr/>
        </p:nvSpPr>
        <p:spPr>
          <a:xfrm>
            <a:off x="5196372" y="2849409"/>
            <a:ext cx="6516617" cy="3416320"/>
          </a:xfrm>
          <a:prstGeom prst="rect">
            <a:avLst/>
          </a:prstGeom>
          <a:noFill/>
          <a:ln w="28575">
            <a:solidFill>
              <a:schemeClr val="accent1"/>
            </a:solidFill>
            <a:prstDash val="dash"/>
          </a:ln>
        </p:spPr>
        <p:txBody>
          <a:bodyPr wrap="square" rtlCol="0">
            <a:spAutoFit/>
          </a:bodyPr>
          <a:lstStyle/>
          <a:p>
            <a:pPr algn="ctr"/>
            <a:r>
              <a:rPr lang="en-US" altLang="zh-CN" sz="2400" b="1" dirty="0">
                <a:solidFill>
                  <a:schemeClr val="accent1"/>
                </a:solidFill>
              </a:rPr>
              <a:t>Follow-up Work</a:t>
            </a:r>
          </a:p>
          <a:p>
            <a:pPr algn="ctr"/>
            <a:endParaRPr lang="en-US" altLang="zh-CN" sz="2400" b="1" dirty="0">
              <a:solidFill>
                <a:schemeClr val="accent1"/>
              </a:solidFill>
            </a:endParaRPr>
          </a:p>
          <a:p>
            <a:pPr algn="ctr"/>
            <a:endParaRPr lang="en-US" altLang="zh-CN" sz="2400" b="1" dirty="0">
              <a:solidFill>
                <a:schemeClr val="accent1"/>
              </a:solidFill>
            </a:endParaRPr>
          </a:p>
          <a:p>
            <a:pPr algn="ctr"/>
            <a:endParaRPr lang="en-US" altLang="zh-CN" sz="2400" b="1" dirty="0">
              <a:solidFill>
                <a:schemeClr val="accent1"/>
              </a:solidFill>
            </a:endParaRPr>
          </a:p>
          <a:p>
            <a:pPr algn="ctr"/>
            <a:endParaRPr lang="en-US" altLang="zh-CN" sz="2400" b="1" dirty="0">
              <a:solidFill>
                <a:schemeClr val="accent1"/>
              </a:solidFill>
            </a:endParaRPr>
          </a:p>
          <a:p>
            <a:pPr algn="ctr"/>
            <a:endParaRPr lang="en-US" altLang="zh-CN" sz="2400" b="1" dirty="0">
              <a:solidFill>
                <a:schemeClr val="accent1"/>
              </a:solidFill>
            </a:endParaRPr>
          </a:p>
          <a:p>
            <a:pPr algn="ctr"/>
            <a:endParaRPr lang="en-US" altLang="zh-CN" sz="2400" b="1" dirty="0">
              <a:solidFill>
                <a:schemeClr val="accent1"/>
              </a:solidFill>
            </a:endParaRPr>
          </a:p>
          <a:p>
            <a:pPr algn="ctr"/>
            <a:endParaRPr lang="en-US" altLang="zh-CN" sz="2400" b="1" dirty="0">
              <a:solidFill>
                <a:schemeClr val="accent1"/>
              </a:solidFill>
            </a:endParaRPr>
          </a:p>
          <a:p>
            <a:pPr algn="ctr"/>
            <a:endParaRPr lang="en-US" altLang="zh-CN" sz="2400" b="1" dirty="0">
              <a:solidFill>
                <a:schemeClr val="accent1"/>
              </a:solidFill>
            </a:endParaRPr>
          </a:p>
        </p:txBody>
      </p:sp>
      <p:sp>
        <p:nvSpPr>
          <p:cNvPr id="6" name="文本框 5">
            <a:extLst>
              <a:ext uri="{FF2B5EF4-FFF2-40B4-BE49-F238E27FC236}">
                <a16:creationId xmlns:a16="http://schemas.microsoft.com/office/drawing/2014/main" id="{B424486D-F453-415F-9E81-A037C4EAD7E0}"/>
              </a:ext>
            </a:extLst>
          </p:cNvPr>
          <p:cNvSpPr txBox="1"/>
          <p:nvPr/>
        </p:nvSpPr>
        <p:spPr>
          <a:xfrm>
            <a:off x="2712720" y="4557569"/>
            <a:ext cx="3191562" cy="338554"/>
          </a:xfrm>
          <a:prstGeom prst="rect">
            <a:avLst/>
          </a:prstGeom>
          <a:noFill/>
        </p:spPr>
        <p:txBody>
          <a:bodyPr wrap="square" rtlCol="0">
            <a:spAutoFit/>
          </a:bodyPr>
          <a:lstStyle/>
          <a:p>
            <a:r>
              <a:rPr lang="en-US" altLang="zh-CN" sz="1600" dirty="0"/>
              <a:t>Acc without quantization</a:t>
            </a:r>
            <a:endParaRPr lang="zh-CN" altLang="en-US" sz="1600" dirty="0"/>
          </a:p>
        </p:txBody>
      </p:sp>
    </p:spTree>
    <p:extLst>
      <p:ext uri="{BB962C8B-B14F-4D97-AF65-F5344CB8AC3E}">
        <p14:creationId xmlns:p14="http://schemas.microsoft.com/office/powerpoint/2010/main" val="564631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19</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442537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Final Round Comparison </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3200" b="1" dirty="0">
                <a:solidFill>
                  <a:srgbClr val="0070C0"/>
                </a:solidFill>
                <a:latin typeface="Calibri" panose="020F0502020204030204" pitchFamily="34" charset="0"/>
                <a:ea typeface="Calibri" panose="020F0502020204030204" pitchFamily="34" charset="0"/>
                <a:cs typeface="Calibri" panose="020F0502020204030204" pitchFamily="34" charset="0"/>
              </a:rPr>
              <a:t>The final round </a:t>
            </a:r>
          </a:p>
          <a:p>
            <a:pPr lvl="1"/>
            <a:r>
              <a:rPr lang="en-US" altLang="ja-JP" sz="2800" dirty="0">
                <a:latin typeface="Calibri" panose="020F0502020204030204" pitchFamily="34" charset="0"/>
                <a:ea typeface="Calibri" panose="020F0502020204030204" pitchFamily="34" charset="0"/>
                <a:cs typeface="Calibri" panose="020F0502020204030204" pitchFamily="34" charset="0"/>
              </a:rPr>
              <a:t>Final test result :</a:t>
            </a:r>
          </a:p>
          <a:p>
            <a:pPr lvl="1"/>
            <a:endParaRPr lang="en-US" altLang="ja-JP" sz="2800" dirty="0">
              <a:latin typeface="Calibri" panose="020F0502020204030204" pitchFamily="34" charset="0"/>
              <a:ea typeface="Calibri" panose="020F0502020204030204" pitchFamily="34" charset="0"/>
              <a:cs typeface="Calibri" panose="020F0502020204030204" pitchFamily="34" charset="0"/>
            </a:endParaRPr>
          </a:p>
          <a:p>
            <a:pPr lvl="1"/>
            <a:endParaRPr lang="en-US" altLang="ja-JP" sz="2800" dirty="0">
              <a:latin typeface="Calibri" panose="020F0502020204030204" pitchFamily="34" charset="0"/>
              <a:ea typeface="Calibri" panose="020F0502020204030204" pitchFamily="34" charset="0"/>
              <a:cs typeface="Calibri" panose="020F0502020204030204" pitchFamily="34" charset="0"/>
            </a:endParaRPr>
          </a:p>
          <a:p>
            <a:pPr lvl="1"/>
            <a:endParaRPr lang="en-US" altLang="ja-JP" sz="2800" dirty="0">
              <a:latin typeface="Calibri" panose="020F0502020204030204" pitchFamily="34" charset="0"/>
              <a:ea typeface="Calibri" panose="020F0502020204030204" pitchFamily="34" charset="0"/>
              <a:cs typeface="Calibri" panose="020F0502020204030204" pitchFamily="34" charset="0"/>
            </a:endParaRPr>
          </a:p>
          <a:p>
            <a:pPr lvl="1"/>
            <a:endParaRPr lang="en-US" altLang="ja-JP" sz="2800" dirty="0">
              <a:latin typeface="Calibri" panose="020F0502020204030204" pitchFamily="34" charset="0"/>
              <a:ea typeface="Calibri" panose="020F0502020204030204" pitchFamily="34" charset="0"/>
              <a:cs typeface="Calibri" panose="020F0502020204030204" pitchFamily="34" charset="0"/>
            </a:endParaRPr>
          </a:p>
          <a:p>
            <a:pPr lvl="1"/>
            <a:endParaRPr lang="en-US" altLang="ja-JP" sz="2800" dirty="0">
              <a:latin typeface="Calibri" panose="020F0502020204030204" pitchFamily="34" charset="0"/>
              <a:ea typeface="Calibri" panose="020F0502020204030204" pitchFamily="34" charset="0"/>
              <a:cs typeface="Calibri" panose="020F0502020204030204" pitchFamily="34" charset="0"/>
            </a:endParaRPr>
          </a:p>
          <a:p>
            <a:pPr lvl="1"/>
            <a:endParaRPr lang="en-US" altLang="ja-JP" sz="2800" dirty="0">
              <a:latin typeface="Calibri" panose="020F0502020204030204" pitchFamily="34" charset="0"/>
              <a:ea typeface="Calibri" panose="020F0502020204030204" pitchFamily="34" charset="0"/>
              <a:cs typeface="Calibri" panose="020F0502020204030204" pitchFamily="34" charset="0"/>
            </a:endParaRPr>
          </a:p>
          <a:p>
            <a:pPr lvl="1"/>
            <a:endParaRPr lang="en-US" altLang="ja-JP" sz="2800" dirty="0">
              <a:latin typeface="Calibri" panose="020F0502020204030204" pitchFamily="34" charset="0"/>
              <a:ea typeface="Calibri" panose="020F0502020204030204" pitchFamily="34" charset="0"/>
              <a:cs typeface="Calibri" panose="020F0502020204030204" pitchFamily="34" charset="0"/>
            </a:endParaRPr>
          </a:p>
          <a:p>
            <a:pPr lvl="1"/>
            <a:endParaRPr lang="en-US" altLang="ja-JP" sz="2800" dirty="0">
              <a:latin typeface="Calibri" panose="020F0502020204030204" pitchFamily="34" charset="0"/>
              <a:ea typeface="Calibri" panose="020F0502020204030204" pitchFamily="34" charset="0"/>
              <a:cs typeface="Calibri" panose="020F0502020204030204" pitchFamily="34" charset="0"/>
            </a:endParaRPr>
          </a:p>
          <a:p>
            <a:pPr lvl="1"/>
            <a:r>
              <a:rPr lang="en-US" altLang="ja-JP" dirty="0">
                <a:latin typeface="Calibri" panose="020F0502020204030204" pitchFamily="34" charset="0"/>
                <a:ea typeface="Calibri" panose="020F0502020204030204" pitchFamily="34" charset="0"/>
                <a:cs typeface="Calibri" panose="020F0502020204030204" pitchFamily="34" charset="0"/>
              </a:rPr>
              <a:t>*Baseline: Test Qwen-1.8B on </a:t>
            </a:r>
            <a:r>
              <a:rPr lang="en-US" altLang="ja-JP" dirty="0" err="1">
                <a:latin typeface="Calibri" panose="020F0502020204030204" pitchFamily="34" charset="0"/>
                <a:ea typeface="Calibri" panose="020F0502020204030204" pitchFamily="34" charset="0"/>
                <a:cs typeface="Calibri" panose="020F0502020204030204" pitchFamily="34" charset="0"/>
              </a:rPr>
              <a:t>YiTian</a:t>
            </a:r>
            <a:r>
              <a:rPr lang="en-US" altLang="ja-JP" dirty="0">
                <a:latin typeface="Calibri" panose="020F0502020204030204" pitchFamily="34" charset="0"/>
                <a:ea typeface="Calibri" panose="020F0502020204030204" pitchFamily="34" charset="0"/>
                <a:cs typeface="Calibri" panose="020F0502020204030204" pitchFamily="34" charset="0"/>
              </a:rPr>
              <a:t> 710 CPU with </a:t>
            </a:r>
            <a:r>
              <a:rPr lang="en-US" altLang="ja-JP" dirty="0" err="1">
                <a:latin typeface="Calibri" panose="020F0502020204030204" pitchFamily="34" charset="0"/>
                <a:ea typeface="Calibri" panose="020F0502020204030204" pitchFamily="34" charset="0"/>
                <a:cs typeface="Calibri" panose="020F0502020204030204" pitchFamily="34" charset="0"/>
              </a:rPr>
              <a:t>pytorch</a:t>
            </a:r>
            <a:r>
              <a:rPr lang="en-US" altLang="ja-JP" dirty="0">
                <a:latin typeface="Calibri" panose="020F0502020204030204" pitchFamily="34" charset="0"/>
                <a:ea typeface="Calibri" panose="020F0502020204030204" pitchFamily="34" charset="0"/>
                <a:cs typeface="Calibri" panose="020F0502020204030204" pitchFamily="34" charset="0"/>
              </a:rPr>
              <a:t>.</a:t>
            </a:r>
          </a:p>
        </p:txBody>
      </p:sp>
      <p:graphicFrame>
        <p:nvGraphicFramePr>
          <p:cNvPr id="5" name="表格 4">
            <a:extLst>
              <a:ext uri="{FF2B5EF4-FFF2-40B4-BE49-F238E27FC236}">
                <a16:creationId xmlns:a16="http://schemas.microsoft.com/office/drawing/2014/main" id="{B4B95039-2814-03BE-4214-E22A89861C9E}"/>
              </a:ext>
            </a:extLst>
          </p:cNvPr>
          <p:cNvGraphicFramePr>
            <a:graphicFrameLocks noGrp="1"/>
          </p:cNvGraphicFramePr>
          <p:nvPr>
            <p:extLst>
              <p:ext uri="{D42A27DB-BD31-4B8C-83A1-F6EECF244321}">
                <p14:modId xmlns:p14="http://schemas.microsoft.com/office/powerpoint/2010/main" val="2163064570"/>
              </p:ext>
            </p:extLst>
          </p:nvPr>
        </p:nvGraphicFramePr>
        <p:xfrm>
          <a:off x="1375446" y="2363273"/>
          <a:ext cx="9606953" cy="3120815"/>
        </p:xfrm>
        <a:graphic>
          <a:graphicData uri="http://schemas.openxmlformats.org/drawingml/2006/table">
            <a:tbl>
              <a:tblPr firstRow="1" bandRow="1">
                <a:tableStyleId>{5C22544A-7EE6-4342-B048-85BDC9FD1C3A}</a:tableStyleId>
              </a:tblPr>
              <a:tblGrid>
                <a:gridCol w="1371975">
                  <a:extLst>
                    <a:ext uri="{9D8B030D-6E8A-4147-A177-3AD203B41FA5}">
                      <a16:colId xmlns:a16="http://schemas.microsoft.com/office/drawing/2014/main" val="378356983"/>
                    </a:ext>
                  </a:extLst>
                </a:gridCol>
                <a:gridCol w="1280160">
                  <a:extLst>
                    <a:ext uri="{9D8B030D-6E8A-4147-A177-3AD203B41FA5}">
                      <a16:colId xmlns:a16="http://schemas.microsoft.com/office/drawing/2014/main" val="3508382467"/>
                    </a:ext>
                  </a:extLst>
                </a:gridCol>
                <a:gridCol w="1511449">
                  <a:extLst>
                    <a:ext uri="{9D8B030D-6E8A-4147-A177-3AD203B41FA5}">
                      <a16:colId xmlns:a16="http://schemas.microsoft.com/office/drawing/2014/main" val="2144412943"/>
                    </a:ext>
                  </a:extLst>
                </a:gridCol>
                <a:gridCol w="1554480">
                  <a:extLst>
                    <a:ext uri="{9D8B030D-6E8A-4147-A177-3AD203B41FA5}">
                      <a16:colId xmlns:a16="http://schemas.microsoft.com/office/drawing/2014/main" val="439470836"/>
                    </a:ext>
                  </a:extLst>
                </a:gridCol>
                <a:gridCol w="1904104">
                  <a:extLst>
                    <a:ext uri="{9D8B030D-6E8A-4147-A177-3AD203B41FA5}">
                      <a16:colId xmlns:a16="http://schemas.microsoft.com/office/drawing/2014/main" val="4043404472"/>
                    </a:ext>
                  </a:extLst>
                </a:gridCol>
                <a:gridCol w="1984785">
                  <a:extLst>
                    <a:ext uri="{9D8B030D-6E8A-4147-A177-3AD203B41FA5}">
                      <a16:colId xmlns:a16="http://schemas.microsoft.com/office/drawing/2014/main" val="514269064"/>
                    </a:ext>
                  </a:extLst>
                </a:gridCol>
              </a:tblGrid>
              <a:tr h="1308729">
                <a:tc>
                  <a:txBody>
                    <a:bodyPr/>
                    <a:lstStyle/>
                    <a:p>
                      <a:endParaRPr lang="zh-CN" altLang="en-US" sz="2400" dirty="0"/>
                    </a:p>
                  </a:txBody>
                  <a:tcPr/>
                </a:tc>
                <a:tc>
                  <a:txBody>
                    <a:bodyPr/>
                    <a:lstStyle/>
                    <a:p>
                      <a:pPr algn="ctr"/>
                      <a:r>
                        <a:rPr lang="en-US" altLang="zh-CN" sz="2400" dirty="0"/>
                        <a:t>Acc</a:t>
                      </a:r>
                    </a:p>
                    <a:p>
                      <a:pPr algn="ctr"/>
                      <a:r>
                        <a:rPr lang="en-US" altLang="zh-CN" sz="2400" dirty="0"/>
                        <a:t>( </a:t>
                      </a:r>
                      <a:r>
                        <a:rPr lang="en-US" altLang="zh-CN" sz="2400" dirty="0" err="1"/>
                        <a:t>piqa</a:t>
                      </a:r>
                      <a:r>
                        <a:rPr lang="en-US" altLang="zh-CN" sz="2400" dirty="0"/>
                        <a:t> )</a:t>
                      </a:r>
                      <a:endParaRPr lang="zh-CN" altLang="en-US" sz="2400" dirty="0"/>
                    </a:p>
                  </a:txBody>
                  <a:tcPr/>
                </a:tc>
                <a:tc>
                  <a:txBody>
                    <a:bodyPr/>
                    <a:lstStyle/>
                    <a:p>
                      <a:pPr algn="ctr"/>
                      <a:r>
                        <a:rPr lang="en-US" altLang="zh-CN" sz="2400" dirty="0" err="1"/>
                        <a:t>Max_rss</a:t>
                      </a:r>
                      <a:endParaRPr lang="zh-CN" altLang="en-US" sz="2400" dirty="0"/>
                    </a:p>
                  </a:txBody>
                  <a:tcPr/>
                </a:tc>
                <a:tc>
                  <a:txBody>
                    <a:bodyPr/>
                    <a:lstStyle/>
                    <a:p>
                      <a:pPr algn="ctr"/>
                      <a:r>
                        <a:rPr lang="en-US" altLang="zh-CN" sz="2400" dirty="0" err="1"/>
                        <a:t>Max_vms</a:t>
                      </a:r>
                      <a:endParaRPr lang="zh-CN" altLang="en-US" sz="2400" dirty="0"/>
                    </a:p>
                  </a:txBody>
                  <a:tcPr/>
                </a:tc>
                <a:tc>
                  <a:txBody>
                    <a:bodyPr/>
                    <a:lstStyle/>
                    <a:p>
                      <a:pPr algn="ctr"/>
                      <a:r>
                        <a:rPr lang="en-US" altLang="zh-CN" sz="2400" dirty="0" err="1"/>
                        <a:t>Prifill</a:t>
                      </a:r>
                      <a:r>
                        <a:rPr lang="en-US" altLang="zh-CN" sz="2400" dirty="0"/>
                        <a:t>_</a:t>
                      </a:r>
                    </a:p>
                    <a:p>
                      <a:pPr algn="ctr"/>
                      <a:r>
                        <a:rPr lang="en-US" altLang="zh-CN" sz="2400" dirty="0"/>
                        <a:t>throughput</a:t>
                      </a:r>
                      <a:endParaRPr lang="zh-CN" altLang="en-US" sz="2400" dirty="0"/>
                    </a:p>
                  </a:txBody>
                  <a:tcPr/>
                </a:tc>
                <a:tc>
                  <a:txBody>
                    <a:bodyPr/>
                    <a:lstStyle/>
                    <a:p>
                      <a:pPr algn="ctr"/>
                      <a:r>
                        <a:rPr lang="en-US" altLang="zh-CN" sz="2400" dirty="0"/>
                        <a:t>Decode_</a:t>
                      </a:r>
                    </a:p>
                    <a:p>
                      <a:pPr algn="ctr"/>
                      <a:r>
                        <a:rPr lang="en-US" altLang="zh-CN" sz="2400" dirty="0"/>
                        <a:t>throughput</a:t>
                      </a:r>
                      <a:endParaRPr lang="zh-CN" altLang="en-US" sz="2400" dirty="0"/>
                    </a:p>
                  </a:txBody>
                  <a:tcPr/>
                </a:tc>
                <a:extLst>
                  <a:ext uri="{0D108BD9-81ED-4DB2-BD59-A6C34878D82A}">
                    <a16:rowId xmlns:a16="http://schemas.microsoft.com/office/drawing/2014/main" val="1026135001"/>
                  </a:ext>
                </a:extLst>
              </a:tr>
              <a:tr h="906043">
                <a:tc>
                  <a:txBody>
                    <a:bodyPr/>
                    <a:lstStyle/>
                    <a:p>
                      <a:r>
                        <a:rPr lang="en-US" altLang="zh-CN" sz="2400" dirty="0"/>
                        <a:t>Baseline</a:t>
                      </a:r>
                      <a:endParaRPr lang="zh-CN" altLang="en-US" sz="2400" dirty="0"/>
                    </a:p>
                  </a:txBody>
                  <a:tcPr/>
                </a:tc>
                <a:tc>
                  <a:txBody>
                    <a:bodyPr/>
                    <a:lstStyle/>
                    <a:p>
                      <a:r>
                        <a:rPr lang="en-US" altLang="zh-CN" sz="2400" dirty="0"/>
                        <a:t>73.12</a:t>
                      </a:r>
                      <a:endParaRPr lang="zh-CN" altLang="en-US" sz="2400" dirty="0"/>
                    </a:p>
                  </a:txBody>
                  <a:tcPr/>
                </a:tc>
                <a:tc>
                  <a:txBody>
                    <a:bodyPr/>
                    <a:lstStyle/>
                    <a:p>
                      <a:r>
                        <a:rPr lang="en-US" altLang="zh-CN" sz="2400" dirty="0"/>
                        <a:t>10627.37</a:t>
                      </a:r>
                      <a:endParaRPr lang="zh-CN" altLang="en-US" sz="2400" dirty="0"/>
                    </a:p>
                  </a:txBody>
                  <a:tcPr/>
                </a:tc>
                <a:tc>
                  <a:txBody>
                    <a:bodyPr/>
                    <a:lstStyle/>
                    <a:p>
                      <a:r>
                        <a:rPr lang="en-US" altLang="zh-CN" sz="2400" dirty="0"/>
                        <a:t>12228.18</a:t>
                      </a:r>
                      <a:endParaRPr lang="zh-CN" altLang="en-US" sz="2400" dirty="0"/>
                    </a:p>
                  </a:txBody>
                  <a:tcPr/>
                </a:tc>
                <a:tc>
                  <a:txBody>
                    <a:bodyPr/>
                    <a:lstStyle/>
                    <a:p>
                      <a:r>
                        <a:rPr lang="en-US" altLang="zh-CN" sz="2400" dirty="0"/>
                        <a:t>86.79</a:t>
                      </a:r>
                      <a:endParaRPr lang="zh-CN" altLang="en-US" sz="2400" dirty="0"/>
                    </a:p>
                  </a:txBody>
                  <a:tcPr/>
                </a:tc>
                <a:tc>
                  <a:txBody>
                    <a:bodyPr/>
                    <a:lstStyle/>
                    <a:p>
                      <a:r>
                        <a:rPr lang="en-US" altLang="zh-CN" sz="2400" dirty="0"/>
                        <a:t>2.07</a:t>
                      </a:r>
                      <a:endParaRPr lang="zh-CN" altLang="en-US" sz="2400" dirty="0"/>
                    </a:p>
                  </a:txBody>
                  <a:tcPr/>
                </a:tc>
                <a:extLst>
                  <a:ext uri="{0D108BD9-81ED-4DB2-BD59-A6C34878D82A}">
                    <a16:rowId xmlns:a16="http://schemas.microsoft.com/office/drawing/2014/main" val="3570133612"/>
                  </a:ext>
                </a:extLst>
              </a:tr>
              <a:tr h="906043">
                <a:tc>
                  <a:txBody>
                    <a:bodyPr/>
                    <a:lstStyle/>
                    <a:p>
                      <a:r>
                        <a:rPr lang="en-US" altLang="zh-CN" sz="2400" dirty="0"/>
                        <a:t>Our</a:t>
                      </a:r>
                    </a:p>
                    <a:p>
                      <a:r>
                        <a:rPr lang="en-US" altLang="zh-CN" sz="2400" dirty="0"/>
                        <a:t>solution</a:t>
                      </a:r>
                      <a:endParaRPr lang="zh-CN" altLang="en-US" sz="2400" dirty="0"/>
                    </a:p>
                  </a:txBody>
                  <a:tcPr/>
                </a:tc>
                <a:tc>
                  <a:txBody>
                    <a:bodyPr/>
                    <a:lstStyle/>
                    <a:p>
                      <a:r>
                        <a:rPr lang="en-US" altLang="zh-CN" sz="2400" dirty="0"/>
                        <a:t>72.31</a:t>
                      </a:r>
                      <a:endParaRPr lang="zh-CN" altLang="en-US" sz="2400" dirty="0"/>
                    </a:p>
                  </a:txBody>
                  <a:tcPr/>
                </a:tc>
                <a:tc>
                  <a:txBody>
                    <a:bodyPr/>
                    <a:lstStyle/>
                    <a:p>
                      <a:r>
                        <a:rPr lang="en-US" altLang="zh-CN" sz="2400" dirty="0"/>
                        <a:t>3230.56</a:t>
                      </a:r>
                      <a:endParaRPr lang="zh-CN" altLang="en-US" sz="2400" dirty="0"/>
                    </a:p>
                  </a:txBody>
                  <a:tcPr/>
                </a:tc>
                <a:tc>
                  <a:txBody>
                    <a:bodyPr/>
                    <a:lstStyle/>
                    <a:p>
                      <a:r>
                        <a:rPr lang="en-US" altLang="zh-CN" sz="2400" dirty="0"/>
                        <a:t>3569.94</a:t>
                      </a:r>
                      <a:endParaRPr lang="zh-CN" altLang="en-US" sz="2400" dirty="0"/>
                    </a:p>
                  </a:txBody>
                  <a:tcPr/>
                </a:tc>
                <a:tc>
                  <a:txBody>
                    <a:bodyPr/>
                    <a:lstStyle/>
                    <a:p>
                      <a:r>
                        <a:rPr lang="en-US" altLang="zh-CN" sz="2400" dirty="0"/>
                        <a:t>282.65</a:t>
                      </a:r>
                      <a:endParaRPr lang="zh-CN" altLang="en-US" sz="2400" dirty="0"/>
                    </a:p>
                  </a:txBody>
                  <a:tcPr/>
                </a:tc>
                <a:tc>
                  <a:txBody>
                    <a:bodyPr/>
                    <a:lstStyle/>
                    <a:p>
                      <a:r>
                        <a:rPr lang="en-US" altLang="zh-CN" sz="2400" dirty="0"/>
                        <a:t>72.14</a:t>
                      </a:r>
                      <a:endParaRPr lang="zh-CN" altLang="en-US" sz="2400" dirty="0"/>
                    </a:p>
                  </a:txBody>
                  <a:tcPr/>
                </a:tc>
                <a:extLst>
                  <a:ext uri="{0D108BD9-81ED-4DB2-BD59-A6C34878D82A}">
                    <a16:rowId xmlns:a16="http://schemas.microsoft.com/office/drawing/2014/main" val="2044486026"/>
                  </a:ext>
                </a:extLst>
              </a:tr>
            </a:tbl>
          </a:graphicData>
        </a:graphic>
      </p:graphicFrame>
    </p:spTree>
    <p:extLst>
      <p:ext uri="{BB962C8B-B14F-4D97-AF65-F5344CB8AC3E}">
        <p14:creationId xmlns:p14="http://schemas.microsoft.com/office/powerpoint/2010/main" val="294441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9D1B9D8C-A161-4084-924B-59152344AFCF}" type="slidenum">
              <a:rPr lang="ko-KR" altLang="en-US" smtClean="0"/>
              <a:t>2</a:t>
            </a:fld>
            <a:endParaRPr lang="ko-KR" altLang="en-US"/>
          </a:p>
        </p:txBody>
      </p:sp>
      <p:sp>
        <p:nvSpPr>
          <p:cNvPr id="3" name="11 CuadroTexto"/>
          <p:cNvSpPr txBox="1"/>
          <p:nvPr/>
        </p:nvSpPr>
        <p:spPr>
          <a:xfrm>
            <a:off x="1432604" y="1801606"/>
            <a:ext cx="1546705" cy="1138773"/>
          </a:xfrm>
          <a:prstGeom prst="rect">
            <a:avLst/>
          </a:prstGeom>
          <a:noFill/>
        </p:spPr>
        <p:txBody>
          <a:bodyPr wrap="square" rtlCol="0">
            <a:spAutoFit/>
          </a:bodyPr>
          <a:lstStyle/>
          <a:p>
            <a:r>
              <a:rPr lang="en-US" altLang="zh-CN" sz="2400" b="1" dirty="0">
                <a:latin typeface="Calibri" panose="020F0502020204030204" pitchFamily="34" charset="0"/>
                <a:cs typeface="Calibri" panose="020F0502020204030204" pitchFamily="34" charset="0"/>
              </a:rPr>
              <a:t>Supervisor</a:t>
            </a:r>
          </a:p>
          <a:p>
            <a:endParaRPr lang="en-US" sz="44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3"/>
          <a:stretch>
            <a:fillRect/>
          </a:stretch>
        </p:blipFill>
        <p:spPr>
          <a:xfrm>
            <a:off x="1532231" y="2254052"/>
            <a:ext cx="1436396" cy="1611093"/>
          </a:xfrm>
          <a:prstGeom prst="rect">
            <a:avLst/>
          </a:prstGeom>
        </p:spPr>
      </p:pic>
      <p:sp>
        <p:nvSpPr>
          <p:cNvPr id="7" name="文本框 6"/>
          <p:cNvSpPr txBox="1"/>
          <p:nvPr/>
        </p:nvSpPr>
        <p:spPr>
          <a:xfrm>
            <a:off x="360952" y="3903109"/>
            <a:ext cx="3690009" cy="1754326"/>
          </a:xfrm>
          <a:prstGeom prst="rect">
            <a:avLst/>
          </a:prstGeom>
          <a:noFill/>
        </p:spPr>
        <p:txBody>
          <a:bodyPr wrap="square" rtlCol="0">
            <a:spAutoFit/>
          </a:bodyPr>
          <a:lstStyle/>
          <a:p>
            <a:pPr algn="ctr"/>
            <a:r>
              <a:rPr kumimoji="1" lang="en-US" altLang="zh-CN" b="1" dirty="0" err="1"/>
              <a:t>Jie</a:t>
            </a:r>
            <a:r>
              <a:rPr kumimoji="1" lang="en-US" altLang="zh-CN" b="1" dirty="0"/>
              <a:t> Liu</a:t>
            </a:r>
          </a:p>
          <a:p>
            <a:r>
              <a:rPr lang="en-US" altLang="zh-CN" b="1" dirty="0"/>
              <a:t>- Assistant Researcher</a:t>
            </a:r>
          </a:p>
          <a:p>
            <a:r>
              <a:rPr lang="en-US" altLang="zh-CN" b="1" dirty="0"/>
              <a:t>- </a:t>
            </a:r>
            <a:r>
              <a:rPr lang="en-US" altLang="zh-CN" b="1" dirty="0" err="1"/>
              <a:t>Mutimedia</a:t>
            </a:r>
            <a:r>
              <a:rPr lang="en-US" altLang="zh-CN" b="1" dirty="0"/>
              <a:t> Computing Group</a:t>
            </a:r>
          </a:p>
          <a:p>
            <a:pPr marL="285750" indent="-285750">
              <a:buFontTx/>
              <a:buChar char="-"/>
            </a:pPr>
            <a:r>
              <a:rPr kumimoji="1" lang="en-US" altLang="zh-CN" b="1" dirty="0"/>
              <a:t>Nanjing University</a:t>
            </a:r>
            <a:r>
              <a:rPr lang="en-US" altLang="zh-CN" dirty="0"/>
              <a:t> </a:t>
            </a:r>
          </a:p>
          <a:p>
            <a:r>
              <a:rPr lang="en-US" altLang="zh-CN" b="1" dirty="0"/>
              <a:t>(2022.11~now)</a:t>
            </a:r>
            <a:endParaRPr kumimoji="1" lang="en-US" altLang="zh-CN" b="1" dirty="0"/>
          </a:p>
          <a:p>
            <a:r>
              <a:rPr lang="en-US" altLang="zh-CN" b="1" dirty="0"/>
              <a:t>- ‪</a:t>
            </a:r>
            <a:r>
              <a:rPr kumimoji="1" lang="en-US" altLang="zh-CN" b="1" dirty="0"/>
              <a:t>liujie@nju.edu.cn</a:t>
            </a:r>
          </a:p>
        </p:txBody>
      </p:sp>
      <p:pic>
        <p:nvPicPr>
          <p:cNvPr id="9" name="Picture 2" descr="https://www.nju.edu.cn/__local/F/7A/1D/91723945F34FAA0A9C67700CF8F_13B47AE2_E3A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72" y="1037971"/>
            <a:ext cx="2483228" cy="76363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C868C9D-CFBE-4C4C-8163-7A46C366E863}"/>
              </a:ext>
            </a:extLst>
          </p:cNvPr>
          <p:cNvSpPr txBox="1"/>
          <p:nvPr/>
        </p:nvSpPr>
        <p:spPr>
          <a:xfrm>
            <a:off x="3961070" y="1946791"/>
            <a:ext cx="8006338" cy="3970318"/>
          </a:xfrm>
          <a:prstGeom prst="rect">
            <a:avLst/>
          </a:prstGeom>
          <a:noFill/>
        </p:spPr>
        <p:txBody>
          <a:bodyPr wrap="square" rtlCol="0">
            <a:spAutoFit/>
          </a:bodyPr>
          <a:lstStyle/>
          <a:p>
            <a:endParaRPr lang="en-US" altLang="zh-CN" dirty="0"/>
          </a:p>
          <a:p>
            <a:r>
              <a:rPr lang="en-US" altLang="zh-CN" b="1" dirty="0" err="1"/>
              <a:t>Jinwen</a:t>
            </a:r>
            <a:r>
              <a:rPr lang="en-US" altLang="zh-CN" b="1" dirty="0"/>
              <a:t> Liang:  </a:t>
            </a:r>
            <a:r>
              <a:rPr lang="en-US" altLang="zh-CN" dirty="0"/>
              <a:t>Undergraduate student, Class of 2021, Department of Computer Science and Technology, Nanjing University.</a:t>
            </a:r>
          </a:p>
          <a:p>
            <a:endParaRPr lang="en-US" altLang="zh-CN" dirty="0"/>
          </a:p>
          <a:p>
            <a:r>
              <a:rPr lang="en-US" altLang="zh-CN" b="1" dirty="0" err="1"/>
              <a:t>Xingyu</a:t>
            </a:r>
            <a:r>
              <a:rPr lang="en-US" altLang="zh-CN" b="1" dirty="0"/>
              <a:t> </a:t>
            </a:r>
            <a:r>
              <a:rPr lang="en-US" altLang="zh-CN" b="1" dirty="0" err="1"/>
              <a:t>luo</a:t>
            </a:r>
            <a:r>
              <a:rPr lang="en-US" altLang="zh-CN" b="1" dirty="0"/>
              <a:t>:    </a:t>
            </a:r>
            <a:r>
              <a:rPr lang="en-US" altLang="zh-CN" dirty="0"/>
              <a:t>Undergraduate student, Class of 2021, Department of Computer Science and Technology, Nanjing University.</a:t>
            </a:r>
          </a:p>
          <a:p>
            <a:endParaRPr lang="en-US" altLang="zh-CN" dirty="0"/>
          </a:p>
          <a:p>
            <a:r>
              <a:rPr lang="en-US" altLang="zh-CN" b="1" dirty="0"/>
              <a:t>Lu Shi:          </a:t>
            </a:r>
            <a:r>
              <a:rPr lang="en-US" altLang="zh-CN" dirty="0"/>
              <a:t>Undergraduate student, Class of 2021, Department of Computer Science and Technology, Nanjing University.</a:t>
            </a:r>
          </a:p>
          <a:p>
            <a:endParaRPr lang="en-US" altLang="zh-CN" dirty="0"/>
          </a:p>
          <a:p>
            <a:r>
              <a:rPr lang="en-US" altLang="zh-CN" b="1" dirty="0" err="1"/>
              <a:t>Yuanze</a:t>
            </a:r>
            <a:r>
              <a:rPr lang="en-US" altLang="zh-CN" b="1" dirty="0"/>
              <a:t> Sun:   </a:t>
            </a:r>
            <a:r>
              <a:rPr lang="en-US" altLang="zh-CN" dirty="0"/>
              <a:t>Undergraduate student, Class of 2021, Department of Computer Science and Technology, Nanjing University.</a:t>
            </a:r>
          </a:p>
          <a:p>
            <a:endParaRPr lang="en-US" altLang="zh-CN" dirty="0"/>
          </a:p>
          <a:p>
            <a:endParaRPr lang="en-US" altLang="zh-CN" dirty="0"/>
          </a:p>
        </p:txBody>
      </p:sp>
      <p:sp>
        <p:nvSpPr>
          <p:cNvPr id="10" name="11 CuadroTexto">
            <a:extLst>
              <a:ext uri="{FF2B5EF4-FFF2-40B4-BE49-F238E27FC236}">
                <a16:creationId xmlns:a16="http://schemas.microsoft.com/office/drawing/2014/main" id="{FF8653F9-6CFD-473C-AE4F-486D42C82592}"/>
              </a:ext>
            </a:extLst>
          </p:cNvPr>
          <p:cNvSpPr txBox="1"/>
          <p:nvPr/>
        </p:nvSpPr>
        <p:spPr>
          <a:xfrm>
            <a:off x="3914601" y="1150259"/>
            <a:ext cx="4362797" cy="769441"/>
          </a:xfrm>
          <a:prstGeom prst="rect">
            <a:avLst/>
          </a:prstGeom>
          <a:noFill/>
        </p:spPr>
        <p:txBody>
          <a:bodyPr wrap="none" rtlCol="0">
            <a:spAutoFit/>
          </a:bodyPr>
          <a:lstStyle/>
          <a:p>
            <a:r>
              <a:rPr lang="en-US" altLang="zh-CN" sz="4400" b="1" dirty="0">
                <a:latin typeface="Calibri" panose="020F0502020204030204" pitchFamily="34" charset="0"/>
                <a:cs typeface="Calibri" panose="020F0502020204030204" pitchFamily="34" charset="0"/>
              </a:rPr>
              <a:t>Student members</a:t>
            </a:r>
            <a:endParaRPr lang="en-US" sz="44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5" name="直接连接符 4">
            <a:extLst>
              <a:ext uri="{FF2B5EF4-FFF2-40B4-BE49-F238E27FC236}">
                <a16:creationId xmlns:a16="http://schemas.microsoft.com/office/drawing/2014/main" id="{FF60B80E-6BD7-4EEA-AA7A-B8343699A47B}"/>
              </a:ext>
            </a:extLst>
          </p:cNvPr>
          <p:cNvCxnSpPr/>
          <p:nvPr/>
        </p:nvCxnSpPr>
        <p:spPr>
          <a:xfrm>
            <a:off x="3914601" y="1946791"/>
            <a:ext cx="0" cy="3553582"/>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023A9DC-8317-4EF9-AFB8-A54F851C3BE7}"/>
              </a:ext>
            </a:extLst>
          </p:cNvPr>
          <p:cNvSpPr txBox="1"/>
          <p:nvPr/>
        </p:nvSpPr>
        <p:spPr>
          <a:xfrm>
            <a:off x="450843" y="5651978"/>
            <a:ext cx="5645156" cy="923330"/>
          </a:xfrm>
          <a:prstGeom prst="rect">
            <a:avLst/>
          </a:prstGeom>
          <a:noFill/>
        </p:spPr>
        <p:txBody>
          <a:bodyPr wrap="square" rtlCol="0">
            <a:spAutoFit/>
          </a:bodyPr>
          <a:lstStyle/>
          <a:p>
            <a:r>
              <a:rPr lang="en-US" altLang="zh-CN" dirty="0" err="1">
                <a:hlinkClick r:id="rId5"/>
              </a:rPr>
              <a:t>Jie</a:t>
            </a:r>
            <a:r>
              <a:rPr lang="en-US" altLang="zh-CN" dirty="0">
                <a:hlinkClick r:id="rId5"/>
              </a:rPr>
              <a:t> Liu‬ - ‪Google Scholar</a:t>
            </a:r>
            <a:r>
              <a:rPr lang="zh-CN" altLang="en-US" dirty="0">
                <a:hlinkClick r:id="rId5"/>
              </a:rPr>
              <a:t>：</a:t>
            </a:r>
            <a:r>
              <a:rPr lang="en-US" altLang="zh-CN" dirty="0">
                <a:hlinkClick r:id="rId5"/>
              </a:rPr>
              <a:t>https://scholar.google.com/</a:t>
            </a:r>
            <a:r>
              <a:rPr lang="en-US" altLang="zh-CN" dirty="0" err="1">
                <a:hlinkClick r:id="rId5"/>
              </a:rPr>
              <a:t>citations?user</a:t>
            </a:r>
            <a:r>
              <a:rPr lang="en-US" altLang="zh-CN" dirty="0">
                <a:hlinkClick r:id="rId5"/>
              </a:rPr>
              <a:t>=oab9IRYAAAAJ&amp;hl=</a:t>
            </a:r>
            <a:r>
              <a:rPr lang="en-US" altLang="zh-CN" dirty="0" err="1">
                <a:hlinkClick r:id="rId5"/>
              </a:rPr>
              <a:t>en</a:t>
            </a:r>
            <a:r>
              <a:rPr lang="en-US" altLang="zh-CN" dirty="0">
                <a:hlinkClick r:id="rId5"/>
              </a:rPr>
              <a:t>‬</a:t>
            </a:r>
            <a:endParaRPr kumimoji="1" lang="en-US" altLang="zh-CN" dirty="0"/>
          </a:p>
          <a:p>
            <a:endParaRPr lang="zh-CN" altLang="en-US" dirty="0"/>
          </a:p>
        </p:txBody>
      </p:sp>
      <p:sp>
        <p:nvSpPr>
          <p:cNvPr id="4" name="文本框 3">
            <a:extLst>
              <a:ext uri="{FF2B5EF4-FFF2-40B4-BE49-F238E27FC236}">
                <a16:creationId xmlns:a16="http://schemas.microsoft.com/office/drawing/2014/main" id="{DBF616D0-B482-ECF2-E974-B1F27793BF39}"/>
              </a:ext>
            </a:extLst>
          </p:cNvPr>
          <p:cNvSpPr txBox="1"/>
          <p:nvPr/>
        </p:nvSpPr>
        <p:spPr>
          <a:xfrm>
            <a:off x="9978887" y="874643"/>
            <a:ext cx="184731" cy="369332"/>
          </a:xfrm>
          <a:prstGeom prst="rect">
            <a:avLst/>
          </a:prstGeom>
          <a:noFill/>
        </p:spPr>
        <p:txBody>
          <a:bodyPr wrap="none" rtlCol="0">
            <a:spAutoFit/>
          </a:bodyPr>
          <a:lstStyle/>
          <a:p>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20</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5394875"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failed but promising attempts</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330200" y="988170"/>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3200" b="1" dirty="0">
                <a:solidFill>
                  <a:srgbClr val="0070C0"/>
                </a:solidFill>
                <a:latin typeface="Calibri" panose="020F0502020204030204" pitchFamily="34" charset="0"/>
                <a:ea typeface="Calibri" panose="020F0502020204030204" pitchFamily="34" charset="0"/>
                <a:cs typeface="Calibri" panose="020F0502020204030204" pitchFamily="34" charset="0"/>
              </a:rPr>
              <a:t>Attempts</a:t>
            </a:r>
          </a:p>
          <a:p>
            <a:pPr lvl="1"/>
            <a:r>
              <a:rPr lang="en-US" altLang="zh-CN" dirty="0">
                <a:latin typeface="Calibri" panose="020F0502020204030204" pitchFamily="34" charset="0"/>
                <a:cs typeface="Calibri" panose="020F0502020204030204" pitchFamily="34" charset="0"/>
              </a:rPr>
              <a:t>Replace the NEON instruction set with the SVE instruction in the final stage of </a:t>
            </a:r>
          </a:p>
          <a:p>
            <a:pPr marL="457200" lvl="1" indent="0">
              <a:buNone/>
            </a:pPr>
            <a:r>
              <a:rPr lang="en-US" altLang="ja-JP" dirty="0">
                <a:latin typeface="Calibri" panose="020F0502020204030204" pitchFamily="34" charset="0"/>
                <a:cs typeface="Calibri" panose="020F0502020204030204" pitchFamily="34" charset="0"/>
              </a:rPr>
              <a:t>    competition</a:t>
            </a:r>
          </a:p>
          <a:p>
            <a:pPr lvl="1"/>
            <a:r>
              <a:rPr lang="en-US" altLang="ja-JP" dirty="0">
                <a:latin typeface="Calibri" panose="020F0502020204030204" pitchFamily="34" charset="0"/>
                <a:ea typeface="Calibri" panose="020F0502020204030204" pitchFamily="34" charset="0"/>
                <a:cs typeface="Calibri" panose="020F0502020204030204" pitchFamily="34" charset="0"/>
              </a:rPr>
              <a:t>Rearrange the tensor weights during the quantization stage and reduce the memory size that needed to be saved after the rearrangement</a:t>
            </a:r>
          </a:p>
          <a:p>
            <a:pPr lvl="1"/>
            <a:r>
              <a:rPr lang="en-US" altLang="ja-JP" dirty="0">
                <a:latin typeface="Calibri" panose="020F0502020204030204" pitchFamily="34" charset="0"/>
                <a:ea typeface="Calibri" panose="020F0502020204030204" pitchFamily="34" charset="0"/>
                <a:cs typeface="Calibri" panose="020F0502020204030204" pitchFamily="34" charset="0"/>
              </a:rPr>
              <a:t>Prune the model		</a:t>
            </a:r>
          </a:p>
          <a:p>
            <a:pPr marL="457200" lvl="1" indent="0">
              <a:buNone/>
            </a:pPr>
            <a:r>
              <a:rPr lang="en-US" altLang="zh-CN" sz="4000" dirty="0">
                <a:latin typeface="Calibri" panose="020F0502020204030204" pitchFamily="34" charset="0"/>
                <a:ea typeface="Calibri" panose="020F0502020204030204" pitchFamily="34" charset="0"/>
                <a:cs typeface="Calibri" panose="020F0502020204030204" pitchFamily="34" charset="0"/>
              </a:rPr>
              <a:t>···</a:t>
            </a:r>
            <a:endParaRPr lang="en-US" altLang="ja-JP" dirty="0">
              <a:latin typeface="Calibri" panose="020F0502020204030204" pitchFamily="34" charset="0"/>
              <a:ea typeface="Calibri" panose="020F0502020204030204" pitchFamily="34" charset="0"/>
              <a:cs typeface="Calibri" panose="020F0502020204030204" pitchFamily="34" charset="0"/>
            </a:endParaRPr>
          </a:p>
          <a:p>
            <a:pPr lvl="1"/>
            <a:endParaRPr lang="en-US" altLang="ja-JP"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8605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21</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2040943"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latin typeface="Calibri" panose="020F0502020204030204" pitchFamily="34" charset="0"/>
                <a:ea typeface="Calibri" panose="020F0502020204030204" pitchFamily="34" charset="0"/>
                <a:cs typeface="Calibri" panose="020F0502020204030204" pitchFamily="34" charset="0"/>
              </a:rPr>
              <a:t>Our </a:t>
            </a:r>
            <a:r>
              <a:rPr lang="en-US" altLang="ja-JP" b="1" dirty="0">
                <a:latin typeface="Calibri" panose="020F0502020204030204" pitchFamily="34" charset="0"/>
                <a:ea typeface="Calibri" panose="020F0502020204030204" pitchFamily="34" charset="0"/>
                <a:cs typeface="Calibri" panose="020F0502020204030204" pitchFamily="34" charset="0"/>
              </a:rPr>
              <a:t>quantization strategy </a:t>
            </a:r>
            <a:r>
              <a:rPr lang="en-US" altLang="ja-JP" dirty="0">
                <a:latin typeface="Calibri" panose="020F0502020204030204" pitchFamily="34" charset="0"/>
                <a:ea typeface="Calibri" panose="020F0502020204030204" pitchFamily="34" charset="0"/>
                <a:cs typeface="Calibri" panose="020F0502020204030204" pitchFamily="34" charset="0"/>
              </a:rPr>
              <a:t>successfully minimized model size and computational requirements without degrading accuracy.</a:t>
            </a:r>
          </a:p>
          <a:p>
            <a:endParaRPr lang="en-US" altLang="ja-JP" dirty="0">
              <a:latin typeface="Calibri" panose="020F0502020204030204" pitchFamily="34" charset="0"/>
              <a:ea typeface="Calibri" panose="020F0502020204030204" pitchFamily="34" charset="0"/>
              <a:cs typeface="Calibri" panose="020F0502020204030204" pitchFamily="34" charset="0"/>
            </a:endParaRPr>
          </a:p>
          <a:p>
            <a:r>
              <a:rPr lang="en-US" altLang="ja-JP" dirty="0">
                <a:latin typeface="Calibri" panose="020F0502020204030204" pitchFamily="34" charset="0"/>
                <a:ea typeface="Calibri" panose="020F0502020204030204" pitchFamily="34" charset="0"/>
                <a:cs typeface="Calibri" panose="020F0502020204030204" pitchFamily="34" charset="0"/>
              </a:rPr>
              <a:t>Our </a:t>
            </a:r>
            <a:r>
              <a:rPr lang="en-US" altLang="ja-JP" b="1" dirty="0">
                <a:latin typeface="Calibri" panose="020F0502020204030204" pitchFamily="34" charset="0"/>
                <a:ea typeface="Calibri" panose="020F0502020204030204" pitchFamily="34" charset="0"/>
                <a:cs typeface="Calibri" panose="020F0502020204030204" pitchFamily="34" charset="0"/>
              </a:rPr>
              <a:t>extensive work </a:t>
            </a:r>
            <a:r>
              <a:rPr lang="en-US" altLang="ja-JP" dirty="0">
                <a:latin typeface="Calibri" panose="020F0502020204030204" pitchFamily="34" charset="0"/>
                <a:ea typeface="Calibri" panose="020F0502020204030204" pitchFamily="34" charset="0"/>
                <a:cs typeface="Calibri" panose="020F0502020204030204" pitchFamily="34" charset="0"/>
              </a:rPr>
              <a:t>on llama.cpp has culminated in substantial improvements in inference efficiency. By integrating advanced instruction sets and optimizing tensor operations, we have maximized the utilization of hardware capabilities.</a:t>
            </a:r>
          </a:p>
          <a:p>
            <a:endParaRPr lang="en-US" altLang="ja-JP" dirty="0">
              <a:latin typeface="Calibri" panose="020F0502020204030204" pitchFamily="34" charset="0"/>
              <a:ea typeface="Calibri" panose="020F0502020204030204" pitchFamily="34" charset="0"/>
              <a:cs typeface="Calibri" panose="020F0502020204030204" pitchFamily="34" charset="0"/>
            </a:endParaRPr>
          </a:p>
          <a:p>
            <a:r>
              <a:rPr lang="en-US" altLang="ja-JP" dirty="0">
                <a:latin typeface="Calibri" panose="020F0502020204030204" pitchFamily="34" charset="0"/>
                <a:ea typeface="Calibri" panose="020F0502020204030204" pitchFamily="34" charset="0"/>
                <a:cs typeface="Calibri" panose="020F0502020204030204" pitchFamily="34" charset="0"/>
              </a:rPr>
              <a:t>Our </a:t>
            </a:r>
            <a:r>
              <a:rPr lang="en-US" altLang="ja-JP" b="1" dirty="0">
                <a:latin typeface="Calibri" panose="020F0502020204030204" pitchFamily="34" charset="0"/>
                <a:ea typeface="Calibri" panose="020F0502020204030204" pitchFamily="34" charset="0"/>
                <a:cs typeface="Calibri" panose="020F0502020204030204" pitchFamily="34" charset="0"/>
              </a:rPr>
              <a:t>fine-tuning practices </a:t>
            </a:r>
            <a:r>
              <a:rPr lang="en-US" altLang="ja-JP" dirty="0">
                <a:latin typeface="Calibri" panose="020F0502020204030204" pitchFamily="34" charset="0"/>
                <a:ea typeface="Calibri" panose="020F0502020204030204" pitchFamily="34" charset="0"/>
                <a:cs typeface="Calibri" panose="020F0502020204030204" pitchFamily="34" charset="0"/>
              </a:rPr>
              <a:t>refine the models’ accuracy on specific tasks, with strategic adjustments to model parameters and training methods.</a:t>
            </a:r>
          </a:p>
        </p:txBody>
      </p:sp>
    </p:spTree>
    <p:extLst>
      <p:ext uri="{BB962C8B-B14F-4D97-AF65-F5344CB8AC3E}">
        <p14:creationId xmlns:p14="http://schemas.microsoft.com/office/powerpoint/2010/main" val="1169885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22</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2052100"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1800" dirty="0">
                <a:latin typeface="Calibri" panose="020F0502020204030204" pitchFamily="34" charset="0"/>
                <a:ea typeface="Calibri" panose="020F0502020204030204" pitchFamily="34" charset="0"/>
                <a:cs typeface="Calibri" panose="020F0502020204030204" pitchFamily="34" charset="0"/>
              </a:rPr>
              <a:t>[1] Tim </a:t>
            </a:r>
            <a:r>
              <a:rPr lang="en-US" altLang="ja-JP" sz="1800" dirty="0" err="1">
                <a:latin typeface="Calibri" panose="020F0502020204030204" pitchFamily="34" charset="0"/>
                <a:ea typeface="Calibri" panose="020F0502020204030204" pitchFamily="34" charset="0"/>
                <a:cs typeface="Calibri" panose="020F0502020204030204" pitchFamily="34" charset="0"/>
              </a:rPr>
              <a:t>Dettmers</a:t>
            </a:r>
            <a:r>
              <a:rPr lang="en-US" altLang="ja-JP" sz="1800" dirty="0">
                <a:latin typeface="Calibri" panose="020F0502020204030204" pitchFamily="34" charset="0"/>
                <a:ea typeface="Calibri" panose="020F0502020204030204" pitchFamily="34" charset="0"/>
                <a:cs typeface="Calibri" panose="020F0502020204030204" pitchFamily="34" charset="0"/>
              </a:rPr>
              <a:t> et al. “</a:t>
            </a:r>
            <a:r>
              <a:rPr lang="en-US" altLang="ja-JP" sz="1800" dirty="0" err="1">
                <a:latin typeface="Calibri" panose="020F0502020204030204" pitchFamily="34" charset="0"/>
                <a:ea typeface="Calibri" panose="020F0502020204030204" pitchFamily="34" charset="0"/>
                <a:cs typeface="Calibri" panose="020F0502020204030204" pitchFamily="34" charset="0"/>
              </a:rPr>
              <a:t>QLoRA</a:t>
            </a:r>
            <a:r>
              <a:rPr lang="en-US" altLang="ja-JP" sz="1800" dirty="0">
                <a:latin typeface="Calibri" panose="020F0502020204030204" pitchFamily="34" charset="0"/>
                <a:ea typeface="Calibri" panose="020F0502020204030204" pitchFamily="34" charset="0"/>
                <a:cs typeface="Calibri" panose="020F0502020204030204" pitchFamily="34" charset="0"/>
              </a:rPr>
              <a:t>: Efficient Finetuning of Quantized LLMs”. In: Advances in Neural Information Processing Systems. Ed. by A. Oh et al. Vol. 36. Curran Associates, Inc., 2023, pp. 10088–10115. URL: https : / / proceedings . </a:t>
            </a:r>
            <a:r>
              <a:rPr lang="en-US" altLang="ja-JP" sz="1800" dirty="0" err="1">
                <a:latin typeface="Calibri" panose="020F0502020204030204" pitchFamily="34" charset="0"/>
                <a:ea typeface="Calibri" panose="020F0502020204030204" pitchFamily="34" charset="0"/>
                <a:cs typeface="Calibri" panose="020F0502020204030204" pitchFamily="34" charset="0"/>
              </a:rPr>
              <a:t>neurips</a:t>
            </a:r>
            <a:r>
              <a:rPr lang="en-US" altLang="ja-JP" sz="1800" dirty="0">
                <a:latin typeface="Calibri" panose="020F0502020204030204" pitchFamily="34" charset="0"/>
                <a:ea typeface="Calibri" panose="020F0502020204030204" pitchFamily="34" charset="0"/>
                <a:cs typeface="Calibri" panose="020F0502020204030204" pitchFamily="34" charset="0"/>
              </a:rPr>
              <a:t> . cc / paper files / paper / 2023 / file / 1feb87871436031bdc0f2beaa62a049b - Paper Conference.pdf. </a:t>
            </a:r>
          </a:p>
          <a:p>
            <a:pPr marL="0" indent="0">
              <a:buNone/>
            </a:pPr>
            <a:r>
              <a:rPr lang="en-US" altLang="ja-JP" sz="1800" dirty="0">
                <a:latin typeface="Calibri" panose="020F0502020204030204" pitchFamily="34" charset="0"/>
                <a:ea typeface="Calibri" panose="020F0502020204030204" pitchFamily="34" charset="0"/>
                <a:cs typeface="Calibri" panose="020F0502020204030204" pitchFamily="34" charset="0"/>
              </a:rPr>
              <a:t>[2] Ning Ding et al. Enhancing Chat Language Models by Scaling High-quality Instructional Conversations. 2023. </a:t>
            </a:r>
            <a:r>
              <a:rPr lang="en-US" altLang="ja-JP" sz="1800" dirty="0" err="1">
                <a:latin typeface="Calibri" panose="020F0502020204030204" pitchFamily="34" charset="0"/>
                <a:ea typeface="Calibri" panose="020F0502020204030204" pitchFamily="34" charset="0"/>
                <a:cs typeface="Calibri" panose="020F0502020204030204" pitchFamily="34" charset="0"/>
              </a:rPr>
              <a:t>arXiv</a:t>
            </a:r>
            <a:r>
              <a:rPr lang="en-US" altLang="ja-JP" sz="1800" dirty="0">
                <a:latin typeface="Calibri" panose="020F0502020204030204" pitchFamily="34" charset="0"/>
                <a:ea typeface="Calibri" panose="020F0502020204030204" pitchFamily="34" charset="0"/>
                <a:cs typeface="Calibri" panose="020F0502020204030204" pitchFamily="34" charset="0"/>
              </a:rPr>
              <a:t>: 2305.14233 [cs.CL]. </a:t>
            </a:r>
          </a:p>
          <a:p>
            <a:pPr marL="0" indent="0">
              <a:buNone/>
            </a:pPr>
            <a:r>
              <a:rPr lang="en-US" altLang="ja-JP" sz="1800" dirty="0">
                <a:latin typeface="Calibri" panose="020F0502020204030204" pitchFamily="34" charset="0"/>
                <a:ea typeface="Calibri" panose="020F0502020204030204" pitchFamily="34" charset="0"/>
                <a:cs typeface="Calibri" panose="020F0502020204030204" pitchFamily="34" charset="0"/>
              </a:rPr>
              <a:t>[3] Elias </a:t>
            </a:r>
            <a:r>
              <a:rPr lang="en-US" altLang="ja-JP" sz="1800" dirty="0" err="1">
                <a:latin typeface="Calibri" panose="020F0502020204030204" pitchFamily="34" charset="0"/>
                <a:ea typeface="Calibri" panose="020F0502020204030204" pitchFamily="34" charset="0"/>
                <a:cs typeface="Calibri" panose="020F0502020204030204" pitchFamily="34" charset="0"/>
              </a:rPr>
              <a:t>Frantar</a:t>
            </a:r>
            <a:r>
              <a:rPr lang="en-US" altLang="ja-JP" sz="1800" dirty="0">
                <a:latin typeface="Calibri" panose="020F0502020204030204" pitchFamily="34" charset="0"/>
                <a:ea typeface="Calibri" panose="020F0502020204030204" pitchFamily="34" charset="0"/>
                <a:cs typeface="Calibri" panose="020F0502020204030204" pitchFamily="34" charset="0"/>
              </a:rPr>
              <a:t> et al. “GPTQ: Accurate Post-training Compression for Generative Pretrained Transformers”. In: </a:t>
            </a:r>
            <a:r>
              <a:rPr lang="en-US" altLang="ja-JP" sz="1800" dirty="0" err="1">
                <a:latin typeface="Calibri" panose="020F0502020204030204" pitchFamily="34" charset="0"/>
                <a:ea typeface="Calibri" panose="020F0502020204030204" pitchFamily="34" charset="0"/>
                <a:cs typeface="Calibri" panose="020F0502020204030204" pitchFamily="34" charset="0"/>
              </a:rPr>
              <a:t>arXiv</a:t>
            </a:r>
            <a:r>
              <a:rPr lang="en-US" altLang="ja-JP" sz="1800" dirty="0">
                <a:latin typeface="Calibri" panose="020F0502020204030204" pitchFamily="34" charset="0"/>
                <a:ea typeface="Calibri" panose="020F0502020204030204" pitchFamily="34" charset="0"/>
                <a:cs typeface="Calibri" panose="020F0502020204030204" pitchFamily="34" charset="0"/>
              </a:rPr>
              <a:t> preprint arXiv:2210.17323 (2022). </a:t>
            </a:r>
          </a:p>
          <a:p>
            <a:pPr marL="0" indent="0">
              <a:buNone/>
            </a:pPr>
            <a:r>
              <a:rPr lang="en-US" altLang="ja-JP" sz="1800" dirty="0">
                <a:latin typeface="Calibri" panose="020F0502020204030204" pitchFamily="34" charset="0"/>
                <a:ea typeface="Calibri" panose="020F0502020204030204" pitchFamily="34" charset="0"/>
                <a:cs typeface="Calibri" panose="020F0502020204030204" pitchFamily="34" charset="0"/>
              </a:rPr>
              <a:t>[4] Edward J. Hu et al. “</a:t>
            </a:r>
            <a:r>
              <a:rPr lang="en-US" altLang="ja-JP" sz="1800" dirty="0" err="1">
                <a:latin typeface="Calibri" panose="020F0502020204030204" pitchFamily="34" charset="0"/>
                <a:ea typeface="Calibri" panose="020F0502020204030204" pitchFamily="34" charset="0"/>
                <a:cs typeface="Calibri" panose="020F0502020204030204" pitchFamily="34" charset="0"/>
              </a:rPr>
              <a:t>LoRA</a:t>
            </a:r>
            <a:r>
              <a:rPr lang="en-US" altLang="ja-JP" sz="1800" dirty="0">
                <a:latin typeface="Calibri" panose="020F0502020204030204" pitchFamily="34" charset="0"/>
                <a:ea typeface="Calibri" panose="020F0502020204030204" pitchFamily="34" charset="0"/>
                <a:cs typeface="Calibri" panose="020F0502020204030204" pitchFamily="34" charset="0"/>
              </a:rPr>
              <a:t>: Low-Rank Adaptation of Large Language Models”. In: </a:t>
            </a:r>
            <a:r>
              <a:rPr lang="en-US" altLang="ja-JP" sz="1800" dirty="0" err="1">
                <a:latin typeface="Calibri" panose="020F0502020204030204" pitchFamily="34" charset="0"/>
                <a:ea typeface="Calibri" panose="020F0502020204030204" pitchFamily="34" charset="0"/>
                <a:cs typeface="Calibri" panose="020F0502020204030204" pitchFamily="34" charset="0"/>
              </a:rPr>
              <a:t>CoRR</a:t>
            </a:r>
            <a:r>
              <a:rPr lang="en-US" altLang="ja-JP" sz="1800" dirty="0">
                <a:latin typeface="Calibri" panose="020F0502020204030204" pitchFamily="34" charset="0"/>
                <a:ea typeface="Calibri" panose="020F0502020204030204" pitchFamily="34" charset="0"/>
                <a:cs typeface="Calibri" panose="020F0502020204030204" pitchFamily="34" charset="0"/>
              </a:rPr>
              <a:t> abs/2106.09685 (2021). </a:t>
            </a:r>
            <a:r>
              <a:rPr lang="en-US" altLang="ja-JP" sz="1800" dirty="0" err="1">
                <a:latin typeface="Calibri" panose="020F0502020204030204" pitchFamily="34" charset="0"/>
                <a:ea typeface="Calibri" panose="020F0502020204030204" pitchFamily="34" charset="0"/>
                <a:cs typeface="Calibri" panose="020F0502020204030204" pitchFamily="34" charset="0"/>
              </a:rPr>
              <a:t>arXiv</a:t>
            </a:r>
            <a:r>
              <a:rPr lang="en-US" altLang="ja-JP" sz="1800" dirty="0">
                <a:latin typeface="Calibri" panose="020F0502020204030204" pitchFamily="34" charset="0"/>
                <a:ea typeface="Calibri" panose="020F0502020204030204" pitchFamily="34" charset="0"/>
                <a:cs typeface="Calibri" panose="020F0502020204030204" pitchFamily="34" charset="0"/>
              </a:rPr>
              <a:t>: 2106.09685. URL: https://arxiv.org/abs/ 2106.09685. </a:t>
            </a:r>
          </a:p>
          <a:p>
            <a:pPr marL="0" indent="0">
              <a:buNone/>
            </a:pPr>
            <a:r>
              <a:rPr lang="en-US" altLang="ja-JP" sz="1800" dirty="0">
                <a:latin typeface="Calibri" panose="020F0502020204030204" pitchFamily="34" charset="0"/>
                <a:ea typeface="Calibri" panose="020F0502020204030204" pitchFamily="34" charset="0"/>
                <a:cs typeface="Calibri" panose="020F0502020204030204" pitchFamily="34" charset="0"/>
              </a:rPr>
              <a:t>[5] Ji Lin et al. “AWQ: Activation-aware Weight Quantization for LLM Compression and Acceleration”. In: </a:t>
            </a:r>
            <a:r>
              <a:rPr lang="en-US" altLang="ja-JP" sz="1800" dirty="0" err="1">
                <a:latin typeface="Calibri" panose="020F0502020204030204" pitchFamily="34" charset="0"/>
                <a:ea typeface="Calibri" panose="020F0502020204030204" pitchFamily="34" charset="0"/>
                <a:cs typeface="Calibri" panose="020F0502020204030204" pitchFamily="34" charset="0"/>
              </a:rPr>
              <a:t>arXiv</a:t>
            </a:r>
            <a:r>
              <a:rPr lang="en-US" altLang="ja-JP" sz="1800" dirty="0">
                <a:latin typeface="Calibri" panose="020F0502020204030204" pitchFamily="34" charset="0"/>
                <a:ea typeface="Calibri" panose="020F0502020204030204" pitchFamily="34" charset="0"/>
                <a:cs typeface="Calibri" panose="020F0502020204030204" pitchFamily="34" charset="0"/>
              </a:rPr>
              <a:t> (2023). </a:t>
            </a:r>
          </a:p>
          <a:p>
            <a:pPr marL="0" indent="0">
              <a:buNone/>
            </a:pPr>
            <a:r>
              <a:rPr lang="en-US" altLang="ja-JP" sz="1800" dirty="0">
                <a:latin typeface="Calibri" panose="020F0502020204030204" pitchFamily="34" charset="0"/>
                <a:ea typeface="Calibri" panose="020F0502020204030204" pitchFamily="34" charset="0"/>
                <a:cs typeface="Calibri" panose="020F0502020204030204" pitchFamily="34" charset="0"/>
              </a:rPr>
              <a:t>[6] </a:t>
            </a:r>
            <a:r>
              <a:rPr lang="en-US" altLang="ja-JP" sz="1800" dirty="0" err="1">
                <a:latin typeface="Calibri" panose="020F0502020204030204" pitchFamily="34" charset="0"/>
                <a:ea typeface="Calibri" panose="020F0502020204030204" pitchFamily="34" charset="0"/>
                <a:cs typeface="Calibri" panose="020F0502020204030204" pitchFamily="34" charset="0"/>
              </a:rPr>
              <a:t>Baolin</a:t>
            </a:r>
            <a:r>
              <a:rPr lang="en-US" altLang="ja-JP" sz="1800" dirty="0">
                <a:latin typeface="Calibri" panose="020F0502020204030204" pitchFamily="34" charset="0"/>
                <a:ea typeface="Calibri" panose="020F0502020204030204" pitchFamily="34" charset="0"/>
                <a:cs typeface="Calibri" panose="020F0502020204030204" pitchFamily="34" charset="0"/>
              </a:rPr>
              <a:t> Peng et al. Instruction Tuning with GPT-4. 2023. </a:t>
            </a:r>
            <a:r>
              <a:rPr lang="en-US" altLang="ja-JP" sz="1800" dirty="0" err="1">
                <a:latin typeface="Calibri" panose="020F0502020204030204" pitchFamily="34" charset="0"/>
                <a:ea typeface="Calibri" panose="020F0502020204030204" pitchFamily="34" charset="0"/>
                <a:cs typeface="Calibri" panose="020F0502020204030204" pitchFamily="34" charset="0"/>
              </a:rPr>
              <a:t>arXiv</a:t>
            </a:r>
            <a:r>
              <a:rPr lang="en-US" altLang="ja-JP" sz="1800" dirty="0">
                <a:latin typeface="Calibri" panose="020F0502020204030204" pitchFamily="34" charset="0"/>
                <a:ea typeface="Calibri" panose="020F0502020204030204" pitchFamily="34" charset="0"/>
                <a:cs typeface="Calibri" panose="020F0502020204030204" pitchFamily="34" charset="0"/>
              </a:rPr>
              <a:t>: 2304.03277 [cs.CL]. </a:t>
            </a:r>
          </a:p>
          <a:p>
            <a:pPr marL="0" indent="0">
              <a:buNone/>
            </a:pPr>
            <a:r>
              <a:rPr lang="en-US" altLang="ja-JP" sz="1800" dirty="0">
                <a:latin typeface="Calibri" panose="020F0502020204030204" pitchFamily="34" charset="0"/>
                <a:ea typeface="Calibri" panose="020F0502020204030204" pitchFamily="34" charset="0"/>
                <a:cs typeface="Calibri" panose="020F0502020204030204" pitchFamily="34" charset="0"/>
              </a:rPr>
              <a:t>[7] </a:t>
            </a:r>
            <a:r>
              <a:rPr lang="en-US" altLang="ja-JP" sz="1800" dirty="0" err="1">
                <a:latin typeface="Calibri" panose="020F0502020204030204" pitchFamily="34" charset="0"/>
                <a:ea typeface="Calibri" panose="020F0502020204030204" pitchFamily="34" charset="0"/>
                <a:cs typeface="Calibri" panose="020F0502020204030204" pitchFamily="34" charset="0"/>
              </a:rPr>
              <a:t>Yuhui</a:t>
            </a:r>
            <a:r>
              <a:rPr lang="en-US" altLang="ja-JP" sz="1800" dirty="0">
                <a:latin typeface="Calibri" panose="020F0502020204030204" pitchFamily="34" charset="0"/>
                <a:ea typeface="Calibri" panose="020F0502020204030204" pitchFamily="34" charset="0"/>
                <a:cs typeface="Calibri" panose="020F0502020204030204" pitchFamily="34" charset="0"/>
              </a:rPr>
              <a:t> Xu et al. QA-</a:t>
            </a:r>
            <a:r>
              <a:rPr lang="en-US" altLang="ja-JP" sz="1800" dirty="0" err="1">
                <a:latin typeface="Calibri" panose="020F0502020204030204" pitchFamily="34" charset="0"/>
                <a:ea typeface="Calibri" panose="020F0502020204030204" pitchFamily="34" charset="0"/>
                <a:cs typeface="Calibri" panose="020F0502020204030204" pitchFamily="34" charset="0"/>
              </a:rPr>
              <a:t>LoRA</a:t>
            </a:r>
            <a:r>
              <a:rPr lang="en-US" altLang="ja-JP" sz="1800" dirty="0">
                <a:latin typeface="Calibri" panose="020F0502020204030204" pitchFamily="34" charset="0"/>
                <a:ea typeface="Calibri" panose="020F0502020204030204" pitchFamily="34" charset="0"/>
                <a:cs typeface="Calibri" panose="020F0502020204030204" pitchFamily="34" charset="0"/>
              </a:rPr>
              <a:t>: Quantization-Aware </a:t>
            </a:r>
            <a:r>
              <a:rPr lang="en-US" altLang="ja-JP" sz="1800" dirty="0" err="1">
                <a:latin typeface="Calibri" panose="020F0502020204030204" pitchFamily="34" charset="0"/>
                <a:ea typeface="Calibri" panose="020F0502020204030204" pitchFamily="34" charset="0"/>
                <a:cs typeface="Calibri" panose="020F0502020204030204" pitchFamily="34" charset="0"/>
              </a:rPr>
              <a:t>LowRank</a:t>
            </a:r>
            <a:r>
              <a:rPr lang="en-US" altLang="ja-JP" sz="1800" dirty="0">
                <a:latin typeface="Calibri" panose="020F0502020204030204" pitchFamily="34" charset="0"/>
                <a:ea typeface="Calibri" panose="020F0502020204030204" pitchFamily="34" charset="0"/>
                <a:cs typeface="Calibri" panose="020F0502020204030204" pitchFamily="34" charset="0"/>
              </a:rPr>
              <a:t> Adaptation of Large Language Models. 2023. </a:t>
            </a:r>
            <a:r>
              <a:rPr lang="en-US" altLang="ja-JP" sz="1800" dirty="0" err="1">
                <a:latin typeface="Calibri" panose="020F0502020204030204" pitchFamily="34" charset="0"/>
                <a:ea typeface="Calibri" panose="020F0502020204030204" pitchFamily="34" charset="0"/>
                <a:cs typeface="Calibri" panose="020F0502020204030204" pitchFamily="34" charset="0"/>
              </a:rPr>
              <a:t>arXiv</a:t>
            </a:r>
            <a:r>
              <a:rPr lang="en-US" altLang="ja-JP" sz="1800" dirty="0">
                <a:latin typeface="Calibri" panose="020F0502020204030204" pitchFamily="34" charset="0"/>
                <a:ea typeface="Calibri" panose="020F0502020204030204" pitchFamily="34" charset="0"/>
                <a:cs typeface="Calibri" panose="020F0502020204030204" pitchFamily="34" charset="0"/>
              </a:rPr>
              <a:t>: 2309.14717 [</a:t>
            </a:r>
            <a:r>
              <a:rPr lang="en-US" altLang="ja-JP" sz="1800" dirty="0" err="1">
                <a:latin typeface="Calibri" panose="020F0502020204030204" pitchFamily="34" charset="0"/>
                <a:ea typeface="Calibri" panose="020F0502020204030204" pitchFamily="34" charset="0"/>
                <a:cs typeface="Calibri" panose="020F0502020204030204" pitchFamily="34" charset="0"/>
              </a:rPr>
              <a:t>cs.LG</a:t>
            </a:r>
            <a:r>
              <a:rPr lang="en-US" altLang="ja-JP" sz="18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altLang="ja-JP" sz="1800" dirty="0">
                <a:latin typeface="Calibri" panose="020F0502020204030204" pitchFamily="34" charset="0"/>
                <a:ea typeface="Calibri" panose="020F0502020204030204" pitchFamily="34" charset="0"/>
                <a:cs typeface="Calibri" panose="020F0502020204030204" pitchFamily="34" charset="0"/>
              </a:rPr>
              <a:t>[8] </a:t>
            </a:r>
            <a:r>
              <a:rPr lang="en-US" altLang="ja-JP" sz="1800" dirty="0" err="1">
                <a:latin typeface="Calibri" panose="020F0502020204030204" pitchFamily="34" charset="0"/>
                <a:ea typeface="Calibri" panose="020F0502020204030204" pitchFamily="34" charset="0"/>
                <a:cs typeface="Calibri" panose="020F0502020204030204" pitchFamily="34" charset="0"/>
              </a:rPr>
              <a:t>Yaowei</a:t>
            </a:r>
            <a:r>
              <a:rPr lang="en-US" altLang="ja-JP" sz="1800" dirty="0">
                <a:latin typeface="Calibri" panose="020F0502020204030204" pitchFamily="34" charset="0"/>
                <a:ea typeface="Calibri" panose="020F0502020204030204" pitchFamily="34" charset="0"/>
                <a:cs typeface="Calibri" panose="020F0502020204030204" pitchFamily="34" charset="0"/>
              </a:rPr>
              <a:t> Zheng et al. </a:t>
            </a:r>
            <a:r>
              <a:rPr lang="en-US" altLang="ja-JP" sz="1800" dirty="0" err="1">
                <a:latin typeface="Calibri" panose="020F0502020204030204" pitchFamily="34" charset="0"/>
                <a:ea typeface="Calibri" panose="020F0502020204030204" pitchFamily="34" charset="0"/>
                <a:cs typeface="Calibri" panose="020F0502020204030204" pitchFamily="34" charset="0"/>
              </a:rPr>
              <a:t>LlamaFactory</a:t>
            </a:r>
            <a:r>
              <a:rPr lang="en-US" altLang="ja-JP" sz="1800" dirty="0">
                <a:latin typeface="Calibri" panose="020F0502020204030204" pitchFamily="34" charset="0"/>
                <a:ea typeface="Calibri" panose="020F0502020204030204" pitchFamily="34" charset="0"/>
                <a:cs typeface="Calibri" panose="020F0502020204030204" pitchFamily="34" charset="0"/>
              </a:rPr>
              <a:t>: Unified Efficient Fine-Tuning of 100+ Language Models. 2024. </a:t>
            </a:r>
            <a:r>
              <a:rPr lang="en-US" altLang="ja-JP" sz="1800" dirty="0" err="1">
                <a:latin typeface="Calibri" panose="020F0502020204030204" pitchFamily="34" charset="0"/>
                <a:ea typeface="Calibri" panose="020F0502020204030204" pitchFamily="34" charset="0"/>
                <a:cs typeface="Calibri" panose="020F0502020204030204" pitchFamily="34" charset="0"/>
              </a:rPr>
              <a:t>arXiv</a:t>
            </a:r>
            <a:r>
              <a:rPr lang="en-US" altLang="ja-JP" sz="1800" dirty="0">
                <a:latin typeface="Calibri" panose="020F0502020204030204" pitchFamily="34" charset="0"/>
                <a:ea typeface="Calibri" panose="020F0502020204030204" pitchFamily="34" charset="0"/>
                <a:cs typeface="Calibri" panose="020F0502020204030204" pitchFamily="34" charset="0"/>
              </a:rPr>
              <a:t>: 2403.13372 [cs.CL].</a:t>
            </a:r>
          </a:p>
        </p:txBody>
      </p:sp>
    </p:spTree>
    <p:extLst>
      <p:ext uri="{BB962C8B-B14F-4D97-AF65-F5344CB8AC3E}">
        <p14:creationId xmlns:p14="http://schemas.microsoft.com/office/powerpoint/2010/main" val="1216082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23</a:t>
            </a:fld>
            <a:endParaRPr lang="ko-KR" altLang="en-US"/>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4018522" y="2429396"/>
            <a:ext cx="4154955" cy="1999208"/>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13800" dirty="0"/>
              <a:t>Q&amp;A</a:t>
            </a:r>
          </a:p>
        </p:txBody>
      </p:sp>
    </p:spTree>
    <p:extLst>
      <p:ext uri="{BB962C8B-B14F-4D97-AF65-F5344CB8AC3E}">
        <p14:creationId xmlns:p14="http://schemas.microsoft.com/office/powerpoint/2010/main" val="242909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3</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00446" y="166829"/>
            <a:ext cx="7903028" cy="584775"/>
          </a:xfrm>
          <a:prstGeom prst="rect">
            <a:avLst/>
          </a:prstGeom>
          <a:noFill/>
        </p:spPr>
        <p:txBody>
          <a:bodyPr wrap="squar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Our </a:t>
            </a:r>
            <a:r>
              <a:rPr lang="en-US" altLang="zh-CN" sz="3200" b="1" dirty="0">
                <a:latin typeface="Calibri" panose="020F0502020204030204" pitchFamily="34" charset="0"/>
                <a:ea typeface="Calibri" panose="020F0502020204030204" pitchFamily="34" charset="0"/>
                <a:cs typeface="Calibri" panose="020F0502020204030204" pitchFamily="34" charset="0"/>
              </a:rPr>
              <a:t>Approach</a:t>
            </a:r>
            <a:r>
              <a:rPr lang="en-US" sz="3200" b="1" dirty="0">
                <a:latin typeface="Calibri" panose="020F0502020204030204" pitchFamily="34" charset="0"/>
                <a:ea typeface="Calibri" panose="020F0502020204030204" pitchFamily="34" charset="0"/>
                <a:cs typeface="Calibri" panose="020F0502020204030204" pitchFamily="34" charset="0"/>
              </a:rPr>
              <a:t> to LLM Inference Optimization</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1200222" y="1927931"/>
            <a:ext cx="6765426" cy="4464496"/>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3200" dirty="0">
                <a:latin typeface="Calibri" panose="020F0502020204030204" pitchFamily="34" charset="0"/>
                <a:ea typeface="Calibri" panose="020F0502020204030204" pitchFamily="34" charset="0"/>
                <a:cs typeface="Calibri" panose="020F0502020204030204" pitchFamily="34" charset="0"/>
              </a:rPr>
              <a:t>Model Quantization</a:t>
            </a:r>
          </a:p>
          <a:p>
            <a:endParaRPr lang="en-US" altLang="ja-JP" sz="3200" dirty="0">
              <a:latin typeface="Calibri" panose="020F0502020204030204" pitchFamily="34" charset="0"/>
              <a:ea typeface="Calibri" panose="020F0502020204030204" pitchFamily="34" charset="0"/>
              <a:cs typeface="Calibri" panose="020F0502020204030204" pitchFamily="34" charset="0"/>
            </a:endParaRPr>
          </a:p>
          <a:p>
            <a:r>
              <a:rPr lang="en-US" altLang="ja-JP" sz="3200" dirty="0">
                <a:latin typeface="Calibri" panose="020F0502020204030204" pitchFamily="34" charset="0"/>
                <a:ea typeface="Calibri" panose="020F0502020204030204" pitchFamily="34" charset="0"/>
                <a:cs typeface="Calibri" panose="020F0502020204030204" pitchFamily="34" charset="0"/>
              </a:rPr>
              <a:t>Adjustment of llama.cpp Backend</a:t>
            </a:r>
          </a:p>
          <a:p>
            <a:endParaRPr lang="en-US" altLang="ja-JP" sz="3200" dirty="0">
              <a:latin typeface="Calibri" panose="020F0502020204030204" pitchFamily="34" charset="0"/>
              <a:ea typeface="Calibri" panose="020F0502020204030204" pitchFamily="34" charset="0"/>
              <a:cs typeface="Calibri" panose="020F0502020204030204" pitchFamily="34" charset="0"/>
            </a:endParaRPr>
          </a:p>
          <a:p>
            <a:r>
              <a:rPr lang="en-US" altLang="ja-JP" sz="3200" dirty="0">
                <a:latin typeface="Calibri" panose="020F0502020204030204" pitchFamily="34" charset="0"/>
                <a:ea typeface="Calibri" panose="020F0502020204030204" pitchFamily="34" charset="0"/>
                <a:cs typeface="Calibri" panose="020F0502020204030204" pitchFamily="34" charset="0"/>
              </a:rPr>
              <a:t>Fine-Tuning Practices</a:t>
            </a:r>
          </a:p>
        </p:txBody>
      </p:sp>
    </p:spTree>
    <p:extLst>
      <p:ext uri="{BB962C8B-B14F-4D97-AF65-F5344CB8AC3E}">
        <p14:creationId xmlns:p14="http://schemas.microsoft.com/office/powerpoint/2010/main" val="39766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4</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68568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1. Quantization</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latin typeface="Calibri" panose="020F0502020204030204" pitchFamily="34" charset="0"/>
                <a:ea typeface="Calibri" panose="020F0502020204030204" pitchFamily="34" charset="0"/>
                <a:cs typeface="Calibri" panose="020F0502020204030204" pitchFamily="34" charset="0"/>
              </a:rPr>
              <a:t>Quantization</a:t>
            </a:r>
            <a:r>
              <a:rPr lang="en-US" altLang="ja-JP" sz="2400" dirty="0">
                <a:latin typeface="Calibri" panose="020F0502020204030204" pitchFamily="34" charset="0"/>
                <a:ea typeface="Calibri" panose="020F0502020204030204" pitchFamily="34" charset="0"/>
                <a:cs typeface="Calibri" panose="020F0502020204030204" pitchFamily="34" charset="0"/>
              </a:rPr>
              <a:t> </a:t>
            </a:r>
            <a:r>
              <a:rPr lang="en-US" altLang="ja-JP" sz="2400" dirty="0">
                <a:solidFill>
                  <a:srgbClr val="C00000"/>
                </a:solidFill>
                <a:latin typeface="Calibri" panose="020F0502020204030204" pitchFamily="34" charset="0"/>
                <a:ea typeface="Calibri" panose="020F0502020204030204" pitchFamily="34" charset="0"/>
                <a:cs typeface="Calibri" panose="020F0502020204030204" pitchFamily="34" charset="0"/>
              </a:rPr>
              <a:t>maps a floating-point number into lower-bit integers</a:t>
            </a:r>
            <a:r>
              <a:rPr lang="en-US" altLang="ja-JP" sz="2400" dirty="0">
                <a:latin typeface="Calibri" panose="020F0502020204030204" pitchFamily="34" charset="0"/>
                <a:ea typeface="Calibri" panose="020F0502020204030204" pitchFamily="34" charset="0"/>
                <a:cs typeface="Calibri" panose="020F0502020204030204" pitchFamily="34" charset="0"/>
              </a:rPr>
              <a:t>, which is an effective method to reduce the model size and inference costs of LLMs.</a:t>
            </a: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a:lnSpc>
                <a:spcPts val="2000"/>
              </a:lnSpc>
            </a:pPr>
            <a:r>
              <a:rPr lang="en-US" altLang="ja-JP" sz="2400" dirty="0">
                <a:latin typeface="Calibri" panose="020F0502020204030204" pitchFamily="34" charset="0"/>
                <a:ea typeface="Calibri" panose="020F0502020204030204" pitchFamily="34" charset="0"/>
                <a:cs typeface="Calibri" panose="020F0502020204030204" pitchFamily="34" charset="0"/>
              </a:rPr>
              <a:t>We choose </a:t>
            </a:r>
            <a:r>
              <a:rPr lang="en-US" altLang="ja-JP" sz="2400" dirty="0">
                <a:solidFill>
                  <a:srgbClr val="C00000"/>
                </a:solidFill>
                <a:latin typeface="Calibri" panose="020F0502020204030204" pitchFamily="34" charset="0"/>
                <a:ea typeface="Calibri" panose="020F0502020204030204" pitchFamily="34" charset="0"/>
                <a:cs typeface="Calibri" panose="020F0502020204030204" pitchFamily="34" charset="0"/>
              </a:rPr>
              <a:t>AWQ (Activation-aware Weight Quantization) </a:t>
            </a:r>
            <a:r>
              <a:rPr lang="en-US" altLang="ja-JP" sz="2400" dirty="0">
                <a:latin typeface="Calibri" panose="020F0502020204030204" pitchFamily="34" charset="0"/>
                <a:ea typeface="Calibri" panose="020F0502020204030204" pitchFamily="34" charset="0"/>
                <a:cs typeface="Calibri" panose="020F0502020204030204" pitchFamily="34" charset="0"/>
              </a:rPr>
              <a:t>as our quantization strategy.</a:t>
            </a:r>
          </a:p>
        </p:txBody>
      </p:sp>
      <p:pic>
        <p:nvPicPr>
          <p:cNvPr id="6" name="图片 5">
            <a:extLst>
              <a:ext uri="{FF2B5EF4-FFF2-40B4-BE49-F238E27FC236}">
                <a16:creationId xmlns:a16="http://schemas.microsoft.com/office/drawing/2014/main" id="{CA29FB79-5554-58AE-D01A-4AFA9D250B29}"/>
              </a:ext>
            </a:extLst>
          </p:cNvPr>
          <p:cNvPicPr>
            <a:picLocks noChangeAspect="1"/>
          </p:cNvPicPr>
          <p:nvPr/>
        </p:nvPicPr>
        <p:blipFill rotWithShape="1">
          <a:blip r:embed="rId3"/>
          <a:srcRect r="59173"/>
          <a:stretch/>
        </p:blipFill>
        <p:spPr>
          <a:xfrm>
            <a:off x="1131971" y="2098499"/>
            <a:ext cx="3479786" cy="2991037"/>
          </a:xfrm>
          <a:prstGeom prst="rect">
            <a:avLst/>
          </a:prstGeom>
          <a:ln w="12700">
            <a:solidFill>
              <a:schemeClr val="tx1"/>
            </a:solidFill>
          </a:ln>
        </p:spPr>
      </p:pic>
      <p:pic>
        <p:nvPicPr>
          <p:cNvPr id="5" name="图片 4">
            <a:extLst>
              <a:ext uri="{FF2B5EF4-FFF2-40B4-BE49-F238E27FC236}">
                <a16:creationId xmlns:a16="http://schemas.microsoft.com/office/drawing/2014/main" id="{5B03F8D2-06E2-5976-0AA5-A5DDB8FDD159}"/>
              </a:ext>
            </a:extLst>
          </p:cNvPr>
          <p:cNvPicPr>
            <a:picLocks noChangeAspect="1"/>
          </p:cNvPicPr>
          <p:nvPr/>
        </p:nvPicPr>
        <p:blipFill>
          <a:blip r:embed="rId4"/>
          <a:stretch>
            <a:fillRect/>
          </a:stretch>
        </p:blipFill>
        <p:spPr>
          <a:xfrm>
            <a:off x="4798573" y="2534881"/>
            <a:ext cx="6568075" cy="2554655"/>
          </a:xfrm>
          <a:prstGeom prst="rect">
            <a:avLst/>
          </a:prstGeom>
        </p:spPr>
      </p:pic>
    </p:spTree>
    <p:extLst>
      <p:ext uri="{BB962C8B-B14F-4D97-AF65-F5344CB8AC3E}">
        <p14:creationId xmlns:p14="http://schemas.microsoft.com/office/powerpoint/2010/main" val="286218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5</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68568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1. Quantization</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560415"/>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a:lnSpc>
                <a:spcPts val="2600"/>
              </a:lnSpc>
            </a:pPr>
            <a:r>
              <a:rPr lang="en-US" altLang="ja-JP" sz="2400" dirty="0">
                <a:latin typeface="Calibri" panose="020F0502020204030204" pitchFamily="34" charset="0"/>
                <a:ea typeface="Calibri" panose="020F0502020204030204" pitchFamily="34" charset="0"/>
                <a:cs typeface="Calibri" panose="020F0502020204030204" pitchFamily="34" charset="0"/>
              </a:rPr>
              <a:t>The authors of AWQ found that weights are not equally important, keeping only 0.1% of salient weight channels in FP16 can greatly improve perplexity.</a:t>
            </a:r>
          </a:p>
          <a:p>
            <a:pPr>
              <a:lnSpc>
                <a:spcPts val="2600"/>
              </a:lnSpc>
            </a:pPr>
            <a:r>
              <a:rPr lang="en-US" altLang="ja-JP" sz="2400" dirty="0">
                <a:latin typeface="Calibri" panose="020F0502020204030204" pitchFamily="34" charset="0"/>
                <a:ea typeface="Calibri" panose="020F0502020204030204" pitchFamily="34" charset="0"/>
                <a:cs typeface="Calibri" panose="020F0502020204030204" pitchFamily="34" charset="0"/>
              </a:rPr>
              <a:t>Salient weights are determined by activation distribution, not weight.</a:t>
            </a:r>
          </a:p>
          <a:p>
            <a:pPr>
              <a:lnSpc>
                <a:spcPts val="2600"/>
              </a:lnSpc>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marL="0" indent="0">
              <a:lnSpc>
                <a:spcPts val="2200"/>
              </a:lnSpc>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a:lnSpc>
                <a:spcPts val="2000"/>
              </a:lnSpc>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F377DD4C-945B-D752-0388-666E0671F15E}"/>
              </a:ext>
            </a:extLst>
          </p:cNvPr>
          <p:cNvPicPr>
            <a:picLocks noChangeAspect="1"/>
          </p:cNvPicPr>
          <p:nvPr/>
        </p:nvPicPr>
        <p:blipFill rotWithShape="1">
          <a:blip r:embed="rId3"/>
          <a:srcRect l="52863"/>
          <a:stretch/>
        </p:blipFill>
        <p:spPr>
          <a:xfrm>
            <a:off x="1597188" y="1247602"/>
            <a:ext cx="4217252" cy="3092670"/>
          </a:xfrm>
          <a:prstGeom prst="rect">
            <a:avLst/>
          </a:prstGeom>
          <a:ln w="12700">
            <a:solidFill>
              <a:schemeClr val="tx1"/>
            </a:solidFill>
          </a:ln>
        </p:spPr>
      </p:pic>
      <p:pic>
        <p:nvPicPr>
          <p:cNvPr id="6" name="图片 5">
            <a:extLst>
              <a:ext uri="{FF2B5EF4-FFF2-40B4-BE49-F238E27FC236}">
                <a16:creationId xmlns:a16="http://schemas.microsoft.com/office/drawing/2014/main" id="{E2B81258-6DAF-CD5A-ABE1-05FE3F7FC283}"/>
              </a:ext>
            </a:extLst>
          </p:cNvPr>
          <p:cNvPicPr>
            <a:picLocks noChangeAspect="1"/>
          </p:cNvPicPr>
          <p:nvPr/>
        </p:nvPicPr>
        <p:blipFill>
          <a:blip r:embed="rId4"/>
          <a:stretch>
            <a:fillRect/>
          </a:stretch>
        </p:blipFill>
        <p:spPr>
          <a:xfrm>
            <a:off x="6345194" y="1195290"/>
            <a:ext cx="4313281" cy="3341274"/>
          </a:xfrm>
          <a:prstGeom prst="rect">
            <a:avLst/>
          </a:prstGeom>
        </p:spPr>
      </p:pic>
    </p:spTree>
    <p:extLst>
      <p:ext uri="{BB962C8B-B14F-4D97-AF65-F5344CB8AC3E}">
        <p14:creationId xmlns:p14="http://schemas.microsoft.com/office/powerpoint/2010/main" val="182855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6</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68568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1. Quantization</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a:p>
            <a:pPr>
              <a:lnSpc>
                <a:spcPts val="2600"/>
              </a:lnSpc>
            </a:pPr>
            <a:r>
              <a:rPr lang="en-US" altLang="ja-JP" sz="2400" dirty="0">
                <a:latin typeface="Calibri" panose="020F0502020204030204" pitchFamily="34" charset="0"/>
                <a:ea typeface="Calibri" panose="020F0502020204030204" pitchFamily="34" charset="0"/>
                <a:cs typeface="Calibri" panose="020F0502020204030204" pitchFamily="34" charset="0"/>
              </a:rPr>
              <a:t>To avoid the hardware-inefficient mixed-precision implementation, scale up the salient channels can reduce their relative quantization error.</a:t>
            </a:r>
          </a:p>
          <a:p>
            <a:pPr>
              <a:lnSpc>
                <a:spcPts val="2000"/>
              </a:lnSpc>
            </a:pPr>
            <a:endParaRPr lang="en-US" altLang="ja-JP" sz="2400" dirty="0">
              <a:latin typeface="Calibri" panose="020F0502020204030204" pitchFamily="34" charset="0"/>
              <a:ea typeface="Calibri" panose="020F0502020204030204" pitchFamily="34" charset="0"/>
              <a:cs typeface="Calibri" panose="020F0502020204030204" pitchFamily="34" charset="0"/>
            </a:endParaRPr>
          </a:p>
        </p:txBody>
      </p:sp>
      <p:pic>
        <p:nvPicPr>
          <p:cNvPr id="9" name="图片 8">
            <a:extLst>
              <a:ext uri="{FF2B5EF4-FFF2-40B4-BE49-F238E27FC236}">
                <a16:creationId xmlns:a16="http://schemas.microsoft.com/office/drawing/2014/main" id="{25F80E86-7760-2D0F-66EA-EF2B82CC76AD}"/>
              </a:ext>
            </a:extLst>
          </p:cNvPr>
          <p:cNvPicPr>
            <a:picLocks noChangeAspect="1"/>
          </p:cNvPicPr>
          <p:nvPr/>
        </p:nvPicPr>
        <p:blipFill>
          <a:blip r:embed="rId3"/>
          <a:stretch>
            <a:fillRect/>
          </a:stretch>
        </p:blipFill>
        <p:spPr>
          <a:xfrm>
            <a:off x="5848785" y="1282472"/>
            <a:ext cx="5463105" cy="3341274"/>
          </a:xfrm>
          <a:prstGeom prst="rect">
            <a:avLst/>
          </a:prstGeom>
          <a:ln>
            <a:solidFill>
              <a:schemeClr val="tx1"/>
            </a:solidFill>
          </a:ln>
        </p:spPr>
      </p:pic>
      <p:pic>
        <p:nvPicPr>
          <p:cNvPr id="5" name="图片 4">
            <a:extLst>
              <a:ext uri="{FF2B5EF4-FFF2-40B4-BE49-F238E27FC236}">
                <a16:creationId xmlns:a16="http://schemas.microsoft.com/office/drawing/2014/main" id="{DFF1127F-575C-943D-E6CC-C83B8C10E763}"/>
              </a:ext>
            </a:extLst>
          </p:cNvPr>
          <p:cNvPicPr>
            <a:picLocks noChangeAspect="1"/>
          </p:cNvPicPr>
          <p:nvPr/>
        </p:nvPicPr>
        <p:blipFill rotWithShape="1">
          <a:blip r:embed="rId4"/>
          <a:srcRect r="52863"/>
          <a:stretch/>
        </p:blipFill>
        <p:spPr>
          <a:xfrm>
            <a:off x="1169043" y="1291194"/>
            <a:ext cx="4556253" cy="3341273"/>
          </a:xfrm>
          <a:prstGeom prst="rect">
            <a:avLst/>
          </a:prstGeom>
          <a:ln w="12700">
            <a:solidFill>
              <a:schemeClr val="tx1"/>
            </a:solidFill>
          </a:ln>
        </p:spPr>
      </p:pic>
    </p:spTree>
    <p:extLst>
      <p:ext uri="{BB962C8B-B14F-4D97-AF65-F5344CB8AC3E}">
        <p14:creationId xmlns:p14="http://schemas.microsoft.com/office/powerpoint/2010/main" val="155982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7</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68568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1. Quantization</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latin typeface="Calibri" panose="020F0502020204030204" pitchFamily="34" charset="0"/>
                <a:ea typeface="Calibri" panose="020F0502020204030204" pitchFamily="34" charset="0"/>
                <a:cs typeface="Calibri" panose="020F0502020204030204" pitchFamily="34" charset="0"/>
              </a:rPr>
              <a:t>In order to be compatible with the inference backend llama.cpp, we just apply the scales from AWQ to the model weights and still store them in floating point format.</a:t>
            </a:r>
          </a:p>
        </p:txBody>
      </p:sp>
      <p:pic>
        <p:nvPicPr>
          <p:cNvPr id="5" name="图片 4">
            <a:extLst>
              <a:ext uri="{FF2B5EF4-FFF2-40B4-BE49-F238E27FC236}">
                <a16:creationId xmlns:a16="http://schemas.microsoft.com/office/drawing/2014/main" id="{DF0B3979-8248-CF56-3725-3FC8107DB515}"/>
              </a:ext>
            </a:extLst>
          </p:cNvPr>
          <p:cNvPicPr>
            <a:picLocks noChangeAspect="1"/>
          </p:cNvPicPr>
          <p:nvPr/>
        </p:nvPicPr>
        <p:blipFill rotWithShape="1">
          <a:blip r:embed="rId3"/>
          <a:srcRect l="28015" t="28890" r="23828" b="6081"/>
          <a:stretch/>
        </p:blipFill>
        <p:spPr>
          <a:xfrm>
            <a:off x="795168" y="2057109"/>
            <a:ext cx="7143976" cy="4384966"/>
          </a:xfrm>
          <a:prstGeom prst="rect">
            <a:avLst/>
          </a:prstGeom>
        </p:spPr>
      </p:pic>
      <p:sp>
        <p:nvSpPr>
          <p:cNvPr id="7" name="矩形 6">
            <a:extLst>
              <a:ext uri="{FF2B5EF4-FFF2-40B4-BE49-F238E27FC236}">
                <a16:creationId xmlns:a16="http://schemas.microsoft.com/office/drawing/2014/main" id="{C55B80CD-2845-2732-F6BB-ECCB1F8EFAB3}"/>
              </a:ext>
            </a:extLst>
          </p:cNvPr>
          <p:cNvSpPr/>
          <p:nvPr/>
        </p:nvSpPr>
        <p:spPr>
          <a:xfrm>
            <a:off x="5362687" y="4980791"/>
            <a:ext cx="1118795" cy="51636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3525150-B92E-5B76-04E7-399B05AD5A74}"/>
              </a:ext>
            </a:extLst>
          </p:cNvPr>
          <p:cNvSpPr/>
          <p:nvPr/>
        </p:nvSpPr>
        <p:spPr>
          <a:xfrm>
            <a:off x="4971826" y="5572462"/>
            <a:ext cx="1896931" cy="516368"/>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B1868BF-9458-EE23-2B5E-D2F426E2F7F7}"/>
              </a:ext>
            </a:extLst>
          </p:cNvPr>
          <p:cNvSpPr txBox="1"/>
          <p:nvPr/>
        </p:nvSpPr>
        <p:spPr>
          <a:xfrm>
            <a:off x="7982174" y="2141322"/>
            <a:ext cx="3453205" cy="4216539"/>
          </a:xfrm>
          <a:prstGeom prst="rect">
            <a:avLst/>
          </a:prstGeom>
          <a:noFill/>
          <a:ln w="28575">
            <a:solidFill>
              <a:srgbClr val="0070C0"/>
            </a:solidFill>
            <a:prstDash val="dash"/>
          </a:ln>
        </p:spPr>
        <p:txBody>
          <a:bodyPr wrap="square" rtlCol="0">
            <a:spAutoFit/>
          </a:bodyPr>
          <a:lstStyle/>
          <a:p>
            <a:r>
              <a:rPr lang="en-US" altLang="zh-CN" sz="2800" b="1" dirty="0">
                <a:latin typeface="Calibri" panose="020F0502020204030204" pitchFamily="34" charset="0"/>
                <a:ea typeface="Calibri" panose="020F0502020204030204" pitchFamily="34" charset="0"/>
                <a:cs typeface="Calibri" panose="020F0502020204030204" pitchFamily="34" charset="0"/>
              </a:rPr>
              <a:t>Scale on </a:t>
            </a:r>
            <a:r>
              <a:rPr lang="en-US" altLang="zh-CN" sz="2800" b="1" dirty="0" err="1">
                <a:latin typeface="Calibri" panose="020F0502020204030204" pitchFamily="34" charset="0"/>
                <a:ea typeface="Calibri" panose="020F0502020204030204" pitchFamily="34" charset="0"/>
                <a:cs typeface="Calibri" panose="020F0502020204030204" pitchFamily="34" charset="0"/>
              </a:rPr>
              <a:t>Qwen</a:t>
            </a:r>
            <a:r>
              <a:rPr lang="en-US" altLang="zh-CN" sz="2800" b="1" dirty="0">
                <a:latin typeface="Calibri" panose="020F0502020204030204" pitchFamily="34" charset="0"/>
                <a:ea typeface="Calibri" panose="020F0502020204030204" pitchFamily="34" charset="0"/>
                <a:cs typeface="Calibri" panose="020F0502020204030204" pitchFamily="34" charset="0"/>
              </a:rPr>
              <a:t> model:</a:t>
            </a:r>
          </a:p>
          <a:p>
            <a:endParaRPr lang="en-US" altLang="zh-CN" sz="24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r>
              <a:rPr lang="en-US" altLang="zh-CN" sz="2400" dirty="0">
                <a:solidFill>
                  <a:srgbClr val="FF0000"/>
                </a:solidFill>
                <a:latin typeface="Calibri" panose="020F0502020204030204" pitchFamily="34" charset="0"/>
                <a:ea typeface="Calibri" panose="020F0502020204030204" pitchFamily="34" charset="0"/>
                <a:cs typeface="Calibri" panose="020F0502020204030204" pitchFamily="34" charset="0"/>
              </a:rPr>
              <a:t>QKV weight</a:t>
            </a:r>
            <a:r>
              <a:rPr lang="en-US" altLang="zh-CN" sz="2400" dirty="0">
                <a:latin typeface="Calibri" panose="020F0502020204030204" pitchFamily="34" charset="0"/>
                <a:ea typeface="Calibri" panose="020F0502020204030204" pitchFamily="34" charset="0"/>
                <a:cs typeface="Calibri" panose="020F0502020204030204" pitchFamily="34" charset="0"/>
              </a:rPr>
              <a:t>: </a:t>
            </a:r>
            <a:r>
              <a:rPr lang="en-US" altLang="zh-CN" sz="2400" b="1" dirty="0">
                <a:latin typeface="Calibri" panose="020F0502020204030204" pitchFamily="34" charset="0"/>
                <a:ea typeface="Calibri" panose="020F0502020204030204" pitchFamily="34" charset="0"/>
                <a:cs typeface="Calibri" panose="020F0502020204030204" pitchFamily="34" charset="0"/>
              </a:rPr>
              <a:t>Scale up </a:t>
            </a:r>
            <a:r>
              <a:rPr lang="en-US" altLang="zh-CN" sz="2400" dirty="0">
                <a:latin typeface="Calibri" panose="020F0502020204030204" pitchFamily="34" charset="0"/>
                <a:ea typeface="Calibri" panose="020F0502020204030204" pitchFamily="34" charset="0"/>
                <a:cs typeface="Calibri" panose="020F0502020204030204" pitchFamily="34" charset="0"/>
              </a:rPr>
              <a:t>to reduce the accuracy loss caused by subsequent low-bit quantization.</a:t>
            </a:r>
          </a:p>
          <a:p>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r>
              <a:rPr lang="en-US" altLang="zh-CN" sz="2400" dirty="0" err="1">
                <a:solidFill>
                  <a:srgbClr val="00B050"/>
                </a:solidFill>
                <a:latin typeface="Calibri" panose="020F0502020204030204" pitchFamily="34" charset="0"/>
                <a:ea typeface="Calibri" panose="020F0502020204030204" pitchFamily="34" charset="0"/>
                <a:cs typeface="Calibri" panose="020F0502020204030204" pitchFamily="34" charset="0"/>
              </a:rPr>
              <a:t>RMSNorm</a:t>
            </a:r>
            <a:r>
              <a:rPr lang="en-US" altLang="zh-CN" sz="2400" dirty="0">
                <a:solidFill>
                  <a:srgbClr val="00B050"/>
                </a:solidFill>
                <a:latin typeface="Calibri" panose="020F0502020204030204" pitchFamily="34" charset="0"/>
                <a:ea typeface="Calibri" panose="020F0502020204030204" pitchFamily="34" charset="0"/>
                <a:cs typeface="Calibri" panose="020F0502020204030204" pitchFamily="34" charset="0"/>
              </a:rPr>
              <a:t> weight</a:t>
            </a:r>
            <a:r>
              <a:rPr lang="en-US" altLang="zh-CN" sz="2400" dirty="0">
                <a:latin typeface="Calibri" panose="020F0502020204030204" pitchFamily="34" charset="0"/>
                <a:ea typeface="Calibri" panose="020F0502020204030204" pitchFamily="34" charset="0"/>
                <a:cs typeface="Calibri" panose="020F0502020204030204" pitchFamily="34" charset="0"/>
              </a:rPr>
              <a:t>: </a:t>
            </a:r>
            <a:r>
              <a:rPr lang="en-US" altLang="zh-CN" sz="2400" b="1" dirty="0">
                <a:latin typeface="Calibri" panose="020F0502020204030204" pitchFamily="34" charset="0"/>
                <a:ea typeface="Calibri" panose="020F0502020204030204" pitchFamily="34" charset="0"/>
                <a:cs typeface="Calibri" panose="020F0502020204030204" pitchFamily="34" charset="0"/>
              </a:rPr>
              <a:t>Scale down</a:t>
            </a:r>
            <a:r>
              <a:rPr lang="en-US" altLang="zh-CN" sz="2400" dirty="0">
                <a:latin typeface="Calibri" panose="020F0502020204030204" pitchFamily="34" charset="0"/>
                <a:ea typeface="Calibri" panose="020F0502020204030204" pitchFamily="34" charset="0"/>
                <a:cs typeface="Calibri" panose="020F0502020204030204" pitchFamily="34" charset="0"/>
              </a:rPr>
              <a:t> to maintain the invariance of the computation. (Won’t be quantized.)</a:t>
            </a:r>
            <a:endParaRPr lang="zh-CN" altLang="en-US" sz="2400" dirty="0"/>
          </a:p>
        </p:txBody>
      </p:sp>
    </p:spTree>
    <p:extLst>
      <p:ext uri="{BB962C8B-B14F-4D97-AF65-F5344CB8AC3E}">
        <p14:creationId xmlns:p14="http://schemas.microsoft.com/office/powerpoint/2010/main" val="45570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8</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68568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1. Quantization</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latin typeface="Calibri" panose="020F0502020204030204" pitchFamily="34" charset="0"/>
                <a:ea typeface="Calibri" panose="020F0502020204030204" pitchFamily="34" charset="0"/>
                <a:cs typeface="Calibri" panose="020F0502020204030204" pitchFamily="34" charset="0"/>
              </a:rPr>
              <a:t>Quantization pipeline:</a:t>
            </a:r>
          </a:p>
        </p:txBody>
      </p:sp>
      <p:sp>
        <p:nvSpPr>
          <p:cNvPr id="12" name="矩形: 圆角 11">
            <a:extLst>
              <a:ext uri="{FF2B5EF4-FFF2-40B4-BE49-F238E27FC236}">
                <a16:creationId xmlns:a16="http://schemas.microsoft.com/office/drawing/2014/main" id="{21E5F17E-82FF-4F03-3B24-1F364F475ABC}"/>
              </a:ext>
            </a:extLst>
          </p:cNvPr>
          <p:cNvSpPr/>
          <p:nvPr/>
        </p:nvSpPr>
        <p:spPr>
          <a:xfrm>
            <a:off x="1331705" y="1879898"/>
            <a:ext cx="2354135" cy="98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t>Qwen</a:t>
            </a:r>
            <a:r>
              <a:rPr lang="en-US" altLang="zh-CN" sz="2400" dirty="0"/>
              <a:t> Model</a:t>
            </a:r>
          </a:p>
          <a:p>
            <a:pPr algn="ctr"/>
            <a:r>
              <a:rPr lang="en-US" altLang="zh-CN" sz="2400" dirty="0"/>
              <a:t>(</a:t>
            </a:r>
            <a:r>
              <a:rPr lang="en-US" altLang="zh-CN" sz="2400" dirty="0" err="1"/>
              <a:t>safetensors</a:t>
            </a:r>
            <a:r>
              <a:rPr lang="en-US" altLang="zh-CN" sz="2400" dirty="0"/>
              <a:t>)</a:t>
            </a:r>
            <a:endParaRPr lang="zh-CN" altLang="en-US" sz="2400" dirty="0"/>
          </a:p>
        </p:txBody>
      </p:sp>
      <p:sp>
        <p:nvSpPr>
          <p:cNvPr id="13" name="矩形: 圆角 12">
            <a:extLst>
              <a:ext uri="{FF2B5EF4-FFF2-40B4-BE49-F238E27FC236}">
                <a16:creationId xmlns:a16="http://schemas.microsoft.com/office/drawing/2014/main" id="{87B9584F-7176-3243-38B8-8CC46880C7D7}"/>
              </a:ext>
            </a:extLst>
          </p:cNvPr>
          <p:cNvSpPr/>
          <p:nvPr/>
        </p:nvSpPr>
        <p:spPr>
          <a:xfrm>
            <a:off x="1039231" y="3563659"/>
            <a:ext cx="2939081" cy="98163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Scaled Model</a:t>
            </a:r>
          </a:p>
          <a:p>
            <a:pPr algn="ctr"/>
            <a:r>
              <a:rPr lang="en-US" altLang="zh-CN" sz="2400" dirty="0"/>
              <a:t>(fp16, </a:t>
            </a:r>
            <a:r>
              <a:rPr lang="en-US" altLang="zh-CN" sz="2400" dirty="0" err="1"/>
              <a:t>safetensors</a:t>
            </a:r>
            <a:r>
              <a:rPr lang="en-US" altLang="zh-CN" sz="2400" dirty="0"/>
              <a:t>)</a:t>
            </a:r>
            <a:endParaRPr lang="zh-CN" altLang="en-US" dirty="0"/>
          </a:p>
        </p:txBody>
      </p:sp>
      <p:sp>
        <p:nvSpPr>
          <p:cNvPr id="14" name="矩形: 圆角 13">
            <a:extLst>
              <a:ext uri="{FF2B5EF4-FFF2-40B4-BE49-F238E27FC236}">
                <a16:creationId xmlns:a16="http://schemas.microsoft.com/office/drawing/2014/main" id="{6379773C-E2E4-30F0-9D1D-4BCE806E3AEA}"/>
              </a:ext>
            </a:extLst>
          </p:cNvPr>
          <p:cNvSpPr/>
          <p:nvPr/>
        </p:nvSpPr>
        <p:spPr>
          <a:xfrm>
            <a:off x="1331705" y="5164048"/>
            <a:ext cx="2354135" cy="981635"/>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Scaled Model</a:t>
            </a:r>
          </a:p>
          <a:p>
            <a:pPr algn="ctr"/>
            <a:r>
              <a:rPr lang="en-US" altLang="zh-CN" sz="2400" dirty="0"/>
              <a:t>(fp16, </a:t>
            </a:r>
            <a:r>
              <a:rPr lang="en-US" altLang="zh-CN" sz="2400" dirty="0" err="1"/>
              <a:t>gguf</a:t>
            </a:r>
            <a:r>
              <a:rPr lang="en-US" altLang="zh-CN" sz="2400" dirty="0"/>
              <a:t>)</a:t>
            </a:r>
            <a:endParaRPr lang="zh-CN" altLang="en-US" dirty="0"/>
          </a:p>
        </p:txBody>
      </p:sp>
      <p:sp>
        <p:nvSpPr>
          <p:cNvPr id="15" name="矩形: 圆角 14">
            <a:extLst>
              <a:ext uri="{FF2B5EF4-FFF2-40B4-BE49-F238E27FC236}">
                <a16:creationId xmlns:a16="http://schemas.microsoft.com/office/drawing/2014/main" id="{FEA025B1-E6AD-23A3-0B35-37C18F77BAA6}"/>
              </a:ext>
            </a:extLst>
          </p:cNvPr>
          <p:cNvSpPr/>
          <p:nvPr/>
        </p:nvSpPr>
        <p:spPr>
          <a:xfrm>
            <a:off x="6096001" y="1996218"/>
            <a:ext cx="2783537" cy="981634"/>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Quantized Model</a:t>
            </a:r>
          </a:p>
          <a:p>
            <a:pPr algn="ctr"/>
            <a:r>
              <a:rPr lang="en-US" altLang="zh-CN" sz="2400" dirty="0"/>
              <a:t>(Q4_K_M, </a:t>
            </a:r>
            <a:r>
              <a:rPr lang="en-US" altLang="zh-CN" sz="2400" dirty="0" err="1"/>
              <a:t>gguf</a:t>
            </a:r>
            <a:r>
              <a:rPr lang="en-US" altLang="zh-CN" sz="2400" dirty="0"/>
              <a:t>)</a:t>
            </a:r>
            <a:endParaRPr lang="zh-CN" altLang="en-US" sz="2400" dirty="0"/>
          </a:p>
        </p:txBody>
      </p:sp>
      <p:sp>
        <p:nvSpPr>
          <p:cNvPr id="16" name="矩形: 圆角 15">
            <a:extLst>
              <a:ext uri="{FF2B5EF4-FFF2-40B4-BE49-F238E27FC236}">
                <a16:creationId xmlns:a16="http://schemas.microsoft.com/office/drawing/2014/main" id="{1CD97E6D-B3BD-F502-6DBE-8C334A86126D}"/>
              </a:ext>
            </a:extLst>
          </p:cNvPr>
          <p:cNvSpPr/>
          <p:nvPr/>
        </p:nvSpPr>
        <p:spPr>
          <a:xfrm>
            <a:off x="6096004" y="5164048"/>
            <a:ext cx="2783533" cy="981634"/>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Quantized Model</a:t>
            </a:r>
          </a:p>
          <a:p>
            <a:pPr algn="ctr"/>
            <a:r>
              <a:rPr lang="en-US" altLang="zh-CN" sz="2400" dirty="0"/>
              <a:t>(Q4_0, </a:t>
            </a:r>
            <a:r>
              <a:rPr lang="en-US" altLang="zh-CN" sz="2400" dirty="0" err="1"/>
              <a:t>gguf</a:t>
            </a:r>
            <a:r>
              <a:rPr lang="en-US" altLang="zh-CN" sz="2400" dirty="0"/>
              <a:t>)</a:t>
            </a:r>
            <a:endParaRPr lang="zh-CN" altLang="en-US" sz="2400" dirty="0"/>
          </a:p>
        </p:txBody>
      </p:sp>
      <p:cxnSp>
        <p:nvCxnSpPr>
          <p:cNvPr id="18" name="直接箭头连接符 17">
            <a:extLst>
              <a:ext uri="{FF2B5EF4-FFF2-40B4-BE49-F238E27FC236}">
                <a16:creationId xmlns:a16="http://schemas.microsoft.com/office/drawing/2014/main" id="{A3C520F5-C060-3A54-9F92-D90560B9D989}"/>
              </a:ext>
            </a:extLst>
          </p:cNvPr>
          <p:cNvCxnSpPr>
            <a:cxnSpLocks/>
            <a:stCxn id="12" idx="2"/>
            <a:endCxn id="13" idx="0"/>
          </p:cNvCxnSpPr>
          <p:nvPr/>
        </p:nvCxnSpPr>
        <p:spPr>
          <a:xfrm flipH="1">
            <a:off x="2508772" y="2861533"/>
            <a:ext cx="1" cy="7021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接箭头连接符 22">
            <a:extLst>
              <a:ext uri="{FF2B5EF4-FFF2-40B4-BE49-F238E27FC236}">
                <a16:creationId xmlns:a16="http://schemas.microsoft.com/office/drawing/2014/main" id="{2870A975-A877-7182-CEA4-A48CF9E3A8B4}"/>
              </a:ext>
            </a:extLst>
          </p:cNvPr>
          <p:cNvCxnSpPr>
            <a:cxnSpLocks/>
            <a:stCxn id="13" idx="2"/>
            <a:endCxn id="14" idx="0"/>
          </p:cNvCxnSpPr>
          <p:nvPr/>
        </p:nvCxnSpPr>
        <p:spPr>
          <a:xfrm>
            <a:off x="2508772" y="4545293"/>
            <a:ext cx="1" cy="6187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文本框 24">
            <a:extLst>
              <a:ext uri="{FF2B5EF4-FFF2-40B4-BE49-F238E27FC236}">
                <a16:creationId xmlns:a16="http://schemas.microsoft.com/office/drawing/2014/main" id="{8D908497-DB6C-3959-1C9A-2A5CBE533EFE}"/>
              </a:ext>
            </a:extLst>
          </p:cNvPr>
          <p:cNvSpPr txBox="1"/>
          <p:nvPr/>
        </p:nvSpPr>
        <p:spPr>
          <a:xfrm>
            <a:off x="1550450" y="2978455"/>
            <a:ext cx="2135390" cy="461665"/>
          </a:xfrm>
          <a:prstGeom prst="rect">
            <a:avLst/>
          </a:prstGeom>
          <a:noFill/>
        </p:spPr>
        <p:txBody>
          <a:bodyPr wrap="square" rtlCol="0">
            <a:spAutoFit/>
          </a:bodyPr>
          <a:lstStyle/>
          <a:p>
            <a:r>
              <a:rPr lang="en-US" altLang="zh-CN" sz="2400" b="1" dirty="0"/>
              <a:t>AWQ  Scale</a:t>
            </a:r>
            <a:endParaRPr lang="zh-CN" altLang="en-US" sz="2400" b="1" dirty="0"/>
          </a:p>
        </p:txBody>
      </p:sp>
      <p:sp>
        <p:nvSpPr>
          <p:cNvPr id="46" name="文本框 45">
            <a:extLst>
              <a:ext uri="{FF2B5EF4-FFF2-40B4-BE49-F238E27FC236}">
                <a16:creationId xmlns:a16="http://schemas.microsoft.com/office/drawing/2014/main" id="{875575B3-6C95-561D-C1C8-F6A2F6A54279}"/>
              </a:ext>
            </a:extLst>
          </p:cNvPr>
          <p:cNvSpPr txBox="1"/>
          <p:nvPr/>
        </p:nvSpPr>
        <p:spPr>
          <a:xfrm>
            <a:off x="874064" y="4610522"/>
            <a:ext cx="3030962" cy="461665"/>
          </a:xfrm>
          <a:prstGeom prst="rect">
            <a:avLst/>
          </a:prstGeom>
          <a:noFill/>
        </p:spPr>
        <p:txBody>
          <a:bodyPr wrap="square" rtlCol="0">
            <a:spAutoFit/>
          </a:bodyPr>
          <a:lstStyle/>
          <a:p>
            <a:r>
              <a:rPr lang="en-US" altLang="zh-CN" sz="2400" b="1" dirty="0"/>
              <a:t>Llama.cpp  Convert</a:t>
            </a:r>
            <a:endParaRPr lang="zh-CN" altLang="en-US" sz="2400" b="1" dirty="0"/>
          </a:p>
        </p:txBody>
      </p:sp>
      <p:cxnSp>
        <p:nvCxnSpPr>
          <p:cNvPr id="50" name="连接符: 肘形 49">
            <a:extLst>
              <a:ext uri="{FF2B5EF4-FFF2-40B4-BE49-F238E27FC236}">
                <a16:creationId xmlns:a16="http://schemas.microsoft.com/office/drawing/2014/main" id="{27963152-8426-0373-E0F5-6D6A9FB74F9A}"/>
              </a:ext>
            </a:extLst>
          </p:cNvPr>
          <p:cNvCxnSpPr>
            <a:stCxn id="14" idx="3"/>
            <a:endCxn id="16" idx="1"/>
          </p:cNvCxnSpPr>
          <p:nvPr/>
        </p:nvCxnSpPr>
        <p:spPr>
          <a:xfrm flipV="1">
            <a:off x="3685840" y="5654865"/>
            <a:ext cx="2410164" cy="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52" name="连接符: 肘形 51">
            <a:extLst>
              <a:ext uri="{FF2B5EF4-FFF2-40B4-BE49-F238E27FC236}">
                <a16:creationId xmlns:a16="http://schemas.microsoft.com/office/drawing/2014/main" id="{08B54B06-0E93-02CC-B92B-F7D9CF0CD928}"/>
              </a:ext>
            </a:extLst>
          </p:cNvPr>
          <p:cNvCxnSpPr>
            <a:stCxn id="14" idx="3"/>
            <a:endCxn id="15" idx="1"/>
          </p:cNvCxnSpPr>
          <p:nvPr/>
        </p:nvCxnSpPr>
        <p:spPr>
          <a:xfrm flipV="1">
            <a:off x="3685840" y="2487035"/>
            <a:ext cx="2410161" cy="3167831"/>
          </a:xfrm>
          <a:prstGeom prst="bentConnector3">
            <a:avLst>
              <a:gd name="adj1" fmla="val 73433"/>
            </a:avLst>
          </a:prstGeom>
          <a:ln>
            <a:tailEnd type="triangle"/>
          </a:ln>
        </p:spPr>
        <p:style>
          <a:lnRef idx="3">
            <a:schemeClr val="dk1"/>
          </a:lnRef>
          <a:fillRef idx="0">
            <a:schemeClr val="dk1"/>
          </a:fillRef>
          <a:effectRef idx="2">
            <a:schemeClr val="dk1"/>
          </a:effectRef>
          <a:fontRef idx="minor">
            <a:schemeClr val="tx1"/>
          </a:fontRef>
        </p:style>
      </p:cxnSp>
      <p:sp>
        <p:nvSpPr>
          <p:cNvPr id="54" name="文本框 53">
            <a:extLst>
              <a:ext uri="{FF2B5EF4-FFF2-40B4-BE49-F238E27FC236}">
                <a16:creationId xmlns:a16="http://schemas.microsoft.com/office/drawing/2014/main" id="{B031DC42-E5B2-9F1E-9291-A93EC5C04BF4}"/>
              </a:ext>
            </a:extLst>
          </p:cNvPr>
          <p:cNvSpPr txBox="1"/>
          <p:nvPr/>
        </p:nvSpPr>
        <p:spPr>
          <a:xfrm>
            <a:off x="3793861" y="5236618"/>
            <a:ext cx="1660713" cy="830997"/>
          </a:xfrm>
          <a:prstGeom prst="rect">
            <a:avLst/>
          </a:prstGeom>
          <a:noFill/>
        </p:spPr>
        <p:txBody>
          <a:bodyPr wrap="square" rtlCol="0">
            <a:spAutoFit/>
          </a:bodyPr>
          <a:lstStyle/>
          <a:p>
            <a:r>
              <a:rPr lang="en-US" altLang="zh-CN" sz="2400" b="1" dirty="0"/>
              <a:t>Llama.cpp</a:t>
            </a:r>
          </a:p>
          <a:p>
            <a:r>
              <a:rPr lang="en-US" altLang="zh-CN" sz="2400" b="1" dirty="0"/>
              <a:t>Quantize</a:t>
            </a:r>
            <a:endParaRPr lang="zh-CN" altLang="en-US" sz="2400" b="1" dirty="0"/>
          </a:p>
        </p:txBody>
      </p:sp>
      <p:sp>
        <p:nvSpPr>
          <p:cNvPr id="64" name="文本框 63">
            <a:extLst>
              <a:ext uri="{FF2B5EF4-FFF2-40B4-BE49-F238E27FC236}">
                <a16:creationId xmlns:a16="http://schemas.microsoft.com/office/drawing/2014/main" id="{A0A2CF5A-A15E-2C0D-8C3F-7A006212DB42}"/>
              </a:ext>
            </a:extLst>
          </p:cNvPr>
          <p:cNvSpPr txBox="1"/>
          <p:nvPr/>
        </p:nvSpPr>
        <p:spPr>
          <a:xfrm>
            <a:off x="6449208" y="1510566"/>
            <a:ext cx="2318273" cy="369332"/>
          </a:xfrm>
          <a:prstGeom prst="rect">
            <a:avLst/>
          </a:prstGeom>
          <a:noFill/>
        </p:spPr>
        <p:txBody>
          <a:bodyPr wrap="square" rtlCol="0">
            <a:spAutoFit/>
          </a:bodyPr>
          <a:lstStyle/>
          <a:p>
            <a:r>
              <a:rPr lang="en-US" altLang="zh-CN"/>
              <a:t>preliminary round</a:t>
            </a:r>
            <a:endParaRPr lang="zh-CN" altLang="en-US" dirty="0"/>
          </a:p>
        </p:txBody>
      </p:sp>
      <p:sp>
        <p:nvSpPr>
          <p:cNvPr id="65" name="文本框 64">
            <a:extLst>
              <a:ext uri="{FF2B5EF4-FFF2-40B4-BE49-F238E27FC236}">
                <a16:creationId xmlns:a16="http://schemas.microsoft.com/office/drawing/2014/main" id="{D90FA687-33C9-03D7-149C-A88FA2BF6AE4}"/>
              </a:ext>
            </a:extLst>
          </p:cNvPr>
          <p:cNvSpPr txBox="1"/>
          <p:nvPr/>
        </p:nvSpPr>
        <p:spPr>
          <a:xfrm>
            <a:off x="6501204" y="4713948"/>
            <a:ext cx="2318273" cy="369332"/>
          </a:xfrm>
          <a:prstGeom prst="rect">
            <a:avLst/>
          </a:prstGeom>
          <a:noFill/>
        </p:spPr>
        <p:txBody>
          <a:bodyPr wrap="square" rtlCol="0">
            <a:spAutoFit/>
          </a:bodyPr>
          <a:lstStyle/>
          <a:p>
            <a:r>
              <a:rPr lang="en-US" altLang="zh-CN" dirty="0"/>
              <a:t>final round</a:t>
            </a:r>
            <a:endParaRPr lang="zh-CN" altLang="en-US" dirty="0"/>
          </a:p>
        </p:txBody>
      </p:sp>
      <p:sp>
        <p:nvSpPr>
          <p:cNvPr id="66" name="文本框 65">
            <a:extLst>
              <a:ext uri="{FF2B5EF4-FFF2-40B4-BE49-F238E27FC236}">
                <a16:creationId xmlns:a16="http://schemas.microsoft.com/office/drawing/2014/main" id="{40C49A9C-35B1-5AEB-28CA-B275D89E687D}"/>
              </a:ext>
            </a:extLst>
          </p:cNvPr>
          <p:cNvSpPr txBox="1"/>
          <p:nvPr/>
        </p:nvSpPr>
        <p:spPr>
          <a:xfrm>
            <a:off x="9133695" y="1751480"/>
            <a:ext cx="2725715" cy="1569660"/>
          </a:xfrm>
          <a:prstGeom prst="rect">
            <a:avLst/>
          </a:prstGeom>
          <a:noFill/>
        </p:spPr>
        <p:txBody>
          <a:bodyPr wrap="square" rtlCol="0">
            <a:spAutoFit/>
          </a:bodyPr>
          <a:lstStyle/>
          <a:p>
            <a:r>
              <a:rPr lang="en-US" altLang="zh-CN" sz="2400" dirty="0"/>
              <a:t>Accuracy </a:t>
            </a:r>
            <a:r>
              <a:rPr lang="en-US" altLang="zh-CN" sz="2400" dirty="0">
                <a:solidFill>
                  <a:srgbClr val="00B050"/>
                </a:solidFill>
              </a:rPr>
              <a:t>↑</a:t>
            </a:r>
          </a:p>
          <a:p>
            <a:r>
              <a:rPr lang="en-US" altLang="zh-CN" sz="2400" dirty="0"/>
              <a:t>Throughput </a:t>
            </a:r>
            <a:r>
              <a:rPr lang="en-US" altLang="zh-CN" sz="2400" dirty="0">
                <a:solidFill>
                  <a:srgbClr val="FF0000"/>
                </a:solidFill>
              </a:rPr>
              <a:t>↓</a:t>
            </a:r>
          </a:p>
          <a:p>
            <a:r>
              <a:rPr lang="en-US" altLang="zh-CN" sz="2400" dirty="0"/>
              <a:t>Latency </a:t>
            </a:r>
            <a:r>
              <a:rPr lang="en-US" altLang="zh-CN" sz="2400" dirty="0">
                <a:solidFill>
                  <a:srgbClr val="FF0000"/>
                </a:solidFill>
              </a:rPr>
              <a:t>↑</a:t>
            </a:r>
          </a:p>
          <a:p>
            <a:r>
              <a:rPr lang="en-US" altLang="zh-CN" sz="2400" dirty="0"/>
              <a:t>Memory </a:t>
            </a:r>
            <a:r>
              <a:rPr lang="en-US" altLang="zh-CN" sz="2400" dirty="0">
                <a:solidFill>
                  <a:srgbClr val="FF0000"/>
                </a:solidFill>
              </a:rPr>
              <a:t>↑</a:t>
            </a:r>
            <a:endParaRPr lang="zh-CN" altLang="en-US" dirty="0">
              <a:solidFill>
                <a:srgbClr val="FF0000"/>
              </a:solidFill>
            </a:endParaRPr>
          </a:p>
        </p:txBody>
      </p:sp>
      <p:sp>
        <p:nvSpPr>
          <p:cNvPr id="67" name="文本框 66">
            <a:extLst>
              <a:ext uri="{FF2B5EF4-FFF2-40B4-BE49-F238E27FC236}">
                <a16:creationId xmlns:a16="http://schemas.microsoft.com/office/drawing/2014/main" id="{DABA6FCB-5517-7F3C-1690-5CA7D51D1DD0}"/>
              </a:ext>
            </a:extLst>
          </p:cNvPr>
          <p:cNvSpPr txBox="1"/>
          <p:nvPr/>
        </p:nvSpPr>
        <p:spPr>
          <a:xfrm>
            <a:off x="9114867" y="4713948"/>
            <a:ext cx="2725715" cy="1569660"/>
          </a:xfrm>
          <a:prstGeom prst="rect">
            <a:avLst/>
          </a:prstGeom>
          <a:noFill/>
        </p:spPr>
        <p:txBody>
          <a:bodyPr wrap="square" rtlCol="0">
            <a:spAutoFit/>
          </a:bodyPr>
          <a:lstStyle/>
          <a:p>
            <a:r>
              <a:rPr lang="en-US" altLang="zh-CN" sz="2400" dirty="0"/>
              <a:t>Accuracy </a:t>
            </a:r>
            <a:r>
              <a:rPr lang="en-US" altLang="zh-CN" sz="2400" dirty="0">
                <a:solidFill>
                  <a:srgbClr val="FF0000"/>
                </a:solidFill>
              </a:rPr>
              <a:t>↓</a:t>
            </a:r>
          </a:p>
          <a:p>
            <a:r>
              <a:rPr lang="en-US" altLang="zh-CN" sz="2400" dirty="0"/>
              <a:t>Throughput </a:t>
            </a:r>
            <a:r>
              <a:rPr lang="en-US" altLang="zh-CN" sz="2400" dirty="0">
                <a:solidFill>
                  <a:srgbClr val="00B050"/>
                </a:solidFill>
              </a:rPr>
              <a:t>↑</a:t>
            </a:r>
            <a:r>
              <a:rPr lang="en-US" altLang="zh-CN" sz="2400" dirty="0"/>
              <a:t> </a:t>
            </a:r>
          </a:p>
          <a:p>
            <a:r>
              <a:rPr lang="en-US" altLang="zh-CN" sz="2400" dirty="0"/>
              <a:t>Latency </a:t>
            </a:r>
            <a:r>
              <a:rPr lang="en-US" altLang="zh-CN" sz="2400" dirty="0">
                <a:solidFill>
                  <a:srgbClr val="00B050"/>
                </a:solidFill>
              </a:rPr>
              <a:t>↓</a:t>
            </a:r>
          </a:p>
          <a:p>
            <a:r>
              <a:rPr lang="en-US" altLang="zh-CN" sz="2400" dirty="0"/>
              <a:t>Memory </a:t>
            </a:r>
            <a:r>
              <a:rPr lang="en-US" altLang="zh-CN" sz="1800" dirty="0"/>
              <a:t> </a:t>
            </a:r>
            <a:r>
              <a:rPr lang="en-US" altLang="zh-CN" sz="2400" dirty="0">
                <a:solidFill>
                  <a:srgbClr val="00B050"/>
                </a:solidFill>
              </a:rPr>
              <a:t>↓</a:t>
            </a:r>
            <a:endParaRPr lang="zh-CN" altLang="en-US" dirty="0">
              <a:solidFill>
                <a:srgbClr val="00B050"/>
              </a:solidFill>
            </a:endParaRPr>
          </a:p>
        </p:txBody>
      </p:sp>
      <p:graphicFrame>
        <p:nvGraphicFramePr>
          <p:cNvPr id="7" name="表格 6">
            <a:extLst>
              <a:ext uri="{FF2B5EF4-FFF2-40B4-BE49-F238E27FC236}">
                <a16:creationId xmlns:a16="http://schemas.microsoft.com/office/drawing/2014/main" id="{3073DDB4-92A6-4962-A064-35F746131DCD}"/>
              </a:ext>
            </a:extLst>
          </p:cNvPr>
          <p:cNvGraphicFramePr>
            <a:graphicFrameLocks noGrp="1"/>
          </p:cNvGraphicFramePr>
          <p:nvPr>
            <p:extLst>
              <p:ext uri="{D42A27DB-BD31-4B8C-83A1-F6EECF244321}">
                <p14:modId xmlns:p14="http://schemas.microsoft.com/office/powerpoint/2010/main" val="384944386"/>
              </p:ext>
            </p:extLst>
          </p:nvPr>
        </p:nvGraphicFramePr>
        <p:xfrm>
          <a:off x="7946352" y="3818348"/>
          <a:ext cx="1168515" cy="370840"/>
        </p:xfrm>
        <a:graphic>
          <a:graphicData uri="http://schemas.openxmlformats.org/drawingml/2006/table">
            <a:tbl>
              <a:tblPr firstRow="1" bandRow="1">
                <a:tableStyleId>{5C22544A-7EE6-4342-B048-85BDC9FD1C3A}</a:tableStyleId>
              </a:tblPr>
              <a:tblGrid>
                <a:gridCol w="1168515">
                  <a:extLst>
                    <a:ext uri="{9D8B030D-6E8A-4147-A177-3AD203B41FA5}">
                      <a16:colId xmlns:a16="http://schemas.microsoft.com/office/drawing/2014/main" val="289583289"/>
                    </a:ext>
                  </a:extLst>
                </a:gridCol>
              </a:tblGrid>
              <a:tr h="370840">
                <a:tc>
                  <a:txBody>
                    <a:bodyPr/>
                    <a:lstStyle/>
                    <a:p>
                      <a:r>
                        <a:rPr lang="en-US" altLang="zh-CN" dirty="0"/>
                        <a:t>Compare</a:t>
                      </a:r>
                      <a:endParaRPr lang="zh-CN" altLang="en-US" dirty="0"/>
                    </a:p>
                  </a:txBody>
                  <a:tcPr/>
                </a:tc>
                <a:extLst>
                  <a:ext uri="{0D108BD9-81ED-4DB2-BD59-A6C34878D82A}">
                    <a16:rowId xmlns:a16="http://schemas.microsoft.com/office/drawing/2014/main" val="3032451959"/>
                  </a:ext>
                </a:extLst>
              </a:tr>
            </a:tbl>
          </a:graphicData>
        </a:graphic>
      </p:graphicFrame>
      <p:cxnSp>
        <p:nvCxnSpPr>
          <p:cNvPr id="9" name="直接连接符 8">
            <a:extLst>
              <a:ext uri="{FF2B5EF4-FFF2-40B4-BE49-F238E27FC236}">
                <a16:creationId xmlns:a16="http://schemas.microsoft.com/office/drawing/2014/main" id="{EBB6F691-3392-4C49-AF4B-CD128428605F}"/>
              </a:ext>
            </a:extLst>
          </p:cNvPr>
          <p:cNvCxnSpPr>
            <a:cxnSpLocks/>
          </p:cNvCxnSpPr>
          <p:nvPr/>
        </p:nvCxnSpPr>
        <p:spPr>
          <a:xfrm flipH="1">
            <a:off x="8981440" y="3321140"/>
            <a:ext cx="444727" cy="497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BE228C6-619C-4B27-A4A3-BCA29E4367A2}"/>
              </a:ext>
            </a:extLst>
          </p:cNvPr>
          <p:cNvCxnSpPr>
            <a:cxnSpLocks/>
          </p:cNvCxnSpPr>
          <p:nvPr/>
        </p:nvCxnSpPr>
        <p:spPr>
          <a:xfrm>
            <a:off x="8888876" y="4093086"/>
            <a:ext cx="664729" cy="7416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55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A5C93919-41FA-4B8F-8ED2-31C2EC5B59C4}"/>
              </a:ext>
            </a:extLst>
          </p:cNvPr>
          <p:cNvSpPr>
            <a:spLocks noGrp="1"/>
          </p:cNvSpPr>
          <p:nvPr>
            <p:ph type="sldNum" sz="quarter" idx="12"/>
          </p:nvPr>
        </p:nvSpPr>
        <p:spPr/>
        <p:txBody>
          <a:bodyPr/>
          <a:lstStyle/>
          <a:p>
            <a:fld id="{9D1B9D8C-A161-4084-924B-59152344AFCF}" type="slidenum">
              <a:rPr lang="ko-KR" altLang="en-US" smtClean="0"/>
              <a:t>9</a:t>
            </a:fld>
            <a:endParaRPr lang="ko-KR" altLang="en-US"/>
          </a:p>
        </p:txBody>
      </p:sp>
      <p:sp>
        <p:nvSpPr>
          <p:cNvPr id="3" name="11 CuadroTexto">
            <a:extLst>
              <a:ext uri="{FF2B5EF4-FFF2-40B4-BE49-F238E27FC236}">
                <a16:creationId xmlns:a16="http://schemas.microsoft.com/office/drawing/2014/main" id="{44CE1479-A7E6-4DBD-91EE-7EBF3F73B268}"/>
              </a:ext>
            </a:extLst>
          </p:cNvPr>
          <p:cNvSpPr txBox="1"/>
          <p:nvPr/>
        </p:nvSpPr>
        <p:spPr>
          <a:xfrm>
            <a:off x="330200" y="166829"/>
            <a:ext cx="3047629"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Part 2. llama.cpp</a:t>
            </a:r>
          </a:p>
        </p:txBody>
      </p:sp>
      <p:sp>
        <p:nvSpPr>
          <p:cNvPr id="4" name="Rectangle 3">
            <a:extLst>
              <a:ext uri="{FF2B5EF4-FFF2-40B4-BE49-F238E27FC236}">
                <a16:creationId xmlns:a16="http://schemas.microsoft.com/office/drawing/2014/main" id="{0F0680B8-3FCC-4673-8F19-CAEC6C40DCC2}"/>
              </a:ext>
            </a:extLst>
          </p:cNvPr>
          <p:cNvSpPr txBox="1">
            <a:spLocks noChangeArrowheads="1"/>
          </p:cNvSpPr>
          <p:nvPr/>
        </p:nvSpPr>
        <p:spPr>
          <a:xfrm>
            <a:off x="685799" y="1282472"/>
            <a:ext cx="10749580" cy="4881660"/>
          </a:xfrm>
          <a:prstGeom prst="rect">
            <a:avLst/>
          </a:prstGeom>
        </p:spPr>
        <p:txBody>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3200" dirty="0">
                <a:latin typeface="Calibri" panose="020F0502020204030204" pitchFamily="34" charset="0"/>
                <a:ea typeface="Calibri" panose="020F0502020204030204" pitchFamily="34" charset="0"/>
                <a:cs typeface="Calibri" panose="020F0502020204030204" pitchFamily="34" charset="0"/>
              </a:rPr>
              <a:t>Llama.cpp:</a:t>
            </a:r>
          </a:p>
          <a:p>
            <a:pPr lvl="1"/>
            <a:r>
              <a:rPr lang="en-US" altLang="ja-JP" sz="2800" dirty="0">
                <a:latin typeface="Calibri" panose="020F0502020204030204" pitchFamily="34" charset="0"/>
                <a:ea typeface="Calibri" panose="020F0502020204030204" pitchFamily="34" charset="0"/>
                <a:cs typeface="Calibri" panose="020F0502020204030204" pitchFamily="34" charset="0"/>
              </a:rPr>
              <a:t>Llama.cpp implements Meta’s </a:t>
            </a:r>
            <a:r>
              <a:rPr lang="en-US" altLang="ja-JP" sz="2800" dirty="0" err="1">
                <a:latin typeface="Calibri" panose="020F0502020204030204" pitchFamily="34" charset="0"/>
                <a:ea typeface="Calibri" panose="020F0502020204030204" pitchFamily="34" charset="0"/>
                <a:cs typeface="Calibri" panose="020F0502020204030204" pitchFamily="34" charset="0"/>
              </a:rPr>
              <a:t>LLaMa</a:t>
            </a:r>
            <a:r>
              <a:rPr lang="en-US" altLang="ja-JP" sz="2800" dirty="0">
                <a:latin typeface="Calibri" panose="020F0502020204030204" pitchFamily="34" charset="0"/>
                <a:ea typeface="Calibri" panose="020F0502020204030204" pitchFamily="34" charset="0"/>
                <a:cs typeface="Calibri" panose="020F0502020204030204" pitchFamily="34" charset="0"/>
              </a:rPr>
              <a:t> architecture in an efficient C/C++ manner.</a:t>
            </a:r>
          </a:p>
          <a:p>
            <a:pPr lvl="1"/>
            <a:r>
              <a:rPr lang="en-US" altLang="ja-JP" sz="2800" dirty="0">
                <a:latin typeface="Calibri" panose="020F0502020204030204" pitchFamily="34" charset="0"/>
                <a:ea typeface="Calibri" panose="020F0502020204030204" pitchFamily="34" charset="0"/>
                <a:cs typeface="Calibri" panose="020F0502020204030204" pitchFamily="34" charset="0"/>
              </a:rPr>
              <a:t>Features:</a:t>
            </a:r>
          </a:p>
          <a:p>
            <a:pPr lvl="2"/>
            <a:r>
              <a:rPr lang="en-US" altLang="ja-JP" sz="2400" dirty="0">
                <a:latin typeface="Calibri" panose="020F0502020204030204" pitchFamily="34" charset="0"/>
                <a:ea typeface="Calibri" panose="020F0502020204030204" pitchFamily="34" charset="0"/>
                <a:cs typeface="Calibri" panose="020F0502020204030204" pitchFamily="34" charset="0"/>
              </a:rPr>
              <a:t>Llama.cpp is designed as </a:t>
            </a:r>
            <a:r>
              <a:rPr lang="en-US" altLang="ja-JP" sz="2400" dirty="0">
                <a:solidFill>
                  <a:srgbClr val="FF0000"/>
                </a:solidFill>
                <a:latin typeface="Calibri" panose="020F0502020204030204" pitchFamily="34" charset="0"/>
                <a:ea typeface="Calibri" panose="020F0502020204030204" pitchFamily="34" charset="0"/>
                <a:cs typeface="Calibri" panose="020F0502020204030204" pitchFamily="34" charset="0"/>
              </a:rPr>
              <a:t>a C++ backend</a:t>
            </a:r>
            <a:r>
              <a:rPr lang="en-US" altLang="ja-JP" sz="2400" dirty="0">
                <a:latin typeface="Calibri" panose="020F0502020204030204" pitchFamily="34" charset="0"/>
                <a:ea typeface="Calibri" panose="020F0502020204030204" pitchFamily="34" charset="0"/>
                <a:cs typeface="Calibri" panose="020F0502020204030204" pitchFamily="34" charset="0"/>
              </a:rPr>
              <a:t>, which features lower complexity and can be seamlessly integrated into other programming environments.</a:t>
            </a:r>
          </a:p>
          <a:p>
            <a:pPr lvl="2"/>
            <a:r>
              <a:rPr lang="en-US" altLang="ja-JP" sz="2400" dirty="0">
                <a:latin typeface="Calibri" panose="020F0502020204030204" pitchFamily="34" charset="0"/>
                <a:ea typeface="Calibri" panose="020F0502020204030204" pitchFamily="34" charset="0"/>
                <a:cs typeface="Calibri" panose="020F0502020204030204" pitchFamily="34" charset="0"/>
              </a:rPr>
              <a:t>Llama.cpp is operable on </a:t>
            </a:r>
            <a:r>
              <a:rPr lang="en-US" altLang="ja-JP" sz="2400" dirty="0">
                <a:solidFill>
                  <a:srgbClr val="FF0000"/>
                </a:solidFill>
                <a:latin typeface="Calibri" panose="020F0502020204030204" pitchFamily="34" charset="0"/>
                <a:ea typeface="Calibri" panose="020F0502020204030204" pitchFamily="34" charset="0"/>
                <a:cs typeface="Calibri" panose="020F0502020204030204" pitchFamily="34" charset="0"/>
              </a:rPr>
              <a:t>numerous platforms</a:t>
            </a:r>
            <a:r>
              <a:rPr lang="en-US" altLang="ja-JP" sz="2400" dirty="0">
                <a:latin typeface="Calibri" panose="020F0502020204030204" pitchFamily="34" charset="0"/>
                <a:ea typeface="Calibri" panose="020F0502020204030204" pitchFamily="34" charset="0"/>
                <a:cs typeface="Calibri" panose="020F0502020204030204" pitchFamily="34" charset="0"/>
              </a:rPr>
              <a:t>, offering support for the AVX, AVX2, and AVX512 instruction sets on x86 architectures.</a:t>
            </a:r>
          </a:p>
          <a:p>
            <a:pPr lvl="2"/>
            <a:r>
              <a:rPr lang="en-US" altLang="ja-JP" sz="2400" dirty="0">
                <a:latin typeface="Calibri" panose="020F0502020204030204" pitchFamily="34" charset="0"/>
                <a:ea typeface="Calibri" panose="020F0502020204030204" pitchFamily="34" charset="0"/>
                <a:cs typeface="Calibri" panose="020F0502020204030204" pitchFamily="34" charset="0"/>
              </a:rPr>
              <a:t>llama.cpp supports 2-bit, 3-bit, 4-bit, 5-bit, 6-bit, and 8-bit integer </a:t>
            </a:r>
            <a:r>
              <a:rPr lang="en-US" altLang="ja-JP" sz="2400" dirty="0">
                <a:solidFill>
                  <a:srgbClr val="FF0000"/>
                </a:solidFill>
                <a:latin typeface="Calibri" panose="020F0502020204030204" pitchFamily="34" charset="0"/>
                <a:ea typeface="Calibri" panose="020F0502020204030204" pitchFamily="34" charset="0"/>
                <a:cs typeface="Calibri" panose="020F0502020204030204" pitchFamily="34" charset="0"/>
              </a:rPr>
              <a:t>quantization</a:t>
            </a:r>
            <a:r>
              <a:rPr lang="en-US" altLang="ja-JP" sz="2400" dirty="0">
                <a:latin typeface="Calibri" panose="020F0502020204030204" pitchFamily="34" charset="0"/>
                <a:ea typeface="Calibri" panose="020F0502020204030204" pitchFamily="34" charset="0"/>
                <a:cs typeface="Calibri" panose="020F0502020204030204" pitchFamily="34" charset="0"/>
              </a:rPr>
              <a:t>.</a:t>
            </a:r>
          </a:p>
          <a:p>
            <a:pPr lvl="1"/>
            <a:r>
              <a:rPr lang="en-US" altLang="ja-JP" sz="3200" dirty="0">
                <a:latin typeface="Calibri" panose="020F0502020204030204" pitchFamily="34" charset="0"/>
                <a:ea typeface="Calibri" panose="020F0502020204030204" pitchFamily="34" charset="0"/>
                <a:cs typeface="Calibri" panose="020F0502020204030204" pitchFamily="34" charset="0"/>
              </a:rPr>
              <a:t> </a:t>
            </a:r>
            <a:r>
              <a:rPr lang="en-US" altLang="ja-JP" sz="2800" dirty="0">
                <a:latin typeface="Calibri" panose="020F0502020204030204" pitchFamily="34" charset="0"/>
                <a:ea typeface="Calibri" panose="020F0502020204030204" pitchFamily="34" charset="0"/>
                <a:cs typeface="Calibri" panose="020F0502020204030204" pitchFamily="34" charset="0"/>
              </a:rPr>
              <a:t>Code:</a:t>
            </a:r>
            <a:r>
              <a:rPr lang="en-US" altLang="zh-CN" sz="2800" dirty="0">
                <a:hlinkClick r:id="rId3"/>
              </a:rPr>
              <a:t> </a:t>
            </a:r>
            <a:r>
              <a:rPr lang="en-US" altLang="ja-JP" sz="2800" dirty="0">
                <a:latin typeface="Calibri" panose="020F0502020204030204" pitchFamily="34" charset="0"/>
                <a:ea typeface="Calibri" panose="020F0502020204030204" pitchFamily="34" charset="0"/>
                <a:cs typeface="Calibri" panose="020F0502020204030204" pitchFamily="34" charset="0"/>
                <a:hlinkClick r:id="rId3"/>
              </a:rPr>
              <a:t>https://github.com/ggerganov/llama.cpp</a:t>
            </a:r>
            <a:endParaRPr lang="en-US" altLang="ja-JP" sz="2800" dirty="0">
              <a:latin typeface="Calibri" panose="020F0502020204030204" pitchFamily="34" charset="0"/>
              <a:ea typeface="Calibri" panose="020F0502020204030204" pitchFamily="34" charset="0"/>
              <a:cs typeface="Calibri" panose="020F0502020204030204" pitchFamily="34" charset="0"/>
            </a:endParaRPr>
          </a:p>
          <a:p>
            <a:pPr lvl="3"/>
            <a:endParaRPr lang="en-US" altLang="ja-JP" sz="2200" dirty="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descr="llama">
            <a:extLst>
              <a:ext uri="{FF2B5EF4-FFF2-40B4-BE49-F238E27FC236}">
                <a16:creationId xmlns:a16="http://schemas.microsoft.com/office/drawing/2014/main" id="{B2FE01AC-659E-E5CE-4293-07FCD46765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919" b="24125"/>
          <a:stretch/>
        </p:blipFill>
        <p:spPr bwMode="auto">
          <a:xfrm>
            <a:off x="3878132" y="588996"/>
            <a:ext cx="5715896" cy="97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43084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2249</TotalTime>
  <Words>3529</Words>
  <Application>Microsoft Macintosh PowerPoint</Application>
  <PresentationFormat>宽屏</PresentationFormat>
  <Paragraphs>400</Paragraphs>
  <Slides>23</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맑은 고딕</vt:lpstr>
      <vt:lpstr>NimbusRomNo9L</vt:lpstr>
      <vt:lpstr>Söhne</vt:lpstr>
      <vt:lpstr>Arial</vt:lpstr>
      <vt:lpstr>Calibri</vt: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TS</dc:creator>
  <cp:lastModifiedBy>Microsoft Office User</cp:lastModifiedBy>
  <cp:revision>747</cp:revision>
  <dcterms:created xsi:type="dcterms:W3CDTF">2021-03-04T02:28:42Z</dcterms:created>
  <dcterms:modified xsi:type="dcterms:W3CDTF">2024-04-19T18:27:12Z</dcterms:modified>
</cp:coreProperties>
</file>