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75" r:id="rId2"/>
    <p:sldId id="262" r:id="rId3"/>
    <p:sldId id="264" r:id="rId4"/>
    <p:sldId id="265" r:id="rId5"/>
    <p:sldId id="280" r:id="rId6"/>
    <p:sldId id="266" r:id="rId7"/>
    <p:sldId id="279" r:id="rId8"/>
    <p:sldId id="276" r:id="rId9"/>
    <p:sldId id="277" r:id="rId10"/>
    <p:sldId id="278" r:id="rId11"/>
    <p:sldId id="267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88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02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F5FD2-31F0-4C0B-95CA-811A8A4E6F51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01942-F20C-4A08-95F5-2A6986C15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29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4F1C930-B425-4849-901E-EDC7E9573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53A2A7-0643-4378-A3E0-E2766DCD4D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44805" y="81528"/>
            <a:ext cx="918940" cy="8858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D08D55B-1D39-49F6-BDF9-B7CE6C5D7DC3}"/>
              </a:ext>
            </a:extLst>
          </p:cNvPr>
          <p:cNvSpPr/>
          <p:nvPr userDrawn="1"/>
        </p:nvSpPr>
        <p:spPr>
          <a:xfrm>
            <a:off x="0" y="1285876"/>
            <a:ext cx="12192000" cy="462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IEEE - Advancing Technology for Humanity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301" y="193448"/>
            <a:ext cx="1178881" cy="66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ICAS 202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7" y="168161"/>
            <a:ext cx="3129703" cy="59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27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64DA0-5D4B-4E12-9A48-92CD86589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763B76-8FCD-42D6-B280-DEB6D9B52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03BF8F-669C-4200-84FE-AED47B44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BE604-F7D8-4BAE-9E04-41B7D961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8DBE05-B6DC-47E1-9478-38F97002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6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E5758D-9FCA-4635-A589-09672613A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B575FB-7D72-49DD-ADB4-3C53C5C57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57CFBD-9D63-40E2-9663-27204A77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104657-C6C6-4EB3-B6CD-7299DB55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CACAD7-4576-4C40-9416-9D25BC48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3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677C0E-ACE4-48B6-B244-F66B32AD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875" y="6442075"/>
            <a:ext cx="2743200" cy="365125"/>
          </a:xfrm>
        </p:spPr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08D55B-1D39-49F6-BDF9-B7CE6C5D7DC3}"/>
              </a:ext>
            </a:extLst>
          </p:cNvPr>
          <p:cNvSpPr/>
          <p:nvPr userDrawn="1"/>
        </p:nvSpPr>
        <p:spPr>
          <a:xfrm>
            <a:off x="-6350" y="0"/>
            <a:ext cx="12192000" cy="48641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583BE3-7F27-474B-8977-CB25A2A7B5C3}"/>
              </a:ext>
            </a:extLst>
          </p:cNvPr>
          <p:cNvSpPr/>
          <p:nvPr userDrawn="1"/>
        </p:nvSpPr>
        <p:spPr>
          <a:xfrm>
            <a:off x="330200" y="889000"/>
            <a:ext cx="11544300" cy="5575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81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2008D-9C27-40BA-B775-F52D9466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E39ACA-0A93-47F5-979C-E53DBB968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649CB-9A62-4D67-8234-9B9709314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A47E10-2612-488A-BADC-A277CBC60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906D9E-5209-4103-8D45-6D90E7DE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6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D94F0-E9F3-4EC9-B8AF-CD9D8134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33C8BF-75F1-45C5-9839-5855EAC5A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007452-F681-477A-B267-E63D9B252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4C9462-2C89-4297-8830-81E6E3B3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8D5A17-62F2-4724-9C56-464EB17F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065690-1435-441E-8BD2-FE0980DA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16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6E01D-4699-4EF1-ABD7-953ED35A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B185D4-A1C1-4545-8C1B-DB14E31DA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3210D9-F903-4E4A-8771-96FE0016D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8BB4AE-5BB3-4B86-B8FB-36D92158A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083CBA-4246-4EC4-AE47-C8CA04441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A8B5BE-EC0E-4AA9-A406-9975C9E89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0CF078-BB86-4EF9-8F9E-966336079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695012-8856-4FE9-B815-227B227C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73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5B2ED-1DA7-43ED-AAC8-4AA37C41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1CEBB2-6046-4B5E-B235-F08DE0A4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A1D47D-AE3C-42DD-90F6-AD0EF464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F90000-0433-4E85-BEB9-178F63DC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43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45635C-58AB-425A-9E3F-8C89A939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12AD96-B2B3-4E8F-B2F9-B6E1CED2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EF97FC-B9D7-44B7-97B1-59260630F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57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99AAD-A39C-44FC-833D-C4A44224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13F7C-ADE5-4C54-9027-330624922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A43DAA-B250-423F-8CFC-7A16F09AA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930C77-21E6-4D82-A68F-3604A279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A46602-62F7-48D9-9857-F729C476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CB61B9-52AD-4FCD-AD42-1D11D9D5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14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60BD5-CBCB-4F08-9940-F0587D08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7B3153-C435-4DE5-ACF6-B2E6D74D0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E893A5-43E2-4509-93E2-5641F2707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D959FC-792E-43B9-BC7F-5F5EA2CD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251CA3-FD33-4408-8886-DCC37109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A3D5AD-6B2E-42BB-BC6D-01F6B56D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42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BCFF35-802F-480F-B853-95CFF811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BFE3BF-58EC-4CE6-BE15-D32491AD6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D5329-3041-45D6-931A-AF5CF60C5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49890-BF7F-4409-A8FF-9A8E24AB5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601C4-51C6-4747-8667-BE42B82B3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9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B53006-038C-CD53-6AC9-4D3810361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517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613DC9-2BC9-70B8-881E-57C0FA6D58BA}"/>
              </a:ext>
            </a:extLst>
          </p:cNvPr>
          <p:cNvSpPr txBox="1"/>
          <p:nvPr/>
        </p:nvSpPr>
        <p:spPr>
          <a:xfrm>
            <a:off x="-1" y="5921646"/>
            <a:ext cx="12185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2024 IEEE International Conference on Artificial</a:t>
            </a:r>
            <a:r>
              <a:rPr lang="ko-KR" alt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Intelligence Circuits and Systems</a:t>
            </a:r>
          </a:p>
        </p:txBody>
      </p:sp>
      <p:sp>
        <p:nvSpPr>
          <p:cNvPr id="6" name="11 CuadroTexto">
            <a:extLst>
              <a:ext uri="{FF2B5EF4-FFF2-40B4-BE49-F238E27FC236}">
                <a16:creationId xmlns:a16="http://schemas.microsoft.com/office/drawing/2014/main" id="{FAE502F9-4A5B-CA42-0379-6D172D2799B5}"/>
              </a:ext>
            </a:extLst>
          </p:cNvPr>
          <p:cNvSpPr txBox="1"/>
          <p:nvPr/>
        </p:nvSpPr>
        <p:spPr>
          <a:xfrm>
            <a:off x="909774" y="1695412"/>
            <a:ext cx="103661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Optimization of Armv9 architecture general large language model inference performance based on Llama.cpp</a:t>
            </a:r>
          </a:p>
        </p:txBody>
      </p:sp>
      <p:sp>
        <p:nvSpPr>
          <p:cNvPr id="7" name="25 CuadroTexto">
            <a:extLst>
              <a:ext uri="{FF2B5EF4-FFF2-40B4-BE49-F238E27FC236}">
                <a16:creationId xmlns:a16="http://schemas.microsoft.com/office/drawing/2014/main" id="{D9A4C361-839C-E1DE-84B0-BE3E5EB5E149}"/>
              </a:ext>
            </a:extLst>
          </p:cNvPr>
          <p:cNvSpPr txBox="1"/>
          <p:nvPr/>
        </p:nvSpPr>
        <p:spPr>
          <a:xfrm>
            <a:off x="2606132" y="3582809"/>
            <a:ext cx="6232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CEATRG, Hangzhou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Dianzi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University</a:t>
            </a:r>
          </a:p>
        </p:txBody>
      </p:sp>
      <p:sp>
        <p:nvSpPr>
          <p:cNvPr id="9" name="25 CuadroTexto">
            <a:extLst>
              <a:ext uri="{FF2B5EF4-FFF2-40B4-BE49-F238E27FC236}">
                <a16:creationId xmlns:a16="http://schemas.microsoft.com/office/drawing/2014/main" id="{E89565FB-75B6-24B2-D0A6-4FD942E23179}"/>
              </a:ext>
            </a:extLst>
          </p:cNvPr>
          <p:cNvSpPr txBox="1"/>
          <p:nvPr/>
        </p:nvSpPr>
        <p:spPr>
          <a:xfrm>
            <a:off x="-307911" y="296834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Longhao</a:t>
            </a:r>
            <a:r>
              <a:rPr lang="en-US" altLang="zh-C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Chen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963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4602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Exchanging space for 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799" y="1282472"/>
            <a:ext cx="10687523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ja-JP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the float32 type to save the scaling factor</a:t>
            </a:r>
          </a:p>
          <a:p>
            <a:pPr algn="just"/>
            <a:r>
              <a:rPr lang="en-US" altLang="ja-JP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float16_t to float32_t, the memory usage will increase 5.88%</a:t>
            </a:r>
          </a:p>
          <a:p>
            <a:pPr algn="just"/>
            <a:endParaRPr lang="en-US" altLang="ja-JP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CA" altLang="ja-JP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(32+4)/(32+2)=36/34=1.0558</a:t>
            </a:r>
          </a:p>
        </p:txBody>
      </p:sp>
    </p:spTree>
    <p:extLst>
      <p:ext uri="{BB962C8B-B14F-4D97-AF65-F5344CB8AC3E}">
        <p14:creationId xmlns:p14="http://schemas.microsoft.com/office/powerpoint/2010/main" val="3041455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44158"/>
            <a:ext cx="3349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Evaluate: Accuracy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BB5E29B-3D3A-B2C3-D027-2CE274AFD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563" y="1378115"/>
            <a:ext cx="6823890" cy="410176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A329E31-400E-2585-C093-6EF0AD56B697}"/>
              </a:ext>
            </a:extLst>
          </p:cNvPr>
          <p:cNvSpPr txBox="1"/>
          <p:nvPr/>
        </p:nvSpPr>
        <p:spPr>
          <a:xfrm>
            <a:off x="606490" y="2044004"/>
            <a:ext cx="42360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Our accuracy loss is only 1.04% compared to the original model.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09809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3296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Evaluate: Memory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FA8D8BA-AA39-3CC0-F797-4B350B063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738" y="1499849"/>
            <a:ext cx="6487946" cy="385830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AF75048-E7BB-7C59-4EFF-2D8712CEF884}"/>
              </a:ext>
            </a:extLst>
          </p:cNvPr>
          <p:cNvSpPr txBox="1"/>
          <p:nvPr/>
        </p:nvSpPr>
        <p:spPr>
          <a:xfrm>
            <a:off x="709127" y="1499849"/>
            <a:ext cx="41987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Compared with Baseline, physical memory usage is reduced by 78.82%.</a:t>
            </a:r>
          </a:p>
          <a:p>
            <a:endParaRPr lang="en-US" altLang="zh-CN" sz="2800" dirty="0"/>
          </a:p>
          <a:p>
            <a:r>
              <a:rPr lang="en-US" altLang="zh-CN" sz="2800" dirty="0"/>
              <a:t>And compared with the original Int8 type, the   physical memory usage only increases by 3.88%.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27175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4208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Evaluate: Inference rate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4B5839-A40F-AE40-3B7B-D5A339282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678" y="1121455"/>
            <a:ext cx="6623208" cy="461509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38BC124-D383-2148-0923-B9A7FFECAE76}"/>
              </a:ext>
            </a:extLst>
          </p:cNvPr>
          <p:cNvSpPr txBox="1"/>
          <p:nvPr/>
        </p:nvSpPr>
        <p:spPr>
          <a:xfrm>
            <a:off x="709127" y="1499849"/>
            <a:ext cx="41987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Compared with Baseline, the prefill performance  is increased by 160%</a:t>
            </a:r>
          </a:p>
          <a:p>
            <a:r>
              <a:rPr lang="en-US" altLang="zh-CN" sz="2800" dirty="0"/>
              <a:t>the decoding              performance is             increased by 2400%.</a:t>
            </a:r>
          </a:p>
        </p:txBody>
      </p:sp>
    </p:spTree>
    <p:extLst>
      <p:ext uri="{BB962C8B-B14F-4D97-AF65-F5344CB8AC3E}">
        <p14:creationId xmlns:p14="http://schemas.microsoft.com/office/powerpoint/2010/main" val="2575088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25B1B09B-6541-11CC-4CB2-1500BF6E8568}"/>
              </a:ext>
            </a:extLst>
          </p:cNvPr>
          <p:cNvSpPr txBox="1"/>
          <p:nvPr/>
        </p:nvSpPr>
        <p:spPr>
          <a:xfrm>
            <a:off x="2797628" y="3044279"/>
            <a:ext cx="659674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/>
              <a:t>T</a:t>
            </a:r>
            <a:r>
              <a:rPr lang="zh-CN" altLang="en-US" sz="4400" b="1" dirty="0"/>
              <a:t>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33367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1452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723589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Background</a:t>
            </a:r>
          </a:p>
          <a:p>
            <a:r>
              <a:rPr lang="en-US" altLang="ja-JP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Compiler</a:t>
            </a:r>
          </a:p>
          <a:p>
            <a:r>
              <a:rPr lang="en-US" altLang="ja-JP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SIMD (Single Instruction Multiple Data)</a:t>
            </a:r>
          </a:p>
          <a:p>
            <a:r>
              <a:rPr lang="en-US" altLang="ja-JP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Exchanging space for time</a:t>
            </a:r>
          </a:p>
          <a:p>
            <a:r>
              <a:rPr lang="en-US" altLang="zh-C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Evaluate</a:t>
            </a:r>
            <a:endParaRPr lang="en-US" altLang="ja-JP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76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2159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lang="en-US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growth rate of model parameters far outpacing the improvement in hardware performance. </a:t>
            </a:r>
          </a:p>
          <a:p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loss of accuracy caused by 8-bit quantization is negligible.</a:t>
            </a:r>
          </a:p>
          <a:p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processor upgrade will add some instruction sets. New instruction set requires new compiler.</a:t>
            </a:r>
          </a:p>
          <a:p>
            <a:endParaRPr lang="en-US" altLang="ja-JP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00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2534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Compiler part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the latest compiler</a:t>
            </a:r>
          </a:p>
          <a:p>
            <a:r>
              <a:rPr lang="en-US" altLang="ja-JP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more compiler optimizations</a:t>
            </a:r>
          </a:p>
          <a:p>
            <a:pPr lvl="1"/>
            <a:r>
              <a:rPr lang="en-US" altLang="ja-JP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-</a:t>
            </a:r>
            <a:r>
              <a:rPr lang="en-US" altLang="ja-JP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Ofast</a:t>
            </a:r>
            <a:r>
              <a:rPr lang="en-US" altLang="ja-JP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parameter</a:t>
            </a:r>
          </a:p>
          <a:p>
            <a:pPr lvl="1"/>
            <a:r>
              <a:rPr lang="en-US" altLang="ja-JP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Enable Link Time Optimization (LTO)</a:t>
            </a:r>
          </a:p>
          <a:p>
            <a:pPr lvl="1"/>
            <a:r>
              <a:rPr lang="en-US" altLang="ja-JP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Specify processor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02970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4B5839-A40F-AE40-3B7B-D5A339282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672" y="942423"/>
            <a:ext cx="5725885" cy="398983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38BC124-D383-2148-0923-B9A7FFECAE76}"/>
              </a:ext>
            </a:extLst>
          </p:cNvPr>
          <p:cNvSpPr txBox="1"/>
          <p:nvPr/>
        </p:nvSpPr>
        <p:spPr>
          <a:xfrm>
            <a:off x="709127" y="1499849"/>
            <a:ext cx="41987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GCC 13.2.0: __ARM_FEATURE_MATMUL_INT8</a:t>
            </a:r>
          </a:p>
          <a:p>
            <a:endParaRPr lang="en-US" altLang="zh-CN" sz="2800" dirty="0"/>
          </a:p>
          <a:p>
            <a:r>
              <a:rPr lang="en-US" altLang="zh-CN" sz="2800" dirty="0"/>
              <a:t>vmmlaq_s32 </a:t>
            </a:r>
            <a:r>
              <a:rPr lang="en-US" altLang="ja-JP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instruction</a:t>
            </a:r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5A381C-B57E-D2FF-DA98-39DFE896B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28" y="5278630"/>
            <a:ext cx="10945753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16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6848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SIMD (</a:t>
            </a:r>
            <a:r>
              <a:rPr lang="en-US" altLang="ja-JP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Single Instruction Multiple Data</a:t>
            </a: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970384" y="1282472"/>
            <a:ext cx="10282334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lnSpc>
                <a:spcPct val="90000"/>
              </a:lnSpc>
            </a:pPr>
            <a:r>
              <a:rPr lang="en-US" altLang="zh-CN" sz="32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single  instruction is  simultaneously applied to multiple  different  data  streams.    Instructions  can  be  executed  sequentially, such  as  by  pipelining, or   in  parallel  by    multiple  functional units. </a:t>
            </a:r>
          </a:p>
          <a:p>
            <a:pPr marL="514350" indent="-514350" algn="just">
              <a:lnSpc>
                <a:spcPct val="90000"/>
              </a:lnSpc>
            </a:pPr>
            <a:r>
              <a:rPr lang="en-US" altLang="ja-JP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Neon technology is a packed SIMD architecture.</a:t>
            </a:r>
          </a:p>
          <a:p>
            <a:pPr marL="514350" indent="-514350" algn="just">
              <a:lnSpc>
                <a:spcPct val="90000"/>
              </a:lnSpc>
            </a:pPr>
            <a:r>
              <a:rPr lang="en-US" altLang="ja-JP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simple functions, the compiler's Auto-vectorization     can already generate high-performance NEON instructions, but complex functions require manual writing of NEON instructions.</a:t>
            </a:r>
            <a:endParaRPr lang="en-CA" altLang="ja-JP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428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6848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SIMD (</a:t>
            </a:r>
            <a:r>
              <a:rPr lang="en-US" altLang="ja-JP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Single Instruction Multiple Data</a:t>
            </a: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970384" y="1282472"/>
            <a:ext cx="10282334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None/>
            </a:pPr>
            <a:endParaRPr lang="en-CA" altLang="ja-JP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CF9D0A-A46F-2129-B3D2-9CC9143CA54A}"/>
              </a:ext>
            </a:extLst>
          </p:cNvPr>
          <p:cNvSpPr txBox="1"/>
          <p:nvPr/>
        </p:nvSpPr>
        <p:spPr>
          <a:xfrm>
            <a:off x="2123149" y="1277320"/>
            <a:ext cx="794570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we rewrote this functions:</a:t>
            </a:r>
          </a:p>
          <a:p>
            <a:r>
              <a:rPr lang="en-US" altLang="zh-C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ggml_fp16_to_fp32_row, </a:t>
            </a:r>
          </a:p>
          <a:p>
            <a:r>
              <a:rPr lang="en-US" altLang="zh-C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ggml_fp32_to_fp16_row, </a:t>
            </a:r>
          </a:p>
          <a:p>
            <a:r>
              <a:rPr lang="en-US" altLang="zh-C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ggml_compute_forward_norm_f32, </a:t>
            </a:r>
          </a:p>
          <a:p>
            <a:r>
              <a:rPr lang="en-US" altLang="zh-C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ggml_compute_forward_rms_norm_f32, </a:t>
            </a:r>
          </a:p>
          <a:p>
            <a:r>
              <a:rPr lang="en-US" altLang="zh-C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ggml_compute_fp16_to_fp32 </a:t>
            </a:r>
            <a:endParaRPr lang="zh-CN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535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4602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Exchanging space for 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799" y="1282472"/>
            <a:ext cx="10687523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lnSpc>
                <a:spcPct val="90000"/>
              </a:lnSpc>
            </a:pPr>
            <a:r>
              <a:rPr lang="en-US" altLang="ja-JP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8-bit quantization of llama.cpp treats 32 data as a group by </a:t>
            </a:r>
            <a:r>
              <a:rPr lang="en-US" altLang="ja-JP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defa</a:t>
            </a:r>
            <a:r>
              <a:rPr lang="en-US" altLang="ja-JP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-ult, and each group uses the same scaling factor. This scaling factor is saved as a uint16_t type.</a:t>
            </a:r>
          </a:p>
          <a:p>
            <a:pPr marL="514350" indent="-514350" algn="just">
              <a:lnSpc>
                <a:spcPct val="90000"/>
              </a:lnSpc>
            </a:pPr>
            <a:r>
              <a:rPr lang="en-US" altLang="ja-JP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each calculation, the corresponding scaling coefficient needs to be converted into data types, which will take up part of the time.</a:t>
            </a:r>
            <a:endParaRPr lang="en-CA" altLang="ja-JP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314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4602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Exchanging space for 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799" y="1282471"/>
            <a:ext cx="10687523" cy="48570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lnSpc>
                <a:spcPct val="90000"/>
              </a:lnSpc>
            </a:pPr>
            <a:endParaRPr lang="en-CA" altLang="ja-JP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763063B-7F3D-FB57-41D6-2F995D135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71" y="1282472"/>
            <a:ext cx="10621857" cy="146705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6BC7E75-3F56-4C17-EACB-D4571C737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76" y="3611113"/>
            <a:ext cx="10687523" cy="180047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CC6237B-A253-6811-FE5A-A2E60EE7E1AF}"/>
              </a:ext>
            </a:extLst>
          </p:cNvPr>
          <p:cNvSpPr txBox="1"/>
          <p:nvPr/>
        </p:nvSpPr>
        <p:spPr>
          <a:xfrm>
            <a:off x="1045028" y="2710772"/>
            <a:ext cx="8135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https://github.com/ggerganov/llama.cpp/blob/master/ggml-quants.c#L4909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576949-A656-18C5-4A8C-E786D1DD94B3}"/>
              </a:ext>
            </a:extLst>
          </p:cNvPr>
          <p:cNvSpPr txBox="1"/>
          <p:nvPr/>
        </p:nvSpPr>
        <p:spPr>
          <a:xfrm>
            <a:off x="1119673" y="5635690"/>
            <a:ext cx="8135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https://github.com/ggerganov/llama.cpp/blob/master/ggml-quants.c#L4960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763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499</Words>
  <Application>Microsoft Office PowerPoint</Application>
  <PresentationFormat>宽屏</PresentationFormat>
  <Paragraphs>68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Calibri</vt:lpstr>
      <vt:lpstr>Office 테마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</dc:creator>
  <cp:lastModifiedBy>一纳 赵</cp:lastModifiedBy>
  <cp:revision>26</cp:revision>
  <dcterms:created xsi:type="dcterms:W3CDTF">2021-03-04T02:28:42Z</dcterms:created>
  <dcterms:modified xsi:type="dcterms:W3CDTF">2024-04-22T11:36:55Z</dcterms:modified>
</cp:coreProperties>
</file>