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75" r:id="rId3"/>
    <p:sldId id="262" r:id="rId5"/>
    <p:sldId id="265" r:id="rId6"/>
    <p:sldId id="291" r:id="rId7"/>
    <p:sldId id="292" r:id="rId8"/>
    <p:sldId id="266" r:id="rId9"/>
    <p:sldId id="294" r:id="rId10"/>
    <p:sldId id="267" r:id="rId11"/>
    <p:sldId id="278" r:id="rId12"/>
    <p:sldId id="282" r:id="rId13"/>
    <p:sldId id="293" r:id="rId14"/>
    <p:sldId id="284" r:id="rId15"/>
    <p:sldId id="287" r:id="rId16"/>
    <p:sldId id="288" r:id="rId17"/>
    <p:sldId id="289" r:id="rId18"/>
    <p:sldId id="295" r:id="rId19"/>
  </p:sldIdLst>
  <p:sldSz cx="12192000" cy="6858000"/>
  <p:notesSz cx="6858000" cy="9144000"/>
  <p:custDataLst>
    <p:tags r:id="rId23"/>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4" autoAdjust="0"/>
    <p:restoredTop sz="96314" autoAdjust="0"/>
  </p:normalViewPr>
  <p:slideViewPr>
    <p:cSldViewPr snapToGrid="0">
      <p:cViewPr varScale="1">
        <p:scale>
          <a:sx n="110" d="100"/>
          <a:sy n="110"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ZhuXingyu\Documents\WeChat%20Files\wxid_wkvwcs64eg1622\FileStorage\File\2024-04\&#30011;&#22270;.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ZhuXingyu\Documents\WeChat%20Files\wxid_wkvwcs64eg1622\FileStorage\File\2024-04\&#30011;&#22270;.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ZhuXingyu\Desktop\&#30011;&#22270;.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ZhuXingyu\Desktop\&#30011;&#22270;.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ZhuXingyu\Documents\WeChat%20Files\wxid_wkvwcs64eg1622\FileStorage\File\2024-04\&#30011;&#22270;.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ZhuXingyu\Documents\WeChat%20Files\wxid_wkvwcs64eg1622\FileStorage\File\2024-04\&#30011;&#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Throughput after optimization.</a:t>
            </a:r>
          </a:p>
        </c:rich>
      </c:tx>
      <c:layout/>
      <c:overlay val="0"/>
      <c:spPr>
        <a:noFill/>
        <a:ln>
          <a:noFill/>
        </a:ln>
        <a:effectLst/>
      </c:spPr>
    </c:title>
    <c:autoTitleDeleted val="0"/>
    <c:plotArea>
      <c:layout/>
      <c:barChart>
        <c:barDir val="col"/>
        <c:grouping val="stacked"/>
        <c:varyColors val="0"/>
        <c:ser>
          <c:idx val="2"/>
          <c:order val="2"/>
          <c:tx>
            <c:strRef>
              <c:f>[画图.xlsx]Sheet1!$L$64</c:f>
              <c:strCache>
                <c:ptCount val="1"/>
                <c:pt idx="0">
                  <c:v>Prefill</c:v>
                </c:pt>
              </c:strCache>
            </c:strRef>
          </c:tx>
          <c:spPr>
            <a:solidFill>
              <a:schemeClr val="accent3"/>
            </a:solidFill>
            <a:ln>
              <a:noFill/>
            </a:ln>
            <a:effectLst/>
            <a:sp3d/>
          </c:spPr>
          <c:invertIfNegative val="0"/>
          <c:dLbls>
            <c:delete val="1"/>
          </c:dLbls>
          <c:cat>
            <c:multiLvlStrRef>
              <c:extLst>
                <c:ext xmlns:c15="http://schemas.microsoft.com/office/drawing/2012/chart" uri="{02D57815-91ED-43cb-92C2-25804820EDAC}">
                  <c15:fullRef>
                    <c15:sqref>[画图.xlsx]Sheet1!$G$65:$I$73</c15:sqref>
                  </c15:fullRef>
                </c:ext>
              </c:extLst>
              <c:f>[画图.xlsx]Sheet1!$G$65:$I$67</c:f>
              <c:multiLvlStrCache>
                <c:ptCount val="3"/>
                <c:lvl>
                  <c:pt idx="0">
                    <c:v>Original</c:v>
                  </c:pt>
                  <c:pt idx="1">
                    <c:v>Q4_0</c:v>
                  </c:pt>
                  <c:pt idx="2">
                    <c:v>Q8_0</c:v>
                  </c:pt>
                </c:lvl>
                <c:lvl>
                  <c:pt idx="1">
                    <c:v>None</c:v>
                  </c:pt>
                </c:lvl>
                <c:lvl>
                  <c:pt idx="0">
                    <c:v>None</c:v>
                  </c:pt>
                  <c:pt idx="1">
                    <c:v>AWQ+GGUF</c:v>
                  </c:pt>
                </c:lvl>
              </c:multiLvlStrCache>
            </c:multiLvlStrRef>
          </c:cat>
          <c:val>
            <c:numRef>
              <c:extLst>
                <c:ext xmlns:c15="http://schemas.microsoft.com/office/drawing/2012/chart" uri="{02D57815-91ED-43cb-92C2-25804820EDAC}">
                  <c15:fullRef>
                    <c15:sqref>Sheet1!$L$65:$L$73</c15:sqref>
                  </c15:fullRef>
                </c:ext>
              </c:extLst>
              <c:f>[画图.xlsx]Sheet1!$L$65:$L$67</c:f>
              <c:numCache>
                <c:formatCode>General</c:formatCode>
                <c:ptCount val="3"/>
                <c:pt idx="0">
                  <c:v>86.37</c:v>
                </c:pt>
                <c:pt idx="1">
                  <c:v>76.2</c:v>
                </c:pt>
                <c:pt idx="2">
                  <c:v>97.33</c:v>
                </c:pt>
              </c:numCache>
            </c:numRef>
          </c:val>
        </c:ser>
        <c:ser>
          <c:idx val="3"/>
          <c:order val="3"/>
          <c:tx>
            <c:strRef>
              <c:f>[画图.xlsx]Sheet1!$M$64</c:f>
              <c:strCache>
                <c:ptCount val="1"/>
                <c:pt idx="0">
                  <c:v>Decode</c:v>
                </c:pt>
              </c:strCache>
            </c:strRef>
          </c:tx>
          <c:spPr>
            <a:solidFill>
              <a:schemeClr val="accent4"/>
            </a:solidFill>
            <a:ln>
              <a:noFill/>
            </a:ln>
            <a:effectLst/>
            <a:sp3d/>
          </c:spPr>
          <c:invertIfNegative val="0"/>
          <c:dLbls>
            <c:delete val="1"/>
          </c:dLbls>
          <c:cat>
            <c:multiLvlStrRef>
              <c:extLst>
                <c:ext xmlns:c15="http://schemas.microsoft.com/office/drawing/2012/chart" uri="{02D57815-91ED-43cb-92C2-25804820EDAC}">
                  <c15:fullRef>
                    <c15:sqref>[画图.xlsx]Sheet1!$G$65:$I$73</c15:sqref>
                  </c15:fullRef>
                </c:ext>
              </c:extLst>
              <c:f>[画图.xlsx]Sheet1!$G$65:$I$67</c:f>
              <c:multiLvlStrCache>
                <c:ptCount val="3"/>
                <c:lvl>
                  <c:pt idx="0">
                    <c:v>Original</c:v>
                  </c:pt>
                  <c:pt idx="1">
                    <c:v>Q4_0</c:v>
                  </c:pt>
                  <c:pt idx="2">
                    <c:v>Q8_0</c:v>
                  </c:pt>
                </c:lvl>
                <c:lvl>
                  <c:pt idx="1">
                    <c:v>None</c:v>
                  </c:pt>
                </c:lvl>
                <c:lvl>
                  <c:pt idx="0">
                    <c:v>None</c:v>
                  </c:pt>
                  <c:pt idx="1">
                    <c:v>AWQ+GGUF</c:v>
                  </c:pt>
                </c:lvl>
              </c:multiLvlStrCache>
            </c:multiLvlStrRef>
          </c:cat>
          <c:val>
            <c:numRef>
              <c:extLst>
                <c:ext xmlns:c15="http://schemas.microsoft.com/office/drawing/2012/chart" uri="{02D57815-91ED-43cb-92C2-25804820EDAC}">
                  <c15:fullRef>
                    <c15:sqref>Sheet1!$M$65:$M$73</c15:sqref>
                  </c15:fullRef>
                </c:ext>
              </c:extLst>
              <c:f>[画图.xlsx]Sheet1!$M$65:$M$67</c:f>
              <c:numCache>
                <c:formatCode>General</c:formatCode>
                <c:ptCount val="3"/>
                <c:pt idx="0">
                  <c:v>3.75</c:v>
                </c:pt>
                <c:pt idx="1">
                  <c:v>45.2</c:v>
                </c:pt>
                <c:pt idx="2">
                  <c:v>48.56</c:v>
                </c:pt>
              </c:numCache>
            </c:numRef>
          </c:val>
        </c:ser>
        <c:dLbls>
          <c:showLegendKey val="0"/>
          <c:showVal val="0"/>
          <c:showCatName val="0"/>
          <c:showSerName val="0"/>
          <c:showPercent val="0"/>
          <c:showBubbleSize val="0"/>
        </c:dLbls>
        <c:gapWidth val="150"/>
        <c:overlap val="100"/>
        <c:axId val="487413168"/>
        <c:axId val="487410672"/>
        <c:extLst>
          <c:ext xmlns:c15="http://schemas.microsoft.com/office/drawing/2012/chart" uri="{02D57815-91ED-43cb-92C2-25804820EDAC}">
            <c15:filteredBarSeries>
              <c15:ser>
                <c:idx val="0"/>
                <c:order val="0"/>
                <c:tx>
                  <c:strRef>
                    <c:extLst>
                      <c:ext uri="{02D57815-91ED-43cb-92C2-25804820EDAC}">
                        <c15:formulaRef>
                          <c15:sqref>[画图.xlsx]Sheet1!$J$64</c15:sqref>
                        </c15:formulaRef>
                      </c:ext>
                    </c:extLst>
                    <c:strCache>
                      <c:ptCount val="1"/>
                      <c:pt idx="0">
                        <c:v>RSS(MB)</c:v>
                      </c:pt>
                    </c:strCache>
                  </c:strRef>
                </c:tx>
                <c:spPr>
                  <a:solidFill>
                    <a:schemeClr val="accent1"/>
                  </a:solidFill>
                  <a:ln>
                    <a:noFill/>
                  </a:ln>
                  <a:effectLst/>
                  <a:sp3d/>
                </c:spPr>
                <c:invertIfNegative val="0"/>
                <c:dLbls>
                  <c:delete val="1"/>
                </c:dLbls>
                <c:cat>
                  <c:multiLvlStrRef>
                    <c:extLst>
                      <c:ext uri="{02D57815-91ED-43cb-92C2-25804820EDAC}">
                        <c15:fullRef>
                          <c15:sqref>[画图.xlsx]Sheet1!$G$65:$I$73</c15:sqref>
                        </c15:fullRef>
                        <c15:formulaRef>
                          <c15:sqref>[画图.xlsx]Sheet1!$G$65:$I$67</c15:sqref>
                        </c15:formulaRef>
                      </c:ext>
                    </c:extLst>
                    <c:multiLvlStrCache>
                      <c:ptCount val="3"/>
                      <c:lvl>
                        <c:pt idx="0">
                          <c:v>Original</c:v>
                        </c:pt>
                        <c:pt idx="1">
                          <c:v>Q4_0</c:v>
                        </c:pt>
                        <c:pt idx="2">
                          <c:v>Q8_0</c:v>
                        </c:pt>
                      </c:lvl>
                      <c:lvl>
                        <c:pt idx="1">
                          <c:v>None</c:v>
                        </c:pt>
                      </c:lvl>
                      <c:lvl>
                        <c:pt idx="0">
                          <c:v>None</c:v>
                        </c:pt>
                        <c:pt idx="1">
                          <c:v>AWQ+GGUF</c:v>
                        </c:pt>
                      </c:lvl>
                    </c:multiLvlStrCache>
                  </c:multiLvlStrRef>
                </c:cat>
                <c:val>
                  <c:numRef>
                    <c:extLst>
                      <c:ext uri="{02D57815-91ED-43cb-92C2-25804820EDAC}">
                        <c15:fullRef>
                          <c15:sqref>Sheet1!$J$65:$J$73</c15:sqref>
                        </c15:fullRef>
                        <c15:formulaRef>
                          <c15:sqref>{10627.37,1269.03,2068.29}</c15:sqref>
                        </c15:formulaRef>
                      </c:ext>
                    </c:extLst>
                    <c:numCache>
                      <c:formatCode>General</c:formatCode>
                      <c:ptCount val="3"/>
                      <c:pt idx="0">
                        <c:v>10627.37</c:v>
                      </c:pt>
                      <c:pt idx="1">
                        <c:v>1269.03</c:v>
                      </c:pt>
                      <c:pt idx="2">
                        <c:v>2068.29</c:v>
                      </c:pt>
                    </c:numCache>
                  </c:numRef>
                </c:val>
              </c15:ser>
            </c15:filteredBarSeries>
            <c15:filteredBarSeries>
              <c15:ser>
                <c:idx val="1"/>
                <c:order val="1"/>
                <c:tx>
                  <c:strRef>
                    <c:extLst>
                      <c:ext uri="{02D57815-91ED-43cb-92C2-25804820EDAC}">
                        <c15:formulaRef>
                          <c15:sqref>[画图.xlsx]Sheet1!$K$64</c15:sqref>
                        </c15:formulaRef>
                      </c:ext>
                    </c:extLst>
                    <c:strCache>
                      <c:ptCount val="1"/>
                      <c:pt idx="0">
                        <c:v>VMS(MB)</c:v>
                      </c:pt>
                    </c:strCache>
                  </c:strRef>
                </c:tx>
                <c:spPr>
                  <a:solidFill>
                    <a:schemeClr val="accent2"/>
                  </a:solidFill>
                  <a:ln>
                    <a:noFill/>
                  </a:ln>
                  <a:effectLst/>
                  <a:sp3d/>
                </c:spPr>
                <c:invertIfNegative val="0"/>
                <c:dLbls>
                  <c:delete val="1"/>
                </c:dLbls>
                <c:cat>
                  <c:multiLvlStrRef>
                    <c:extLst>
                      <c:ext uri="{02D57815-91ED-43cb-92C2-25804820EDAC}">
                        <c15:fullRef>
                          <c15:sqref>[画图.xlsx]Sheet1!$G$65:$I$73</c15:sqref>
                        </c15:fullRef>
                        <c15:formulaRef>
                          <c15:sqref>[画图.xlsx]Sheet1!$G$65:$I$67</c15:sqref>
                        </c15:formulaRef>
                      </c:ext>
                    </c:extLst>
                    <c:multiLvlStrCache>
                      <c:ptCount val="3"/>
                      <c:lvl>
                        <c:pt idx="0">
                          <c:v>Original</c:v>
                        </c:pt>
                        <c:pt idx="1">
                          <c:v>Q4_0</c:v>
                        </c:pt>
                        <c:pt idx="2">
                          <c:v>Q8_0</c:v>
                        </c:pt>
                      </c:lvl>
                      <c:lvl>
                        <c:pt idx="1">
                          <c:v>None</c:v>
                        </c:pt>
                      </c:lvl>
                      <c:lvl>
                        <c:pt idx="0">
                          <c:v>None</c:v>
                        </c:pt>
                        <c:pt idx="1">
                          <c:v>AWQ+GGUF</c:v>
                        </c:pt>
                      </c:lvl>
                    </c:multiLvlStrCache>
                  </c:multiLvlStrRef>
                </c:cat>
                <c:val>
                  <c:numRef>
                    <c:extLst>
                      <c:ext uri="{02D57815-91ED-43cb-92C2-25804820EDAC}">
                        <c15:fullRef>
                          <c15:sqref>Sheet1!$K$65:$K$73</c15:sqref>
                        </c15:fullRef>
                        <c15:formulaRef>
                          <c15:sqref>{12228.18,1418.42,2217.67}</c15:sqref>
                        </c15:formulaRef>
                      </c:ext>
                    </c:extLst>
                    <c:numCache>
                      <c:formatCode>General</c:formatCode>
                      <c:ptCount val="3"/>
                      <c:pt idx="0">
                        <c:v>12228.18</c:v>
                      </c:pt>
                      <c:pt idx="1">
                        <c:v>1418.42</c:v>
                      </c:pt>
                      <c:pt idx="2">
                        <c:v>2217.67</c:v>
                      </c:pt>
                    </c:numCache>
                  </c:numRef>
                </c:val>
              </c15:ser>
            </c15:filteredBarSeries>
          </c:ext>
        </c:extLst>
      </c:barChart>
      <c:catAx>
        <c:axId val="487413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0672"/>
        <c:crosses val="autoZero"/>
        <c:auto val="1"/>
        <c:lblAlgn val="ctr"/>
        <c:lblOffset val="100"/>
        <c:noMultiLvlLbl val="0"/>
      </c:catAx>
      <c:valAx>
        <c:axId val="48741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3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Memory usage after quantization.</a:t>
            </a:r>
          </a:p>
        </c:rich>
      </c:tx>
      <c:layout/>
      <c:overlay val="0"/>
      <c:spPr>
        <a:noFill/>
        <a:ln>
          <a:noFill/>
        </a:ln>
        <a:effectLst/>
      </c:spPr>
    </c:title>
    <c:autoTitleDeleted val="0"/>
    <c:plotArea>
      <c:layout/>
      <c:barChart>
        <c:barDir val="col"/>
        <c:grouping val="stacked"/>
        <c:varyColors val="0"/>
        <c:ser>
          <c:idx val="0"/>
          <c:order val="0"/>
          <c:tx>
            <c:strRef>
              <c:f>[画图.xlsx]Sheet1!$J$64</c:f>
              <c:strCache>
                <c:ptCount val="1"/>
                <c:pt idx="0">
                  <c:v>RSS(MB)</c:v>
                </c:pt>
              </c:strCache>
            </c:strRef>
          </c:tx>
          <c:spPr>
            <a:solidFill>
              <a:schemeClr val="accent1"/>
            </a:solidFill>
            <a:ln>
              <a:noFill/>
            </a:ln>
            <a:effectLst/>
            <a:sp3d/>
          </c:spPr>
          <c:invertIfNegative val="0"/>
          <c:dLbls>
            <c:delete val="1"/>
          </c:dLbls>
          <c:cat>
            <c:multiLvlStrRef>
              <c:extLst>
                <c:ext xmlns:c15="http://schemas.microsoft.com/office/drawing/2012/chart" uri="{02D57815-91ED-43cb-92C2-25804820EDAC}">
                  <c15:fullRef>
                    <c15:sqref>[画图.xlsx]Sheet1!$G$65:$I$73</c15:sqref>
                  </c15:fullRef>
                </c:ext>
              </c:extLst>
              <c:f>[画图.xlsx]Sheet1!$G$65:$I$67</c:f>
              <c:multiLvlStrCache>
                <c:ptCount val="3"/>
                <c:lvl>
                  <c:pt idx="0">
                    <c:v>Original</c:v>
                  </c:pt>
                  <c:pt idx="1">
                    <c:v>Q4_0</c:v>
                  </c:pt>
                  <c:pt idx="2">
                    <c:v>Q8_0</c:v>
                  </c:pt>
                </c:lvl>
                <c:lvl>
                  <c:pt idx="1">
                    <c:v>None</c:v>
                  </c:pt>
                </c:lvl>
                <c:lvl>
                  <c:pt idx="0">
                    <c:v>None</c:v>
                  </c:pt>
                  <c:pt idx="1">
                    <c:v>AWQ+GGUF</c:v>
                  </c:pt>
                </c:lvl>
              </c:multiLvlStrCache>
            </c:multiLvlStrRef>
          </c:cat>
          <c:val>
            <c:numRef>
              <c:extLst>
                <c:ext xmlns:c15="http://schemas.microsoft.com/office/drawing/2012/chart" uri="{02D57815-91ED-43cb-92C2-25804820EDAC}">
                  <c15:fullRef>
                    <c15:sqref>Sheet1!$J$65:$J$73</c15:sqref>
                  </c15:fullRef>
                </c:ext>
              </c:extLst>
              <c:f>[画图.xlsx]Sheet1!$J$65:$J$67</c:f>
              <c:numCache>
                <c:formatCode>General</c:formatCode>
                <c:ptCount val="3"/>
                <c:pt idx="0">
                  <c:v>10627.37</c:v>
                </c:pt>
                <c:pt idx="1">
                  <c:v>1269.03</c:v>
                </c:pt>
                <c:pt idx="2">
                  <c:v>2068.29</c:v>
                </c:pt>
              </c:numCache>
            </c:numRef>
          </c:val>
        </c:ser>
        <c:ser>
          <c:idx val="1"/>
          <c:order val="1"/>
          <c:tx>
            <c:strRef>
              <c:f>[画图.xlsx]Sheet1!$K$64</c:f>
              <c:strCache>
                <c:ptCount val="1"/>
                <c:pt idx="0">
                  <c:v>VMS(MB)</c:v>
                </c:pt>
              </c:strCache>
            </c:strRef>
          </c:tx>
          <c:spPr>
            <a:solidFill>
              <a:schemeClr val="accent2"/>
            </a:solidFill>
            <a:ln>
              <a:noFill/>
            </a:ln>
            <a:effectLst/>
            <a:sp3d/>
          </c:spPr>
          <c:invertIfNegative val="0"/>
          <c:dLbls>
            <c:delete val="1"/>
          </c:dLbls>
          <c:cat>
            <c:multiLvlStrRef>
              <c:extLst>
                <c:ext xmlns:c15="http://schemas.microsoft.com/office/drawing/2012/chart" uri="{02D57815-91ED-43cb-92C2-25804820EDAC}">
                  <c15:fullRef>
                    <c15:sqref>[画图.xlsx]Sheet1!$G$65:$I$73</c15:sqref>
                  </c15:fullRef>
                </c:ext>
              </c:extLst>
              <c:f>[画图.xlsx]Sheet1!$G$65:$I$67</c:f>
              <c:multiLvlStrCache>
                <c:ptCount val="3"/>
                <c:lvl>
                  <c:pt idx="0">
                    <c:v>Original</c:v>
                  </c:pt>
                  <c:pt idx="1">
                    <c:v>Q4_0</c:v>
                  </c:pt>
                  <c:pt idx="2">
                    <c:v>Q8_0</c:v>
                  </c:pt>
                </c:lvl>
                <c:lvl>
                  <c:pt idx="1">
                    <c:v>None</c:v>
                  </c:pt>
                </c:lvl>
                <c:lvl>
                  <c:pt idx="0">
                    <c:v>None</c:v>
                  </c:pt>
                  <c:pt idx="1">
                    <c:v>AWQ+GGUF</c:v>
                  </c:pt>
                </c:lvl>
              </c:multiLvlStrCache>
            </c:multiLvlStrRef>
          </c:cat>
          <c:val>
            <c:numRef>
              <c:extLst>
                <c:ext xmlns:c15="http://schemas.microsoft.com/office/drawing/2012/chart" uri="{02D57815-91ED-43cb-92C2-25804820EDAC}">
                  <c15:fullRef>
                    <c15:sqref>Sheet1!$K$65:$K$73</c15:sqref>
                  </c15:fullRef>
                </c:ext>
              </c:extLst>
              <c:f>[画图.xlsx]Sheet1!$K$65:$K$67</c:f>
              <c:numCache>
                <c:formatCode>General</c:formatCode>
                <c:ptCount val="3"/>
                <c:pt idx="0">
                  <c:v>12228.18</c:v>
                </c:pt>
                <c:pt idx="1">
                  <c:v>1418.42</c:v>
                </c:pt>
                <c:pt idx="2">
                  <c:v>2217.67</c:v>
                </c:pt>
              </c:numCache>
            </c:numRef>
          </c:val>
        </c:ser>
        <c:dLbls>
          <c:showLegendKey val="0"/>
          <c:showVal val="0"/>
          <c:showCatName val="0"/>
          <c:showSerName val="0"/>
          <c:showPercent val="0"/>
          <c:showBubbleSize val="0"/>
        </c:dLbls>
        <c:gapWidth val="150"/>
        <c:overlap val="100"/>
        <c:axId val="487413168"/>
        <c:axId val="487410672"/>
        <c:extLst>
          <c:ext xmlns:c15="http://schemas.microsoft.com/office/drawing/2012/chart" uri="{02D57815-91ED-43cb-92C2-25804820EDAC}">
            <c15:filteredBarSeries>
              <c15:ser>
                <c:idx val="2"/>
                <c:order val="2"/>
                <c:tx>
                  <c:strRef>
                    <c:extLst>
                      <c:ext uri="{02D57815-91ED-43cb-92C2-25804820EDAC}">
                        <c15:formulaRef>
                          <c15:sqref>[画图.xlsx]Sheet1!$L$64</c15:sqref>
                        </c15:formulaRef>
                      </c:ext>
                    </c:extLst>
                    <c:strCache>
                      <c:ptCount val="1"/>
                      <c:pt idx="0">
                        <c:v>Prefill</c:v>
                      </c:pt>
                    </c:strCache>
                  </c:strRef>
                </c:tx>
                <c:spPr>
                  <a:solidFill>
                    <a:schemeClr val="accent3"/>
                  </a:solidFill>
                  <a:ln>
                    <a:noFill/>
                  </a:ln>
                  <a:effectLst/>
                  <a:sp3d/>
                </c:spPr>
                <c:invertIfNegative val="0"/>
                <c:dLbls>
                  <c:delete val="1"/>
                </c:dLbls>
                <c:cat>
                  <c:multiLvlStrRef>
                    <c:extLst>
                      <c:ext uri="{02D57815-91ED-43cb-92C2-25804820EDAC}">
                        <c15:fullRef>
                          <c15:sqref>[画图.xlsx]Sheet1!$G$65:$I$73</c15:sqref>
                        </c15:fullRef>
                        <c15:formulaRef>
                          <c15:sqref>[画图.xlsx]Sheet1!$G$65:$I$67</c15:sqref>
                        </c15:formulaRef>
                      </c:ext>
                    </c:extLst>
                    <c:multiLvlStrCache>
                      <c:ptCount val="3"/>
                      <c:lvl>
                        <c:pt idx="0">
                          <c:v>Original</c:v>
                        </c:pt>
                        <c:pt idx="1">
                          <c:v>Q4_0</c:v>
                        </c:pt>
                        <c:pt idx="2">
                          <c:v>Q8_0</c:v>
                        </c:pt>
                      </c:lvl>
                      <c:lvl>
                        <c:pt idx="1">
                          <c:v>None</c:v>
                        </c:pt>
                      </c:lvl>
                      <c:lvl>
                        <c:pt idx="0">
                          <c:v>None</c:v>
                        </c:pt>
                        <c:pt idx="1">
                          <c:v>AWQ+GGUF</c:v>
                        </c:pt>
                      </c:lvl>
                    </c:multiLvlStrCache>
                  </c:multiLvlStrRef>
                </c:cat>
                <c:val>
                  <c:numRef>
                    <c:extLst>
                      <c:ext uri="{02D57815-91ED-43cb-92C2-25804820EDAC}">
                        <c15:fullRef>
                          <c15:sqref>Sheet1!$L$65:$L$73</c15:sqref>
                        </c15:fullRef>
                        <c15:formulaRef>
                          <c15:sqref>{86.37,76.2,97.33}</c15:sqref>
                        </c15:formulaRef>
                      </c:ext>
                    </c:extLst>
                    <c:numCache>
                      <c:formatCode>General</c:formatCode>
                      <c:ptCount val="3"/>
                      <c:pt idx="0">
                        <c:v>86.37</c:v>
                      </c:pt>
                      <c:pt idx="1">
                        <c:v>76.2</c:v>
                      </c:pt>
                      <c:pt idx="2">
                        <c:v>97.33</c:v>
                      </c:pt>
                    </c:numCache>
                  </c:numRef>
                </c:val>
              </c15:ser>
            </c15:filteredBarSeries>
            <c15:filteredBarSeries>
              <c15:ser>
                <c:idx val="3"/>
                <c:order val="3"/>
                <c:tx>
                  <c:strRef>
                    <c:extLst>
                      <c:ext uri="{02D57815-91ED-43cb-92C2-25804820EDAC}">
                        <c15:formulaRef>
                          <c15:sqref>[画图.xlsx]Sheet1!$M$64</c15:sqref>
                        </c15:formulaRef>
                      </c:ext>
                    </c:extLst>
                    <c:strCache>
                      <c:ptCount val="1"/>
                      <c:pt idx="0">
                        <c:v>Decode</c:v>
                      </c:pt>
                    </c:strCache>
                  </c:strRef>
                </c:tx>
                <c:spPr>
                  <a:solidFill>
                    <a:schemeClr val="accent4"/>
                  </a:solidFill>
                  <a:ln>
                    <a:noFill/>
                  </a:ln>
                  <a:effectLst/>
                  <a:sp3d/>
                </c:spPr>
                <c:invertIfNegative val="0"/>
                <c:dLbls>
                  <c:delete val="1"/>
                </c:dLbls>
                <c:cat>
                  <c:multiLvlStrRef>
                    <c:extLst>
                      <c:ext uri="{02D57815-91ED-43cb-92C2-25804820EDAC}">
                        <c15:fullRef>
                          <c15:sqref>[画图.xlsx]Sheet1!$G$65:$I$73</c15:sqref>
                        </c15:fullRef>
                        <c15:formulaRef>
                          <c15:sqref>[画图.xlsx]Sheet1!$G$65:$I$67</c15:sqref>
                        </c15:formulaRef>
                      </c:ext>
                    </c:extLst>
                    <c:multiLvlStrCache>
                      <c:ptCount val="3"/>
                      <c:lvl>
                        <c:pt idx="0">
                          <c:v>Original</c:v>
                        </c:pt>
                        <c:pt idx="1">
                          <c:v>Q4_0</c:v>
                        </c:pt>
                        <c:pt idx="2">
                          <c:v>Q8_0</c:v>
                        </c:pt>
                      </c:lvl>
                      <c:lvl>
                        <c:pt idx="1">
                          <c:v>None</c:v>
                        </c:pt>
                      </c:lvl>
                      <c:lvl>
                        <c:pt idx="0">
                          <c:v>None</c:v>
                        </c:pt>
                        <c:pt idx="1">
                          <c:v>AWQ+GGUF</c:v>
                        </c:pt>
                      </c:lvl>
                    </c:multiLvlStrCache>
                  </c:multiLvlStrRef>
                </c:cat>
                <c:val>
                  <c:numRef>
                    <c:extLst>
                      <c:ext uri="{02D57815-91ED-43cb-92C2-25804820EDAC}">
                        <c15:fullRef>
                          <c15:sqref>Sheet1!$M$65:$M$73</c15:sqref>
                        </c15:fullRef>
                        <c15:formulaRef>
                          <c15:sqref>{3.75,45.2,48.56}</c15:sqref>
                        </c15:formulaRef>
                      </c:ext>
                    </c:extLst>
                    <c:numCache>
                      <c:formatCode>General</c:formatCode>
                      <c:ptCount val="3"/>
                      <c:pt idx="0">
                        <c:v>3.75</c:v>
                      </c:pt>
                      <c:pt idx="1">
                        <c:v>45.2</c:v>
                      </c:pt>
                      <c:pt idx="2">
                        <c:v>48.56</c:v>
                      </c:pt>
                    </c:numCache>
                  </c:numRef>
                </c:val>
              </c15:ser>
            </c15:filteredBarSeries>
          </c:ext>
        </c:extLst>
      </c:barChart>
      <c:catAx>
        <c:axId val="487413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0672"/>
        <c:crosses val="autoZero"/>
        <c:auto val="1"/>
        <c:lblAlgn val="ctr"/>
        <c:lblOffset val="100"/>
        <c:noMultiLvlLbl val="0"/>
      </c:catAx>
      <c:valAx>
        <c:axId val="48741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3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Memory usage after optimization.</a:t>
            </a:r>
            <a:endParaRPr lang="zh-CN" altLang="zh-CN">
              <a:effectLst/>
            </a:endParaRPr>
          </a:p>
        </c:rich>
      </c:tx>
      <c:layout/>
      <c:overlay val="0"/>
      <c:spPr>
        <a:noFill/>
        <a:ln>
          <a:noFill/>
        </a:ln>
        <a:effectLst/>
      </c:spPr>
    </c:title>
    <c:autoTitleDeleted val="0"/>
    <c:plotArea>
      <c:layout/>
      <c:lineChart>
        <c:grouping val="stacked"/>
        <c:varyColors val="0"/>
        <c:ser>
          <c:idx val="0"/>
          <c:order val="0"/>
          <c:tx>
            <c:strRef>
              <c:f>Sheet1!$J$91</c:f>
              <c:strCache>
                <c:ptCount val="1"/>
                <c:pt idx="0">
                  <c:v>RSS(MB)</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Sheet1!$G$92:$I$99</c:f>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f>Sheet1!$J$92:$J$99</c:f>
              <c:numCache>
                <c:formatCode>0.0000_);\(0.0000\)</c:formatCode>
                <c:ptCount val="8"/>
                <c:pt idx="0">
                  <c:v>0.880588518137601</c:v>
                </c:pt>
                <c:pt idx="1">
                  <c:v>0.805380823289299</c:v>
                </c:pt>
                <c:pt idx="2">
                  <c:v>0.877027900600054</c:v>
                </c:pt>
                <c:pt idx="3">
                  <c:v>0.767613247680282</c:v>
                </c:pt>
                <c:pt idx="4">
                  <c:v>0.726325516096645</c:v>
                </c:pt>
                <c:pt idx="5">
                  <c:v>0.454894296519271</c:v>
                </c:pt>
                <c:pt idx="6">
                  <c:v>0.725892671469987</c:v>
                </c:pt>
                <c:pt idx="7">
                  <c:v>0.454908411017966</c:v>
                </c:pt>
              </c:numCache>
            </c:numRef>
          </c:val>
          <c:smooth val="0"/>
        </c:ser>
        <c:ser>
          <c:idx val="1"/>
          <c:order val="1"/>
          <c:tx>
            <c:strRef>
              <c:f>Sheet1!$K$91</c:f>
              <c:strCache>
                <c:ptCount val="1"/>
                <c:pt idx="0">
                  <c:v>VMS(MB)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Sheet1!$G$92:$I$99</c:f>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f>Sheet1!$K$92:$K$99</c:f>
              <c:numCache>
                <c:formatCode>0.0000_);\(0.0000\)</c:formatCode>
                <c:ptCount val="8"/>
                <c:pt idx="0">
                  <c:v>0.884003997324213</c:v>
                </c:pt>
                <c:pt idx="1">
                  <c:v>0.818642676179121</c:v>
                </c:pt>
                <c:pt idx="2">
                  <c:v>0.872543583754901</c:v>
                </c:pt>
                <c:pt idx="3">
                  <c:v>0.785043236197046</c:v>
                </c:pt>
                <c:pt idx="4">
                  <c:v>0.749820496590662</c:v>
                </c:pt>
                <c:pt idx="5">
                  <c:v>0.513922758742511</c:v>
                </c:pt>
                <c:pt idx="6">
                  <c:v>0.749444316325079</c:v>
                </c:pt>
                <c:pt idx="7">
                  <c:v>0.513922758742511</c:v>
                </c:pt>
              </c:numCache>
            </c:numRef>
          </c:val>
          <c:smooth val="0"/>
        </c:ser>
        <c:dLbls>
          <c:showLegendKey val="0"/>
          <c:showVal val="1"/>
          <c:showCatName val="0"/>
          <c:showSerName val="0"/>
          <c:showPercent val="0"/>
          <c:showBubbleSize val="0"/>
        </c:dLbls>
        <c:marker val="1"/>
        <c:smooth val="0"/>
        <c:axId val="1037988015"/>
        <c:axId val="1037988847"/>
        <c:extLst>
          <c:ext xmlns:c15="http://schemas.microsoft.com/office/drawing/2012/chart" uri="{02D57815-91ED-43cb-92C2-25804820EDAC}">
            <c15:filteredLineSeries>
              <c15:ser>
                <c:idx val="2"/>
                <c:order val="2"/>
                <c:tx>
                  <c:strRef>
                    <c:extLst>
                      <c:ext uri="{02D57815-91ED-43cb-92C2-25804820EDAC}">
                        <c15:formulaRef>
                          <c15:sqref>Sheet1!$L$91</c15:sqref>
                        </c15:formulaRef>
                      </c:ext>
                    </c:extLst>
                    <c:strCache>
                      <c:ptCount val="1"/>
                      <c:pt idx="0">
                        <c:v>Prefill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ullRef>
                          <c15:sqref/>
                        </c15:fullRef>
                        <c15:formulaRef>
                          <c15:sqref>Sheet1!$G$92:$I$99</c15:sqref>
                        </c15:formulaRef>
                      </c:ext>
                    </c:extLst>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extLst>
                      <c:ext uri="{02D57815-91ED-43cb-92C2-25804820EDAC}">
                        <c15:formulaRef>
                          <c15:sqref>Sheet1!$L$92:$L$99</c15:sqref>
                        </c15:formulaRef>
                      </c:ext>
                    </c:extLst>
                    <c:numCache>
                      <c:formatCode>0.0000_);\(0.0000\)</c:formatCode>
                      <c:ptCount val="8"/>
                      <c:pt idx="0">
                        <c:v>0.882250781521362</c:v>
                      </c:pt>
                      <c:pt idx="1">
                        <c:v>1.12689591293273</c:v>
                      </c:pt>
                      <c:pt idx="2">
                        <c:v>3.07340511751766</c:v>
                      </c:pt>
                      <c:pt idx="3">
                        <c:v>3.35602639805488</c:v>
                      </c:pt>
                      <c:pt idx="4">
                        <c:v>1.7068426536992</c:v>
                      </c:pt>
                      <c:pt idx="5">
                        <c:v>1.57670487437768</c:v>
                      </c:pt>
                      <c:pt idx="6">
                        <c:v>3.1205279610976</c:v>
                      </c:pt>
                      <c:pt idx="7">
                        <c:v>3.55100150515225</c:v>
                      </c:pt>
                    </c:numCache>
                  </c:numRef>
                </c:val>
                <c:smooth val="0"/>
              </c15:ser>
            </c15:filteredLineSeries>
            <c15:filteredLineSeries>
              <c15:ser>
                <c:idx val="3"/>
                <c:order val="3"/>
                <c:tx>
                  <c:strRef>
                    <c:extLst>
                      <c:ext uri="{02D57815-91ED-43cb-92C2-25804820EDAC}">
                        <c15:formulaRef>
                          <c15:sqref>Sheet1!$M$91</c15:sqref>
                        </c15:formulaRef>
                      </c:ext>
                    </c:extLst>
                    <c:strCache>
                      <c:ptCount val="1"/>
                      <c:pt idx="0">
                        <c:v>Decode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ullRef>
                          <c15:sqref/>
                        </c15:fullRef>
                        <c15:formulaRef>
                          <c15:sqref>Sheet1!$G$92:$I$99</c15:sqref>
                        </c15:formulaRef>
                      </c:ext>
                    </c:extLst>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extLst>
                      <c:ext uri="{02D57815-91ED-43cb-92C2-25804820EDAC}">
                        <c15:formulaRef>
                          <c15:sqref>Sheet1!$M$92:$M$99</c15:sqref>
                        </c15:formulaRef>
                      </c:ext>
                    </c:extLst>
                    <c:numCache>
                      <c:formatCode>0.0000_);\(0.0000\)</c:formatCode>
                      <c:ptCount val="8"/>
                      <c:pt idx="0">
                        <c:v>12.0533333333333</c:v>
                      </c:pt>
                      <c:pt idx="1">
                        <c:v>12.9493333333333</c:v>
                      </c:pt>
                      <c:pt idx="2">
                        <c:v>12.7013333333333</c:v>
                      </c:pt>
                      <c:pt idx="3">
                        <c:v>13.5893333333333</c:v>
                      </c:pt>
                      <c:pt idx="4">
                        <c:v>15.9173333333333</c:v>
                      </c:pt>
                      <c:pt idx="5">
                        <c:v>13.5946666666667</c:v>
                      </c:pt>
                      <c:pt idx="6">
                        <c:v>15.9813333333333</c:v>
                      </c:pt>
                      <c:pt idx="7">
                        <c:v>13.3093333333333</c:v>
                      </c:pt>
                    </c:numCache>
                  </c:numRef>
                </c:val>
                <c:smooth val="0"/>
              </c15:ser>
            </c15:filteredLineSeries>
          </c:ext>
        </c:extLst>
      </c:lineChart>
      <c:catAx>
        <c:axId val="103798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37988847"/>
        <c:crosses val="autoZero"/>
        <c:auto val="1"/>
        <c:lblAlgn val="ctr"/>
        <c:lblOffset val="100"/>
        <c:noMultiLvlLbl val="0"/>
      </c:catAx>
      <c:valAx>
        <c:axId val="1037988847"/>
        <c:scaling>
          <c:orientation val="minMax"/>
        </c:scaling>
        <c:delete val="1"/>
        <c:axPos val="l"/>
        <c:majorGridlines>
          <c:spPr>
            <a:ln w="9525" cap="flat" cmpd="sng" algn="ctr">
              <a:solidFill>
                <a:schemeClr val="tx1">
                  <a:lumMod val="15000"/>
                  <a:lumOff val="85000"/>
                </a:schemeClr>
              </a:solidFill>
              <a:round/>
            </a:ln>
            <a:effectLst/>
          </c:spPr>
        </c:majorGridlines>
        <c:numFmt formatCode="0.0000_);\(0.0000\)"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379880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800" b="0" i="0" u="none" strike="noStrike" kern="1200" spc="0" baseline="0">
                <a:solidFill>
                  <a:prstClr val="black">
                    <a:lumMod val="65000"/>
                    <a:lumOff val="35000"/>
                  </a:prstClr>
                </a:solidFill>
                <a:effectLst/>
                <a:latin typeface="+mn-lt"/>
                <a:ea typeface="+mn-ea"/>
                <a:cs typeface="+mn-cs"/>
              </a:rPr>
              <a:t>Throughput aft</a:t>
            </a:r>
            <a:r>
              <a:rPr lang="en-US" altLang="zh-CN" sz="1800" b="0" i="0" baseline="0">
                <a:effectLst/>
              </a:rPr>
              <a:t>er optimization.</a:t>
            </a:r>
            <a:endParaRPr lang="zh-CN" altLang="zh-CN">
              <a:effectLst/>
            </a:endParaRPr>
          </a:p>
        </c:rich>
      </c:tx>
      <c:layout/>
      <c:overlay val="0"/>
      <c:spPr>
        <a:noFill/>
        <a:ln>
          <a:noFill/>
        </a:ln>
        <a:effectLst/>
      </c:spPr>
    </c:title>
    <c:autoTitleDeleted val="0"/>
    <c:plotArea>
      <c:layout/>
      <c:lineChart>
        <c:grouping val="stacked"/>
        <c:varyColors val="0"/>
        <c:ser>
          <c:idx val="2"/>
          <c:order val="2"/>
          <c:tx>
            <c:strRef>
              <c:f>Sheet1!$L$91</c:f>
              <c:strCache>
                <c:ptCount val="1"/>
                <c:pt idx="0">
                  <c:v>Prefill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Sheet1!$G$92:$I$99</c:f>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f>Sheet1!$L$92:$L$99</c:f>
              <c:numCache>
                <c:formatCode>0.0000_);\(0.0000\)</c:formatCode>
                <c:ptCount val="8"/>
                <c:pt idx="0">
                  <c:v>0.882250781521362</c:v>
                </c:pt>
                <c:pt idx="1">
                  <c:v>1.12689591293273</c:v>
                </c:pt>
                <c:pt idx="2">
                  <c:v>3.07340511751766</c:v>
                </c:pt>
                <c:pt idx="3">
                  <c:v>3.35602639805488</c:v>
                </c:pt>
                <c:pt idx="4">
                  <c:v>1.7068426536992</c:v>
                </c:pt>
                <c:pt idx="5">
                  <c:v>1.57670487437768</c:v>
                </c:pt>
                <c:pt idx="6">
                  <c:v>3.1205279610976</c:v>
                </c:pt>
                <c:pt idx="7">
                  <c:v>3.55100150515225</c:v>
                </c:pt>
              </c:numCache>
            </c:numRef>
          </c:val>
          <c:smooth val="0"/>
        </c:ser>
        <c:ser>
          <c:idx val="3"/>
          <c:order val="3"/>
          <c:tx>
            <c:strRef>
              <c:f>Sheet1!$M$91</c:f>
              <c:strCache>
                <c:ptCount val="1"/>
                <c:pt idx="0">
                  <c:v>Decode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Sheet1!$G$92:$I$99</c:f>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f>Sheet1!$M$92:$M$99</c:f>
              <c:numCache>
                <c:formatCode>0.0000_);\(0.0000\)</c:formatCode>
                <c:ptCount val="8"/>
                <c:pt idx="0">
                  <c:v>12.0533333333333</c:v>
                </c:pt>
                <c:pt idx="1">
                  <c:v>12.9493333333333</c:v>
                </c:pt>
                <c:pt idx="2">
                  <c:v>12.7013333333333</c:v>
                </c:pt>
                <c:pt idx="3">
                  <c:v>13.5893333333333</c:v>
                </c:pt>
                <c:pt idx="4">
                  <c:v>15.9173333333333</c:v>
                </c:pt>
                <c:pt idx="5">
                  <c:v>13.5946666666667</c:v>
                </c:pt>
                <c:pt idx="6">
                  <c:v>15.9813333333333</c:v>
                </c:pt>
                <c:pt idx="7">
                  <c:v>13.3093333333333</c:v>
                </c:pt>
              </c:numCache>
            </c:numRef>
          </c:val>
          <c:smooth val="0"/>
        </c:ser>
        <c:dLbls>
          <c:showLegendKey val="0"/>
          <c:showVal val="1"/>
          <c:showCatName val="0"/>
          <c:showSerName val="0"/>
          <c:showPercent val="0"/>
          <c:showBubbleSize val="0"/>
        </c:dLbls>
        <c:marker val="1"/>
        <c:smooth val="0"/>
        <c:axId val="1037988015"/>
        <c:axId val="1037988847"/>
        <c:extLst>
          <c:ext xmlns:c15="http://schemas.microsoft.com/office/drawing/2012/chart" uri="{02D57815-91ED-43cb-92C2-25804820EDAC}">
            <c15:filteredLineSeries>
              <c15:ser>
                <c:idx val="0"/>
                <c:order val="0"/>
                <c:tx>
                  <c:strRef>
                    <c:extLst>
                      <c:ext uri="{02D57815-91ED-43cb-92C2-25804820EDAC}">
                        <c15:formulaRef>
                          <c15:sqref>Sheet1!$J$91</c15:sqref>
                        </c15:formulaRef>
                      </c:ext>
                    </c:extLst>
                    <c:strCache>
                      <c:ptCount val="1"/>
                      <c:pt idx="0">
                        <c:v>RSS(MB)</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ullRef>
                          <c15:sqref/>
                        </c15:fullRef>
                        <c15:formulaRef>
                          <c15:sqref>Sheet1!$G$92:$I$99</c15:sqref>
                        </c15:formulaRef>
                      </c:ext>
                    </c:extLst>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extLst>
                      <c:ext uri="{02D57815-91ED-43cb-92C2-25804820EDAC}">
                        <c15:formulaRef>
                          <c15:sqref>Sheet1!$J$92:$J$99</c15:sqref>
                        </c15:formulaRef>
                      </c:ext>
                    </c:extLst>
                    <c:numCache>
                      <c:formatCode>0.0000_);\(0.0000\)</c:formatCode>
                      <c:ptCount val="8"/>
                      <c:pt idx="0">
                        <c:v>0.880588518137601</c:v>
                      </c:pt>
                      <c:pt idx="1">
                        <c:v>0.805380823289299</c:v>
                      </c:pt>
                      <c:pt idx="2">
                        <c:v>0.877027900600054</c:v>
                      </c:pt>
                      <c:pt idx="3">
                        <c:v>0.767613247680282</c:v>
                      </c:pt>
                      <c:pt idx="4">
                        <c:v>0.726325516096645</c:v>
                      </c:pt>
                      <c:pt idx="5">
                        <c:v>0.454894296519271</c:v>
                      </c:pt>
                      <c:pt idx="6">
                        <c:v>0.725892671469987</c:v>
                      </c:pt>
                      <c:pt idx="7">
                        <c:v>0.454908411017966</c:v>
                      </c:pt>
                    </c:numCache>
                  </c:numRef>
                </c:val>
                <c:smooth val="0"/>
              </c15:ser>
            </c15:filteredLineSeries>
            <c15:filteredLineSeries>
              <c15:ser>
                <c:idx val="1"/>
                <c:order val="1"/>
                <c:tx>
                  <c:strRef>
                    <c:extLst>
                      <c:ext uri="{02D57815-91ED-43cb-92C2-25804820EDAC}">
                        <c15:formulaRef>
                          <c15:sqref>Sheet1!$K$91</c15:sqref>
                        </c15:formulaRef>
                      </c:ext>
                    </c:extLst>
                    <c:strCache>
                      <c:ptCount val="1"/>
                      <c:pt idx="0">
                        <c:v>VMS(MB)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ullRef>
                          <c15:sqref/>
                        </c15:fullRef>
                        <c15:formulaRef>
                          <c15:sqref>Sheet1!$G$92:$I$99</c15:sqref>
                        </c15:formulaRef>
                      </c:ext>
                    </c:extLst>
                    <c:multiLvlStrCache>
                      <c:ptCount val="8"/>
                      <c:lvl>
                        <c:pt idx="0">
                          <c:v>Q4_0</c:v>
                        </c:pt>
                        <c:pt idx="1">
                          <c:v>Q8_0</c:v>
                        </c:pt>
                        <c:pt idx="2">
                          <c:v>Q4_0</c:v>
                        </c:pt>
                        <c:pt idx="3">
                          <c:v>Q8_0</c:v>
                        </c:pt>
                        <c:pt idx="4">
                          <c:v>Q4_0</c:v>
                        </c:pt>
                        <c:pt idx="5">
                          <c:v>Q8_0</c:v>
                        </c:pt>
                        <c:pt idx="6">
                          <c:v>Q4_0</c:v>
                        </c:pt>
                        <c:pt idx="7">
                          <c:v>Q8_0</c:v>
                        </c:pt>
                      </c:lvl>
                      <c:lvl>
                        <c:pt idx="0">
                          <c:v>None</c:v>
                        </c:pt>
                        <c:pt idx="2">
                          <c:v>GEMM</c:v>
                        </c:pt>
                        <c:pt idx="4">
                          <c:v>GEMV</c:v>
                        </c:pt>
                        <c:pt idx="6">
                          <c:v>GEMM+GEMV</c:v>
                        </c:pt>
                      </c:lvl>
                      <c:lvl>
                        <c:pt idx="0">
                          <c:v>AWQ+GGUF</c:v>
                        </c:pt>
                      </c:lvl>
                    </c:multiLvlStrCache>
                  </c:multiLvlStrRef>
                </c:cat>
                <c:val>
                  <c:numRef>
                    <c:extLst>
                      <c:ext uri="{02D57815-91ED-43cb-92C2-25804820EDAC}">
                        <c15:formulaRef>
                          <c15:sqref>Sheet1!$K$92:$K$99</c15:sqref>
                        </c15:formulaRef>
                      </c:ext>
                    </c:extLst>
                    <c:numCache>
                      <c:formatCode>0.0000_);\(0.0000\)</c:formatCode>
                      <c:ptCount val="8"/>
                      <c:pt idx="0">
                        <c:v>0.884003997324213</c:v>
                      </c:pt>
                      <c:pt idx="1">
                        <c:v>0.818642676179121</c:v>
                      </c:pt>
                      <c:pt idx="2">
                        <c:v>0.872543583754901</c:v>
                      </c:pt>
                      <c:pt idx="3">
                        <c:v>0.785043236197046</c:v>
                      </c:pt>
                      <c:pt idx="4">
                        <c:v>0.749820496590662</c:v>
                      </c:pt>
                      <c:pt idx="5">
                        <c:v>0.513922758742511</c:v>
                      </c:pt>
                      <c:pt idx="6">
                        <c:v>0.749444316325079</c:v>
                      </c:pt>
                      <c:pt idx="7">
                        <c:v>0.513922758742511</c:v>
                      </c:pt>
                    </c:numCache>
                  </c:numRef>
                </c:val>
                <c:smooth val="0"/>
              </c15:ser>
            </c15:filteredLineSeries>
          </c:ext>
        </c:extLst>
      </c:lineChart>
      <c:catAx>
        <c:axId val="103798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37988847"/>
        <c:crosses val="autoZero"/>
        <c:auto val="1"/>
        <c:lblAlgn val="ctr"/>
        <c:lblOffset val="100"/>
        <c:noMultiLvlLbl val="0"/>
      </c:catAx>
      <c:valAx>
        <c:axId val="1037988847"/>
        <c:scaling>
          <c:orientation val="minMax"/>
        </c:scaling>
        <c:delete val="1"/>
        <c:axPos val="l"/>
        <c:majorGridlines>
          <c:spPr>
            <a:ln w="9525" cap="flat" cmpd="sng" algn="ctr">
              <a:solidFill>
                <a:schemeClr val="tx1">
                  <a:lumMod val="15000"/>
                  <a:lumOff val="85000"/>
                </a:schemeClr>
              </a:solidFill>
              <a:round/>
            </a:ln>
            <a:effectLst/>
          </c:spPr>
        </c:majorGridlines>
        <c:numFmt formatCode="0.0000_);\(0.0000\)"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379880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Memory usage after optimization.</a:t>
            </a:r>
          </a:p>
        </c:rich>
      </c:tx>
      <c:layout/>
      <c:overlay val="0"/>
      <c:spPr>
        <a:noFill/>
        <a:ln>
          <a:noFill/>
        </a:ln>
        <a:effectLst/>
      </c:spPr>
    </c:title>
    <c:autoTitleDeleted val="0"/>
    <c:plotArea>
      <c:layout/>
      <c:barChart>
        <c:barDir val="col"/>
        <c:grouping val="stacked"/>
        <c:varyColors val="0"/>
        <c:ser>
          <c:idx val="0"/>
          <c:order val="0"/>
          <c:tx>
            <c:strRef>
              <c:f>[画图.xlsx]Sheet1!$J$64</c:f>
              <c:strCache>
                <c:ptCount val="1"/>
                <c:pt idx="0">
                  <c:v>RSS(MB)</c:v>
                </c:pt>
              </c:strCache>
            </c:strRef>
          </c:tx>
          <c:spPr>
            <a:solidFill>
              <a:schemeClr val="accent1"/>
            </a:solidFill>
            <a:ln>
              <a:noFill/>
            </a:ln>
            <a:effectLst/>
            <a:sp3d/>
          </c:spPr>
          <c:invertIfNegative val="0"/>
          <c:dLbls>
            <c:delete val="1"/>
          </c:dLbls>
          <c:cat>
            <c:multiLvlStrRef>
              <c:f>[画图.xlsx]Sheet1!$G$65:$I$73</c:f>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f>[画图.xlsx]Sheet1!$J$65:$J$73</c:f>
              <c:numCache>
                <c:formatCode>General</c:formatCode>
                <c:ptCount val="9"/>
                <c:pt idx="0">
                  <c:v>10627.37</c:v>
                </c:pt>
                <c:pt idx="1">
                  <c:v>1269.03</c:v>
                </c:pt>
                <c:pt idx="2">
                  <c:v>2068.29</c:v>
                </c:pt>
                <c:pt idx="3">
                  <c:v>1306.87</c:v>
                </c:pt>
                <c:pt idx="4">
                  <c:v>2469.66</c:v>
                </c:pt>
                <c:pt idx="5">
                  <c:v>2908.44</c:v>
                </c:pt>
                <c:pt idx="6">
                  <c:v>5793.04</c:v>
                </c:pt>
                <c:pt idx="7">
                  <c:v>2913.04</c:v>
                </c:pt>
                <c:pt idx="8">
                  <c:v>5792.89</c:v>
                </c:pt>
              </c:numCache>
            </c:numRef>
          </c:val>
        </c:ser>
        <c:ser>
          <c:idx val="1"/>
          <c:order val="1"/>
          <c:tx>
            <c:strRef>
              <c:f>[画图.xlsx]Sheet1!$K$64</c:f>
              <c:strCache>
                <c:ptCount val="1"/>
                <c:pt idx="0">
                  <c:v>VMS(MB)</c:v>
                </c:pt>
              </c:strCache>
            </c:strRef>
          </c:tx>
          <c:spPr>
            <a:solidFill>
              <a:schemeClr val="accent2"/>
            </a:solidFill>
            <a:ln>
              <a:noFill/>
            </a:ln>
            <a:effectLst/>
            <a:sp3d/>
          </c:spPr>
          <c:invertIfNegative val="0"/>
          <c:dLbls>
            <c:delete val="1"/>
          </c:dLbls>
          <c:cat>
            <c:multiLvlStrRef>
              <c:f>[画图.xlsx]Sheet1!$G$65:$I$73</c:f>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f>[画图.xlsx]Sheet1!$K$65:$K$73</c:f>
              <c:numCache>
                <c:formatCode>General</c:formatCode>
                <c:ptCount val="9"/>
                <c:pt idx="0">
                  <c:v>12228.18</c:v>
                </c:pt>
                <c:pt idx="1">
                  <c:v>1418.42</c:v>
                </c:pt>
                <c:pt idx="2">
                  <c:v>2217.67</c:v>
                </c:pt>
                <c:pt idx="3">
                  <c:v>1558.56</c:v>
                </c:pt>
                <c:pt idx="4">
                  <c:v>2628.53</c:v>
                </c:pt>
                <c:pt idx="5">
                  <c:v>3059.24</c:v>
                </c:pt>
                <c:pt idx="6">
                  <c:v>5943.84</c:v>
                </c:pt>
                <c:pt idx="7">
                  <c:v>3063.84</c:v>
                </c:pt>
                <c:pt idx="8">
                  <c:v>5943.84</c:v>
                </c:pt>
              </c:numCache>
            </c:numRef>
          </c:val>
        </c:ser>
        <c:dLbls>
          <c:showLegendKey val="0"/>
          <c:showVal val="0"/>
          <c:showCatName val="0"/>
          <c:showSerName val="0"/>
          <c:showPercent val="0"/>
          <c:showBubbleSize val="0"/>
        </c:dLbls>
        <c:gapWidth val="150"/>
        <c:overlap val="100"/>
        <c:axId val="487413168"/>
        <c:axId val="487410672"/>
        <c:extLst>
          <c:ext xmlns:c15="http://schemas.microsoft.com/office/drawing/2012/chart" uri="{02D57815-91ED-43cb-92C2-25804820EDAC}">
            <c15:filteredBarSeries>
              <c15:ser>
                <c:idx val="2"/>
                <c:order val="2"/>
                <c:tx>
                  <c:strRef>
                    <c:extLst>
                      <c:ext uri="{02D57815-91ED-43cb-92C2-25804820EDAC}">
                        <c15:formulaRef>
                          <c15:sqref>[画图.xlsx]Sheet1!$L$64</c15:sqref>
                        </c15:formulaRef>
                      </c:ext>
                    </c:extLst>
                    <c:strCache>
                      <c:ptCount val="1"/>
                      <c:pt idx="0">
                        <c:v>Prefill</c:v>
                      </c:pt>
                    </c:strCache>
                  </c:strRef>
                </c:tx>
                <c:spPr>
                  <a:solidFill>
                    <a:schemeClr val="accent3"/>
                  </a:solidFill>
                  <a:ln>
                    <a:noFill/>
                  </a:ln>
                  <a:effectLst/>
                  <a:sp3d/>
                </c:spPr>
                <c:invertIfNegative val="0"/>
                <c:dLbls>
                  <c:delete val="1"/>
                </c:dLbls>
                <c:cat>
                  <c:multiLvlStrRef>
                    <c:extLst>
                      <c:ext uri="{02D57815-91ED-43cb-92C2-25804820EDAC}">
                        <c15:fullRef>
                          <c15:sqref/>
                        </c15:fullRef>
                        <c15:formulaRef>
                          <c15:sqref>[画图.xlsx]Sheet1!$G$65:$I$73</c15:sqref>
                        </c15:formulaRef>
                      </c:ext>
                    </c:extLst>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extLst>
                      <c:ext uri="{02D57815-91ED-43cb-92C2-25804820EDAC}">
                        <c15:formulaRef>
                          <c15:sqref>{86.37,76.2,97.33,265.45,289.86,147.42,136.18,269.52,306.7}</c15:sqref>
                        </c15:formulaRef>
                      </c:ext>
                    </c:extLst>
                    <c:numCache>
                      <c:formatCode>General</c:formatCode>
                      <c:ptCount val="9"/>
                      <c:pt idx="0">
                        <c:v>86.37</c:v>
                      </c:pt>
                      <c:pt idx="1">
                        <c:v>76.2</c:v>
                      </c:pt>
                      <c:pt idx="2">
                        <c:v>97.33</c:v>
                      </c:pt>
                      <c:pt idx="3">
                        <c:v>265.45</c:v>
                      </c:pt>
                      <c:pt idx="4">
                        <c:v>289.86</c:v>
                      </c:pt>
                      <c:pt idx="5">
                        <c:v>147.42</c:v>
                      </c:pt>
                      <c:pt idx="6">
                        <c:v>136.18</c:v>
                      </c:pt>
                      <c:pt idx="7">
                        <c:v>269.52</c:v>
                      </c:pt>
                      <c:pt idx="8">
                        <c:v>306.7</c:v>
                      </c:pt>
                    </c:numCache>
                  </c:numRef>
                </c:val>
              </c15:ser>
            </c15:filteredBarSeries>
            <c15:filteredBarSeries>
              <c15:ser>
                <c:idx val="3"/>
                <c:order val="3"/>
                <c:tx>
                  <c:strRef>
                    <c:extLst>
                      <c:ext uri="{02D57815-91ED-43cb-92C2-25804820EDAC}">
                        <c15:formulaRef>
                          <c15:sqref>[画图.xlsx]Sheet1!$M$64</c15:sqref>
                        </c15:formulaRef>
                      </c:ext>
                    </c:extLst>
                    <c:strCache>
                      <c:ptCount val="1"/>
                      <c:pt idx="0">
                        <c:v>Decode</c:v>
                      </c:pt>
                    </c:strCache>
                  </c:strRef>
                </c:tx>
                <c:spPr>
                  <a:solidFill>
                    <a:schemeClr val="accent4"/>
                  </a:solidFill>
                  <a:ln>
                    <a:noFill/>
                  </a:ln>
                  <a:effectLst/>
                  <a:sp3d/>
                </c:spPr>
                <c:invertIfNegative val="0"/>
                <c:dLbls>
                  <c:delete val="1"/>
                </c:dLbls>
                <c:cat>
                  <c:multiLvlStrRef>
                    <c:extLst>
                      <c:ext uri="{02D57815-91ED-43cb-92C2-25804820EDAC}">
                        <c15:fullRef>
                          <c15:sqref/>
                        </c15:fullRef>
                        <c15:formulaRef>
                          <c15:sqref>[画图.xlsx]Sheet1!$G$65:$I$73</c15:sqref>
                        </c15:formulaRef>
                      </c:ext>
                    </c:extLst>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extLst>
                      <c:ext uri="{02D57815-91ED-43cb-92C2-25804820EDAC}">
                        <c15:formulaRef>
                          <c15:sqref>{3.75,45.2,48.56,47.63,50.96,59.69,50.98,59.93,49.91}</c15:sqref>
                        </c15:formulaRef>
                      </c:ext>
                    </c:extLst>
                    <c:numCache>
                      <c:formatCode>General</c:formatCode>
                      <c:ptCount val="9"/>
                      <c:pt idx="0">
                        <c:v>3.75</c:v>
                      </c:pt>
                      <c:pt idx="1">
                        <c:v>45.2</c:v>
                      </c:pt>
                      <c:pt idx="2">
                        <c:v>48.56</c:v>
                      </c:pt>
                      <c:pt idx="3">
                        <c:v>47.63</c:v>
                      </c:pt>
                      <c:pt idx="4">
                        <c:v>50.96</c:v>
                      </c:pt>
                      <c:pt idx="5">
                        <c:v>59.69</c:v>
                      </c:pt>
                      <c:pt idx="6">
                        <c:v>50.98</c:v>
                      </c:pt>
                      <c:pt idx="7">
                        <c:v>59.93</c:v>
                      </c:pt>
                      <c:pt idx="8">
                        <c:v>49.91</c:v>
                      </c:pt>
                    </c:numCache>
                  </c:numRef>
                </c:val>
              </c15:ser>
            </c15:filteredBarSeries>
          </c:ext>
        </c:extLst>
      </c:barChart>
      <c:catAx>
        <c:axId val="487413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0672"/>
        <c:crosses val="autoZero"/>
        <c:auto val="1"/>
        <c:lblAlgn val="ctr"/>
        <c:lblOffset val="100"/>
        <c:noMultiLvlLbl val="0"/>
      </c:catAx>
      <c:valAx>
        <c:axId val="48741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3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Throughput after optimization.</a:t>
            </a:r>
          </a:p>
        </c:rich>
      </c:tx>
      <c:layout/>
      <c:overlay val="0"/>
      <c:spPr>
        <a:noFill/>
        <a:ln>
          <a:noFill/>
        </a:ln>
        <a:effectLst/>
      </c:spPr>
    </c:title>
    <c:autoTitleDeleted val="0"/>
    <c:plotArea>
      <c:layout/>
      <c:barChart>
        <c:barDir val="col"/>
        <c:grouping val="stacked"/>
        <c:varyColors val="0"/>
        <c:ser>
          <c:idx val="2"/>
          <c:order val="2"/>
          <c:tx>
            <c:strRef>
              <c:f>[画图.xlsx]Sheet1!$L$64</c:f>
              <c:strCache>
                <c:ptCount val="1"/>
                <c:pt idx="0">
                  <c:v>Prefill</c:v>
                </c:pt>
              </c:strCache>
            </c:strRef>
          </c:tx>
          <c:spPr>
            <a:solidFill>
              <a:schemeClr val="accent3"/>
            </a:solidFill>
            <a:ln>
              <a:noFill/>
            </a:ln>
            <a:effectLst/>
            <a:sp3d/>
          </c:spPr>
          <c:invertIfNegative val="0"/>
          <c:dLbls>
            <c:delete val="1"/>
          </c:dLbls>
          <c:cat>
            <c:multiLvlStrRef>
              <c:f>[画图.xlsx]Sheet1!$G$65:$I$73</c:f>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f>[画图.xlsx]Sheet1!$L$65:$L$73</c:f>
              <c:numCache>
                <c:formatCode>General</c:formatCode>
                <c:ptCount val="9"/>
                <c:pt idx="0">
                  <c:v>86.37</c:v>
                </c:pt>
                <c:pt idx="1">
                  <c:v>76.2</c:v>
                </c:pt>
                <c:pt idx="2">
                  <c:v>97.33</c:v>
                </c:pt>
                <c:pt idx="3">
                  <c:v>265.45</c:v>
                </c:pt>
                <c:pt idx="4">
                  <c:v>289.86</c:v>
                </c:pt>
                <c:pt idx="5">
                  <c:v>147.42</c:v>
                </c:pt>
                <c:pt idx="6">
                  <c:v>136.18</c:v>
                </c:pt>
                <c:pt idx="7">
                  <c:v>269.52</c:v>
                </c:pt>
                <c:pt idx="8">
                  <c:v>306.7</c:v>
                </c:pt>
              </c:numCache>
            </c:numRef>
          </c:val>
        </c:ser>
        <c:ser>
          <c:idx val="3"/>
          <c:order val="3"/>
          <c:tx>
            <c:strRef>
              <c:f>[画图.xlsx]Sheet1!$M$64</c:f>
              <c:strCache>
                <c:ptCount val="1"/>
                <c:pt idx="0">
                  <c:v>Decode</c:v>
                </c:pt>
              </c:strCache>
            </c:strRef>
          </c:tx>
          <c:spPr>
            <a:solidFill>
              <a:schemeClr val="accent4"/>
            </a:solidFill>
            <a:ln>
              <a:noFill/>
            </a:ln>
            <a:effectLst/>
            <a:sp3d/>
          </c:spPr>
          <c:invertIfNegative val="0"/>
          <c:dLbls>
            <c:delete val="1"/>
          </c:dLbls>
          <c:cat>
            <c:multiLvlStrRef>
              <c:f>[画图.xlsx]Sheet1!$G$65:$I$73</c:f>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f>[画图.xlsx]Sheet1!$M$65:$M$73</c:f>
              <c:numCache>
                <c:formatCode>General</c:formatCode>
                <c:ptCount val="9"/>
                <c:pt idx="0">
                  <c:v>3.75</c:v>
                </c:pt>
                <c:pt idx="1">
                  <c:v>45.2</c:v>
                </c:pt>
                <c:pt idx="2">
                  <c:v>48.56</c:v>
                </c:pt>
                <c:pt idx="3">
                  <c:v>47.63</c:v>
                </c:pt>
                <c:pt idx="4">
                  <c:v>50.96</c:v>
                </c:pt>
                <c:pt idx="5">
                  <c:v>59.69</c:v>
                </c:pt>
                <c:pt idx="6">
                  <c:v>50.98</c:v>
                </c:pt>
                <c:pt idx="7">
                  <c:v>59.93</c:v>
                </c:pt>
                <c:pt idx="8">
                  <c:v>49.91</c:v>
                </c:pt>
              </c:numCache>
            </c:numRef>
          </c:val>
        </c:ser>
        <c:dLbls>
          <c:showLegendKey val="0"/>
          <c:showVal val="0"/>
          <c:showCatName val="0"/>
          <c:showSerName val="0"/>
          <c:showPercent val="0"/>
          <c:showBubbleSize val="0"/>
        </c:dLbls>
        <c:gapWidth val="150"/>
        <c:overlap val="100"/>
        <c:axId val="487413168"/>
        <c:axId val="487410672"/>
        <c:extLst>
          <c:ext xmlns:c15="http://schemas.microsoft.com/office/drawing/2012/chart" uri="{02D57815-91ED-43cb-92C2-25804820EDAC}">
            <c15:filteredBarSeries>
              <c15:ser>
                <c:idx val="0"/>
                <c:order val="0"/>
                <c:tx>
                  <c:strRef>
                    <c:extLst>
                      <c:ext uri="{02D57815-91ED-43cb-92C2-25804820EDAC}">
                        <c15:formulaRef>
                          <c15:sqref>[画图.xlsx]Sheet1!$J$64</c15:sqref>
                        </c15:formulaRef>
                      </c:ext>
                    </c:extLst>
                    <c:strCache>
                      <c:ptCount val="1"/>
                      <c:pt idx="0">
                        <c:v>RSS(MB)</c:v>
                      </c:pt>
                    </c:strCache>
                  </c:strRef>
                </c:tx>
                <c:spPr>
                  <a:solidFill>
                    <a:schemeClr val="accent1"/>
                  </a:solidFill>
                  <a:ln>
                    <a:noFill/>
                  </a:ln>
                  <a:effectLst/>
                  <a:sp3d/>
                </c:spPr>
                <c:invertIfNegative val="0"/>
                <c:dLbls>
                  <c:delete val="1"/>
                </c:dLbls>
                <c:cat>
                  <c:multiLvlStrRef>
                    <c:extLst>
                      <c:ext uri="{02D57815-91ED-43cb-92C2-25804820EDAC}">
                        <c15:fullRef>
                          <c15:sqref/>
                        </c15:fullRef>
                        <c15:formulaRef>
                          <c15:sqref>[画图.xlsx]Sheet1!$G$65:$I$73</c15:sqref>
                        </c15:formulaRef>
                      </c:ext>
                    </c:extLst>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extLst>
                      <c:ext uri="{02D57815-91ED-43cb-92C2-25804820EDAC}">
                        <c15:formulaRef>
                          <c15:sqref>{10627.37,1269.03,2068.29,1306.87,2469.66,2908.44,5793.04,2913.04,5792.89}</c15:sqref>
                        </c15:formulaRef>
                      </c:ext>
                    </c:extLst>
                    <c:numCache>
                      <c:formatCode>General</c:formatCode>
                      <c:ptCount val="9"/>
                      <c:pt idx="0">
                        <c:v>10627.37</c:v>
                      </c:pt>
                      <c:pt idx="1">
                        <c:v>1269.03</c:v>
                      </c:pt>
                      <c:pt idx="2">
                        <c:v>2068.29</c:v>
                      </c:pt>
                      <c:pt idx="3">
                        <c:v>1306.87</c:v>
                      </c:pt>
                      <c:pt idx="4">
                        <c:v>2469.66</c:v>
                      </c:pt>
                      <c:pt idx="5">
                        <c:v>2908.44</c:v>
                      </c:pt>
                      <c:pt idx="6">
                        <c:v>5793.04</c:v>
                      </c:pt>
                      <c:pt idx="7">
                        <c:v>2913.04</c:v>
                      </c:pt>
                      <c:pt idx="8">
                        <c:v>5792.89</c:v>
                      </c:pt>
                    </c:numCache>
                  </c:numRef>
                </c:val>
              </c15:ser>
            </c15:filteredBarSeries>
            <c15:filteredBarSeries>
              <c15:ser>
                <c:idx val="1"/>
                <c:order val="1"/>
                <c:tx>
                  <c:strRef>
                    <c:extLst>
                      <c:ext uri="{02D57815-91ED-43cb-92C2-25804820EDAC}">
                        <c15:formulaRef>
                          <c15:sqref>[画图.xlsx]Sheet1!$K$64</c15:sqref>
                        </c15:formulaRef>
                      </c:ext>
                    </c:extLst>
                    <c:strCache>
                      <c:ptCount val="1"/>
                      <c:pt idx="0">
                        <c:v>VMS(MB)</c:v>
                      </c:pt>
                    </c:strCache>
                  </c:strRef>
                </c:tx>
                <c:spPr>
                  <a:solidFill>
                    <a:schemeClr val="accent2"/>
                  </a:solidFill>
                  <a:ln>
                    <a:noFill/>
                  </a:ln>
                  <a:effectLst/>
                  <a:sp3d/>
                </c:spPr>
                <c:invertIfNegative val="0"/>
                <c:dLbls>
                  <c:delete val="1"/>
                </c:dLbls>
                <c:cat>
                  <c:multiLvlStrRef>
                    <c:extLst>
                      <c:ext uri="{02D57815-91ED-43cb-92C2-25804820EDAC}">
                        <c15:fullRef>
                          <c15:sqref/>
                        </c15:fullRef>
                        <c15:formulaRef>
                          <c15:sqref>[画图.xlsx]Sheet1!$G$65:$I$73</c15:sqref>
                        </c15:formulaRef>
                      </c:ext>
                    </c:extLst>
                    <c:multiLvlStrCache>
                      <c:ptCount val="9"/>
                      <c:lvl>
                        <c:pt idx="0">
                          <c:v>Original</c:v>
                        </c:pt>
                        <c:pt idx="1">
                          <c:v>Q4_0</c:v>
                        </c:pt>
                        <c:pt idx="2">
                          <c:v>Q8_0</c:v>
                        </c:pt>
                        <c:pt idx="3">
                          <c:v>Q4_0</c:v>
                        </c:pt>
                        <c:pt idx="4">
                          <c:v>Q8_0</c:v>
                        </c:pt>
                        <c:pt idx="5">
                          <c:v>Q4_0</c:v>
                        </c:pt>
                        <c:pt idx="6">
                          <c:v>Q8_0</c:v>
                        </c:pt>
                        <c:pt idx="7">
                          <c:v>Q4_0</c:v>
                        </c:pt>
                        <c:pt idx="8">
                          <c:v>Q8_0</c:v>
                        </c:pt>
                      </c:lvl>
                      <c:lvl>
                        <c:pt idx="1">
                          <c:v>None</c:v>
                        </c:pt>
                        <c:pt idx="3">
                          <c:v>GEMM</c:v>
                        </c:pt>
                        <c:pt idx="5">
                          <c:v>GEMV</c:v>
                        </c:pt>
                        <c:pt idx="7">
                          <c:v>GEMM+GEMV</c:v>
                        </c:pt>
                      </c:lvl>
                      <c:lvl>
                        <c:pt idx="0">
                          <c:v>None</c:v>
                        </c:pt>
                        <c:pt idx="1">
                          <c:v>AWQ+GGUF</c:v>
                        </c:pt>
                      </c:lvl>
                    </c:multiLvlStrCache>
                  </c:multiLvlStrRef>
                </c:cat>
                <c:val>
                  <c:numRef>
                    <c:extLst>
                      <c:ext uri="{02D57815-91ED-43cb-92C2-25804820EDAC}">
                        <c15:formulaRef>
                          <c15:sqref>{12228.18,1418.42,2217.67,1558.56,2628.53,3059.24,5943.84,3063.84,5943.84}</c15:sqref>
                        </c15:formulaRef>
                      </c:ext>
                    </c:extLst>
                    <c:numCache>
                      <c:formatCode>General</c:formatCode>
                      <c:ptCount val="9"/>
                      <c:pt idx="0">
                        <c:v>12228.18</c:v>
                      </c:pt>
                      <c:pt idx="1">
                        <c:v>1418.42</c:v>
                      </c:pt>
                      <c:pt idx="2">
                        <c:v>2217.67</c:v>
                      </c:pt>
                      <c:pt idx="3">
                        <c:v>1558.56</c:v>
                      </c:pt>
                      <c:pt idx="4">
                        <c:v>2628.53</c:v>
                      </c:pt>
                      <c:pt idx="5">
                        <c:v>3059.24</c:v>
                      </c:pt>
                      <c:pt idx="6">
                        <c:v>5943.84</c:v>
                      </c:pt>
                      <c:pt idx="7">
                        <c:v>3063.84</c:v>
                      </c:pt>
                      <c:pt idx="8">
                        <c:v>5943.84</c:v>
                      </c:pt>
                    </c:numCache>
                  </c:numRef>
                </c:val>
              </c15:ser>
            </c15:filteredBarSeries>
          </c:ext>
        </c:extLst>
      </c:barChart>
      <c:catAx>
        <c:axId val="487413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0672"/>
        <c:crosses val="autoZero"/>
        <c:auto val="1"/>
        <c:lblAlgn val="ctr"/>
        <c:lblOffset val="100"/>
        <c:noMultiLvlLbl val="0"/>
      </c:catAx>
      <c:valAx>
        <c:axId val="48741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7413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F5FD2-31F0-4C0B-95CA-811A8A4E6F51}"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01942-F20C-4A08-95F5-2A6986C15CBB}"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Ladies and Gentlemen,</a:t>
            </a:r>
            <a:endParaRPr lang="zh-CN" altLang="en-US"/>
          </a:p>
          <a:p>
            <a:r>
              <a:rPr lang="zh-CN" altLang="en-US"/>
              <a:t>It is an honor to speak at the 2024 IEEE International Conference on Artificial Intelligence Circuits and Systems</a:t>
            </a:r>
            <a:r>
              <a:rPr lang="en-US" altLang="zh-CN"/>
              <a:t>.My name is </a:t>
            </a:r>
            <a:r>
              <a:rPr lang="en-US" altLang="zh-CN">
                <a:sym typeface="+mn-ea"/>
              </a:rPr>
              <a:t>Xingyu </a:t>
            </a:r>
            <a:r>
              <a:rPr lang="en-US" altLang="zh-CN"/>
              <a:t>Zhu, and I am here with my team from </a:t>
            </a:r>
            <a:r>
              <a:rPr lang="en-US"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sym typeface="+mn-ea"/>
              </a:rPr>
              <a:t>Post-Moore Al Chip Team</a:t>
            </a:r>
            <a:endParaRPr lang="en-US" b="0" i="0" u="none" strike="noStrike" kern="12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a:t>of Xidian University.</a:t>
            </a:r>
            <a:r>
              <a:rPr lang="zh-CN" altLang="en-US"/>
              <a:t> </a:t>
            </a:r>
            <a:r>
              <a:rPr lang="en-US" altLang="zh-CN"/>
              <a:t>Today, I will be presenting our research on 'Software and Hardware Collaborative Optimization of the Qwen Large Language Model for ARM CPU.'</a:t>
            </a:r>
            <a:endParaRPr lang="en-US" altLang="zh-CN"/>
          </a:p>
          <a:p>
            <a:r>
              <a:rPr lang="en-US" altLang="zh-CN"/>
              <a:t>Our presentation will delve into the intricacies of optimizing large language models, specifically the Qwen model, for efficient performance on ARM CPU. </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Focusing on the computational bottlenecks within LLMs, we undertake the optimization of General Matrix-Matrix Multiplication (GEMM) and General Matrix-Vector Multiplication (GEMV) operations. GEMM, being a prevalent operation in LLMs, particularly in the context of attention mechanisms, can greatly influence overall model efficiency. We implement optimized matrix multiplication kernels, as depicted in the accompanying diagram, which have an immense impact on performance.</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ja-JP">
                <a:solidFill>
                  <a:srgbClr val="1F2328"/>
                </a:solidFill>
                <a:latin typeface="Calibri" panose="020F0502020204030204" pitchFamily="34" charset="0"/>
                <a:cs typeface="Calibri" panose="020F0502020204030204" pitchFamily="34" charset="0"/>
                <a:sym typeface="+mn-ea"/>
              </a:rPr>
              <a:t>The following is an example of matrix multiplication optimization code.</a:t>
            </a:r>
            <a:endParaRPr lang="en-US" altLang="ja-JP">
              <a:solidFill>
                <a:srgbClr val="1F2328"/>
              </a:solidFill>
              <a:latin typeface="Calibri" panose="020F0502020204030204" pitchFamily="34" charset="0"/>
              <a:cs typeface="Calibri" panose="020F0502020204030204" pitchFamily="34" charset="0"/>
            </a:endParaRPr>
          </a:p>
          <a:p>
            <a:r>
              <a:rPr lang="zh-CN" altLang="en-US"/>
              <a:t>When I and J are sufficiently large, the memory access count can be halved compared to the original. If the I times J submatrices within the QKT matrix are themselves stored as temporary variables, the number of memory accesses to the QKT matrix reduces from 2</a:t>
            </a:r>
            <a:r>
              <a:rPr lang="en-US" altLang="zh-CN"/>
              <a:t> </a:t>
            </a:r>
            <a:r>
              <a:rPr lang="zh-CN" altLang="en-US"/>
              <a:t>times</a:t>
            </a:r>
            <a:r>
              <a:rPr lang="en-US" altLang="zh-CN"/>
              <a:t> </a:t>
            </a:r>
            <a:r>
              <a:rPr lang="zh-CN" altLang="en-US"/>
              <a:t>H times squared</a:t>
            </a:r>
            <a:r>
              <a:rPr lang="en-US" altLang="zh-CN"/>
              <a:t> </a:t>
            </a:r>
            <a:r>
              <a:rPr lang="zh-CN" altLang="en-US">
                <a:sym typeface="+mn-ea"/>
              </a:rPr>
              <a:t>W</a:t>
            </a:r>
            <a:r>
              <a:rPr lang="zh-CN" altLang="en-US"/>
              <a:t> to H</a:t>
            </a:r>
            <a:r>
              <a:rPr lang="en-US" altLang="zh-CN"/>
              <a:t> </a:t>
            </a:r>
            <a:r>
              <a:rPr lang="zh-CN" altLang="en-US">
                <a:sym typeface="+mn-ea"/>
              </a:rPr>
              <a:t>times </a:t>
            </a:r>
            <a:r>
              <a:rPr lang="zh-CN" altLang="en-US"/>
              <a:t>W, which is negligible relative to H * W. When I = J = Nopt, the resulting speedup factor is 2  times</a:t>
            </a:r>
            <a:r>
              <a:rPr lang="en-US" altLang="zh-CN"/>
              <a:t> I</a:t>
            </a:r>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GEMV, crucial during the decode phase, necessitates weight rearrangement into contiguous memory to leverage accelerated dot product functions like 'sdot.' By optimizing the GEMV kernel, we unlock substantial speedups in the decode phase, contributing to an overall reduction in inference latency.</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Our results demonstrate the efficacy of these optimizations. After optimizing the GEMM kernel, we witness a substantial speedup of 5.4x and 3.51x in the prefill phase. Similarly, following GEMV kernel optimization, the decode phase exhibits a noteworthy speedup of 1.50x and 1.11x. </a:t>
            </a:r>
            <a:r>
              <a:rPr lang="en-US" altLang="ja-JP">
                <a:solidFill>
                  <a:srgbClr val="1F2328"/>
                </a:solidFill>
                <a:latin typeface="Calibri" panose="020F0502020204030204" pitchFamily="34" charset="0"/>
                <a:cs typeface="Calibri" panose="020F0502020204030204" pitchFamily="34" charset="0"/>
                <a:sym typeface="+mn-ea"/>
              </a:rPr>
              <a:t>The final results for the INT4 and INT8 exhibited a </a:t>
            </a:r>
            <a:r>
              <a:rPr lang="en-US" altLang="ja-JP">
                <a:solidFill>
                  <a:srgbClr val="FF0000"/>
                </a:solidFill>
                <a:latin typeface="Calibri" panose="020F0502020204030204" pitchFamily="34" charset="0"/>
                <a:cs typeface="Calibri" panose="020F0502020204030204" pitchFamily="34" charset="0"/>
                <a:sym typeface="+mn-ea"/>
              </a:rPr>
              <a:t>3.1x and 3.5x improvement</a:t>
            </a:r>
            <a:r>
              <a:rPr lang="en-US" altLang="ja-JP">
                <a:solidFill>
                  <a:srgbClr val="1F2328"/>
                </a:solidFill>
                <a:latin typeface="Calibri" panose="020F0502020204030204" pitchFamily="34" charset="0"/>
                <a:cs typeface="Calibri" panose="020F0502020204030204" pitchFamily="34" charset="0"/>
                <a:sym typeface="+mn-ea"/>
              </a:rPr>
              <a:t> in prefill phase throughput.</a:t>
            </a:r>
            <a:endParaRPr lang="en-US" altLang="ja-JP">
              <a:solidFill>
                <a:srgbClr val="1F2328"/>
              </a:solidFill>
              <a:latin typeface="Calibri" panose="020F0502020204030204" pitchFamily="34" charset="0"/>
              <a:cs typeface="Calibri" panose="020F0502020204030204" pitchFamily="34" charset="0"/>
            </a:endParaRPr>
          </a:p>
          <a:p>
            <a:r>
              <a:rPr lang="en-US" altLang="ja-JP">
                <a:solidFill>
                  <a:srgbClr val="1F2328"/>
                </a:solidFill>
                <a:latin typeface="Calibri" panose="020F0502020204030204" pitchFamily="34" charset="0"/>
                <a:cs typeface="Calibri" panose="020F0502020204030204" pitchFamily="34" charset="0"/>
                <a:sym typeface="+mn-ea"/>
              </a:rPr>
              <a:t>The decode phase demonstrated </a:t>
            </a:r>
            <a:r>
              <a:rPr lang="en-US" altLang="ja-JP">
                <a:solidFill>
                  <a:srgbClr val="FF0000"/>
                </a:solidFill>
                <a:latin typeface="Calibri" panose="020F0502020204030204" pitchFamily="34" charset="0"/>
                <a:cs typeface="Calibri" panose="020F0502020204030204" pitchFamily="34" charset="0"/>
                <a:sym typeface="+mn-ea"/>
              </a:rPr>
              <a:t>a 15.9x and 13.3x improvement</a:t>
            </a:r>
            <a:r>
              <a:rPr lang="en-US" altLang="ja-JP">
                <a:solidFill>
                  <a:srgbClr val="1F2328"/>
                </a:solidFill>
                <a:latin typeface="Calibri" panose="020F0502020204030204" pitchFamily="34" charset="0"/>
                <a:cs typeface="Calibri" panose="020F0502020204030204" pitchFamily="34" charset="0"/>
                <a:sym typeface="+mn-ea"/>
              </a:rPr>
              <a:t> in throughput.</a:t>
            </a:r>
            <a:endParaRPr lang="en-US" altLang="ja-JP">
              <a:solidFill>
                <a:srgbClr val="1F2328"/>
              </a:solidFill>
              <a:latin typeface="Calibri" panose="020F0502020204030204" pitchFamily="34" charset="0"/>
              <a:cs typeface="Calibri" panose="020F0502020204030204" pitchFamily="34" charset="0"/>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lgn="l"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sym typeface="+mn-ea"/>
              </a:rPr>
              <a:t>The figure </a:t>
            </a:r>
            <a:r>
              <a:rPr lang="en-US" altLang="ja-JP">
                <a:solidFill>
                  <a:srgbClr val="1F2328"/>
                </a:solidFill>
                <a:latin typeface="Calibri" panose="020F0502020204030204" pitchFamily="34" charset="0"/>
                <a:cs typeface="Calibri" panose="020F0502020204030204" pitchFamily="34" charset="0"/>
                <a:sym typeface="+mn-ea"/>
              </a:rPr>
              <a:t>on the left </a:t>
            </a:r>
            <a:r>
              <a:rPr lang="en-US" altLang="ja-JP">
                <a:solidFill>
                  <a:srgbClr val="1F2328"/>
                </a:solidFill>
                <a:latin typeface="Calibri" panose="020F0502020204030204" pitchFamily="34" charset="0"/>
                <a:cs typeface="Calibri" panose="020F0502020204030204" pitchFamily="34" charset="0"/>
                <a:sym typeface="+mn-ea"/>
              </a:rPr>
              <a:t>shows the ratio of memory usage optimization of various methods compared with the original model.</a:t>
            </a:r>
            <a:endParaRPr lang="en-US" altLang="ja-JP">
              <a:solidFill>
                <a:srgbClr val="1F2328"/>
              </a:solidFill>
              <a:latin typeface="Calibri" panose="020F0502020204030204" pitchFamily="34" charset="0"/>
              <a:cs typeface="Calibri" panose="020F0502020204030204" pitchFamily="34" charset="0"/>
            </a:endParaRPr>
          </a:p>
          <a:p>
            <a:pPr algn="l"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sym typeface="+mn-ea"/>
              </a:rPr>
              <a:t>The graph on the right shows the throughput optimization multiples of various optimization methods compared with the original model.</a:t>
            </a:r>
            <a:endParaRPr lang="en-US" altLang="ja-JP">
              <a:solidFill>
                <a:srgbClr val="1F2328"/>
              </a:solidFill>
              <a:latin typeface="Calibri" panose="020F0502020204030204" pitchFamily="34" charset="0"/>
              <a:cs typeface="Calibri" panose="020F0502020204030204" pitchFamily="34" charset="0"/>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atinLnBrk="0"/>
            <a:r>
              <a:rPr lang="en-US" altLang="ja-JP">
                <a:solidFill>
                  <a:srgbClr val="1F2328"/>
                </a:solidFill>
                <a:latin typeface="Calibri" panose="020F0502020204030204" pitchFamily="34" charset="0"/>
                <a:cs typeface="Calibri" panose="020F0502020204030204" pitchFamily="34" charset="0"/>
                <a:sym typeface="+mn-ea"/>
              </a:rPr>
              <a:t>The graph on the left shows the memory usage of the original model and various optimization methods.</a:t>
            </a:r>
            <a:endParaRPr lang="en-US" altLang="ja-JP">
              <a:solidFill>
                <a:srgbClr val="1F2328"/>
              </a:solidFill>
              <a:latin typeface="Calibri" panose="020F0502020204030204" pitchFamily="34" charset="0"/>
              <a:cs typeface="Calibri" panose="020F0502020204030204" pitchFamily="34" charset="0"/>
            </a:endParaRPr>
          </a:p>
          <a:p>
            <a:pPr latinLnBrk="0"/>
            <a:r>
              <a:rPr lang="en-US" altLang="zh-CN">
                <a:solidFill>
                  <a:srgbClr val="1F2328"/>
                </a:solidFill>
                <a:effectLst/>
                <a:latin typeface="Calibri" panose="020F0502020204030204" pitchFamily="34" charset="0"/>
                <a:cs typeface="Calibri" panose="020F0502020204030204" pitchFamily="34" charset="0"/>
                <a:sym typeface="+mn-ea"/>
              </a:rPr>
              <a:t>The graph on the right shows the throughput of the original model and various optimization methods.</a:t>
            </a:r>
            <a:endParaRPr lang="zh-CN" altLang="en-US"/>
          </a:p>
          <a:p>
            <a:r>
              <a:rPr lang="zh-CN" altLang="en-US"/>
              <a:t>In conclusion, our research presents a approach to overcoming the challenges associated with large language models, by combining advanced quantization techniques, hardware-aware optimization, and </a:t>
            </a:r>
            <a:r>
              <a:rPr lang="en-US" b="1">
                <a:latin typeface="Calibri" panose="020F0502020204030204" pitchFamily="34" charset="0"/>
                <a:ea typeface="Calibri" panose="020F0502020204030204" pitchFamily="34" charset="0"/>
                <a:cs typeface="Calibri" panose="020F0502020204030204" pitchFamily="34" charset="0"/>
                <a:sym typeface="+mn-ea"/>
              </a:rPr>
              <a:t>Inference </a:t>
            </a:r>
            <a:r>
              <a:rPr lang="zh-CN" altLang="en-US"/>
              <a:t>backends</a:t>
            </a:r>
            <a:r>
              <a:rPr lang="en-US" altLang="zh-CN"/>
              <a:t> </a:t>
            </a:r>
            <a:r>
              <a:rPr lang="zh-CN" altLang="en-US">
                <a:sym typeface="+mn-ea"/>
              </a:rPr>
              <a:t>optimization</a:t>
            </a:r>
            <a:r>
              <a:rPr lang="zh-CN" altLang="en-US"/>
              <a:t>. We have successfully demonstrated that the QianWen model, when optimized for ARM CPUs using our method</a:t>
            </a:r>
            <a:r>
              <a:rPr lang="en-US" altLang="zh-CN"/>
              <a:t>s</a:t>
            </a:r>
            <a:r>
              <a:rPr lang="zh-CN" altLang="en-US"/>
              <a:t>, can achieve substantial reductions in memory usage without compromising performance. This work paves the way for wider adoption of LLMs on resource-constrained edge devices, closing the gap between domestic and international advancements in large model technology.</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Thank you for your attention, and we look forward to engaging in further discussions about our findings and their implications for the future of AI and NLP.</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My speech is divided into six parts. Firstly, it introduces the importance of large language model in natural language processing, the problems and solutions of large language model, and then introduces our optimization methods: model compression, </a:t>
            </a:r>
            <a:r>
              <a:rPr lang="en-US" altLang="zh-CN"/>
              <a:t>inference</a:t>
            </a:r>
            <a:r>
              <a:rPr lang="zh-CN" altLang="en-US"/>
              <a:t> backend substitution, operator optimization, and finally shows our optimization effect.</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Natural Language Processing</a:t>
            </a:r>
            <a:r>
              <a:rPr lang="en-US" altLang="zh-CN"/>
              <a:t> </a:t>
            </a:r>
            <a:r>
              <a:rPr lang="zh-CN" altLang="en-US"/>
              <a:t>is a cornerstone of artificial intelligence that focuses on the interaction between computers and humans through natural language. The goal of NLP is to enable computers to understand, interpret, and generate human language in a valuable way.</a:t>
            </a:r>
            <a:endParaRPr lang="zh-CN" altLang="en-US"/>
          </a:p>
          <a:p>
            <a:r>
              <a:rPr lang="zh-CN" altLang="en-US"/>
              <a:t>Natural Language Processing (NLP) has seen a series of paradigmatic shifts over time, evolving from rule-based approaches through statistical methods, machine learning algorithms like Support Vector Machines (SVMs), Decision Trees, and Naive Bayes, to deep learning architectures such as Recurrent Neural Networks (RNNs) and Long Short-Term Memory (LSTM) networks. The advent of pre-trained models, particularly LLMs, has revolutionized NLP performance across a vast array of tasks.</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Large Language Models (LLMs) are at the forefront of the NLP field, driving progress in machine understanding of text with their vast networks capable of billions of parameters. These models leverage deep learning technology to process and generate text in ways that are contextually and grammatically coherent.</a:t>
            </a:r>
            <a:endParaRPr lang="zh-CN" altLang="en-US">
              <a:sym typeface="+mn-ea"/>
            </a:endParaRPr>
          </a:p>
          <a:p>
            <a:r>
              <a:rPr lang="zh-CN" altLang="en-US">
                <a:sym typeface="+mn-ea"/>
              </a:rPr>
              <a:t>However, these models come with their own set of challenges, including billions to tens of billions of parameters, slow hardware advancements, difficulties in deploying them to resource-constrained edge devices</a:t>
            </a:r>
            <a:r>
              <a:rPr lang="en-US" altLang="zh-CN">
                <a:sym typeface="+mn-ea"/>
              </a:rPr>
              <a:t> and</a:t>
            </a:r>
            <a:r>
              <a:rPr lang="zh-CN" altLang="en-US">
                <a:sym typeface="+mn-ea"/>
              </a:rPr>
              <a:t> inference latency remains relatively high when executed on CPUs.</a:t>
            </a:r>
            <a:endParaRPr lang="zh-CN" altLang="en-US">
              <a:sym typeface="+mn-ea"/>
            </a:endParaRPr>
          </a:p>
          <a:p>
            <a:r>
              <a:rPr lang="zh-CN" altLang="en-US"/>
              <a:t>Our research aims to tackle these issues head-on, optimizing both the software algorithms and the hardware utilization to make LLMs practical for wide deployment, especially in resource-constrained environments like mobile phones and embedded systems.</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Our work proposes a comprehensive solution to these issues by employing quantization techniques to significantly reduce memory usage</a:t>
            </a:r>
            <a:r>
              <a:rPr lang="en-US" altLang="zh-CN"/>
              <a:t>,</a:t>
            </a:r>
            <a:r>
              <a:rPr lang="zh-CN" altLang="en-US"/>
              <a:t> accelerating inference through the optimization of crucial operators</a:t>
            </a:r>
            <a:r>
              <a:rPr lang="en-US" altLang="zh-CN"/>
              <a:t> and</a:t>
            </a:r>
            <a:r>
              <a:rPr lang="zh-CN" altLang="en-US"/>
              <a:t> Activation-Aware Weight Quantization (AWQ) combined with the innovative GGUF quantization.</a:t>
            </a:r>
            <a:endParaRPr lang="zh-CN" altLang="en-US"/>
          </a:p>
          <a:p>
            <a:r>
              <a:rPr lang="zh-CN" altLang="en-US"/>
              <a:t>These strategies are complemented by significant improvements in matrix operation algorithms, </a:t>
            </a:r>
            <a:r>
              <a:rPr lang="en-US" altLang="zh-CN"/>
              <a:t>especially </a:t>
            </a:r>
            <a:r>
              <a:rPr lang="zh-CN" altLang="en-US"/>
              <a:t>General Matrix-Matrix Multiplication (GEMM) and General Matrix-Vector Multiplication (GEMV), which are critical for the performance of </a:t>
            </a:r>
            <a:r>
              <a:rPr lang="zh-CN" altLang="en-US">
                <a:sym typeface="+mn-ea"/>
              </a:rPr>
              <a:t>Large Language Models</a:t>
            </a:r>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AWQ improves </a:t>
            </a:r>
            <a:r>
              <a:rPr lang="zh-CN" altLang="en-US">
                <a:sym typeface="+mn-ea"/>
              </a:rPr>
              <a:t>Large Language Model</a:t>
            </a:r>
            <a:r>
              <a:rPr lang="zh-CN" altLang="en-US"/>
              <a:t> quantization by retaining only the top 1% of the most significant weights, acknowledging that not all weights contribute equally to model performance. We protect these vital weights through activation-aware scaling, which adjusts the scaling factors based on heuristic rules and a meticulous search for optimal values. This approach ensures that the precision of the model is preserved while </a:t>
            </a:r>
            <a:r>
              <a:rPr lang="en-US" altLang="zh-CN"/>
              <a:t>entirely </a:t>
            </a:r>
            <a:r>
              <a:rPr lang="zh-CN" altLang="en-US"/>
              <a:t>reducing memory footprint.</a:t>
            </a:r>
            <a:endParaRPr lang="zh-CN" altLang="en-US"/>
          </a:p>
          <a:p>
            <a:r>
              <a:rPr lang="zh-CN" altLang="en-US"/>
              <a:t>By implementing AWQ, we ensure that the optimized model is not only smaller and faster but also retains its effectiveness, making it ideally suited for deployment on ARM CPUs.</a:t>
            </a:r>
            <a:endParaRPr lang="zh-CN" altLang="en-US"/>
          </a:p>
        </p:txBody>
      </p:sp>
      <p:sp>
        <p:nvSpPr>
          <p:cNvPr id="4" name="灯片编号占位符 3"/>
          <p:cNvSpPr>
            <a:spLocks noGrp="1"/>
          </p:cNvSpPr>
          <p:nvPr>
            <p:ph type="sldNum" sz="quarter" idx="5"/>
          </p:nvPr>
        </p:nvSpPr>
        <p:spPr/>
        <p:txBody>
          <a:bodyPr/>
          <a:lstStyle/>
          <a:p>
            <a:fld id="{64101942-F20C-4A08-95F5-2A6986C15CBB}" type="slidenum">
              <a:rPr lang="ko-KR" altLang="en-US" smtClean="0"/>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converted GGUF format offers several advantages. It loads rapidly and consumes fewer resources due to its compact binary encoding, optimized data structures, and memory mapping strategies. </a:t>
            </a:r>
            <a:endParaRPr lang="zh-CN" altLang="en-US"/>
          </a:p>
        </p:txBody>
      </p:sp>
      <p:sp>
        <p:nvSpPr>
          <p:cNvPr id="4" name="灯片编号占位符 3"/>
          <p:cNvSpPr>
            <a:spLocks noGrp="1"/>
          </p:cNvSpPr>
          <p:nvPr>
            <p:ph type="sldNum" sz="quarter" idx="5"/>
          </p:nvPr>
        </p:nvSpPr>
        <p:spPr/>
        <p:txBody>
          <a:bodyPr/>
          <a:lstStyle/>
          <a:p>
            <a:fld id="{64101942-F20C-4A08-95F5-2A6986C15CBB}" type="slidenum">
              <a:rPr lang="ko-KR" altLang="en-US" smtClean="0"/>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As a result, we observe a dramatic reduction in memory usage. For instance, the memory usage of a 4-bit model is diminished by approximately 88%, while that of an 8-bit model drops by around 82%. Impressively, this aggressive quantization does not compromise throughput or precision.</a:t>
            </a:r>
            <a:endParaRPr lang="zh-CN" altLang="en-US"/>
          </a:p>
          <a:p>
            <a:endParaRPr lang="zh-CN" altLang="en-US"/>
          </a:p>
        </p:txBody>
      </p:sp>
      <p:sp>
        <p:nvSpPr>
          <p:cNvPr id="4" name="灯片编号占位符 3"/>
          <p:cNvSpPr>
            <a:spLocks noGrp="1"/>
          </p:cNvSpPr>
          <p:nvPr>
            <p:ph type="sldNum" sz="quarter" idx="5"/>
          </p:nvPr>
        </p:nvSpPr>
        <p:spPr/>
        <p:txBody>
          <a:bodyPr/>
          <a:lstStyle/>
          <a:p>
            <a:fld id="{64101942-F20C-4A08-95F5-2A6986C15CBB}" type="slidenum">
              <a:rPr lang="ko-KR" altLang="en-US" smtClean="0"/>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We also introduce the inference backend LLama.cpp, a lightweight and dependency-free C/C++ implementation that facilitates seamless LLM inference across diverse hardware platforms. LLama.cpp not only simplifies setup but also delivers state-of-the-art performance, offering a range of quantization options to cater to varying computational requirements and resource constraints.</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R" altLang="en-US"/>
          </a:p>
        </p:txBody>
      </p:sp>
      <p:pic>
        <p:nvPicPr>
          <p:cNvPr id="8" name="그림 7"/>
          <p:cNvPicPr>
            <a:picLocks noChangeAspect="1"/>
          </p:cNvPicPr>
          <p:nvPr userDrawn="1"/>
        </p:nvPicPr>
        <p:blipFill>
          <a:blip r:embed="rId2">
            <a:clrChange>
              <a:clrFrom>
                <a:srgbClr val="FFFFFF"/>
              </a:clrFrom>
              <a:clrTo>
                <a:srgbClr val="FFFFFF">
                  <a:alpha val="0"/>
                </a:srgbClr>
              </a:clrTo>
            </a:clrChange>
          </a:blip>
          <a:stretch>
            <a:fillRect/>
          </a:stretch>
        </p:blipFill>
        <p:spPr>
          <a:xfrm>
            <a:off x="4844805" y="81528"/>
            <a:ext cx="918940" cy="885825"/>
          </a:xfrm>
          <a:prstGeom prst="rect">
            <a:avLst/>
          </a:prstGeom>
        </p:spPr>
      </p:pic>
      <p:sp>
        <p:nvSpPr>
          <p:cNvPr id="9" name="직사각형 8"/>
          <p:cNvSpPr/>
          <p:nvPr userDrawn="1"/>
        </p:nvSpPr>
        <p:spPr>
          <a:xfrm>
            <a:off x="0" y="1285876"/>
            <a:ext cx="12192000" cy="46214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IEEE - Advancing Technology for Humanity"/>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3301" y="193448"/>
            <a:ext cx="1178881" cy="6619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ICAS 20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267" y="168161"/>
            <a:ext cx="3129703" cy="592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세로 텍스트 개체 틀 2"/>
          <p:cNvSpPr>
            <a:spLocks noGrp="1"/>
          </p:cNvSpPr>
          <p:nvPr>
            <p:ph type="body" orient="vert" idx="1" hasCustomPrompt="1"/>
          </p:nvPr>
        </p:nvSpPr>
        <p:spPr/>
        <p:txBody>
          <a:bodyPr vert="eaVert"/>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8724900" y="365125"/>
            <a:ext cx="2628900" cy="5811838"/>
          </a:xfrm>
        </p:spPr>
        <p:txBody>
          <a:bodyPr vert="eaVert"/>
          <a:lstStyle/>
          <a:p>
            <a:r>
              <a:rPr lang="ko-KR" altLang="en-US"/>
              <a:t>마스터 제목 스타일 편집</a:t>
            </a:r>
            <a:endParaRPr lang="ko-KR" altLang="en-US"/>
          </a:p>
        </p:txBody>
      </p:sp>
      <p:sp>
        <p:nvSpPr>
          <p:cNvPr id="3" name="세로 텍스트 개체 틀 2"/>
          <p:cNvSpPr>
            <a:spLocks noGrp="1"/>
          </p:cNvSpPr>
          <p:nvPr>
            <p:ph type="body" orient="vert" idx="1" hasCustomPrompt="1"/>
          </p:nvPr>
        </p:nvSpPr>
        <p:spPr>
          <a:xfrm>
            <a:off x="838200" y="365125"/>
            <a:ext cx="7734300" cy="5811838"/>
          </a:xfrm>
        </p:spPr>
        <p:txBody>
          <a:bodyPr vert="eaVert"/>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a:xfrm>
            <a:off x="9286875" y="6442075"/>
            <a:ext cx="2743200" cy="365125"/>
          </a:xfrm>
        </p:spPr>
        <p:txBody>
          <a:bodyPr/>
          <a:lstStyle/>
          <a:p>
            <a:fld id="{9D1B9D8C-A161-4084-924B-59152344AFCF}" type="slidenum">
              <a:rPr lang="ko-KR" altLang="en-US" smtClean="0"/>
            </a:fld>
            <a:endParaRPr lang="ko-KR" altLang="en-US"/>
          </a:p>
        </p:txBody>
      </p:sp>
      <p:sp>
        <p:nvSpPr>
          <p:cNvPr id="7" name="직사각형 6"/>
          <p:cNvSpPr/>
          <p:nvPr userDrawn="1"/>
        </p:nvSpPr>
        <p:spPr>
          <a:xfrm>
            <a:off x="-6350" y="0"/>
            <a:ext cx="12192000" cy="4864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userDrawn="1"/>
        </p:nvSpPr>
        <p:spPr>
          <a:xfrm>
            <a:off x="330200" y="889000"/>
            <a:ext cx="11544300" cy="557530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1850" y="1709738"/>
            <a:ext cx="10515600" cy="2852737"/>
          </a:xfrm>
        </p:spPr>
        <p:txBody>
          <a:bodyPr anchor="b"/>
          <a:lstStyle>
            <a:lvl1pPr>
              <a:defRPr sz="6000"/>
            </a:lvl1pPr>
          </a:lstStyle>
          <a:p>
            <a:r>
              <a:rPr lang="ko-KR" altLang="en-US"/>
              <a:t>마스터 제목 스타일 편집</a:t>
            </a:r>
            <a:endParaRPr lang="ko-KR" altLang="en-US"/>
          </a:p>
        </p:txBody>
      </p:sp>
      <p:sp>
        <p:nvSpPr>
          <p:cNvPr id="3" name="텍스트 개체 틀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내용 개체 틀 2"/>
          <p:cNvSpPr>
            <a:spLocks noGrp="1"/>
          </p:cNvSpPr>
          <p:nvPr>
            <p:ph sz="half" idx="1" hasCustomPrompt="1"/>
          </p:nvPr>
        </p:nvSpPr>
        <p:spPr>
          <a:xfrm>
            <a:off x="838200" y="1825625"/>
            <a:ext cx="5181600" cy="4351338"/>
          </a:xfrm>
        </p:spPr>
        <p:txBody>
          <a:body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4" name="내용 개체 틀 3"/>
          <p:cNvSpPr>
            <a:spLocks noGrp="1"/>
          </p:cNvSpPr>
          <p:nvPr>
            <p:ph sz="half" idx="2" hasCustomPrompt="1"/>
          </p:nvPr>
        </p:nvSpPr>
        <p:spPr>
          <a:xfrm>
            <a:off x="6172200" y="1825625"/>
            <a:ext cx="5181600" cy="4351338"/>
          </a:xfrm>
        </p:spPr>
        <p:txBody>
          <a:body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9788" y="365125"/>
            <a:ext cx="10515600" cy="1325563"/>
          </a:xfrm>
        </p:spPr>
        <p:txBody>
          <a:bodyPr/>
          <a:lstStyle/>
          <a:p>
            <a:r>
              <a:rPr lang="ko-KR" altLang="en-US"/>
              <a:t>마스터 제목 스타일 편집</a:t>
            </a:r>
            <a:endParaRPr lang="ko-KR" altLang="en-US"/>
          </a:p>
        </p:txBody>
      </p:sp>
      <p:sp>
        <p:nvSpPr>
          <p:cNvPr id="3" name="텍스트 개체 틀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endParaRPr lang="ko-KR" altLang="en-US"/>
          </a:p>
        </p:txBody>
      </p:sp>
      <p:sp>
        <p:nvSpPr>
          <p:cNvPr id="4" name="내용 개체 틀 3"/>
          <p:cNvSpPr>
            <a:spLocks noGrp="1"/>
          </p:cNvSpPr>
          <p:nvPr>
            <p:ph sz="half" idx="2" hasCustomPrompt="1"/>
          </p:nvPr>
        </p:nvSpPr>
        <p:spPr>
          <a:xfrm>
            <a:off x="839788" y="2505075"/>
            <a:ext cx="5157787" cy="3684588"/>
          </a:xfrm>
        </p:spPr>
        <p:txBody>
          <a:body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5" name="텍스트 개체 틀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endParaRPr lang="ko-KR" altLang="en-US"/>
          </a:p>
        </p:txBody>
      </p:sp>
      <p:sp>
        <p:nvSpPr>
          <p:cNvPr id="6" name="내용 개체 틀 5"/>
          <p:cNvSpPr>
            <a:spLocks noGrp="1"/>
          </p:cNvSpPr>
          <p:nvPr>
            <p:ph sz="quarter" idx="4" hasCustomPrompt="1"/>
          </p:nvPr>
        </p:nvSpPr>
        <p:spPr>
          <a:xfrm>
            <a:off x="6172200" y="2505075"/>
            <a:ext cx="5183188" cy="3684588"/>
          </a:xfrm>
        </p:spPr>
        <p:txBody>
          <a:body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9788" y="457200"/>
            <a:ext cx="3932237" cy="1600200"/>
          </a:xfrm>
        </p:spPr>
        <p:txBody>
          <a:bodyPr anchor="b"/>
          <a:lstStyle>
            <a:lvl1pPr>
              <a:defRPr sz="3200"/>
            </a:lvl1pPr>
          </a:lstStyle>
          <a:p>
            <a:r>
              <a:rPr lang="ko-KR" altLang="en-US"/>
              <a:t>마스터 제목 스타일 편집</a:t>
            </a:r>
            <a:endParaRPr lang="ko-KR" altLang="en-US"/>
          </a:p>
        </p:txBody>
      </p:sp>
      <p:sp>
        <p:nvSpPr>
          <p:cNvPr id="3" name="내용 개체 틀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4" name="텍스트 개체 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9788" y="457200"/>
            <a:ext cx="3932237" cy="1600200"/>
          </a:xfrm>
        </p:spPr>
        <p:txBody>
          <a:bodyPr anchor="b"/>
          <a:lstStyle>
            <a:lvl1pPr>
              <a:defRPr sz="3200"/>
            </a:lvl1pPr>
          </a:lstStyle>
          <a:p>
            <a:r>
              <a:rPr lang="ko-KR" altLang="en-US"/>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D1B9D8C-A161-4084-924B-59152344AFCF}" type="slidenum">
              <a:rPr lang="ko-KR" altLang="en-US" smtClean="0"/>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B9D8C-A161-4084-924B-59152344AFCF}" type="slidenum">
              <a:rPr lang="ko-KR" altLang="en-US" smtClean="0"/>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chart" Target="../charts/chart4.xml"/><Relationship Id="rId1" Type="http://schemas.openxmlformats.org/officeDocument/2006/relationships/chart" Target="../charts/char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chart" Target="../charts/chart6.xml"/><Relationship Id="rId1" Type="http://schemas.openxmlformats.org/officeDocument/2006/relationships/chart" Target="../charts/char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1351756"/>
          </a:xfrm>
          <a:prstGeom prst="rect">
            <a:avLst/>
          </a:prstGeom>
        </p:spPr>
      </p:pic>
      <p:sp>
        <p:nvSpPr>
          <p:cNvPr id="5" name="TextBox 4"/>
          <p:cNvSpPr txBox="1"/>
          <p:nvPr/>
        </p:nvSpPr>
        <p:spPr>
          <a:xfrm>
            <a:off x="74284" y="6396335"/>
            <a:ext cx="12185650" cy="461665"/>
          </a:xfrm>
          <a:prstGeom prst="rect">
            <a:avLst/>
          </a:prstGeom>
          <a:noFill/>
        </p:spPr>
        <p:txBody>
          <a:bodyPr wrap="square">
            <a:spAutoFit/>
          </a:bodyPr>
          <a:lstStyle/>
          <a:p>
            <a:pPr algn="ctr"/>
            <a:r>
              <a:rPr lang="en-US" altLang="ko-KR" sz="2400" b="1">
                <a:solidFill>
                  <a:schemeClr val="tx2"/>
                </a:solidFill>
                <a:latin typeface="Calibri" panose="020F0502020204030204" pitchFamily="34" charset="0"/>
                <a:ea typeface="Calibri" panose="020F0502020204030204" pitchFamily="34" charset="0"/>
                <a:cs typeface="Calibri" panose="020F0502020204030204" pitchFamily="34" charset="0"/>
              </a:rPr>
              <a:t>2024 IEEE International Conference on Artificial</a:t>
            </a:r>
            <a:r>
              <a:rPr lang="ko-KR" altLang="en-US" sz="2400" b="1">
                <a:solidFill>
                  <a:schemeClr val="tx2"/>
                </a:solidFill>
                <a:latin typeface="Calibri" panose="020F0502020204030204" pitchFamily="34" charset="0"/>
                <a:cs typeface="Calibri" panose="020F0502020204030204" pitchFamily="34" charset="0"/>
              </a:rPr>
              <a:t> </a:t>
            </a:r>
            <a:r>
              <a:rPr lang="en-US" altLang="ko-KR" sz="2400" b="1">
                <a:solidFill>
                  <a:schemeClr val="tx2"/>
                </a:solidFill>
                <a:latin typeface="Calibri" panose="020F0502020204030204" pitchFamily="34" charset="0"/>
                <a:ea typeface="Calibri" panose="020F0502020204030204" pitchFamily="34" charset="0"/>
                <a:cs typeface="Calibri" panose="020F0502020204030204" pitchFamily="34" charset="0"/>
              </a:rPr>
              <a:t>Intelligence Circuits and Systems</a:t>
            </a:r>
            <a:endParaRPr lang="en-US" altLang="ko-KR" sz="2400" b="1">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11 CuadroTexto"/>
          <p:cNvSpPr txBox="1"/>
          <p:nvPr/>
        </p:nvSpPr>
        <p:spPr>
          <a:xfrm>
            <a:off x="239320" y="1688419"/>
            <a:ext cx="11855578" cy="1446550"/>
          </a:xfrm>
          <a:prstGeom prst="rect">
            <a:avLst/>
          </a:prstGeom>
          <a:noFill/>
        </p:spPr>
        <p:txBody>
          <a:bodyPr wrap="square" rtlCol="0">
            <a:spAutoFit/>
          </a:bodyPr>
          <a:lstStyle/>
          <a:p>
            <a:pPr algn="ctr" latinLnBrk="0"/>
            <a:r>
              <a:rPr lang="en-US" sz="4400" b="1">
                <a:latin typeface="Calibri" panose="020F0502020204030204" pitchFamily="34" charset="0"/>
                <a:ea typeface="Calibri" panose="020F0502020204030204" pitchFamily="34" charset="0"/>
                <a:cs typeface="Calibri" panose="020F0502020204030204" pitchFamily="34" charset="0"/>
              </a:rPr>
              <a:t>Software and hardware collaborative optimization of </a:t>
            </a:r>
            <a:r>
              <a:rPr lang="en-US" sz="4400" b="1" err="1">
                <a:latin typeface="Calibri" panose="020F0502020204030204" pitchFamily="34" charset="0"/>
                <a:ea typeface="Calibri" panose="020F0502020204030204" pitchFamily="34" charset="0"/>
                <a:cs typeface="Calibri" panose="020F0502020204030204" pitchFamily="34" charset="0"/>
              </a:rPr>
              <a:t>Qwen</a:t>
            </a:r>
            <a:r>
              <a:rPr lang="en-US" sz="4400" b="1">
                <a:latin typeface="Calibri" panose="020F0502020204030204" pitchFamily="34" charset="0"/>
                <a:ea typeface="Calibri" panose="020F0502020204030204" pitchFamily="34" charset="0"/>
                <a:cs typeface="Calibri" panose="020F0502020204030204" pitchFamily="34" charset="0"/>
              </a:rPr>
              <a:t> large language model for ARM CPU</a:t>
            </a:r>
            <a:endParaRPr lang="en-US" sz="4400" b="1">
              <a:latin typeface="Calibri" panose="020F0502020204030204" pitchFamily="34" charset="0"/>
              <a:ea typeface="Calibri" panose="020F0502020204030204" pitchFamily="34" charset="0"/>
              <a:cs typeface="Calibri" panose="020F0502020204030204" pitchFamily="34" charset="0"/>
            </a:endParaRPr>
          </a:p>
        </p:txBody>
      </p:sp>
      <p:sp>
        <p:nvSpPr>
          <p:cNvPr id="7" name="25 CuadroTexto"/>
          <p:cNvSpPr txBox="1"/>
          <p:nvPr/>
        </p:nvSpPr>
        <p:spPr>
          <a:xfrm>
            <a:off x="4296346" y="4877655"/>
            <a:ext cx="5803900" cy="645160"/>
          </a:xfrm>
          <a:prstGeom prst="rect">
            <a:avLst/>
          </a:prstGeom>
          <a:noFill/>
        </p:spPr>
        <p:txBody>
          <a:bodyPr wrap="none" rtlCol="0">
            <a:spAutoFit/>
          </a:bodyPr>
          <a:lstStyle/>
          <a:p>
            <a:r>
              <a:rPr lang="en-US" altLang="zh-CN" sz="3600" b="0" i="0" err="1">
                <a:solidFill>
                  <a:srgbClr val="111111"/>
                </a:solidFill>
                <a:effectLst/>
                <a:latin typeface="微软雅黑" panose="020B0503020204020204" pitchFamily="34" charset="-122"/>
                <a:ea typeface="微软雅黑" panose="020B0503020204020204" pitchFamily="34" charset="-122"/>
              </a:rPr>
              <a:t>Xidian</a:t>
            </a:r>
            <a:r>
              <a:rPr lang="en-US" altLang="zh-CN" sz="3600" b="0" i="0">
                <a:solidFill>
                  <a:srgbClr val="111111"/>
                </a:solidFill>
                <a:effectLst/>
                <a:latin typeface="微软雅黑" panose="020B0503020204020204" pitchFamily="34" charset="-122"/>
                <a:ea typeface="微软雅黑" panose="020B0503020204020204" pitchFamily="34" charset="-122"/>
              </a:rPr>
              <a:t> University of China</a:t>
            </a:r>
            <a:endParaRPr lang="zh-CN" altLang="en-US" sz="3600" b="0" i="0">
              <a:solidFill>
                <a:srgbClr val="111111"/>
              </a:solidFill>
              <a:effectLst/>
              <a:latin typeface="微软雅黑" panose="020B0503020204020204" pitchFamily="34" charset="-122"/>
              <a:ea typeface="微软雅黑" panose="020B0503020204020204" pitchFamily="34" charset="-122"/>
            </a:endParaRPr>
          </a:p>
        </p:txBody>
      </p:sp>
      <p:sp>
        <p:nvSpPr>
          <p:cNvPr id="9" name="25 CuadroTexto"/>
          <p:cNvSpPr txBox="1"/>
          <p:nvPr/>
        </p:nvSpPr>
        <p:spPr>
          <a:xfrm>
            <a:off x="0" y="3296493"/>
            <a:ext cx="12192000" cy="645160"/>
          </a:xfrm>
          <a:prstGeom prst="rect">
            <a:avLst/>
          </a:prstGeom>
          <a:noFill/>
        </p:spPr>
        <p:txBody>
          <a:bodyPr wrap="square" rtlCol="0">
            <a:spAutoFit/>
          </a:bodyPr>
          <a:lstStyle/>
          <a:p>
            <a:pPr algn="ctr"/>
            <a:r>
              <a:rPr lang="en-US" altLang="zh-CN" sz="3600" err="1">
                <a:latin typeface="Calibri" panose="020F0502020204030204" pitchFamily="34" charset="0"/>
                <a:ea typeface="Calibri" panose="020F0502020204030204" pitchFamily="34" charset="0"/>
                <a:cs typeface="Calibri" panose="020F0502020204030204" pitchFamily="34" charset="0"/>
              </a:rPr>
              <a:t>Xingyu</a:t>
            </a:r>
            <a:r>
              <a:rPr lang="en-US" altLang="zh-CN" sz="3600">
                <a:latin typeface="Calibri" panose="020F0502020204030204" pitchFamily="34" charset="0"/>
                <a:ea typeface="Calibri" panose="020F0502020204030204" pitchFamily="34" charset="0"/>
                <a:cs typeface="Calibri" panose="020F0502020204030204" pitchFamily="34" charset="0"/>
              </a:rPr>
              <a:t> Zhu, </a:t>
            </a:r>
            <a:r>
              <a:rPr lang="en-US" altLang="zh-CN" sz="3600" err="1">
                <a:latin typeface="Calibri" panose="020F0502020204030204" pitchFamily="34" charset="0"/>
                <a:ea typeface="Calibri" panose="020F0502020204030204" pitchFamily="34" charset="0"/>
                <a:cs typeface="Calibri" panose="020F0502020204030204" pitchFamily="34" charset="0"/>
              </a:rPr>
              <a:t>Pengcheng</a:t>
            </a:r>
            <a:r>
              <a:rPr lang="en-US" altLang="zh-CN" sz="3600">
                <a:latin typeface="Calibri" panose="020F0502020204030204" pitchFamily="34" charset="0"/>
                <a:ea typeface="Calibri" panose="020F0502020204030204" pitchFamily="34" charset="0"/>
                <a:cs typeface="Calibri" panose="020F0502020204030204" pitchFamily="34" charset="0"/>
              </a:rPr>
              <a:t> Yang, </a:t>
            </a:r>
            <a:r>
              <a:rPr lang="en-US" altLang="zh-CN" sz="3600" err="1">
                <a:latin typeface="Calibri" panose="020F0502020204030204" pitchFamily="34" charset="0"/>
                <a:ea typeface="Calibri" panose="020F0502020204030204" pitchFamily="34" charset="0"/>
                <a:cs typeface="Calibri" panose="020F0502020204030204" pitchFamily="34" charset="0"/>
              </a:rPr>
              <a:t>Tingjie</a:t>
            </a:r>
            <a:r>
              <a:rPr lang="en-US" altLang="zh-CN" sz="3600">
                <a:latin typeface="Calibri" panose="020F0502020204030204" pitchFamily="34" charset="0"/>
                <a:ea typeface="Calibri" panose="020F0502020204030204" pitchFamily="34" charset="0"/>
                <a:cs typeface="Calibri" panose="020F0502020204030204" pitchFamily="34" charset="0"/>
              </a:rPr>
              <a:t> Yang, </a:t>
            </a:r>
            <a:r>
              <a:rPr lang="en-US" altLang="zh-CN" sz="3600" err="1">
                <a:latin typeface="Calibri" panose="020F0502020204030204" pitchFamily="34" charset="0"/>
                <a:ea typeface="Calibri" panose="020F0502020204030204" pitchFamily="34" charset="0"/>
                <a:cs typeface="Calibri" panose="020F0502020204030204" pitchFamily="34" charset="0"/>
              </a:rPr>
              <a:t>Jialong</a:t>
            </a:r>
            <a:r>
              <a:rPr lang="en-US" altLang="zh-CN" sz="3600">
                <a:latin typeface="Calibri" panose="020F0502020204030204" pitchFamily="34" charset="0"/>
                <a:ea typeface="Calibri" panose="020F0502020204030204" pitchFamily="34" charset="0"/>
                <a:cs typeface="Calibri" panose="020F0502020204030204" pitchFamily="34" charset="0"/>
              </a:rPr>
              <a:t> Wang </a:t>
            </a:r>
            <a:endParaRPr lang="en-US" sz="3600">
              <a:latin typeface="Calibri" panose="020F0502020204030204" pitchFamily="34" charset="0"/>
              <a:ea typeface="Calibri" panose="020F0502020204030204" pitchFamily="34" charset="0"/>
              <a:cs typeface="Calibri" panose="020F0502020204030204" pitchFamily="34" charset="0"/>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88" y="4416362"/>
            <a:ext cx="1506435" cy="15064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13" name="11 CuadroTexto"/>
          <p:cNvSpPr txBox="1"/>
          <p:nvPr/>
        </p:nvSpPr>
        <p:spPr>
          <a:xfrm>
            <a:off x="330200" y="166829"/>
            <a:ext cx="9381067" cy="583565"/>
          </a:xfrm>
          <a:prstGeom prst="rect">
            <a:avLst/>
          </a:prstGeom>
          <a:noFill/>
        </p:spPr>
        <p:txBody>
          <a:bodyPr wrap="squar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Operator optimization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685800" y="3581401"/>
            <a:ext cx="11082867" cy="2750805"/>
          </a:xfrm>
          <a:prstGeom prst="rect">
            <a:avLst/>
          </a:prstGeom>
        </p:spPr>
      </p:pic>
      <p:sp>
        <p:nvSpPr>
          <p:cNvPr id="16" name="Rectangle 3"/>
          <p:cNvSpPr txBox="1">
            <a:spLocks noChangeArrowheads="1"/>
          </p:cNvSpPr>
          <p:nvPr/>
        </p:nvSpPr>
        <p:spPr>
          <a:xfrm>
            <a:off x="685799" y="1666647"/>
            <a:ext cx="10687523" cy="243606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zh-CN">
                <a:solidFill>
                  <a:srgbClr val="1F2328"/>
                </a:solidFill>
                <a:latin typeface="Calibri" panose="020F0502020204030204" pitchFamily="34" charset="0"/>
                <a:cs typeface="Calibri" panose="020F0502020204030204" pitchFamily="34" charset="0"/>
              </a:rPr>
              <a:t>LLMs contain </a:t>
            </a:r>
            <a:r>
              <a:rPr lang="en-US" altLang="zh-CN">
                <a:solidFill>
                  <a:srgbClr val="FF0000"/>
                </a:solidFill>
                <a:latin typeface="Calibri" panose="020F0502020204030204" pitchFamily="34" charset="0"/>
                <a:cs typeface="Calibri" panose="020F0502020204030204" pitchFamily="34" charset="0"/>
              </a:rPr>
              <a:t>a substantial amount of matrix operations</a:t>
            </a:r>
            <a:r>
              <a:rPr lang="en-US" altLang="zh-CN">
                <a:solidFill>
                  <a:srgbClr val="1F2328"/>
                </a:solidFill>
                <a:latin typeface="Calibri" panose="020F0502020204030204" pitchFamily="34" charset="0"/>
                <a:cs typeface="Calibri" panose="020F0502020204030204" pitchFamily="34" charset="0"/>
              </a:rPr>
              <a:t>.</a:t>
            </a:r>
            <a:endParaRPr lang="en-CA" altLang="ja-JP">
              <a:solidFill>
                <a:srgbClr val="1F2328"/>
              </a:solidFill>
              <a:latin typeface="Calibri" panose="020F0502020204030204" pitchFamily="34" charset="0"/>
              <a:cs typeface="Calibri" panose="020F0502020204030204" pitchFamily="34" charset="0"/>
            </a:endParaRPr>
          </a:p>
          <a:p>
            <a:pPr latinLnBrk="0"/>
            <a:r>
              <a:rPr lang="en-US" altLang="zh-CN">
                <a:latin typeface="Calibri" panose="020F0502020204030204" pitchFamily="34" charset="0"/>
                <a:cs typeface="Calibri" panose="020F0502020204030204" pitchFamily="34" charset="0"/>
              </a:rPr>
              <a:t>An efficient matrix multiplication kernel has an immeasurable impact</a:t>
            </a:r>
            <a:r>
              <a:rPr lang="en-US" altLang="zh-CN" b="0" i="0">
                <a:solidFill>
                  <a:srgbClr val="1F2328"/>
                </a:solidFill>
                <a:effectLst/>
                <a:latin typeface="Calibri" panose="020F0502020204030204" pitchFamily="34" charset="0"/>
                <a:cs typeface="Calibri" panose="020F0502020204030204" pitchFamily="34" charset="0"/>
              </a:rPr>
              <a:t>.</a:t>
            </a:r>
            <a:endParaRPr lang="en-US" altLang="zh-CN" b="0" i="0">
              <a:solidFill>
                <a:srgbClr val="1F2328"/>
              </a:solidFill>
              <a:effectLst/>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The following is a diagram illustrating </a:t>
            </a:r>
            <a:r>
              <a:rPr lang="en-US" altLang="zh-CN" b="0" i="0">
                <a:solidFill>
                  <a:srgbClr val="FF0000"/>
                </a:solidFill>
                <a:effectLst/>
                <a:latin typeface="Calibri" panose="020F0502020204030204" pitchFamily="34" charset="0"/>
                <a:cs typeface="Calibri" panose="020F0502020204030204" pitchFamily="34" charset="0"/>
              </a:rPr>
              <a:t>attention matrix multiplication</a:t>
            </a:r>
            <a:r>
              <a:rPr lang="en-US" altLang="zh-CN" b="0" i="0">
                <a:solidFill>
                  <a:srgbClr val="1F2328"/>
                </a:solidFill>
                <a:effectLst/>
                <a:latin typeface="Calibri" panose="020F0502020204030204" pitchFamily="34" charset="0"/>
                <a:cs typeface="Calibri" panose="020F0502020204030204" pitchFamily="34" charset="0"/>
              </a:rPr>
              <a:t>.</a:t>
            </a:r>
            <a:endParaRPr lang="en-US" altLang="zh-CN" b="0" i="0">
              <a:solidFill>
                <a:srgbClr val="1F2328"/>
              </a:solidFill>
              <a:effectLst/>
              <a:latin typeface="Calibri" panose="020F0502020204030204" pitchFamily="34" charset="0"/>
              <a:cs typeface="Calibri" panose="020F0502020204030204" pitchFamily="34" charset="0"/>
            </a:endParaRPr>
          </a:p>
          <a:p>
            <a:pPr latinLnBrk="0"/>
            <a:endParaRPr lang="en-US" altLang="zh-CN" b="0" i="0">
              <a:solidFill>
                <a:srgbClr val="1F2328"/>
              </a:solidFill>
              <a:effectLst/>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2"/>
          <a:stretch>
            <a:fillRect/>
          </a:stretch>
        </p:blipFill>
        <p:spPr>
          <a:xfrm>
            <a:off x="7356867" y="3649602"/>
            <a:ext cx="4411800" cy="714257"/>
          </a:xfrm>
          <a:prstGeom prst="rect">
            <a:avLst/>
          </a:prstGeom>
        </p:spPr>
      </p:pic>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GEMM Optimization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4" name="Rectangle 3"/>
          <p:cNvSpPr txBox="1">
            <a:spLocks noChangeArrowheads="1"/>
          </p:cNvSpPr>
          <p:nvPr/>
        </p:nvSpPr>
        <p:spPr>
          <a:xfrm>
            <a:off x="685800" y="1649518"/>
            <a:ext cx="5768967" cy="201227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ja-JP">
                <a:solidFill>
                  <a:srgbClr val="1F2328"/>
                </a:solidFill>
                <a:latin typeface="Calibri" panose="020F0502020204030204" pitchFamily="34" charset="0"/>
                <a:cs typeface="Calibri" panose="020F0502020204030204" pitchFamily="34" charset="0"/>
              </a:rPr>
              <a:t>The following is an example of matrix multiplication optimization code.</a:t>
            </a:r>
            <a:endParaRPr lang="en-US" altLang="ja-JP">
              <a:solidFill>
                <a:srgbClr val="1F2328"/>
              </a:solidFill>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6682202" y="1363133"/>
            <a:ext cx="4933212" cy="4789653"/>
          </a:xfrm>
          <a:prstGeom prst="rect">
            <a:avLst/>
          </a:prstGeom>
        </p:spPr>
      </p:pic>
      <p:pic>
        <p:nvPicPr>
          <p:cNvPr id="9" name="图片 8"/>
          <p:cNvPicPr>
            <a:picLocks noChangeAspect="1"/>
          </p:cNvPicPr>
          <p:nvPr/>
        </p:nvPicPr>
        <p:blipFill>
          <a:blip r:embed="rId2"/>
          <a:stretch>
            <a:fillRect/>
          </a:stretch>
        </p:blipFill>
        <p:spPr>
          <a:xfrm>
            <a:off x="761999" y="3558392"/>
            <a:ext cx="5692768" cy="2594394"/>
          </a:xfrm>
          <a:prstGeom prst="rect">
            <a:avLst/>
          </a:prstGeom>
        </p:spPr>
      </p:pic>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GEMM Optimization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3" name="11 CuadroTexto"/>
          <p:cNvSpPr txBox="1"/>
          <p:nvPr/>
        </p:nvSpPr>
        <p:spPr>
          <a:xfrm>
            <a:off x="330200" y="166829"/>
            <a:ext cx="9381067" cy="583565"/>
          </a:xfrm>
          <a:prstGeom prst="rect">
            <a:avLst/>
          </a:prstGeom>
          <a:noFill/>
        </p:spPr>
        <p:txBody>
          <a:bodyPr wrap="square" rtlCol="0">
            <a:spAutoFit/>
          </a:bodyPr>
          <a:p>
            <a:r>
              <a:rPr lang="en-US" sz="3200" b="1">
                <a:latin typeface="Calibri" panose="020F0502020204030204" pitchFamily="34" charset="0"/>
                <a:ea typeface="Calibri" panose="020F0502020204030204" pitchFamily="34" charset="0"/>
                <a:cs typeface="Calibri" panose="020F0502020204030204" pitchFamily="34" charset="0"/>
              </a:rPr>
              <a:t>Operator optimization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4" name="Rectangle 3"/>
          <p:cNvSpPr txBox="1">
            <a:spLocks noChangeArrowheads="1"/>
          </p:cNvSpPr>
          <p:nvPr/>
        </p:nvSpPr>
        <p:spPr>
          <a:xfrm>
            <a:off x="685799" y="1617752"/>
            <a:ext cx="10687523" cy="172741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zh-CN">
                <a:latin typeface="Calibri" panose="020F0502020204030204" pitchFamily="34" charset="0"/>
                <a:cs typeface="Calibri" panose="020F0502020204030204" pitchFamily="34" charset="0"/>
              </a:rPr>
              <a:t>GEMV significantly influences model inference throughput during </a:t>
            </a:r>
            <a:r>
              <a:rPr lang="en-US" altLang="zh-CN">
                <a:solidFill>
                  <a:srgbClr val="FF0000"/>
                </a:solidFill>
                <a:latin typeface="Calibri" panose="020F0502020204030204" pitchFamily="34" charset="0"/>
                <a:cs typeface="Calibri" panose="020F0502020204030204" pitchFamily="34" charset="0"/>
              </a:rPr>
              <a:t>decode phase</a:t>
            </a:r>
            <a:r>
              <a:rPr lang="en-CA" altLang="ja-JP">
                <a:solidFill>
                  <a:srgbClr val="1F2328"/>
                </a:solidFill>
                <a:latin typeface="Calibri" panose="020F0502020204030204" pitchFamily="34" charset="0"/>
                <a:cs typeface="Calibri" panose="020F0502020204030204" pitchFamily="34" charset="0"/>
              </a:rPr>
              <a:t>.</a:t>
            </a:r>
            <a:endParaRPr lang="en-CA" altLang="ja-JP">
              <a:solidFill>
                <a:srgbClr val="1F2328"/>
              </a:solidFill>
              <a:latin typeface="Calibri" panose="020F0502020204030204" pitchFamily="34" charset="0"/>
              <a:cs typeface="Calibri" panose="020F0502020204030204" pitchFamily="34" charset="0"/>
            </a:endParaRPr>
          </a:p>
          <a:p>
            <a:pPr latinLnBrk="0"/>
            <a:r>
              <a:rPr lang="en-US" altLang="zh-CN">
                <a:solidFill>
                  <a:srgbClr val="FF0000"/>
                </a:solidFill>
                <a:latin typeface="Calibri" panose="020F0502020204030204" pitchFamily="34" charset="0"/>
                <a:cs typeface="Calibri" panose="020F0502020204030204" pitchFamily="34" charset="0"/>
              </a:rPr>
              <a:t>Weight rearrangement into contiguous memory</a:t>
            </a:r>
            <a:r>
              <a:rPr lang="en-US" altLang="zh-CN">
                <a:latin typeface="Calibri" panose="020F0502020204030204" pitchFamily="34" charset="0"/>
                <a:cs typeface="Calibri" panose="020F0502020204030204" pitchFamily="34" charset="0"/>
              </a:rPr>
              <a:t> is required to enable sdot to accelerate GEMV kernel.</a:t>
            </a:r>
            <a:endParaRPr lang="en-CA" altLang="ja-JP">
              <a:solidFill>
                <a:srgbClr val="1F2328"/>
              </a:solidFill>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3704590" y="3730625"/>
            <a:ext cx="4291965" cy="2546985"/>
          </a:xfrm>
          <a:prstGeom prst="rect">
            <a:avLst/>
          </a:prstGeom>
        </p:spPr>
      </p:pic>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GEMV Optimization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3" name="11 CuadroTexto"/>
          <p:cNvSpPr txBox="1"/>
          <p:nvPr/>
        </p:nvSpPr>
        <p:spPr>
          <a:xfrm>
            <a:off x="330200" y="166829"/>
            <a:ext cx="9381067" cy="583565"/>
          </a:xfrm>
          <a:prstGeom prst="rect">
            <a:avLst/>
          </a:prstGeom>
          <a:noFill/>
        </p:spPr>
        <p:txBody>
          <a:bodyPr wrap="squar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Operator optimization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3853106"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Result and Evaluation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800" y="1583055"/>
            <a:ext cx="10687685" cy="367855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After GEMM kernel optimization, the prefill phase exhibited a </a:t>
            </a:r>
            <a:r>
              <a:rPr lang="en-US" altLang="ja-JP">
                <a:solidFill>
                  <a:srgbClr val="FF0000"/>
                </a:solidFill>
                <a:latin typeface="Calibri" panose="020F0502020204030204" pitchFamily="34" charset="0"/>
                <a:cs typeface="Calibri" panose="020F0502020204030204" pitchFamily="34" charset="0"/>
              </a:rPr>
              <a:t>5.4x and 3.5x speedup</a:t>
            </a:r>
            <a:r>
              <a:rPr lang="en-US" altLang="ja-JP">
                <a:solidFill>
                  <a:srgbClr val="1F2328"/>
                </a:solidFill>
                <a:latin typeface="Calibri" panose="020F0502020204030204" pitchFamily="34" charset="0"/>
                <a:cs typeface="Calibri" panose="020F0502020204030204" pitchFamily="34" charset="0"/>
              </a:rPr>
              <a:t>.</a:t>
            </a:r>
            <a:endParaRPr lang="en-US" altLang="ja-JP">
              <a:solidFill>
                <a:srgbClr val="1F2328"/>
              </a:solidFill>
              <a:latin typeface="Calibri" panose="020F0502020204030204" pitchFamily="34" charset="0"/>
              <a:cs typeface="Calibri" panose="020F0502020204030204" pitchFamily="34" charset="0"/>
            </a:endParaRPr>
          </a:p>
          <a:p>
            <a:pPr algn="l" fontAlgn="auto"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After GEMV kernel optimization, the decode phase demonstrated a </a:t>
            </a:r>
            <a:r>
              <a:rPr lang="en-US" altLang="ja-JP">
                <a:solidFill>
                  <a:srgbClr val="FF0000"/>
                </a:solidFill>
                <a:latin typeface="Calibri" panose="020F0502020204030204" pitchFamily="34" charset="0"/>
                <a:cs typeface="Calibri" panose="020F0502020204030204" pitchFamily="34" charset="0"/>
              </a:rPr>
              <a:t>1.5x and 1.1x speedup</a:t>
            </a:r>
            <a:r>
              <a:rPr lang="en-US" altLang="ja-JP">
                <a:solidFill>
                  <a:srgbClr val="1F2328"/>
                </a:solidFill>
                <a:latin typeface="Calibri" panose="020F0502020204030204" pitchFamily="34" charset="0"/>
                <a:cs typeface="Calibri" panose="020F0502020204030204" pitchFamily="34" charset="0"/>
              </a:rPr>
              <a:t>. </a:t>
            </a:r>
            <a:endParaRPr lang="en-US" altLang="ja-JP">
              <a:solidFill>
                <a:srgbClr val="1F2328"/>
              </a:solidFill>
              <a:latin typeface="Calibri" panose="020F0502020204030204" pitchFamily="34" charset="0"/>
              <a:cs typeface="Calibri" panose="020F0502020204030204" pitchFamily="34" charset="0"/>
            </a:endParaRPr>
          </a:p>
          <a:p>
            <a:pPr algn="l" fontAlgn="auto"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The final results for the INT4 and INT8 exhibited a </a:t>
            </a:r>
            <a:r>
              <a:rPr lang="en-US" altLang="ja-JP">
                <a:solidFill>
                  <a:srgbClr val="FF0000"/>
                </a:solidFill>
                <a:latin typeface="Calibri" panose="020F0502020204030204" pitchFamily="34" charset="0"/>
                <a:cs typeface="Calibri" panose="020F0502020204030204" pitchFamily="34" charset="0"/>
              </a:rPr>
              <a:t>3.1x and 3.5x improvement</a:t>
            </a:r>
            <a:r>
              <a:rPr lang="en-US" altLang="ja-JP">
                <a:solidFill>
                  <a:srgbClr val="1F2328"/>
                </a:solidFill>
                <a:latin typeface="Calibri" panose="020F0502020204030204" pitchFamily="34" charset="0"/>
                <a:cs typeface="Calibri" panose="020F0502020204030204" pitchFamily="34" charset="0"/>
              </a:rPr>
              <a:t> in prefill phase throughput.</a:t>
            </a:r>
            <a:endParaRPr lang="en-US" altLang="ja-JP">
              <a:solidFill>
                <a:srgbClr val="1F2328"/>
              </a:solidFill>
              <a:latin typeface="Calibri" panose="020F0502020204030204" pitchFamily="34" charset="0"/>
              <a:cs typeface="Calibri" panose="020F0502020204030204" pitchFamily="34" charset="0"/>
            </a:endParaRPr>
          </a:p>
          <a:p>
            <a:pPr algn="l" fontAlgn="auto"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The decode phase demonstrated </a:t>
            </a:r>
            <a:r>
              <a:rPr lang="en-US" altLang="ja-JP">
                <a:solidFill>
                  <a:srgbClr val="FF0000"/>
                </a:solidFill>
                <a:latin typeface="Calibri" panose="020F0502020204030204" pitchFamily="34" charset="0"/>
                <a:cs typeface="Calibri" panose="020F0502020204030204" pitchFamily="34" charset="0"/>
              </a:rPr>
              <a:t>a 15.9x and 13.3x improvement</a:t>
            </a:r>
            <a:r>
              <a:rPr lang="en-US" altLang="ja-JP">
                <a:solidFill>
                  <a:srgbClr val="1F2328"/>
                </a:solidFill>
                <a:latin typeface="Calibri" panose="020F0502020204030204" pitchFamily="34" charset="0"/>
                <a:cs typeface="Calibri" panose="020F0502020204030204" pitchFamily="34" charset="0"/>
              </a:rPr>
              <a:t> in throughput.</a:t>
            </a:r>
            <a:endParaRPr lang="en-US" altLang="ja-JP">
              <a:solidFill>
                <a:srgbClr val="1F2328"/>
              </a:solidFill>
              <a:latin typeface="Calibri" panose="020F0502020204030204" pitchFamily="34" charset="0"/>
              <a:cs typeface="Calibri" panose="020F0502020204030204" pitchFamily="34" charset="0"/>
            </a:endParaRPr>
          </a:p>
        </p:txBody>
      </p:sp>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Optimization effect</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9" name="11 CuadroTexto"/>
          <p:cNvSpPr txBox="1"/>
          <p:nvPr/>
        </p:nvSpPr>
        <p:spPr>
          <a:xfrm>
            <a:off x="330200" y="166829"/>
            <a:ext cx="3853106"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Result and Evaluation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图表 9"/>
          <p:cNvGraphicFramePr/>
          <p:nvPr/>
        </p:nvGraphicFramePr>
        <p:xfrm>
          <a:off x="1431516" y="3553884"/>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1"/>
          <p:cNvGraphicFramePr/>
          <p:nvPr/>
        </p:nvGraphicFramePr>
        <p:xfrm>
          <a:off x="6649242" y="35538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3"/>
          <p:cNvSpPr txBox="1">
            <a:spLocks noChangeArrowheads="1"/>
          </p:cNvSpPr>
          <p:nvPr/>
        </p:nvSpPr>
        <p:spPr>
          <a:xfrm>
            <a:off x="685799" y="1610767"/>
            <a:ext cx="10687523" cy="170732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The figure shows the ratio of memory usage optimization of various methods compared with the original model.</a:t>
            </a:r>
            <a:endParaRPr lang="en-US" altLang="ja-JP">
              <a:solidFill>
                <a:srgbClr val="1F2328"/>
              </a:solidFill>
              <a:latin typeface="Calibri" panose="020F0502020204030204" pitchFamily="34" charset="0"/>
              <a:cs typeface="Calibri" panose="020F0502020204030204" pitchFamily="34" charset="0"/>
            </a:endParaRPr>
          </a:p>
          <a:p>
            <a:pPr algn="l" latinLnBrk="0">
              <a:lnSpc>
                <a:spcPct val="90000"/>
              </a:lnSpc>
              <a:buClrTx/>
              <a:buSzTx/>
            </a:pPr>
            <a:r>
              <a:rPr lang="en-US" altLang="ja-JP">
                <a:solidFill>
                  <a:srgbClr val="1F2328"/>
                </a:solidFill>
                <a:latin typeface="Calibri" panose="020F0502020204030204" pitchFamily="34" charset="0"/>
                <a:cs typeface="Calibri" panose="020F0502020204030204" pitchFamily="34" charset="0"/>
              </a:rPr>
              <a:t>The graph on the right shows the throughput optimization multiples of various optimization methods compared with the original model.</a:t>
            </a:r>
            <a:endParaRPr lang="en-US" altLang="ja-JP">
              <a:solidFill>
                <a:srgbClr val="1F2328"/>
              </a:solidFill>
              <a:latin typeface="Calibri" panose="020F0502020204030204" pitchFamily="34" charset="0"/>
              <a:cs typeface="Calibri" panose="020F0502020204030204" pitchFamily="34" charset="0"/>
            </a:endParaRPr>
          </a:p>
        </p:txBody>
      </p:sp>
      <p:sp>
        <p:nvSpPr>
          <p:cNvPr id="4" name="文本框 3"/>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Optimization effect</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149" name="11 CuadroTexto"/>
          <p:cNvSpPr txBox="1"/>
          <p:nvPr/>
        </p:nvSpPr>
        <p:spPr>
          <a:xfrm>
            <a:off x="330200" y="166829"/>
            <a:ext cx="3853106"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Result and Evaluation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152" name="Rectangle 3"/>
          <p:cNvSpPr txBox="1">
            <a:spLocks noChangeArrowheads="1"/>
          </p:cNvSpPr>
          <p:nvPr/>
        </p:nvSpPr>
        <p:spPr>
          <a:xfrm>
            <a:off x="685800" y="1729740"/>
            <a:ext cx="10687685" cy="186118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ja-JP">
                <a:solidFill>
                  <a:srgbClr val="1F2328"/>
                </a:solidFill>
                <a:latin typeface="Calibri" panose="020F0502020204030204" pitchFamily="34" charset="0"/>
                <a:cs typeface="Calibri" panose="020F0502020204030204" pitchFamily="34" charset="0"/>
              </a:rPr>
              <a:t>The graph on the left shows the memory usage of the original model and various optimization methods.</a:t>
            </a:r>
            <a:endParaRPr lang="en-US"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The graph on the right shows the throughput of the original model and various optimization methods.</a:t>
            </a:r>
            <a:endParaRPr lang="en-US" altLang="zh-CN" b="0" i="0">
              <a:solidFill>
                <a:srgbClr val="1F2328"/>
              </a:solidFill>
              <a:effectLst/>
              <a:latin typeface="Calibri" panose="020F0502020204030204" pitchFamily="34" charset="0"/>
              <a:cs typeface="Calibri" panose="020F0502020204030204" pitchFamily="34" charset="0"/>
            </a:endParaRPr>
          </a:p>
        </p:txBody>
      </p:sp>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Optimization effect</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graphicFrame>
        <p:nvGraphicFramePr>
          <p:cNvPr id="21" name="图表 20"/>
          <p:cNvGraphicFramePr/>
          <p:nvPr/>
        </p:nvGraphicFramePr>
        <p:xfrm>
          <a:off x="1336040" y="3601403"/>
          <a:ext cx="4572000" cy="26955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图表 2"/>
          <p:cNvGraphicFramePr/>
          <p:nvPr/>
        </p:nvGraphicFramePr>
        <p:xfrm>
          <a:off x="6330315" y="3601403"/>
          <a:ext cx="4572000" cy="2695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149" name="11 CuadroTexto"/>
          <p:cNvSpPr txBox="1"/>
          <p:nvPr/>
        </p:nvSpPr>
        <p:spPr>
          <a:xfrm>
            <a:off x="330200" y="166829"/>
            <a:ext cx="1547218"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T</a:t>
            </a:r>
            <a:r>
              <a:rPr lang="en-US" altLang="zh-CN" sz="3200" b="1">
                <a:latin typeface="Calibri" panose="020F0502020204030204" pitchFamily="34" charset="0"/>
                <a:ea typeface="Calibri" panose="020F0502020204030204" pitchFamily="34" charset="0"/>
                <a:cs typeface="Calibri" panose="020F0502020204030204" pitchFamily="34" charset="0"/>
              </a:rPr>
              <a:t>he End</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152" name="Rectangle 3"/>
          <p:cNvSpPr txBox="1">
            <a:spLocks noChangeArrowheads="1"/>
          </p:cNvSpPr>
          <p:nvPr/>
        </p:nvSpPr>
        <p:spPr>
          <a:xfrm>
            <a:off x="4552405" y="2919683"/>
            <a:ext cx="3659778" cy="123430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0">
              <a:buNone/>
            </a:pPr>
            <a:r>
              <a:rPr lang="en-US" altLang="ja-JP" sz="8000">
                <a:solidFill>
                  <a:srgbClr val="1F2328"/>
                </a:solidFill>
                <a:latin typeface="Calibri" panose="020F0502020204030204" pitchFamily="34" charset="0"/>
                <a:cs typeface="Calibri" panose="020F0502020204030204" pitchFamily="34" charset="0"/>
              </a:rPr>
              <a:t>Thanks</a:t>
            </a:r>
            <a:endParaRPr lang="en-US" altLang="zh-CN" sz="8000" b="0" i="0">
              <a:solidFill>
                <a:srgbClr val="1F2328"/>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1452642"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Outline</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800" y="1282472"/>
            <a:ext cx="9525000" cy="4464496"/>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a:latin typeface="Calibri" panose="020F0502020204030204" pitchFamily="34" charset="0"/>
                <a:ea typeface="Calibri" panose="020F0502020204030204" pitchFamily="34" charset="0"/>
                <a:cs typeface="Calibri" panose="020F0502020204030204" pitchFamily="34" charset="0"/>
              </a:rPr>
              <a:t>Background</a:t>
            </a:r>
            <a:endParaRPr lang="en-US" altLang="ja-JP" sz="3200">
              <a:latin typeface="Calibri" panose="020F0502020204030204" pitchFamily="34" charset="0"/>
              <a:ea typeface="Calibri" panose="020F0502020204030204" pitchFamily="34" charset="0"/>
              <a:cs typeface="Calibri" panose="020F0502020204030204" pitchFamily="34" charset="0"/>
            </a:endParaRPr>
          </a:p>
          <a:p>
            <a:r>
              <a:rPr lang="en-US" altLang="ja-JP" sz="3200">
                <a:latin typeface="Calibri" panose="020F0502020204030204" pitchFamily="34" charset="0"/>
                <a:ea typeface="Calibri" panose="020F0502020204030204" pitchFamily="34" charset="0"/>
                <a:cs typeface="Calibri" panose="020F0502020204030204" pitchFamily="34" charset="0"/>
              </a:rPr>
              <a:t>Model compression</a:t>
            </a:r>
            <a:endParaRPr lang="en-US" altLang="ja-JP" sz="3200">
              <a:latin typeface="Calibri" panose="020F0502020204030204" pitchFamily="34" charset="0"/>
              <a:ea typeface="Calibri" panose="020F0502020204030204" pitchFamily="34" charset="0"/>
              <a:cs typeface="Calibri" panose="020F0502020204030204" pitchFamily="34" charset="0"/>
            </a:endParaRPr>
          </a:p>
          <a:p>
            <a:r>
              <a:rPr lang="en-US" altLang="ja-JP" sz="3200">
                <a:latin typeface="Calibri" panose="020F0502020204030204" pitchFamily="34" charset="0"/>
                <a:ea typeface="Calibri" panose="020F0502020204030204" pitchFamily="34" charset="0"/>
                <a:cs typeface="Calibri" panose="020F0502020204030204" pitchFamily="34" charset="0"/>
              </a:rPr>
              <a:t>Inference backend</a:t>
            </a:r>
            <a:endParaRPr lang="en-US" altLang="ja-JP" sz="3200">
              <a:latin typeface="Calibri" panose="020F0502020204030204" pitchFamily="34" charset="0"/>
              <a:ea typeface="Calibri" panose="020F0502020204030204" pitchFamily="34" charset="0"/>
              <a:cs typeface="Calibri" panose="020F0502020204030204" pitchFamily="34" charset="0"/>
            </a:endParaRPr>
          </a:p>
          <a:p>
            <a:r>
              <a:rPr lang="en-US" altLang="ja-JP" sz="3200">
                <a:latin typeface="Calibri" panose="020F0502020204030204" pitchFamily="34" charset="0"/>
                <a:ea typeface="Calibri" panose="020F0502020204030204" pitchFamily="34" charset="0"/>
                <a:cs typeface="Calibri" panose="020F0502020204030204" pitchFamily="34" charset="0"/>
              </a:rPr>
              <a:t>Operator optimization</a:t>
            </a:r>
            <a:endParaRPr lang="en-US" altLang="ja-JP" sz="3200">
              <a:latin typeface="Calibri" panose="020F0502020204030204" pitchFamily="34" charset="0"/>
              <a:ea typeface="Calibri" panose="020F0502020204030204" pitchFamily="34" charset="0"/>
              <a:cs typeface="Calibri" panose="020F0502020204030204" pitchFamily="34" charset="0"/>
            </a:endParaRPr>
          </a:p>
          <a:p>
            <a:r>
              <a:rPr lang="en-US" altLang="ja-JP" sz="3200">
                <a:latin typeface="Calibri" panose="020F0502020204030204" pitchFamily="34" charset="0"/>
                <a:ea typeface="Calibri" panose="020F0502020204030204" pitchFamily="34" charset="0"/>
                <a:cs typeface="Calibri" panose="020F0502020204030204" pitchFamily="34" charset="0"/>
              </a:rPr>
              <a:t>Result and Evaluation</a:t>
            </a:r>
            <a:endParaRPr lang="en-US" altLang="ja-JP" sz="3200">
              <a:latin typeface="Calibri" panose="020F0502020204030204" pitchFamily="34" charset="0"/>
              <a:ea typeface="Calibri" panose="020F0502020204030204" pitchFamily="34" charset="0"/>
              <a:cs typeface="Calibri" panose="020F0502020204030204" pitchFamily="34" charset="0"/>
            </a:endParaRPr>
          </a:p>
          <a:p>
            <a:r>
              <a:rPr lang="en-US" altLang="ja-JP" sz="3200">
                <a:latin typeface="Calibri" panose="020F0502020204030204" pitchFamily="34" charset="0"/>
                <a:ea typeface="Calibri" panose="020F0502020204030204" pitchFamily="34" charset="0"/>
                <a:cs typeface="Calibri" panose="020F0502020204030204" pitchFamily="34" charset="0"/>
              </a:rPr>
              <a:t>The End</a:t>
            </a:r>
            <a:endParaRPr lang="en-US" altLang="ja-JP" sz="320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2201052"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Background</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799" y="1680617"/>
            <a:ext cx="11159067" cy="4464496"/>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latinLnBrk="0"/>
            <a:r>
              <a:rPr lang="en-US" altLang="zh-CN">
                <a:latin typeface="Calibri" panose="020F0502020204030204" pitchFamily="34" charset="0"/>
                <a:ea typeface="Calibri" panose="020F0502020204030204" pitchFamily="34" charset="0"/>
                <a:cs typeface="Calibri" panose="020F0502020204030204" pitchFamily="34" charset="0"/>
              </a:rPr>
              <a:t>N</a:t>
            </a:r>
            <a:r>
              <a:rPr lang="en-US" altLang="ja-JP" sz="2800">
                <a:latin typeface="Calibri" panose="020F0502020204030204" pitchFamily="34" charset="0"/>
                <a:ea typeface="Calibri" panose="020F0502020204030204" pitchFamily="34" charset="0"/>
                <a:cs typeface="Calibri" panose="020F0502020204030204" pitchFamily="34" charset="0"/>
              </a:rPr>
              <a:t>atural Language Processing has undergone different paradigm changes.</a:t>
            </a:r>
            <a:endParaRPr lang="en-US" altLang="ja-JP" sz="2800">
              <a:latin typeface="Calibri" panose="020F0502020204030204" pitchFamily="34" charset="0"/>
              <a:ea typeface="Calibri" panose="020F0502020204030204" pitchFamily="34" charset="0"/>
              <a:cs typeface="Calibri" panose="020F0502020204030204" pitchFamily="34" charset="0"/>
            </a:endParaRPr>
          </a:p>
          <a:p>
            <a:pPr lvl="1" fontAlgn="auto" latinLnBrk="0"/>
            <a:r>
              <a:rPr lang="en-US" altLang="ja-JP">
                <a:latin typeface="Calibri" panose="020F0502020204030204" pitchFamily="34" charset="0"/>
                <a:ea typeface="Calibri" panose="020F0502020204030204" pitchFamily="34" charset="0"/>
                <a:cs typeface="Calibri" panose="020F0502020204030204" pitchFamily="34" charset="0"/>
              </a:rPr>
              <a:t>Rule-based Approaches.</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fontAlgn="auto" latinLnBrk="0"/>
            <a:r>
              <a:rPr lang="en-US" altLang="ja-JP">
                <a:latin typeface="Calibri" panose="020F0502020204030204" pitchFamily="34" charset="0"/>
                <a:ea typeface="Calibri" panose="020F0502020204030204" pitchFamily="34" charset="0"/>
                <a:cs typeface="Calibri" panose="020F0502020204030204" pitchFamily="34" charset="0"/>
              </a:rPr>
              <a:t>Statistical Approaches.</a:t>
            </a:r>
            <a:endParaRPr lang="en-US" altLang="ja-JP">
              <a:latin typeface="Calibri" panose="020F0502020204030204" pitchFamily="34" charset="0"/>
              <a:ea typeface="Calibri" panose="020F0502020204030204" pitchFamily="34" charset="0"/>
              <a:cs typeface="Calibri" panose="020F0502020204030204" pitchFamily="34" charset="0"/>
            </a:endParaRPr>
          </a:p>
          <a:p>
            <a:pPr lvl="2" fontAlgn="auto" latinLnBrk="0"/>
            <a:r>
              <a:rPr lang="en-US" altLang="ja-JP">
                <a:latin typeface="Calibri" panose="020F0502020204030204" pitchFamily="34" charset="0"/>
                <a:ea typeface="Arial Unicode MS" pitchFamily="50" charset="-127"/>
                <a:cs typeface="Calibri" panose="020F0502020204030204" pitchFamily="34" charset="0"/>
              </a:rPr>
              <a:t>Language model, Word vector</a:t>
            </a:r>
            <a:endParaRPr lang="ja-JP" altLang="en-US">
              <a:latin typeface="Calibri" panose="020F0502020204030204" pitchFamily="34" charset="0"/>
              <a:ea typeface="Arial Unicode MS" pitchFamily="50" charset="-127"/>
              <a:cs typeface="Calibri" panose="020F0502020204030204" pitchFamily="34" charset="0"/>
            </a:endParaRPr>
          </a:p>
          <a:p>
            <a:pPr lvl="1" fontAlgn="auto" latinLnBrk="0"/>
            <a:r>
              <a:rPr lang="en-US" altLang="ja-JP">
                <a:latin typeface="Calibri" panose="020F0502020204030204" pitchFamily="34" charset="0"/>
                <a:ea typeface="Calibri" panose="020F0502020204030204" pitchFamily="34" charset="0"/>
                <a:cs typeface="Calibri" panose="020F0502020204030204" pitchFamily="34" charset="0"/>
              </a:rPr>
              <a:t>Machine Learning Approaches.</a:t>
            </a:r>
            <a:endParaRPr lang="en-US" altLang="ja-JP" sz="800">
              <a:latin typeface="Calibri" panose="020F0502020204030204" pitchFamily="34" charset="0"/>
              <a:ea typeface="Calibri" panose="020F0502020204030204" pitchFamily="34" charset="0"/>
              <a:cs typeface="Calibri" panose="020F0502020204030204" pitchFamily="34" charset="0"/>
            </a:endParaRPr>
          </a:p>
          <a:p>
            <a:pPr lvl="2" fontAlgn="auto" latinLnBrk="0"/>
            <a:r>
              <a:rPr lang="en-US" altLang="ja-JP">
                <a:latin typeface="Calibri" panose="020F0502020204030204" pitchFamily="34" charset="0"/>
                <a:ea typeface="Arial Unicode MS" pitchFamily="50" charset="-127"/>
                <a:cs typeface="Calibri" panose="020F0502020204030204" pitchFamily="34" charset="0"/>
              </a:rPr>
              <a:t>Support </a:t>
            </a:r>
            <a:r>
              <a:rPr lang="en-US" altLang="zh-CN">
                <a:latin typeface="Calibri" panose="020F0502020204030204" pitchFamily="34" charset="0"/>
                <a:ea typeface="Arial Unicode MS" pitchFamily="50" charset="-127"/>
                <a:cs typeface="Calibri" panose="020F0502020204030204" pitchFamily="34" charset="0"/>
              </a:rPr>
              <a:t>V</a:t>
            </a:r>
            <a:r>
              <a:rPr lang="en-US" altLang="ja-JP">
                <a:latin typeface="Calibri" panose="020F0502020204030204" pitchFamily="34" charset="0"/>
                <a:ea typeface="Arial Unicode MS" pitchFamily="50" charset="-127"/>
                <a:cs typeface="Calibri" panose="020F0502020204030204" pitchFamily="34" charset="0"/>
              </a:rPr>
              <a:t>ector Machine (SVM),Decision Tree, Naive Bayes</a:t>
            </a:r>
            <a:r>
              <a:rPr lang="en-US" altLang="ja-JP">
                <a:latin typeface="Calibri" panose="020F0502020204030204" pitchFamily="34" charset="0"/>
                <a:ea typeface="Calibri" panose="020F0502020204030204" pitchFamily="34" charset="0"/>
                <a:cs typeface="Calibri" panose="020F0502020204030204" pitchFamily="34" charset="0"/>
              </a:rPr>
              <a:t>.</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fontAlgn="auto" latinLnBrk="0"/>
            <a:r>
              <a:rPr lang="en-US" altLang="ja-JP">
                <a:latin typeface="Calibri" panose="020F0502020204030204" pitchFamily="34" charset="0"/>
                <a:ea typeface="Calibri" panose="020F0502020204030204" pitchFamily="34" charset="0"/>
                <a:cs typeface="Calibri" panose="020F0502020204030204" pitchFamily="34" charset="0"/>
              </a:rPr>
              <a:t>Deep Learning Approaches.</a:t>
            </a:r>
            <a:endParaRPr lang="en-US" altLang="ja-JP">
              <a:latin typeface="Calibri" panose="020F0502020204030204" pitchFamily="34" charset="0"/>
              <a:ea typeface="Calibri" panose="020F0502020204030204" pitchFamily="34" charset="0"/>
              <a:cs typeface="Calibri" panose="020F0502020204030204" pitchFamily="34" charset="0"/>
            </a:endParaRPr>
          </a:p>
          <a:p>
            <a:pPr lvl="2" fontAlgn="auto" latinLnBrk="0"/>
            <a:r>
              <a:rPr lang="en-US" altLang="ja-JP">
                <a:latin typeface="Calibri" panose="020F0502020204030204" pitchFamily="34" charset="0"/>
                <a:ea typeface="Calibri" panose="020F0502020204030204" pitchFamily="34" charset="0"/>
                <a:cs typeface="Calibri" panose="020F0502020204030204" pitchFamily="34" charset="0"/>
              </a:rPr>
              <a:t>Recurrent Neural Network (RNN), Long Term Memory Network (LSTM)</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fontAlgn="auto" latinLnBrk="0"/>
            <a:r>
              <a:rPr lang="en-US" altLang="ja-JP">
                <a:solidFill>
                  <a:srgbClr val="FF0000"/>
                </a:solidFill>
                <a:latin typeface="Calibri" panose="020F0502020204030204" pitchFamily="34" charset="0"/>
                <a:ea typeface="Calibri" panose="020F0502020204030204" pitchFamily="34" charset="0"/>
                <a:cs typeface="Calibri" panose="020F0502020204030204" pitchFamily="34" charset="0"/>
              </a:rPr>
              <a:t>Pre-trained Models.</a:t>
            </a:r>
            <a:endParaRPr lang="en-US" altLang="ja-JP">
              <a:latin typeface="Calibri" panose="020F0502020204030204" pitchFamily="34" charset="0"/>
              <a:ea typeface="Calibri" panose="020F0502020204030204" pitchFamily="34" charset="0"/>
              <a:cs typeface="Calibri" panose="020F0502020204030204" pitchFamily="34" charset="0"/>
            </a:endParaRPr>
          </a:p>
          <a:p>
            <a:pPr algn="l" fontAlgn="auto" latinLnBrk="0">
              <a:spcBef>
                <a:spcPts val="1000"/>
              </a:spcBef>
              <a:buClrTx/>
              <a:buSzTx/>
            </a:pPr>
            <a:r>
              <a:rPr lang="en-US" altLang="zh-CN" sz="2800" b="0" i="0">
                <a:latin typeface="Calibri" panose="020F0502020204030204" pitchFamily="34" charset="0"/>
                <a:ea typeface="Calibri" panose="020F0502020204030204" pitchFamily="34" charset="0"/>
                <a:cs typeface="Calibri" panose="020F0502020204030204" pitchFamily="34" charset="0"/>
              </a:rPr>
              <a:t>Large Language Models (LLMs) have demonstrated </a:t>
            </a:r>
            <a:r>
              <a:rPr lang="en-US" altLang="zh-CN" sz="2800" i="0">
                <a:solidFill>
                  <a:srgbClr val="FF0000"/>
                </a:solidFill>
                <a:latin typeface="Calibri" panose="020F0502020204030204" pitchFamily="34" charset="0"/>
                <a:ea typeface="Calibri" panose="020F0502020204030204" pitchFamily="34" charset="0"/>
                <a:cs typeface="Calibri" panose="020F0502020204030204" pitchFamily="34" charset="0"/>
              </a:rPr>
              <a:t>remarkable performance</a:t>
            </a:r>
            <a:r>
              <a:rPr lang="en-US" altLang="zh-CN" sz="2800" b="0" i="0">
                <a:latin typeface="Calibri" panose="020F0502020204030204" pitchFamily="34" charset="0"/>
                <a:ea typeface="Calibri" panose="020F0502020204030204" pitchFamily="34" charset="0"/>
                <a:cs typeface="Calibri" panose="020F0502020204030204" pitchFamily="34" charset="0"/>
              </a:rPr>
              <a:t> across a wide domain of </a:t>
            </a:r>
            <a:r>
              <a:rPr lang="en-US" altLang="zh-CN" sz="2800" b="0" i="0">
                <a:solidFill>
                  <a:srgbClr val="FF0000"/>
                </a:solidFill>
                <a:latin typeface="Calibri" panose="020F0502020204030204" pitchFamily="34" charset="0"/>
                <a:ea typeface="Calibri" panose="020F0502020204030204" pitchFamily="34" charset="0"/>
                <a:cs typeface="Calibri" panose="020F0502020204030204" pitchFamily="34" charset="0"/>
              </a:rPr>
              <a:t>Natural Language Processing tasks</a:t>
            </a:r>
            <a:r>
              <a:rPr lang="en-US" altLang="zh-CN" sz="2800">
                <a:latin typeface="Calibri" panose="020F0502020204030204" pitchFamily="34" charset="0"/>
                <a:ea typeface="Calibri" panose="020F0502020204030204" pitchFamily="34" charset="0"/>
                <a:cs typeface="Calibri" panose="020F0502020204030204" pitchFamily="34" charset="0"/>
              </a:rPr>
              <a:t>.</a:t>
            </a:r>
            <a:endParaRPr lang="en-US" altLang="zh-CN" sz="2800">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Large Language Models</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2201052"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Background</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799" y="1568856"/>
            <a:ext cx="11159067" cy="500826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latinLnBrk="0"/>
            <a:r>
              <a:rPr lang="en-US" altLang="zh-CN" b="0" i="0">
                <a:solidFill>
                  <a:srgbClr val="1F2328"/>
                </a:solidFill>
                <a:effectLst/>
                <a:latin typeface="Calibri" panose="020F0502020204030204" pitchFamily="34" charset="0"/>
                <a:cs typeface="Calibri" panose="020F0502020204030204" pitchFamily="34" charset="0"/>
              </a:rPr>
              <a:t>Problems associated with Large Language Models (LLMs) </a:t>
            </a:r>
            <a:r>
              <a:rPr lang="en-US" altLang="ja-JP" sz="2800">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 </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algn="just" latinLnBrk="0"/>
            <a:r>
              <a:rPr lang="en-US" altLang="ja-JP">
                <a:latin typeface="Calibri" panose="020F0502020204030204" pitchFamily="34" charset="0"/>
                <a:ea typeface="Calibri" panose="020F0502020204030204" pitchFamily="34" charset="0"/>
                <a:cs typeface="Calibri" panose="020F0502020204030204" pitchFamily="34" charset="0"/>
              </a:rPr>
              <a:t>Billions to tens of billions of </a:t>
            </a:r>
            <a:r>
              <a:rPr lang="en-US" altLang="ja-JP">
                <a:solidFill>
                  <a:srgbClr val="FF0000"/>
                </a:solidFill>
                <a:latin typeface="Calibri" panose="020F0502020204030204" pitchFamily="34" charset="0"/>
                <a:ea typeface="Calibri" panose="020F0502020204030204" pitchFamily="34" charset="0"/>
                <a:cs typeface="Calibri" panose="020F0502020204030204" pitchFamily="34" charset="0"/>
              </a:rPr>
              <a:t>model parameters</a:t>
            </a:r>
            <a:r>
              <a:rPr lang="en-US" altLang="ja-JP">
                <a:latin typeface="Calibri" panose="020F0502020204030204" pitchFamily="34" charset="0"/>
                <a:ea typeface="Calibri" panose="020F0502020204030204" pitchFamily="34" charset="0"/>
                <a:cs typeface="Calibri" panose="020F0502020204030204" pitchFamily="34" charset="0"/>
              </a:rPr>
              <a:t>.</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algn="just" latinLnBrk="0"/>
            <a:r>
              <a:rPr lang="en-US" altLang="ja-JP">
                <a:latin typeface="Calibri" panose="020F0502020204030204" pitchFamily="34" charset="0"/>
                <a:ea typeface="Calibri" panose="020F0502020204030204" pitchFamily="34" charset="0"/>
                <a:cs typeface="Calibri" panose="020F0502020204030204" pitchFamily="34" charset="0"/>
              </a:rPr>
              <a:t>The corresponding hardware performance evolves slowly.</a:t>
            </a:r>
            <a:r>
              <a:rPr lang="en-US" altLang="ja-JP" sz="800">
                <a:latin typeface="Calibri" panose="020F0502020204030204" pitchFamily="34" charset="0"/>
                <a:ea typeface="Calibri" panose="020F0502020204030204" pitchFamily="34" charset="0"/>
                <a:cs typeface="Calibri" panose="020F0502020204030204" pitchFamily="34" charset="0"/>
              </a:rPr>
              <a:t> </a:t>
            </a:r>
            <a:r>
              <a:rPr lang="en-US" altLang="ja-JP">
                <a:solidFill>
                  <a:srgbClr val="FF0000"/>
                </a:solidFill>
                <a:latin typeface="Calibri" panose="020F0502020204030204" pitchFamily="34" charset="0"/>
                <a:ea typeface="Calibri" panose="020F0502020204030204" pitchFamily="34" charset="0"/>
                <a:cs typeface="Calibri" panose="020F0502020204030204" pitchFamily="34" charset="0"/>
              </a:rPr>
              <a:t>It is challenging to deploy to edge-side inference.</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algn="just" latinLnBrk="0"/>
            <a:r>
              <a:rPr lang="en-US" altLang="zh-CN" b="0" i="0">
                <a:solidFill>
                  <a:srgbClr val="FF0000"/>
                </a:solidFill>
                <a:effectLst/>
                <a:latin typeface="Calibri" panose="020F0502020204030204" pitchFamily="34" charset="0"/>
                <a:cs typeface="Calibri" panose="020F0502020204030204" pitchFamily="34" charset="0"/>
              </a:rPr>
              <a:t>Inference latency</a:t>
            </a:r>
            <a:r>
              <a:rPr lang="en-US" altLang="zh-CN" b="0" i="0">
                <a:solidFill>
                  <a:srgbClr val="1F2328"/>
                </a:solidFill>
                <a:effectLst/>
                <a:latin typeface="Calibri" panose="020F0502020204030204" pitchFamily="34" charset="0"/>
                <a:cs typeface="Calibri" panose="020F0502020204030204" pitchFamily="34" charset="0"/>
              </a:rPr>
              <a:t> is relatively high on CPUs.</a:t>
            </a:r>
            <a:endParaRPr lang="en-US" altLang="ja-JP">
              <a:latin typeface="Calibri" panose="020F0502020204030204" pitchFamily="34" charset="0"/>
              <a:ea typeface="Calibri" panose="020F0502020204030204" pitchFamily="34" charset="0"/>
              <a:cs typeface="Calibri" panose="020F0502020204030204" pitchFamily="34" charset="0"/>
            </a:endParaRPr>
          </a:p>
          <a:p>
            <a:pPr marL="457200" lvl="1" indent="0" latinLnBrk="0">
              <a:buNone/>
            </a:pPr>
            <a:endParaRPr lang="en-US" altLang="ja-JP">
              <a:latin typeface="Calibri" panose="020F0502020204030204" pitchFamily="34" charset="0"/>
              <a:ea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1201868" y="3628661"/>
            <a:ext cx="6291133" cy="2662071"/>
          </a:xfrm>
          <a:prstGeom prst="rect">
            <a:avLst/>
          </a:prstGeom>
        </p:spPr>
      </p:pic>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Problems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2201052" cy="58477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Background</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800" y="1659890"/>
            <a:ext cx="11158855" cy="166687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zh-CN" b="0" i="0">
                <a:solidFill>
                  <a:srgbClr val="1F2328"/>
                </a:solidFill>
                <a:effectLst/>
                <a:latin typeface="Calibri" panose="020F0502020204030204" pitchFamily="34" charset="0"/>
                <a:cs typeface="Calibri" panose="020F0502020204030204" pitchFamily="34" charset="0"/>
              </a:rPr>
              <a:t>The solution to the problems</a:t>
            </a:r>
            <a:r>
              <a:rPr lang="en-US" altLang="ja-JP" sz="2800">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 </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latinLnBrk="0"/>
            <a:r>
              <a:rPr lang="en-US" altLang="zh-CN" b="0" i="0">
                <a:solidFill>
                  <a:srgbClr val="1F2328"/>
                </a:solidFill>
                <a:effectLst/>
                <a:latin typeface="Calibri" panose="020F0502020204030204" pitchFamily="34" charset="0"/>
                <a:cs typeface="Calibri" panose="020F0502020204030204" pitchFamily="34" charset="0"/>
              </a:rPr>
              <a:t>Using </a:t>
            </a:r>
            <a:r>
              <a:rPr lang="en-US" altLang="zh-CN" b="0" i="0">
                <a:solidFill>
                  <a:srgbClr val="FF0000"/>
                </a:solidFill>
                <a:effectLst/>
                <a:latin typeface="Calibri" panose="020F0502020204030204" pitchFamily="34" charset="0"/>
                <a:cs typeface="Calibri" panose="020F0502020204030204" pitchFamily="34" charset="0"/>
              </a:rPr>
              <a:t>quantization </a:t>
            </a:r>
            <a:r>
              <a:rPr lang="en-US" altLang="zh-CN" b="0" i="0">
                <a:solidFill>
                  <a:srgbClr val="1F2328"/>
                </a:solidFill>
                <a:effectLst/>
                <a:latin typeface="Calibri" panose="020F0502020204030204" pitchFamily="34" charset="0"/>
                <a:cs typeface="Calibri" panose="020F0502020204030204" pitchFamily="34" charset="0"/>
              </a:rPr>
              <a:t>to reduce memory usage.</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latinLnBrk="0"/>
            <a:r>
              <a:rPr lang="en-US" altLang="ja-JP">
                <a:latin typeface="Calibri" panose="020F0502020204030204" pitchFamily="34" charset="0"/>
                <a:ea typeface="Calibri" panose="020F0502020204030204" pitchFamily="34" charset="0"/>
                <a:cs typeface="Calibri" panose="020F0502020204030204" pitchFamily="34" charset="0"/>
              </a:rPr>
              <a:t>Utilizing CPUs based on the Arm architecture.</a:t>
            </a:r>
            <a:endParaRPr lang="en-US" altLang="ja-JP" sz="800">
              <a:latin typeface="Calibri" panose="020F0502020204030204" pitchFamily="34" charset="0"/>
              <a:ea typeface="Calibri" panose="020F0502020204030204" pitchFamily="34" charset="0"/>
              <a:cs typeface="Calibri" panose="020F0502020204030204" pitchFamily="34" charset="0"/>
            </a:endParaRPr>
          </a:p>
          <a:p>
            <a:pPr lvl="1" latinLnBrk="0"/>
            <a:r>
              <a:rPr lang="en-US" altLang="ja-JP">
                <a:latin typeface="Calibri" panose="020F0502020204030204" pitchFamily="34" charset="0"/>
                <a:ea typeface="Calibri" panose="020F0502020204030204" pitchFamily="34" charset="0"/>
                <a:cs typeface="Calibri" panose="020F0502020204030204" pitchFamily="34" charset="0"/>
              </a:rPr>
              <a:t>Accelerating inference through the </a:t>
            </a:r>
            <a:r>
              <a:rPr lang="en-US" altLang="ja-JP">
                <a:solidFill>
                  <a:srgbClr val="FF0000"/>
                </a:solidFill>
                <a:latin typeface="Calibri" panose="020F0502020204030204" pitchFamily="34" charset="0"/>
                <a:ea typeface="Calibri" panose="020F0502020204030204" pitchFamily="34" charset="0"/>
                <a:cs typeface="Calibri" panose="020F0502020204030204" pitchFamily="34" charset="0"/>
              </a:rPr>
              <a:t>optimization of critical operators</a:t>
            </a:r>
            <a:r>
              <a:rPr lang="en-US" altLang="ja-JP">
                <a:latin typeface="Calibri" panose="020F0502020204030204" pitchFamily="34" charset="0"/>
                <a:ea typeface="Calibri" panose="020F0502020204030204" pitchFamily="34" charset="0"/>
                <a:cs typeface="Calibri" panose="020F0502020204030204" pitchFamily="34" charset="0"/>
              </a:rPr>
              <a:t>.</a:t>
            </a:r>
            <a:endParaRPr lang="en-US" altLang="ja-JP">
              <a:latin typeface="Calibri" panose="020F0502020204030204" pitchFamily="34" charset="0"/>
              <a:ea typeface="Calibri" panose="020F0502020204030204" pitchFamily="34" charset="0"/>
              <a:cs typeface="Calibri" panose="020F0502020204030204" pitchFamily="34" charset="0"/>
            </a:endParaRPr>
          </a:p>
          <a:p>
            <a:pPr lvl="1" latinLnBrk="0"/>
            <a:endParaRPr lang="en-US" altLang="ja-JP">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1011767" y="3786600"/>
            <a:ext cx="2624666" cy="2231859"/>
          </a:xfrm>
          <a:prstGeom prst="rect">
            <a:avLst/>
          </a:prstGeom>
        </p:spPr>
      </p:pic>
      <p:pic>
        <p:nvPicPr>
          <p:cNvPr id="6" name="图片 5"/>
          <p:cNvPicPr>
            <a:picLocks noChangeAspect="1"/>
          </p:cNvPicPr>
          <p:nvPr/>
        </p:nvPicPr>
        <p:blipFill>
          <a:blip r:embed="rId2"/>
          <a:stretch>
            <a:fillRect/>
          </a:stretch>
        </p:blipFill>
        <p:spPr>
          <a:xfrm>
            <a:off x="4256446" y="3786600"/>
            <a:ext cx="2631188" cy="2231860"/>
          </a:xfrm>
          <a:prstGeom prst="rect">
            <a:avLst/>
          </a:prstGeom>
        </p:spPr>
      </p:pic>
      <p:sp>
        <p:nvSpPr>
          <p:cNvPr id="7" name="文本框 6"/>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Solution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3509010" cy="583565"/>
          </a:xfrm>
          <a:prstGeom prst="rect">
            <a:avLst/>
          </a:prstGeom>
          <a:noFill/>
        </p:spPr>
        <p:txBody>
          <a:bodyPr wrap="none" rtlCol="0">
            <a:spAutoFit/>
          </a:bodyPr>
          <a:lstStyle/>
          <a:p>
            <a:pPr algn="l"/>
            <a:r>
              <a:rPr lang="en-US" sz="3200" b="1">
                <a:latin typeface="Calibri" panose="020F0502020204030204" pitchFamily="34" charset="0"/>
                <a:ea typeface="Calibri" panose="020F0502020204030204" pitchFamily="34" charset="0"/>
                <a:cs typeface="Calibri" panose="020F0502020204030204" pitchFamily="34" charset="0"/>
              </a:rPr>
              <a:t>Model compression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txBox="1">
            <a:spLocks noChangeArrowheads="1"/>
          </p:cNvSpPr>
          <p:nvPr/>
        </p:nvSpPr>
        <p:spPr>
          <a:xfrm>
            <a:off x="685799" y="1624737"/>
            <a:ext cx="10687523" cy="243606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ja-JP">
                <a:solidFill>
                  <a:srgbClr val="1F2328"/>
                </a:solidFill>
                <a:latin typeface="Calibri" panose="020F0502020204030204" pitchFamily="34" charset="0"/>
                <a:cs typeface="Calibri" panose="020F0502020204030204" pitchFamily="34" charset="0"/>
              </a:rPr>
              <a:t>Improving LLM quantization by </a:t>
            </a:r>
            <a:r>
              <a:rPr lang="en-US" altLang="ja-JP">
                <a:solidFill>
                  <a:srgbClr val="FF0000"/>
                </a:solidFill>
                <a:latin typeface="Calibri" panose="020F0502020204030204" pitchFamily="34" charset="0"/>
                <a:cs typeface="Calibri" panose="020F0502020204030204" pitchFamily="34" charset="0"/>
              </a:rPr>
              <a:t>retaining only 1% of the most significant weights</a:t>
            </a:r>
            <a:r>
              <a:rPr lang="en-US" altLang="ja-JP">
                <a:solidFill>
                  <a:srgbClr val="1F2328"/>
                </a:solidFill>
                <a:latin typeface="Calibri" panose="020F0502020204030204" pitchFamily="34" charset="0"/>
                <a:cs typeface="Calibri" panose="020F0502020204030204" pitchFamily="34" charset="0"/>
              </a:rPr>
              <a:t>.</a:t>
            </a:r>
            <a:endParaRPr lang="en-US" altLang="ja-JP">
              <a:solidFill>
                <a:srgbClr val="1F2328"/>
              </a:solidFill>
              <a:latin typeface="Calibri" panose="020F0502020204030204" pitchFamily="34" charset="0"/>
              <a:cs typeface="Calibri" panose="020F0502020204030204" pitchFamily="34" charset="0"/>
            </a:endParaRPr>
          </a:p>
          <a:p>
            <a:pPr lvl="1" latinLnBrk="0"/>
            <a:r>
              <a:rPr lang="en-US" altLang="zh-CN" b="0" i="0">
                <a:solidFill>
                  <a:srgbClr val="1F2328"/>
                </a:solidFill>
                <a:effectLst/>
                <a:latin typeface="Calibri" panose="020F0502020204030204" pitchFamily="34" charset="0"/>
                <a:cs typeface="Calibri" panose="020F0502020204030204" pitchFamily="34" charset="0"/>
              </a:rPr>
              <a:t>Not all weights are equally important.</a:t>
            </a:r>
            <a:endParaRPr lang="en-US"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Protecting significant weights through </a:t>
            </a:r>
            <a:r>
              <a:rPr lang="en-US" altLang="zh-CN" b="0" i="0">
                <a:solidFill>
                  <a:srgbClr val="FF0000"/>
                </a:solidFill>
                <a:effectLst/>
                <a:latin typeface="Calibri" panose="020F0502020204030204" pitchFamily="34" charset="0"/>
                <a:cs typeface="Calibri" panose="020F0502020204030204" pitchFamily="34" charset="0"/>
              </a:rPr>
              <a:t>activation-aware scaling</a:t>
            </a:r>
            <a:r>
              <a:rPr lang="en-US" altLang="zh-CN" b="0" i="0">
                <a:solidFill>
                  <a:srgbClr val="1F2328"/>
                </a:solidFill>
                <a:effectLst/>
                <a:latin typeface="Calibri" panose="020F0502020204030204" pitchFamily="34" charset="0"/>
                <a:cs typeface="Calibri" panose="020F0502020204030204" pitchFamily="34" charset="0"/>
              </a:rPr>
              <a:t>.</a:t>
            </a:r>
            <a:endParaRPr lang="en-US" altLang="zh-CN" b="0" i="0">
              <a:solidFill>
                <a:srgbClr val="1F2328"/>
              </a:solidFill>
              <a:effectLst/>
              <a:latin typeface="Calibri" panose="020F0502020204030204" pitchFamily="34" charset="0"/>
              <a:cs typeface="Calibri" panose="020F0502020204030204" pitchFamily="34" charset="0"/>
            </a:endParaRPr>
          </a:p>
          <a:p>
            <a:pPr lvl="1" latinLnBrk="0"/>
            <a:r>
              <a:rPr lang="en-US" altLang="ja-JP">
                <a:solidFill>
                  <a:srgbClr val="1F2328"/>
                </a:solidFill>
                <a:latin typeface="Calibri" panose="020F0502020204030204" pitchFamily="34" charset="0"/>
                <a:cs typeface="Calibri" panose="020F0502020204030204" pitchFamily="34" charset="0"/>
              </a:rPr>
              <a:t>Scaling based on heuristic rules.</a:t>
            </a:r>
            <a:endParaRPr lang="en-US" altLang="ja-JP">
              <a:solidFill>
                <a:srgbClr val="1F2328"/>
              </a:solidFill>
              <a:latin typeface="Calibri" panose="020F0502020204030204" pitchFamily="34" charset="0"/>
              <a:cs typeface="Calibri" panose="020F0502020204030204" pitchFamily="34" charset="0"/>
            </a:endParaRPr>
          </a:p>
          <a:p>
            <a:pPr lvl="1" latinLnBrk="0"/>
            <a:r>
              <a:rPr lang="en-US" altLang="ja-JP">
                <a:solidFill>
                  <a:srgbClr val="1F2328"/>
                </a:solidFill>
                <a:latin typeface="Calibri" panose="020F0502020204030204" pitchFamily="34" charset="0"/>
                <a:cs typeface="Calibri" panose="020F0502020204030204" pitchFamily="34" charset="0"/>
              </a:rPr>
              <a:t>Searching for scaling factors.</a:t>
            </a:r>
            <a:endParaRPr lang="en-CA" altLang="ja-JP">
              <a:solidFill>
                <a:srgbClr val="1F2328"/>
              </a:solidFill>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1050925" y="4119880"/>
            <a:ext cx="9829165" cy="2261235"/>
          </a:xfrm>
          <a:prstGeom prst="rect">
            <a:avLst/>
          </a:prstGeom>
        </p:spPr>
      </p:pic>
      <p:sp>
        <p:nvSpPr>
          <p:cNvPr id="5" name="文本框 4"/>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Activation-aware Weight Quantization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4" name="Rectangle 3"/>
          <p:cNvSpPr txBox="1">
            <a:spLocks noChangeArrowheads="1"/>
          </p:cNvSpPr>
          <p:nvPr/>
        </p:nvSpPr>
        <p:spPr>
          <a:xfrm>
            <a:off x="685799" y="1687602"/>
            <a:ext cx="10687523" cy="243606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zh-CN" b="0" i="0">
                <a:solidFill>
                  <a:srgbClr val="1F2328"/>
                </a:solidFill>
                <a:effectLst/>
                <a:latin typeface="Calibri" panose="020F0502020204030204" pitchFamily="34" charset="0"/>
                <a:cs typeface="Calibri" panose="020F0502020204030204" pitchFamily="34" charset="0"/>
              </a:rPr>
              <a:t>The converted GGUF format loads quickly and </a:t>
            </a:r>
            <a:r>
              <a:rPr lang="en-US" altLang="zh-CN" b="0" i="0">
                <a:solidFill>
                  <a:srgbClr val="FF0000"/>
                </a:solidFill>
                <a:effectLst/>
                <a:latin typeface="Calibri" panose="020F0502020204030204" pitchFamily="34" charset="0"/>
                <a:cs typeface="Calibri" panose="020F0502020204030204" pitchFamily="34" charset="0"/>
              </a:rPr>
              <a:t>consumes fewer resources</a:t>
            </a:r>
            <a:r>
              <a:rPr lang="en-US" altLang="zh-CN" b="0" i="0">
                <a:solidFill>
                  <a:srgbClr val="1F2328"/>
                </a:solidFill>
                <a:effectLst/>
                <a:latin typeface="Calibri" panose="020F0502020204030204" pitchFamily="34" charset="0"/>
                <a:cs typeface="Calibri" panose="020F0502020204030204" pitchFamily="34" charset="0"/>
              </a:rPr>
              <a:t>.</a:t>
            </a:r>
            <a:endParaRPr lang="en-US"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GGUF employs multiple techniques to store the training outcomes of large models.</a:t>
            </a:r>
            <a:endParaRPr lang="en-US" altLang="zh-CN" b="0" i="0">
              <a:solidFill>
                <a:srgbClr val="1F2328"/>
              </a:solidFill>
              <a:effectLst/>
              <a:latin typeface="Calibri" panose="020F0502020204030204" pitchFamily="34" charset="0"/>
              <a:cs typeface="Calibri" panose="020F0502020204030204" pitchFamily="34" charset="0"/>
            </a:endParaRPr>
          </a:p>
          <a:p>
            <a:pPr lvl="1" latinLnBrk="0"/>
            <a:r>
              <a:rPr lang="en-US" altLang="zh-CN" b="0" i="0">
                <a:solidFill>
                  <a:srgbClr val="FF0000"/>
                </a:solidFill>
                <a:effectLst/>
                <a:latin typeface="Calibri" panose="020F0502020204030204" pitchFamily="34" charset="0"/>
                <a:cs typeface="Calibri" panose="020F0502020204030204" pitchFamily="34" charset="0"/>
              </a:rPr>
              <a:t>Compact binary</a:t>
            </a:r>
            <a:r>
              <a:rPr lang="en-US" altLang="zh-CN" b="0" i="0">
                <a:solidFill>
                  <a:srgbClr val="1F2328"/>
                </a:solidFill>
                <a:effectLst/>
                <a:latin typeface="Calibri" panose="020F0502020204030204" pitchFamily="34" charset="0"/>
                <a:cs typeface="Calibri" panose="020F0502020204030204" pitchFamily="34" charset="0"/>
              </a:rPr>
              <a:t> encoding format.</a:t>
            </a:r>
            <a:endParaRPr lang="en-US" altLang="zh-CN" b="0" i="0">
              <a:solidFill>
                <a:srgbClr val="1F2328"/>
              </a:solidFill>
              <a:effectLst/>
              <a:latin typeface="Calibri" panose="020F0502020204030204" pitchFamily="34" charset="0"/>
              <a:cs typeface="Calibri" panose="020F0502020204030204" pitchFamily="34" charset="0"/>
            </a:endParaRPr>
          </a:p>
          <a:p>
            <a:pPr lvl="1" latinLnBrk="0"/>
            <a:r>
              <a:rPr lang="en-US" altLang="zh-CN" b="0" i="0">
                <a:solidFill>
                  <a:srgbClr val="1F2328"/>
                </a:solidFill>
                <a:effectLst/>
                <a:latin typeface="Calibri" panose="020F0502020204030204" pitchFamily="34" charset="0"/>
                <a:cs typeface="Calibri" panose="020F0502020204030204" pitchFamily="34" charset="0"/>
              </a:rPr>
              <a:t>Optimized data structures.</a:t>
            </a:r>
            <a:endParaRPr lang="en-US" altLang="zh-CN" b="0" i="0">
              <a:solidFill>
                <a:srgbClr val="1F2328"/>
              </a:solidFill>
              <a:effectLst/>
              <a:latin typeface="Calibri" panose="020F0502020204030204" pitchFamily="34" charset="0"/>
              <a:cs typeface="Calibri" panose="020F0502020204030204" pitchFamily="34" charset="0"/>
            </a:endParaRPr>
          </a:p>
          <a:p>
            <a:pPr lvl="1" latinLnBrk="0"/>
            <a:r>
              <a:rPr lang="en-US" altLang="zh-CN" b="0" i="0">
                <a:solidFill>
                  <a:srgbClr val="FF0000"/>
                </a:solidFill>
                <a:effectLst/>
                <a:latin typeface="Calibri" panose="020F0502020204030204" pitchFamily="34" charset="0"/>
                <a:cs typeface="Calibri" panose="020F0502020204030204" pitchFamily="34" charset="0"/>
              </a:rPr>
              <a:t>Memory mapping</a:t>
            </a:r>
            <a:r>
              <a:rPr lang="en-US" altLang="zh-CN" b="0" i="0">
                <a:solidFill>
                  <a:srgbClr val="1F2328"/>
                </a:solidFill>
                <a:effectLst/>
                <a:latin typeface="Calibri" panose="020F0502020204030204" pitchFamily="34" charset="0"/>
                <a:cs typeface="Calibri" panose="020F0502020204030204" pitchFamily="34" charset="0"/>
              </a:rPr>
              <a:t>.</a:t>
            </a:r>
            <a:endParaRPr lang="en-CA" altLang="ja-JP">
              <a:solidFill>
                <a:srgbClr val="1F2328"/>
              </a:solidFill>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6526041" y="3157855"/>
            <a:ext cx="5198076" cy="3234267"/>
          </a:xfrm>
          <a:prstGeom prst="rect">
            <a:avLst/>
          </a:prstGeom>
        </p:spPr>
      </p:pic>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GGUF Quantization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7" name="11 CuadroTexto"/>
          <p:cNvSpPr txBox="1"/>
          <p:nvPr/>
        </p:nvSpPr>
        <p:spPr>
          <a:xfrm>
            <a:off x="330200" y="166829"/>
            <a:ext cx="3509010" cy="583565"/>
          </a:xfrm>
          <a:prstGeom prst="rect">
            <a:avLst/>
          </a:prstGeom>
          <a:noFill/>
        </p:spPr>
        <p:txBody>
          <a:bodyPr wrap="none" rtlCol="0">
            <a:spAutoFit/>
          </a:bodyPr>
          <a:p>
            <a:pPr algn="l"/>
            <a:r>
              <a:rPr lang="en-US" sz="3200" b="1">
                <a:latin typeface="Calibri" panose="020F0502020204030204" pitchFamily="34" charset="0"/>
                <a:ea typeface="Calibri" panose="020F0502020204030204" pitchFamily="34" charset="0"/>
                <a:cs typeface="Calibri" panose="020F0502020204030204" pitchFamily="34" charset="0"/>
              </a:rPr>
              <a:t>Model compression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15" name="Rectangle 3"/>
          <p:cNvSpPr txBox="1">
            <a:spLocks noChangeArrowheads="1"/>
          </p:cNvSpPr>
          <p:nvPr/>
        </p:nvSpPr>
        <p:spPr>
          <a:xfrm>
            <a:off x="685800" y="1632585"/>
            <a:ext cx="10687685" cy="188785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ja-JP">
                <a:solidFill>
                  <a:srgbClr val="1F2328"/>
                </a:solidFill>
                <a:latin typeface="Calibri" panose="020F0502020204030204" pitchFamily="34" charset="0"/>
                <a:cs typeface="Calibri" panose="020F0502020204030204" pitchFamily="34" charset="0"/>
              </a:rPr>
              <a:t>The memory usage of the 4-bit model was reduced by</a:t>
            </a:r>
            <a:r>
              <a:rPr lang="en-US" altLang="ja-JP">
                <a:solidFill>
                  <a:srgbClr val="FF0000"/>
                </a:solidFill>
                <a:latin typeface="Calibri" panose="020F0502020204030204" pitchFamily="34" charset="0"/>
                <a:cs typeface="Calibri" panose="020F0502020204030204" pitchFamily="34" charset="0"/>
              </a:rPr>
              <a:t> approximately 88%</a:t>
            </a:r>
            <a:r>
              <a:rPr lang="en-US" altLang="ja-JP">
                <a:solidFill>
                  <a:srgbClr val="1F2328"/>
                </a:solidFill>
                <a:latin typeface="Calibri" panose="020F0502020204030204" pitchFamily="34" charset="0"/>
                <a:cs typeface="Calibri" panose="020F0502020204030204" pitchFamily="34" charset="0"/>
              </a:rPr>
              <a:t>,</a:t>
            </a:r>
            <a:r>
              <a:rPr lang="en-US" altLang="zh-CN" b="0" i="0">
                <a:solidFill>
                  <a:srgbClr val="1F2328"/>
                </a:solidFill>
                <a:effectLst/>
                <a:latin typeface="Calibri" panose="020F0502020204030204" pitchFamily="34" charset="0"/>
                <a:cs typeface="Calibri" panose="020F0502020204030204" pitchFamily="34" charset="0"/>
              </a:rPr>
              <a:t> while that of the 8-bit model decreased by </a:t>
            </a:r>
            <a:r>
              <a:rPr lang="en-US" altLang="zh-CN" b="0" i="0">
                <a:solidFill>
                  <a:srgbClr val="FF0000"/>
                </a:solidFill>
                <a:effectLst/>
                <a:latin typeface="Calibri" panose="020F0502020204030204" pitchFamily="34" charset="0"/>
                <a:cs typeface="Calibri" panose="020F0502020204030204" pitchFamily="34" charset="0"/>
              </a:rPr>
              <a:t>around 82%</a:t>
            </a:r>
            <a:r>
              <a:rPr lang="en-US" altLang="zh-CN" b="0" i="0">
                <a:solidFill>
                  <a:srgbClr val="1F2328"/>
                </a:solidFill>
                <a:effectLst/>
                <a:latin typeface="Calibri" panose="020F0502020204030204" pitchFamily="34" charset="0"/>
                <a:cs typeface="Calibri" panose="020F0502020204030204" pitchFamily="34" charset="0"/>
              </a:rPr>
              <a:t>.</a:t>
            </a:r>
            <a:endParaRPr lang="en-US"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The throughput exhibits no appreciable variations.</a:t>
            </a:r>
            <a:endParaRPr lang="en-US" altLang="zh-CN" b="0" i="0">
              <a:solidFill>
                <a:srgbClr val="1F2328"/>
              </a:solidFill>
              <a:effectLst/>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The precision shows no discernible decline.</a:t>
            </a:r>
            <a:endParaRPr lang="en-US" altLang="zh-CN" b="0" i="0">
              <a:solidFill>
                <a:srgbClr val="1F2328"/>
              </a:solidFill>
              <a:effectLst/>
              <a:latin typeface="Calibri" panose="020F0502020204030204" pitchFamily="34" charset="0"/>
              <a:cs typeface="Calibri" panose="020F0502020204030204" pitchFamily="34" charset="0"/>
            </a:endParaRPr>
          </a:p>
          <a:p>
            <a:pPr latinLnBrk="0"/>
            <a:endParaRPr lang="en-US" altLang="zh-CN" b="0" i="0">
              <a:solidFill>
                <a:srgbClr val="1F2328"/>
              </a:solidFill>
              <a:effectLst/>
              <a:latin typeface="Calibri" panose="020F0502020204030204" pitchFamily="34" charset="0"/>
              <a:cs typeface="Calibri" panose="020F0502020204030204" pitchFamily="34" charset="0"/>
            </a:endParaRPr>
          </a:p>
        </p:txBody>
      </p:sp>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Quantization effect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3" name="11 CuadroTexto"/>
          <p:cNvSpPr txBox="1"/>
          <p:nvPr/>
        </p:nvSpPr>
        <p:spPr>
          <a:xfrm>
            <a:off x="330200" y="166829"/>
            <a:ext cx="3509010" cy="583565"/>
          </a:xfrm>
          <a:prstGeom prst="rect">
            <a:avLst/>
          </a:prstGeom>
          <a:noFill/>
        </p:spPr>
        <p:txBody>
          <a:bodyPr wrap="none" rtlCol="0">
            <a:spAutoFit/>
          </a:bodyPr>
          <a:lstStyle/>
          <a:p>
            <a:pPr algn="l"/>
            <a:r>
              <a:rPr lang="en-US" sz="3200" b="1">
                <a:latin typeface="Calibri" panose="020F0502020204030204" pitchFamily="34" charset="0"/>
                <a:ea typeface="Calibri" panose="020F0502020204030204" pitchFamily="34" charset="0"/>
                <a:cs typeface="Calibri" panose="020F0502020204030204" pitchFamily="34" charset="0"/>
              </a:rPr>
              <a:t>Model compression</a:t>
            </a:r>
            <a:endParaRPr lang="en-US" sz="3200"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1" name="图表 20"/>
          <p:cNvGraphicFramePr/>
          <p:nvPr/>
        </p:nvGraphicFramePr>
        <p:xfrm>
          <a:off x="6469380" y="3595053"/>
          <a:ext cx="4572000" cy="26955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3"/>
          <p:cNvGraphicFramePr/>
          <p:nvPr/>
        </p:nvGraphicFramePr>
        <p:xfrm>
          <a:off x="1243330" y="3582353"/>
          <a:ext cx="4572000" cy="2695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fld>
            <a:endParaRPr lang="ko-KR" altLang="en-US"/>
          </a:p>
        </p:txBody>
      </p:sp>
      <p:sp>
        <p:nvSpPr>
          <p:cNvPr id="3" name="11 CuadroTexto"/>
          <p:cNvSpPr txBox="1"/>
          <p:nvPr/>
        </p:nvSpPr>
        <p:spPr>
          <a:xfrm>
            <a:off x="330200" y="166829"/>
            <a:ext cx="3273425" cy="583565"/>
          </a:xfrm>
          <a:prstGeom prst="rect">
            <a:avLst/>
          </a:prstGeom>
          <a:noFill/>
        </p:spPr>
        <p:txBody>
          <a:bodyPr wrap="none" rtlCol="0">
            <a:spAutoFit/>
          </a:bodyPr>
          <a:lstStyle/>
          <a:p>
            <a:r>
              <a:rPr lang="en-US" sz="3200" b="1">
                <a:latin typeface="Calibri" panose="020F0502020204030204" pitchFamily="34" charset="0"/>
                <a:ea typeface="Calibri" panose="020F0502020204030204" pitchFamily="34" charset="0"/>
                <a:cs typeface="Calibri" panose="020F0502020204030204" pitchFamily="34" charset="0"/>
              </a:rPr>
              <a:t>Inference backend</a:t>
            </a:r>
            <a:endParaRPr lang="en-US" sz="3200" b="1">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330200" y="3999403"/>
            <a:ext cx="11540067" cy="2016180"/>
          </a:xfrm>
          <a:prstGeom prst="rect">
            <a:avLst/>
          </a:prstGeom>
        </p:spPr>
      </p:pic>
      <p:sp>
        <p:nvSpPr>
          <p:cNvPr id="7" name="Rectangle 3"/>
          <p:cNvSpPr txBox="1">
            <a:spLocks noChangeArrowheads="1"/>
          </p:cNvSpPr>
          <p:nvPr/>
        </p:nvSpPr>
        <p:spPr>
          <a:xfrm>
            <a:off x="685799" y="1652677"/>
            <a:ext cx="10687523" cy="243606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0"/>
            <a:r>
              <a:rPr lang="en-US" altLang="zh-CN">
                <a:solidFill>
                  <a:srgbClr val="FF0000"/>
                </a:solidFill>
                <a:latin typeface="Calibri" panose="020F0502020204030204" pitchFamily="34" charset="0"/>
                <a:cs typeface="Calibri" panose="020F0502020204030204" pitchFamily="34" charset="0"/>
              </a:rPr>
              <a:t>Plain C/C++ implementation</a:t>
            </a:r>
            <a:r>
              <a:rPr lang="en-US" altLang="zh-CN">
                <a:solidFill>
                  <a:srgbClr val="1F2328"/>
                </a:solidFill>
                <a:latin typeface="Calibri" panose="020F0502020204030204" pitchFamily="34" charset="0"/>
                <a:cs typeface="Calibri" panose="020F0502020204030204" pitchFamily="34" charset="0"/>
              </a:rPr>
              <a:t> without any dependencies</a:t>
            </a:r>
            <a:r>
              <a:rPr lang="en-CA" altLang="ja-JP">
                <a:solidFill>
                  <a:srgbClr val="1F2328"/>
                </a:solidFill>
                <a:latin typeface="Calibri" panose="020F0502020204030204" pitchFamily="34" charset="0"/>
                <a:cs typeface="Calibri" panose="020F0502020204030204" pitchFamily="34" charset="0"/>
              </a:rPr>
              <a:t>.</a:t>
            </a:r>
            <a:endParaRPr lang="en-CA"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Enable LLM inference with minimal setup and </a:t>
            </a:r>
            <a:r>
              <a:rPr lang="en-US" altLang="zh-CN" b="0" i="0">
                <a:solidFill>
                  <a:srgbClr val="FF0000"/>
                </a:solidFill>
                <a:effectLst/>
                <a:latin typeface="Calibri" panose="020F0502020204030204" pitchFamily="34" charset="0"/>
                <a:cs typeface="Calibri" panose="020F0502020204030204" pitchFamily="34" charset="0"/>
              </a:rPr>
              <a:t>state-of-the-art performance</a:t>
            </a:r>
            <a:r>
              <a:rPr lang="en-US" altLang="zh-CN" b="0" i="0">
                <a:solidFill>
                  <a:srgbClr val="1F2328"/>
                </a:solidFill>
                <a:effectLst/>
                <a:latin typeface="Calibri" panose="020F0502020204030204" pitchFamily="34" charset="0"/>
                <a:cs typeface="Calibri" panose="020F0502020204030204" pitchFamily="34" charset="0"/>
              </a:rPr>
              <a:t> on a wide variety of hardware</a:t>
            </a:r>
            <a:r>
              <a:rPr lang="en-CA" altLang="ja-JP">
                <a:solidFill>
                  <a:srgbClr val="1F2328"/>
                </a:solidFill>
                <a:latin typeface="Calibri" panose="020F0502020204030204" pitchFamily="34" charset="0"/>
                <a:cs typeface="Calibri" panose="020F0502020204030204" pitchFamily="34" charset="0"/>
              </a:rPr>
              <a:t>.</a:t>
            </a:r>
            <a:endParaRPr lang="en-CA" altLang="ja-JP">
              <a:solidFill>
                <a:srgbClr val="1F2328"/>
              </a:solidFill>
              <a:latin typeface="Calibri" panose="020F0502020204030204" pitchFamily="34" charset="0"/>
              <a:cs typeface="Calibri" panose="020F0502020204030204" pitchFamily="34" charset="0"/>
            </a:endParaRPr>
          </a:p>
          <a:p>
            <a:pPr latinLnBrk="0"/>
            <a:r>
              <a:rPr lang="en-US" altLang="zh-CN" b="0" i="0">
                <a:solidFill>
                  <a:srgbClr val="1F2328"/>
                </a:solidFill>
                <a:effectLst/>
                <a:latin typeface="Calibri" panose="020F0502020204030204" pitchFamily="34" charset="0"/>
                <a:cs typeface="Calibri" panose="020F0502020204030204" pitchFamily="34" charset="0"/>
              </a:rPr>
              <a:t>Offers a variety of </a:t>
            </a:r>
            <a:r>
              <a:rPr lang="en-US" altLang="zh-CN" b="0" i="0">
                <a:solidFill>
                  <a:srgbClr val="FF0000"/>
                </a:solidFill>
                <a:effectLst/>
                <a:latin typeface="Calibri" panose="020F0502020204030204" pitchFamily="34" charset="0"/>
                <a:cs typeface="Calibri" panose="020F0502020204030204" pitchFamily="34" charset="0"/>
              </a:rPr>
              <a:t>quantization options</a:t>
            </a:r>
            <a:r>
              <a:rPr lang="en-US" altLang="zh-CN" b="0" i="0">
                <a:solidFill>
                  <a:srgbClr val="1F2328"/>
                </a:solidFill>
                <a:effectLst/>
                <a:latin typeface="Calibri" panose="020F0502020204030204" pitchFamily="34" charset="0"/>
                <a:cs typeface="Calibri" panose="020F0502020204030204" pitchFamily="34" charset="0"/>
              </a:rPr>
              <a:t>.</a:t>
            </a:r>
            <a:endParaRPr lang="en-US" altLang="zh-CN" b="0" i="0">
              <a:solidFill>
                <a:srgbClr val="1F2328"/>
              </a:solidFill>
              <a:effectLst/>
              <a:latin typeface="Calibri" panose="020F0502020204030204" pitchFamily="34" charset="0"/>
              <a:cs typeface="Calibri" panose="020F0502020204030204" pitchFamily="34" charset="0"/>
            </a:endParaRPr>
          </a:p>
        </p:txBody>
      </p:sp>
      <p:sp>
        <p:nvSpPr>
          <p:cNvPr id="6" name="文本框 5"/>
          <p:cNvSpPr txBox="1"/>
          <p:nvPr/>
        </p:nvSpPr>
        <p:spPr>
          <a:xfrm>
            <a:off x="453390" y="1034415"/>
            <a:ext cx="6880225" cy="486410"/>
          </a:xfrm>
          <a:prstGeom prst="rect">
            <a:avLst/>
          </a:prstGeom>
          <a:noFill/>
        </p:spPr>
        <p:txBody>
          <a:bodyPr wrap="square" rtlCol="0">
            <a:noAutofit/>
          </a:bodyPr>
          <a:p>
            <a:r>
              <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rPr>
              <a:t>LLama.cpp </a:t>
            </a:r>
            <a:endParaRPr lang="en-US" altLang="zh-C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mn-ea"/>
            </a:endParaRPr>
          </a:p>
        </p:txBody>
      </p:sp>
    </p:spTree>
  </p:cSld>
  <p:clrMapOvr>
    <a:masterClrMapping/>
  </p:clrMapOvr>
</p:sld>
</file>

<file path=ppt/tags/tag1.xml><?xml version="1.0" encoding="utf-8"?>
<p:tagLst xmlns:p="http://schemas.openxmlformats.org/presentationml/2006/main">
  <p:tag name="commondata" val="eyJoZGlkIjoiMmRkMzk1Mjg4MTg1ZDEyYzg3OGRlMmU3NzM3MGIyMzMifQ=="/>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3855</Words>
  <Application>WPS 演示</Application>
  <PresentationFormat>宽屏</PresentationFormat>
  <Paragraphs>168</Paragraphs>
  <Slides>16</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Calibri</vt:lpstr>
      <vt:lpstr>微软雅黑</vt:lpstr>
      <vt:lpstr>Times New Roman</vt:lpstr>
      <vt:lpstr>Arial Unicode MS</vt:lpstr>
      <vt:lpstr>Arial Unicode MS</vt:lpstr>
      <vt:lpstr>Malgun Gothic</vt:lpstr>
      <vt:lpstr>等线</vt:lpstr>
      <vt:lpstr>Yu Gothic</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TS</dc:creator>
  <cp:lastModifiedBy>朱星宇</cp:lastModifiedBy>
  <cp:revision>208</cp:revision>
  <dcterms:created xsi:type="dcterms:W3CDTF">2021-03-04T02:28:00Z</dcterms:created>
  <dcterms:modified xsi:type="dcterms:W3CDTF">2024-04-22T09:17:43Z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690E05517676423482C90DF28324915D_12</vt:lpwstr>
  </property>
  <property fmtid="{D5CDD505-2E9C-101B-9397-08002B2CF9AE}" pid="3" name="KSOProductBuildVer">
    <vt:lpwstr>2052-12.1.0.16417</vt:lpwstr>
  </property>
</Properties>
</file>