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69" r:id="rId4"/>
    <p:sldId id="261" r:id="rId5"/>
    <p:sldId id="266" r:id="rId6"/>
    <p:sldId id="270" r:id="rId7"/>
    <p:sldId id="272" r:id="rId8"/>
    <p:sldId id="274" r:id="rId9"/>
    <p:sldId id="258" r:id="rId10"/>
    <p:sldId id="260" r:id="rId11"/>
    <p:sldId id="271" r:id="rId12"/>
    <p:sldId id="273" r:id="rId13"/>
    <p:sldId id="275" r:id="rId14"/>
    <p:sldId id="262" r:id="rId15"/>
    <p:sldId id="27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6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7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4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6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2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7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2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9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2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4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5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3BF595-A147-4A5E-80BA-C4A03EFB859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B9ADD1-B9CA-46BB-AA5F-504729BC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" TargetMode="External"/><Relationship Id="rId2" Type="http://schemas.openxmlformats.org/officeDocument/2006/relationships/hyperlink" Target="https://www.ncbi.nlm.nih.gov/pmc/articles/PMC74766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Mittal%20D%5BAuthor%5D&amp;cauthor=true&amp;cauthor_uid=32921862" TargetMode="External"/><Relationship Id="rId2" Type="http://schemas.openxmlformats.org/officeDocument/2006/relationships/hyperlink" Target="https://www.ncbi.nlm.nih.gov/pubmed/?term=Jain%20G%5BAuthor%5D&amp;cauthor=true&amp;cauthor_uid=3292186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.springer.com/journal/41870" TargetMode="External"/><Relationship Id="rId5" Type="http://schemas.openxmlformats.org/officeDocument/2006/relationships/hyperlink" Target="https://www.ncbi.nlm.nih.gov/pubmed/?term=Mittal%20MK%5BAuthor%5D&amp;cauthor=true&amp;cauthor_uid=32921862" TargetMode="External"/><Relationship Id="rId4" Type="http://schemas.openxmlformats.org/officeDocument/2006/relationships/hyperlink" Target="https://www.ncbi.nlm.nih.gov/pubmed/?term=Thakur%20D%5BAuthor%5D&amp;cauthor=true&amp;cauthor_uid=3292186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%3A%2F%2Fwww.kaggle.com%2Fpaultimothymooney%2Fchest-xray-pneumonia&amp;v=nHQDDAAzIsI&amp;event=video_description&amp;redir_token=QUFFLUhqbmdqbUNuSUVJMEI0akk3ckdLbUJMVGlOVGlHd3xBQ3Jtc0trbktWNjdKczZycHRKeHNZM3pFNHhKT1l1T3VneEhOV2FQNkZCWm85OW1TYW9GbE85cjEySDBsdmxuNExxbDE1NkN0NEY0UlIxNnBVVVpUUEg4TVdlR2pTazVzbEI2V2h6Z2JkRWJ1eWRURVdUTUgxQQ%3D%3D" TargetMode="External"/><Relationship Id="rId2" Type="http://schemas.openxmlformats.org/officeDocument/2006/relationships/hyperlink" Target="https://www.youtube.com/redirect?q=https%3A%2F%2Fgithub.com%2Fieee8023%2Fcovid-chestxray-dataset&amp;v=nHQDDAAzIsI&amp;event=video_description&amp;redir_token=QUFFLUhqbmFVOW9POVNjNDVscG5NLU1UQVJ6VHZwaWw1UXxBQ3Jtc0trTmN0bGZPU2hhMkotUml2aDhlbGpNR1AtcUhjVFRYcGJIVFZEYi0yNUpPOGVGUjdoTnVUdHRCbmFicHZKWEtBdmdUSEFCTEt4eEd0QmZFM1dndldGdG1ZeGtCQUtHY0I5T08zMk5nNHJ0MVA1RERxYw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CE90-F958-4A7E-9F92-61501495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653" y="1660124"/>
            <a:ext cx="7056251" cy="3870664"/>
          </a:xfrm>
        </p:spPr>
        <p:txBody>
          <a:bodyPr/>
          <a:lstStyle/>
          <a:p>
            <a:r>
              <a:rPr lang="en-US" sz="4000" b="1" dirty="0"/>
              <a:t>IEEE GUIDED PROJECT</a:t>
            </a:r>
            <a:br>
              <a:rPr lang="en-US" sz="4000" b="1" dirty="0"/>
            </a:br>
            <a:r>
              <a:rPr lang="en-IN" sz="4000" b="1" dirty="0"/>
              <a:t> </a:t>
            </a:r>
            <a:br>
              <a:rPr lang="en-IN" sz="4000" b="1" dirty="0"/>
            </a:br>
            <a:r>
              <a:rPr lang="en-IN" sz="4000" b="1" dirty="0"/>
              <a:t>IMPLEMENTAION OF DETECTION OF COVID 19 USING PRE COVID DATA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73A6B-7C70-4F19-A7E1-1F49AC06C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678" y="3701623"/>
            <a:ext cx="6815669" cy="1320802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GROUP NO:09</a:t>
            </a:r>
          </a:p>
        </p:txBody>
      </p:sp>
    </p:spTree>
    <p:extLst>
      <p:ext uri="{BB962C8B-B14F-4D97-AF65-F5344CB8AC3E}">
        <p14:creationId xmlns:p14="http://schemas.microsoft.com/office/powerpoint/2010/main" val="12305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5492-A897-43A7-98C5-807F83EA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be used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96A8-E3D8-4E3D-8735-5EECF5DC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3503"/>
            <a:ext cx="9601196" cy="3613212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K-fold </a:t>
            </a:r>
            <a:r>
              <a:rPr lang="en-US" b="0" dirty="0">
                <a:solidFill>
                  <a:srgbClr val="FF0000"/>
                </a:solidFill>
                <a:effectLst/>
                <a:latin typeface="Helvetica Neue"/>
              </a:rPr>
              <a:t>Cross-validation 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is a statistical method used to estimate the skill of machine learning models 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It is commonly used in applied machine learning to compare and select a model for a given predictive modeling problem.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Because it is easy to understand, easy to implement, and results in skill estimates that generally have a lower bias than other methods.</a:t>
            </a:r>
          </a:p>
          <a:p>
            <a:pPr algn="l" fontAlgn="base"/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3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46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C3C6-714B-44E5-AC15-66242849F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9763"/>
            <a:ext cx="11567604" cy="122454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the algorithm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2837-D072-490D-A928-587C024345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2" y="1775534"/>
            <a:ext cx="10591059" cy="444270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The procedure has a single parameter called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k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that refers to the number of groups that a    given data sample is to be split into and hence the procedure is often called k-fold cross-  validation.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</a:rPr>
              <a:t> The general procedure is as follows: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Shuffle the dataset randomly.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Split the dataset into k groups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For each unique group:</a:t>
            </a:r>
          </a:p>
          <a:p>
            <a:pPr marL="457200" lvl="1" indent="0" algn="l" fontAlgn="base">
              <a:buNone/>
            </a:pPr>
            <a:r>
              <a:rPr lang="en-US" sz="2400" dirty="0">
                <a:solidFill>
                  <a:srgbClr val="555555"/>
                </a:solidFill>
                <a:latin typeface="Helvetica Neue"/>
              </a:rPr>
              <a:t>a)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Take the group as a hold out or test data set</a:t>
            </a:r>
          </a:p>
          <a:p>
            <a:pPr marL="457200" lvl="1" indent="0" algn="l" fontAlgn="base">
              <a:buNone/>
            </a:pPr>
            <a:r>
              <a:rPr lang="en-US" sz="2400" dirty="0">
                <a:solidFill>
                  <a:srgbClr val="555555"/>
                </a:solidFill>
                <a:latin typeface="Helvetica Neue"/>
              </a:rPr>
              <a:t>b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)Take the remaining groups as a training data set </a:t>
            </a:r>
          </a:p>
          <a:p>
            <a:pPr marL="457200" lvl="1" indent="0" algn="l" fontAlgn="base">
              <a:buNone/>
            </a:pPr>
            <a:r>
              <a:rPr lang="en-US" sz="2400" dirty="0">
                <a:solidFill>
                  <a:srgbClr val="555555"/>
                </a:solidFill>
                <a:latin typeface="Helvetica Neue"/>
              </a:rPr>
              <a:t>c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)Fit a model on the training set and evaluate it on the test set</a:t>
            </a:r>
          </a:p>
          <a:p>
            <a:pPr marL="457200" lvl="1" indent="0" algn="l" fontAlgn="base">
              <a:buNone/>
            </a:pPr>
            <a:r>
              <a:rPr lang="en-US" sz="2400" dirty="0">
                <a:solidFill>
                  <a:srgbClr val="555555"/>
                </a:solidFill>
                <a:latin typeface="Helvetica Neue"/>
              </a:rPr>
              <a:t>d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)Retain the evaluation score and discard the model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Summarize the skill of the model using the sample of model evaluation scores</a:t>
            </a:r>
          </a:p>
          <a:p>
            <a:pPr marL="0" indent="0" fontAlgn="base">
              <a:buNone/>
            </a:pPr>
            <a:endParaRPr lang="en-US" dirty="0">
              <a:solidFill>
                <a:srgbClr val="555555"/>
              </a:solidFill>
              <a:effectLst/>
              <a:latin typeface="Helvetica Neue"/>
            </a:endParaRPr>
          </a:p>
          <a:p>
            <a:pPr marL="0" indent="0" fontAlgn="base">
              <a:buNone/>
            </a:pPr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742950" lvl="1" indent="-285750" fontAlgn="base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742950" lvl="1" indent="-285750" fontAlgn="base">
              <a:buFont typeface="+mj-lt"/>
              <a:buAutoNum type="arabicPeriod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568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08747-EEEC-4254-88E9-A5761D789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2" y="1657331"/>
            <a:ext cx="9286044" cy="31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3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B3E5E-9978-47CD-8E94-351C4FE2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1" y="694677"/>
            <a:ext cx="10315851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FB2-ACA3-49C3-B260-6D56704C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Display of 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49ED-5797-4CFD-AA1F-32338EBD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Final display of result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positive or negative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03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A7F90-665E-4D21-8D51-F1848758E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"/>
          <a:stretch/>
        </p:blipFill>
        <p:spPr>
          <a:xfrm>
            <a:off x="1305018" y="1003177"/>
            <a:ext cx="8549196" cy="4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9DFC-4AD4-4406-804C-D152AE2E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https://www.ncbi.nlm.nih.gov/pmc/articles/PMC7476608/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https://link.springer.com/article/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19D1-2BBF-42D4-AFA8-41852260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1236"/>
            <a:ext cx="9601196" cy="127838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F5BA-6294-429B-828E-50713359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and accurate detection of COVID-19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timely quarantine and medical treatment in absence of any vaccine is necessity of time to prevent and control of this pandemic.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an alternative diagnostic tool to detect COVID-19 cases utilizing available resources such as Image Processing and advanced deep learning techniques is proposed in this work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method is implemented in four phases, viz., data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through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&amp; Compare with given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ample, predicting and calculating using ML, display of result.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85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9B710F-F0B7-47CB-8C1E-015825C7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7115"/>
              </p:ext>
            </p:extLst>
          </p:nvPr>
        </p:nvGraphicFramePr>
        <p:xfrm>
          <a:off x="941033" y="692458"/>
          <a:ext cx="10481086" cy="5438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1614369405"/>
                    </a:ext>
                  </a:extLst>
                </a:gridCol>
                <a:gridCol w="2605659">
                  <a:extLst>
                    <a:ext uri="{9D8B030D-6E8A-4147-A177-3AD203B41FA5}">
                      <a16:colId xmlns:a16="http://schemas.microsoft.com/office/drawing/2014/main" val="1031716585"/>
                    </a:ext>
                  </a:extLst>
                </a:gridCol>
                <a:gridCol w="2367393">
                  <a:extLst>
                    <a:ext uri="{9D8B030D-6E8A-4147-A177-3AD203B41FA5}">
                      <a16:colId xmlns:a16="http://schemas.microsoft.com/office/drawing/2014/main" val="1924786016"/>
                    </a:ext>
                  </a:extLst>
                </a:gridCol>
                <a:gridCol w="2479028">
                  <a:extLst>
                    <a:ext uri="{9D8B030D-6E8A-4147-A177-3AD203B41FA5}">
                      <a16:colId xmlns:a16="http://schemas.microsoft.com/office/drawing/2014/main" val="2998947543"/>
                    </a:ext>
                  </a:extLst>
                </a:gridCol>
                <a:gridCol w="2082538">
                  <a:extLst>
                    <a:ext uri="{9D8B030D-6E8A-4147-A177-3AD203B41FA5}">
                      <a16:colId xmlns:a16="http://schemas.microsoft.com/office/drawing/2014/main" val="3154243597"/>
                    </a:ext>
                  </a:extLst>
                </a:gridCol>
              </a:tblGrid>
              <a:tr h="8806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PUBLICATION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 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88635"/>
                  </a:ext>
                </a:extLst>
              </a:tr>
              <a:tr h="1723199">
                <a:tc>
                  <a:txBody>
                    <a:bodyPr/>
                    <a:lstStyle/>
                    <a:p>
                      <a:r>
                        <a:rPr lang="en-US" b="1" dirty="0"/>
                        <a:t>    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deep learning approach to detect Covid-19 coronavirus with X-Ray images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Govardhan Jain</a:t>
                      </a:r>
                      <a:endParaRPr lang="en-IN" sz="1800" b="1" i="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Deepti Mittal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endParaRPr lang="en-US" sz="1800" b="1" i="0" u="none" kern="1200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Daksh Thakur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Madhup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K. Mittal</a:t>
                      </a:r>
                      <a:endParaRPr lang="en-IN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NCIB</a:t>
                      </a:r>
                      <a:endParaRPr lang="en-IN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 from Cohen and Kaggle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35867"/>
                  </a:ext>
                </a:extLst>
              </a:tr>
              <a:tr h="281153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2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Machine learning based approaches for detecting COVID-19 using clinical text data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Akib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Mohi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Din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Khanday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</a:p>
                    <a:p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Syed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Tanzeel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Rabani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</a:p>
                    <a:p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Qamar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Rayees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Khan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</a:p>
                    <a:p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Nusrat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Rouf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&amp; </a:t>
                      </a:r>
                    </a:p>
                    <a:p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Masarat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Mohi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="1" i="0" u="sng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</a:t>
                      </a:r>
                      <a:r>
                        <a:rPr lang="en-IN" sz="1800" b="1" i="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Din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International Journal of Information Technology</a:t>
                      </a:r>
                      <a:endParaRPr lang="en-IN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https://github.com/ieee8023/covid-chestxray-dataset/blob/master/metadata.csv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F057-F5E1-41FE-BA3B-BA8F1343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WORKFLOW</a:t>
            </a:r>
            <a:endParaRPr lang="en-IN" sz="5400" b="1" dirty="0"/>
          </a:p>
        </p:txBody>
      </p:sp>
      <p:sp>
        <p:nvSpPr>
          <p:cNvPr id="3" name="Plaque 2">
            <a:extLst>
              <a:ext uri="{FF2B5EF4-FFF2-40B4-BE49-F238E27FC236}">
                <a16:creationId xmlns:a16="http://schemas.microsoft.com/office/drawing/2014/main" id="{CA550649-46B6-431B-A401-929EEFBC28AB}"/>
              </a:ext>
            </a:extLst>
          </p:cNvPr>
          <p:cNvSpPr/>
          <p:nvPr/>
        </p:nvSpPr>
        <p:spPr>
          <a:xfrm>
            <a:off x="789373" y="2441359"/>
            <a:ext cx="1971582" cy="2610909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Data Collection through Kaggle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que 5">
            <a:extLst>
              <a:ext uri="{FF2B5EF4-FFF2-40B4-BE49-F238E27FC236}">
                <a16:creationId xmlns:a16="http://schemas.microsoft.com/office/drawing/2014/main" id="{3C188E51-959A-430C-AE1F-90973D2A3B9A}"/>
              </a:ext>
            </a:extLst>
          </p:cNvPr>
          <p:cNvSpPr/>
          <p:nvPr/>
        </p:nvSpPr>
        <p:spPr>
          <a:xfrm>
            <a:off x="3390085" y="2337416"/>
            <a:ext cx="2277998" cy="2683349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&amp; Compare with given Sample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CAC7FA98-66A2-42CC-A8D8-63D860FD54A0}"/>
              </a:ext>
            </a:extLst>
          </p:cNvPr>
          <p:cNvSpPr/>
          <p:nvPr/>
        </p:nvSpPr>
        <p:spPr>
          <a:xfrm>
            <a:off x="6221519" y="2441359"/>
            <a:ext cx="2253780" cy="2683350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&amp;</a:t>
            </a:r>
          </a:p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using ML</a:t>
            </a:r>
          </a:p>
        </p:txBody>
      </p:sp>
      <p:sp>
        <p:nvSpPr>
          <p:cNvPr id="8" name="Plaque 7">
            <a:extLst>
              <a:ext uri="{FF2B5EF4-FFF2-40B4-BE49-F238E27FC236}">
                <a16:creationId xmlns:a16="http://schemas.microsoft.com/office/drawing/2014/main" id="{6BCF4F2C-BBBA-4774-BD7B-5FA9D486AFF3}"/>
              </a:ext>
            </a:extLst>
          </p:cNvPr>
          <p:cNvSpPr/>
          <p:nvPr/>
        </p:nvSpPr>
        <p:spPr>
          <a:xfrm>
            <a:off x="9128647" y="2423682"/>
            <a:ext cx="2295208" cy="2646261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of Result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4C27FC-6A5D-47E9-9B42-FBD81BBD0244}"/>
              </a:ext>
            </a:extLst>
          </p:cNvPr>
          <p:cNvSpPr/>
          <p:nvPr/>
        </p:nvSpPr>
        <p:spPr>
          <a:xfrm>
            <a:off x="2773408" y="3429000"/>
            <a:ext cx="623683" cy="39624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F9EE40-C888-4E95-8012-91F8BCDCF105}"/>
              </a:ext>
            </a:extLst>
          </p:cNvPr>
          <p:cNvSpPr/>
          <p:nvPr/>
        </p:nvSpPr>
        <p:spPr>
          <a:xfrm>
            <a:off x="5685158" y="3437880"/>
            <a:ext cx="570648" cy="39624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EB5459-EFF1-443D-B5B2-9F505D97FF64}"/>
              </a:ext>
            </a:extLst>
          </p:cNvPr>
          <p:cNvSpPr/>
          <p:nvPr/>
        </p:nvSpPr>
        <p:spPr>
          <a:xfrm>
            <a:off x="8475299" y="3386794"/>
            <a:ext cx="670560" cy="39624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2">
            <a:extLst>
              <a:ext uri="{FF2B5EF4-FFF2-40B4-BE49-F238E27FC236}">
                <a16:creationId xmlns:a16="http://schemas.microsoft.com/office/drawing/2014/main" id="{827F11F5-278D-46A6-AB78-C0EC26E5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56" y="1391020"/>
            <a:ext cx="65246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8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F36C-C1E2-49FC-953C-156568E3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 USED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22B9-A6BF-44D5-ADA3-C50B1E2F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C5-31BC-48DC-9756-2B57377883C8}"/>
              </a:ext>
            </a:extLst>
          </p:cNvPr>
          <p:cNvSpPr txBox="1"/>
          <p:nvPr/>
        </p:nvSpPr>
        <p:spPr>
          <a:xfrm>
            <a:off x="1402672" y="2663302"/>
            <a:ext cx="742173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effectLst/>
              <a:latin typeface="Roboto"/>
              <a:hlinkClick r:id="rId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65FD4"/>
                </a:solidFill>
                <a:latin typeface="Roboto"/>
                <a:hlinkClick r:id="rId3"/>
              </a:rPr>
              <a:t>https://www.kaggle.com/</a:t>
            </a:r>
            <a:r>
              <a:rPr lang="en-IN" dirty="0" err="1">
                <a:solidFill>
                  <a:srgbClr val="065FD4"/>
                </a:solidFill>
                <a:latin typeface="Roboto"/>
                <a:hlinkClick r:id="rId3"/>
              </a:rPr>
              <a:t>paultimothymoo</a:t>
            </a:r>
            <a:r>
              <a:rPr lang="en-IN" dirty="0">
                <a:solidFill>
                  <a:srgbClr val="065FD4"/>
                </a:solidFill>
                <a:latin typeface="Roboto"/>
                <a:hlinkClick r:id="rId3"/>
              </a:rPr>
              <a:t>...</a:t>
            </a:r>
            <a:br>
              <a:rPr lang="en-IN" dirty="0">
                <a:solidFill>
                  <a:srgbClr val="065FD4"/>
                </a:solidFill>
                <a:latin typeface="Roboto"/>
                <a:hlinkClick r:id="rId3"/>
              </a:rPr>
            </a:br>
            <a:endParaRPr lang="en-US" dirty="0">
              <a:latin typeface="Roboto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From this data set X-Ray images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normal patient images are to be used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Normal patient                             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F902E1-9307-4634-8588-5585C94F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8" y="4505416"/>
            <a:ext cx="1251753" cy="163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3C625D-42E1-47B4-AC74-ED0E1E4E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96" y="4572800"/>
            <a:ext cx="1454228" cy="163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4BF-3546-49DA-8B03-D3B2D814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for reading and displaying data 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1959-9C3E-4059-A05F-5EDFD7A4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Functions used for reading and displaying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:-To give the path of required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:-To store image in a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total-split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:-Determining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splitup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-images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:-To count the no of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 images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:-Subplot(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m,n,p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divides the current figure into m by n grid &amp;creates axes in position specified by p.</a:t>
            </a:r>
          </a:p>
        </p:txBody>
      </p:sp>
    </p:spTree>
    <p:extLst>
      <p:ext uri="{BB962C8B-B14F-4D97-AF65-F5344CB8AC3E}">
        <p14:creationId xmlns:p14="http://schemas.microsoft.com/office/powerpoint/2010/main" val="389997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B3786-2870-475A-A5B7-ACFD4B32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0" t="6834" r="3856" b="13334"/>
          <a:stretch/>
        </p:blipFill>
        <p:spPr>
          <a:xfrm>
            <a:off x="727969" y="736848"/>
            <a:ext cx="10582182" cy="52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E66C-490D-4CDD-89E3-D043A62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7517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Image Prepr</a:t>
            </a:r>
            <a:r>
              <a:rPr lang="en-US" sz="4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ocessing</a:t>
            </a: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09D-0993-4445-8A82-A46F349E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Converting Image (COVID +) to Grayscale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Applying Filter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51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949</TotalTime>
  <Words>606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Garamond</vt:lpstr>
      <vt:lpstr>Helvetica Neue</vt:lpstr>
      <vt:lpstr>Roboto</vt:lpstr>
      <vt:lpstr>Wingdings</vt:lpstr>
      <vt:lpstr>Organic</vt:lpstr>
      <vt:lpstr>IEEE GUIDED PROJECT   IMPLEMENTAION OF DETECTION OF COVID 19 USING PRE COVID DATA </vt:lpstr>
      <vt:lpstr>INTRODUCTION</vt:lpstr>
      <vt:lpstr>PowerPoint Presentation</vt:lpstr>
      <vt:lpstr>WORKFLOW</vt:lpstr>
      <vt:lpstr>PowerPoint Presentation</vt:lpstr>
      <vt:lpstr>DATA SET USED</vt:lpstr>
      <vt:lpstr>Code for reading and displaying data set</vt:lpstr>
      <vt:lpstr>PowerPoint Presentation</vt:lpstr>
      <vt:lpstr>Image Preprocessing  </vt:lpstr>
      <vt:lpstr> ML Algorithm to be used</vt:lpstr>
      <vt:lpstr>How the algorithm works?</vt:lpstr>
      <vt:lpstr>PowerPoint Presentation</vt:lpstr>
      <vt:lpstr>PowerPoint Presentation</vt:lpstr>
      <vt:lpstr>Display of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Machine Learning for COVID-19</dc:title>
  <dc:creator>Sakshi Dighade</dc:creator>
  <cp:lastModifiedBy>rutuja sarafdar</cp:lastModifiedBy>
  <cp:revision>62</cp:revision>
  <dcterms:created xsi:type="dcterms:W3CDTF">2020-11-19T12:53:00Z</dcterms:created>
  <dcterms:modified xsi:type="dcterms:W3CDTF">2021-04-28T16:02:37Z</dcterms:modified>
</cp:coreProperties>
</file>