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0" r:id="rId17"/>
    <p:sldId id="271" r:id="rId18"/>
    <p:sldId id="272" r:id="rId19"/>
    <p:sldId id="273" r:id="rId20"/>
    <p:sldId id="274"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288828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67325B-34FE-419F-80B7-BEA1E4B13116}" type="datetimeFigureOut">
              <a:rPr lang="en-IN" smtClean="0"/>
              <a:t>03-10-2018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324003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3237923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320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114233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277746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396137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366575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296218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330446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102634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67325B-34FE-419F-80B7-BEA1E4B13116}" type="datetimeFigureOut">
              <a:rPr lang="en-IN" smtClean="0"/>
              <a:t>03-10-2018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372177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67325B-34FE-419F-80B7-BEA1E4B13116}" type="datetimeFigureOut">
              <a:rPr lang="en-IN" smtClean="0"/>
              <a:t>03-10-2018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105398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400236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268805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467325B-34FE-419F-80B7-BEA1E4B13116}" type="datetimeFigureOut">
              <a:rPr lang="en-IN" smtClean="0"/>
              <a:t>03-10-2018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2169711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67325B-34FE-419F-80B7-BEA1E4B13116}" type="datetimeFigureOut">
              <a:rPr lang="en-IN" smtClean="0"/>
              <a:t>03-10-2018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24A0AF-7FB3-4E71-9EE1-A551E1056C9F}" type="slidenum">
              <a:rPr lang="en-IN" smtClean="0"/>
              <a:t>‹#›</a:t>
            </a:fld>
            <a:endParaRPr lang="en-IN"/>
          </a:p>
        </p:txBody>
      </p:sp>
    </p:spTree>
    <p:extLst>
      <p:ext uri="{BB962C8B-B14F-4D97-AF65-F5344CB8AC3E}">
        <p14:creationId xmlns:p14="http://schemas.microsoft.com/office/powerpoint/2010/main" val="229251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67325B-34FE-419F-80B7-BEA1E4B13116}" type="datetimeFigureOut">
              <a:rPr lang="en-IN" smtClean="0"/>
              <a:t>03-10-2018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A24A0AF-7FB3-4E71-9EE1-A551E1056C9F}" type="slidenum">
              <a:rPr lang="en-IN" smtClean="0"/>
              <a:t>‹#›</a:t>
            </a:fld>
            <a:endParaRPr lang="en-IN"/>
          </a:p>
        </p:txBody>
      </p:sp>
    </p:spTree>
    <p:extLst>
      <p:ext uri="{BB962C8B-B14F-4D97-AF65-F5344CB8AC3E}">
        <p14:creationId xmlns:p14="http://schemas.microsoft.com/office/powerpoint/2010/main" val="99762782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cplusplus/cpp_for_loop.htm" TargetMode="External"/><Relationship Id="rId2" Type="http://schemas.openxmlformats.org/officeDocument/2006/relationships/hyperlink" Target="https://www.tutorialspoint.com/cplusplus/cpp_while_loop.htm" TargetMode="External"/><Relationship Id="rId1" Type="http://schemas.openxmlformats.org/officeDocument/2006/relationships/slideLayout" Target="../slideLayouts/slideLayout2.xml"/><Relationship Id="rId5" Type="http://schemas.openxmlformats.org/officeDocument/2006/relationships/hyperlink" Target="https://www.tutorialspoint.com/cplusplus/cpp_nested_loops.htm" TargetMode="External"/><Relationship Id="rId4" Type="http://schemas.openxmlformats.org/officeDocument/2006/relationships/hyperlink" Target="https://www.tutorialspoint.com/cplusplus/cpp_do_while_loop.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cplusplus/cpp_if_else_statement.htm" TargetMode="External"/><Relationship Id="rId2" Type="http://schemas.openxmlformats.org/officeDocument/2006/relationships/hyperlink" Target="https://www.tutorialspoint.com/cplusplus/cpp_if_statement.htm" TargetMode="External"/><Relationship Id="rId1" Type="http://schemas.openxmlformats.org/officeDocument/2006/relationships/slideLayout" Target="../slideLayouts/slideLayout2.xml"/><Relationship Id="rId6" Type="http://schemas.openxmlformats.org/officeDocument/2006/relationships/hyperlink" Target="https://www.tutorialspoint.com/cplusplus/cpp_nested_switch.htm" TargetMode="External"/><Relationship Id="rId5" Type="http://schemas.openxmlformats.org/officeDocument/2006/relationships/hyperlink" Target="https://www.tutorialspoint.com/cplusplus/cpp_nested_if.htm" TargetMode="External"/><Relationship Id="rId4" Type="http://schemas.openxmlformats.org/officeDocument/2006/relationships/hyperlink" Target="https://www.tutorialspoint.com/cplusplus/cpp_switch_statement.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Decision Making Statements and Loop Statements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1737412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Switch Statements</a:t>
            </a:r>
            <a:endParaRPr lang="en-IN" u="sng" dirty="0"/>
          </a:p>
        </p:txBody>
      </p:sp>
      <p:sp>
        <p:nvSpPr>
          <p:cNvPr id="3" name="Content Placeholder 2"/>
          <p:cNvSpPr>
            <a:spLocks noGrp="1"/>
          </p:cNvSpPr>
          <p:nvPr>
            <p:ph idx="1"/>
          </p:nvPr>
        </p:nvSpPr>
        <p:spPr/>
        <p:txBody>
          <a:bodyPr>
            <a:normAutofit/>
          </a:bodyPr>
          <a:lstStyle/>
          <a:p>
            <a:r>
              <a:rPr lang="en-IN" dirty="0" smtClean="0"/>
              <a:t>Syntax:-</a:t>
            </a:r>
          </a:p>
          <a:p>
            <a:pPr marL="0" indent="0">
              <a:buNone/>
            </a:pPr>
            <a:r>
              <a:rPr lang="en-IN" dirty="0" smtClean="0"/>
              <a:t>switch </a:t>
            </a:r>
            <a:r>
              <a:rPr lang="en-IN" dirty="0"/>
              <a:t>(n)</a:t>
            </a:r>
          </a:p>
          <a:p>
            <a:pPr marL="0" indent="0">
              <a:buNone/>
            </a:pPr>
            <a:r>
              <a:rPr lang="en-IN" dirty="0"/>
              <a:t>{</a:t>
            </a:r>
          </a:p>
          <a:p>
            <a:pPr marL="0" indent="0">
              <a:buNone/>
            </a:pPr>
            <a:r>
              <a:rPr lang="en-IN" dirty="0"/>
              <a:t>    case 1: // code to be executed if n = 1;</a:t>
            </a:r>
          </a:p>
          <a:p>
            <a:pPr marL="0" indent="0">
              <a:buNone/>
            </a:pPr>
            <a:r>
              <a:rPr lang="en-IN" dirty="0"/>
              <a:t>        break;</a:t>
            </a:r>
          </a:p>
          <a:p>
            <a:pPr marL="0" indent="0">
              <a:buNone/>
            </a:pPr>
            <a:r>
              <a:rPr lang="en-IN" dirty="0"/>
              <a:t>    case 2: // code to be executed if n = 2;</a:t>
            </a:r>
          </a:p>
          <a:p>
            <a:pPr marL="0" indent="0">
              <a:buNone/>
            </a:pPr>
            <a:r>
              <a:rPr lang="en-IN" dirty="0"/>
              <a:t>        break;</a:t>
            </a:r>
          </a:p>
          <a:p>
            <a:pPr marL="0" indent="0">
              <a:buNone/>
            </a:pPr>
            <a:r>
              <a:rPr lang="en-IN" dirty="0"/>
              <a:t>    default: // code to be executed if n doesn't match any cases</a:t>
            </a:r>
          </a:p>
          <a:p>
            <a:pPr marL="0" indent="0">
              <a:buNone/>
            </a:pPr>
            <a:r>
              <a:rPr lang="en-IN" dirty="0"/>
              <a:t>}</a:t>
            </a:r>
          </a:p>
        </p:txBody>
      </p:sp>
    </p:spTree>
    <p:extLst>
      <p:ext uri="{BB962C8B-B14F-4D97-AF65-F5344CB8AC3E}">
        <p14:creationId xmlns:p14="http://schemas.microsoft.com/office/powerpoint/2010/main" val="307412588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502920"/>
            <a:ext cx="9613861" cy="5698445"/>
          </a:xfrm>
        </p:spPr>
        <p:txBody>
          <a:bodyPr>
            <a:normAutofit fontScale="85000" lnSpcReduction="10000"/>
          </a:bodyPr>
          <a:lstStyle/>
          <a:p>
            <a:pPr fontAlgn="base"/>
            <a:r>
              <a:rPr lang="en-IN" dirty="0"/>
              <a:t>Switch case statements are a substitute for long if statements that compare a variable to several integral values</a:t>
            </a:r>
          </a:p>
          <a:p>
            <a:pPr fontAlgn="base"/>
            <a:r>
              <a:rPr lang="en-IN" dirty="0"/>
              <a:t>The switch statement is a multiway branch statement. It provides an easy way to dispatch execution to different parts of code based on the value of the expression.</a:t>
            </a:r>
          </a:p>
          <a:p>
            <a:pPr fontAlgn="base"/>
            <a:r>
              <a:rPr lang="en-IN" dirty="0"/>
              <a:t>Switch is a control statement that allows a value to change control of execution</a:t>
            </a:r>
            <a:r>
              <a:rPr lang="en-IN" dirty="0" smtClean="0"/>
              <a:t>.</a:t>
            </a:r>
          </a:p>
          <a:p>
            <a:pPr fontAlgn="base"/>
            <a:r>
              <a:rPr lang="en-IN" dirty="0"/>
              <a:t>Duplicate case values are not allowed.</a:t>
            </a:r>
          </a:p>
          <a:p>
            <a:pPr fontAlgn="base"/>
            <a:r>
              <a:rPr lang="en-IN" dirty="0"/>
              <a:t>The default statement is </a:t>
            </a:r>
            <a:r>
              <a:rPr lang="en-IN" dirty="0" err="1"/>
              <a:t>optional.Even</a:t>
            </a:r>
            <a:r>
              <a:rPr lang="en-IN" dirty="0"/>
              <a:t> if the switch case statement do not have a default statement,</a:t>
            </a:r>
            <a:br>
              <a:rPr lang="en-IN" dirty="0"/>
            </a:br>
            <a:r>
              <a:rPr lang="en-IN" dirty="0"/>
              <a:t>it would run without any problem.</a:t>
            </a:r>
          </a:p>
          <a:p>
            <a:pPr fontAlgn="base"/>
            <a:r>
              <a:rPr lang="en-IN" dirty="0"/>
              <a:t>The break statement is used inside the switch to terminate a statement sequence. When a break statement is reached, the switch terminates, and the flow of control jumps to the next line following the switch statement.</a:t>
            </a:r>
          </a:p>
          <a:p>
            <a:pPr fontAlgn="base"/>
            <a:r>
              <a:rPr lang="en-IN" dirty="0"/>
              <a:t>The break statement is optional. If omitted, execution will continue on into the next case. The flow of control will fall through to subsequent cases until a break is reached.</a:t>
            </a:r>
          </a:p>
          <a:p>
            <a:pPr fontAlgn="base"/>
            <a:r>
              <a:rPr lang="en-IN" dirty="0"/>
              <a:t>Nesting of switch statements are allowed, which means you can have switch statements inside another switch. However nested switch statements should be avoided as it makes program more complex and less readable.</a:t>
            </a:r>
          </a:p>
          <a:p>
            <a:r>
              <a:rPr lang="en-IN" dirty="0"/>
              <a:t/>
            </a:r>
            <a:br>
              <a:rPr lang="en-IN" dirty="0"/>
            </a:br>
            <a:endParaRPr lang="en-IN" dirty="0"/>
          </a:p>
        </p:txBody>
      </p:sp>
    </p:spTree>
    <p:extLst>
      <p:ext uri="{BB962C8B-B14F-4D97-AF65-F5344CB8AC3E}">
        <p14:creationId xmlns:p14="http://schemas.microsoft.com/office/powerpoint/2010/main" val="52135234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098" name="Picture 2" descr="switch-case-in-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0" y="269229"/>
            <a:ext cx="3694176" cy="647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7952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rgbClr val="00B050"/>
                </a:solidFill>
              </a:rPr>
              <a:t>Loop Statements </a:t>
            </a:r>
            <a:endParaRPr lang="en-IN" u="sng" dirty="0">
              <a:solidFill>
                <a:srgbClr val="00B050"/>
              </a:solidFill>
            </a:endParaRPr>
          </a:p>
        </p:txBody>
      </p:sp>
      <p:sp>
        <p:nvSpPr>
          <p:cNvPr id="3" name="Content Placeholder 2"/>
          <p:cNvSpPr>
            <a:spLocks noGrp="1"/>
          </p:cNvSpPr>
          <p:nvPr>
            <p:ph idx="1"/>
          </p:nvPr>
        </p:nvSpPr>
        <p:spPr>
          <a:xfrm>
            <a:off x="140825" y="1488850"/>
            <a:ext cx="7832743" cy="982399"/>
          </a:xfrm>
        </p:spPr>
        <p:txBody>
          <a:bodyPr/>
          <a:lstStyle/>
          <a:p>
            <a:r>
              <a:rPr lang="en-IN" dirty="0">
                <a:solidFill>
                  <a:srgbClr val="FF0000"/>
                </a:solidFill>
              </a:rPr>
              <a:t>A loop statement allows us to execute a statement or group of statements multiple </a:t>
            </a:r>
            <a:r>
              <a:rPr lang="en-IN" dirty="0" smtClean="0">
                <a:solidFill>
                  <a:srgbClr val="FF0000"/>
                </a:solidFill>
              </a:rPr>
              <a:t>times.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17953741"/>
              </p:ext>
            </p:extLst>
          </p:nvPr>
        </p:nvGraphicFramePr>
        <p:xfrm>
          <a:off x="2642616" y="2670048"/>
          <a:ext cx="7651566" cy="4078224"/>
        </p:xfrm>
        <a:graphic>
          <a:graphicData uri="http://schemas.openxmlformats.org/drawingml/2006/table">
            <a:tbl>
              <a:tblPr>
                <a:tableStyleId>{9DCAF9ED-07DC-4A11-8D7F-57B35C25682E}</a:tableStyleId>
              </a:tblPr>
              <a:tblGrid>
                <a:gridCol w="1508397"/>
                <a:gridCol w="6143169"/>
              </a:tblGrid>
              <a:tr h="237408">
                <a:tc>
                  <a:txBody>
                    <a:bodyPr/>
                    <a:lstStyle/>
                    <a:p>
                      <a:pPr algn="l" fontAlgn="t"/>
                      <a:r>
                        <a:rPr lang="en-IN" sz="1200" dirty="0" err="1">
                          <a:effectLst/>
                        </a:rPr>
                        <a:t>Sr.No</a:t>
                      </a:r>
                      <a:endParaRPr lang="en-IN" sz="1200" dirty="0">
                        <a:effectLst/>
                      </a:endParaRPr>
                    </a:p>
                  </a:txBody>
                  <a:tcPr marL="26462" marR="26462" marT="26462" marB="26462"/>
                </a:tc>
                <a:tc>
                  <a:txBody>
                    <a:bodyPr/>
                    <a:lstStyle/>
                    <a:p>
                      <a:pPr algn="ctr" fontAlgn="t"/>
                      <a:r>
                        <a:rPr lang="en-IN" sz="1200">
                          <a:effectLst/>
                        </a:rPr>
                        <a:t>Loop Type &amp; Description</a:t>
                      </a:r>
                    </a:p>
                  </a:txBody>
                  <a:tcPr marL="26462" marR="26462" marT="26462" marB="26462"/>
                </a:tc>
              </a:tr>
              <a:tr h="1167608">
                <a:tc>
                  <a:txBody>
                    <a:bodyPr/>
                    <a:lstStyle/>
                    <a:p>
                      <a:pPr algn="ctr" fontAlgn="t"/>
                      <a:r>
                        <a:rPr lang="en-IN" sz="1200" dirty="0">
                          <a:effectLst/>
                        </a:rPr>
                        <a:t>1</a:t>
                      </a:r>
                    </a:p>
                  </a:txBody>
                  <a:tcPr marL="26462" marR="26462" marT="26462" marB="26462"/>
                </a:tc>
                <a:tc>
                  <a:txBody>
                    <a:bodyPr/>
                    <a:lstStyle/>
                    <a:p>
                      <a:pPr algn="just" fontAlgn="t"/>
                      <a:r>
                        <a:rPr lang="en-IN" sz="1200" u="none" strike="noStrike" dirty="0">
                          <a:effectLst/>
                          <a:hlinkClick r:id="rId2" tooltip="C++ while loop"/>
                        </a:rPr>
                        <a:t>while </a:t>
                      </a:r>
                      <a:r>
                        <a:rPr lang="en-IN" sz="1200" u="none" strike="noStrike" dirty="0" smtClean="0">
                          <a:effectLst/>
                          <a:hlinkClick r:id="rId2" tooltip="C++ while loop"/>
                        </a:rPr>
                        <a:t>loop</a:t>
                      </a:r>
                      <a:endParaRPr lang="en-IN" sz="1200" u="none" strike="noStrike" dirty="0" smtClean="0">
                        <a:effectLst/>
                      </a:endParaRPr>
                    </a:p>
                    <a:p>
                      <a:pPr algn="just" fontAlgn="t"/>
                      <a:r>
                        <a:rPr lang="en-IN" sz="1200" dirty="0" smtClean="0">
                          <a:effectLst/>
                        </a:rPr>
                        <a:t>Repeats </a:t>
                      </a:r>
                      <a:r>
                        <a:rPr lang="en-IN" sz="1200" dirty="0">
                          <a:effectLst/>
                        </a:rPr>
                        <a:t>a statement or group of statements while a given condition is true. It tests the condition before executing the loop body.</a:t>
                      </a:r>
                      <a:endParaRPr lang="en-IN" sz="1200" dirty="0">
                        <a:solidFill>
                          <a:srgbClr val="000000"/>
                        </a:solidFill>
                        <a:effectLst/>
                      </a:endParaRPr>
                    </a:p>
                  </a:txBody>
                  <a:tcPr marL="26462" marR="26462" marT="26462" marB="26462"/>
                </a:tc>
              </a:tr>
              <a:tr h="1029338">
                <a:tc>
                  <a:txBody>
                    <a:bodyPr/>
                    <a:lstStyle/>
                    <a:p>
                      <a:pPr algn="ctr" fontAlgn="t"/>
                      <a:r>
                        <a:rPr lang="en-IN" sz="1200">
                          <a:effectLst/>
                        </a:rPr>
                        <a:t>2</a:t>
                      </a:r>
                    </a:p>
                  </a:txBody>
                  <a:tcPr marL="26462" marR="26462" marT="26462" marB="26462"/>
                </a:tc>
                <a:tc>
                  <a:txBody>
                    <a:bodyPr/>
                    <a:lstStyle/>
                    <a:p>
                      <a:pPr algn="just" fontAlgn="t"/>
                      <a:r>
                        <a:rPr lang="en-IN" sz="1200" u="none" strike="noStrike" dirty="0">
                          <a:effectLst/>
                          <a:hlinkClick r:id="rId3" tooltip="C++ for loop"/>
                        </a:rPr>
                        <a:t>for </a:t>
                      </a:r>
                      <a:r>
                        <a:rPr lang="en-IN" sz="1200" u="none" strike="noStrike" dirty="0" smtClean="0">
                          <a:effectLst/>
                          <a:hlinkClick r:id="rId3" tooltip="C++ for loop"/>
                        </a:rPr>
                        <a:t>loop</a:t>
                      </a:r>
                      <a:endParaRPr lang="en-IN" sz="1200" u="none" strike="noStrike" dirty="0" smtClean="0">
                        <a:effectLst/>
                      </a:endParaRPr>
                    </a:p>
                    <a:p>
                      <a:pPr algn="just" fontAlgn="t"/>
                      <a:r>
                        <a:rPr lang="en-IN" sz="1200" dirty="0" smtClean="0">
                          <a:effectLst/>
                        </a:rPr>
                        <a:t>Execute </a:t>
                      </a:r>
                      <a:r>
                        <a:rPr lang="en-IN" sz="1200" dirty="0">
                          <a:effectLst/>
                        </a:rPr>
                        <a:t>a sequence of statements multiple times and abbreviates the code that manages the loop variable.</a:t>
                      </a:r>
                      <a:endParaRPr lang="en-IN" sz="1200" dirty="0">
                        <a:solidFill>
                          <a:srgbClr val="000000"/>
                        </a:solidFill>
                        <a:effectLst/>
                      </a:endParaRPr>
                    </a:p>
                  </a:txBody>
                  <a:tcPr marL="26462" marR="26462" marT="26462" marB="26462"/>
                </a:tc>
              </a:tr>
              <a:tr h="891070">
                <a:tc>
                  <a:txBody>
                    <a:bodyPr/>
                    <a:lstStyle/>
                    <a:p>
                      <a:pPr algn="ctr" fontAlgn="t"/>
                      <a:r>
                        <a:rPr lang="en-IN" sz="1200">
                          <a:effectLst/>
                        </a:rPr>
                        <a:t>3</a:t>
                      </a:r>
                    </a:p>
                  </a:txBody>
                  <a:tcPr marL="26462" marR="26462" marT="26462" marB="26462"/>
                </a:tc>
                <a:tc>
                  <a:txBody>
                    <a:bodyPr/>
                    <a:lstStyle/>
                    <a:p>
                      <a:pPr algn="just" fontAlgn="t"/>
                      <a:r>
                        <a:rPr lang="en-IN" sz="1200" u="none" strike="noStrike" dirty="0">
                          <a:effectLst/>
                          <a:hlinkClick r:id="rId4" tooltip="C++ do...while loop"/>
                        </a:rPr>
                        <a:t>do...while </a:t>
                      </a:r>
                      <a:r>
                        <a:rPr lang="en-IN" sz="1200" u="none" strike="noStrike" dirty="0" smtClean="0">
                          <a:effectLst/>
                          <a:hlinkClick r:id="rId4" tooltip="C++ do...while loop"/>
                        </a:rPr>
                        <a:t>loop</a:t>
                      </a:r>
                      <a:endParaRPr lang="en-IN" sz="1200" u="none" strike="noStrike" dirty="0" smtClean="0">
                        <a:effectLst/>
                      </a:endParaRPr>
                    </a:p>
                    <a:p>
                      <a:pPr algn="just" fontAlgn="t"/>
                      <a:r>
                        <a:rPr lang="en-IN" sz="1200" dirty="0" smtClean="0">
                          <a:effectLst/>
                        </a:rPr>
                        <a:t>Like </a:t>
                      </a:r>
                      <a:r>
                        <a:rPr lang="en-IN" sz="1200" dirty="0">
                          <a:effectLst/>
                        </a:rPr>
                        <a:t>a ‘while’ statement, except that it tests the condition at the end of the loop body.</a:t>
                      </a:r>
                      <a:endParaRPr lang="en-IN" sz="1200" dirty="0">
                        <a:solidFill>
                          <a:srgbClr val="000000"/>
                        </a:solidFill>
                        <a:effectLst/>
                      </a:endParaRPr>
                    </a:p>
                  </a:txBody>
                  <a:tcPr marL="26462" marR="26462" marT="26462" marB="26462"/>
                </a:tc>
              </a:tr>
              <a:tr h="752800">
                <a:tc>
                  <a:txBody>
                    <a:bodyPr/>
                    <a:lstStyle/>
                    <a:p>
                      <a:pPr algn="ctr" fontAlgn="t"/>
                      <a:r>
                        <a:rPr lang="en-IN" sz="1200">
                          <a:effectLst/>
                        </a:rPr>
                        <a:t>4</a:t>
                      </a:r>
                    </a:p>
                  </a:txBody>
                  <a:tcPr marL="26462" marR="26462" marT="26462" marB="26462"/>
                </a:tc>
                <a:tc>
                  <a:txBody>
                    <a:bodyPr/>
                    <a:lstStyle/>
                    <a:p>
                      <a:pPr algn="just" fontAlgn="t"/>
                      <a:r>
                        <a:rPr lang="en-IN" sz="1200" u="none" strike="noStrike" dirty="0">
                          <a:effectLst/>
                          <a:hlinkClick r:id="rId5" tooltip="C++ nested loops"/>
                        </a:rPr>
                        <a:t>nested </a:t>
                      </a:r>
                      <a:r>
                        <a:rPr lang="en-IN" sz="1200" u="none" strike="noStrike" dirty="0" smtClean="0">
                          <a:effectLst/>
                          <a:hlinkClick r:id="rId5" tooltip="C++ nested loops"/>
                        </a:rPr>
                        <a:t>loops</a:t>
                      </a:r>
                      <a:endParaRPr lang="en-IN" sz="1200" u="none" strike="noStrike" dirty="0" smtClean="0">
                        <a:effectLst/>
                      </a:endParaRPr>
                    </a:p>
                    <a:p>
                      <a:pPr algn="just" fontAlgn="t"/>
                      <a:r>
                        <a:rPr lang="en-IN" sz="1200" dirty="0" smtClean="0">
                          <a:effectLst/>
                        </a:rPr>
                        <a:t>You </a:t>
                      </a:r>
                      <a:r>
                        <a:rPr lang="en-IN" sz="1200" dirty="0">
                          <a:effectLst/>
                        </a:rPr>
                        <a:t>can use one or more loop inside any another ‘while’, ‘for’ or ‘</a:t>
                      </a:r>
                      <a:r>
                        <a:rPr lang="en-IN" sz="1200" dirty="0" err="1">
                          <a:effectLst/>
                        </a:rPr>
                        <a:t>do..while</a:t>
                      </a:r>
                      <a:r>
                        <a:rPr lang="en-IN" sz="1200" dirty="0">
                          <a:effectLst/>
                        </a:rPr>
                        <a:t>’ loop.</a:t>
                      </a:r>
                      <a:endParaRPr lang="en-IN" sz="1200" dirty="0">
                        <a:solidFill>
                          <a:srgbClr val="000000"/>
                        </a:solidFill>
                        <a:effectLst/>
                      </a:endParaRPr>
                    </a:p>
                  </a:txBody>
                  <a:tcPr marL="26462" marR="26462" marT="26462" marB="26462"/>
                </a:tc>
              </a:tr>
            </a:tbl>
          </a:graphicData>
        </a:graphic>
      </p:graphicFrame>
    </p:spTree>
    <p:extLst>
      <p:ext uri="{BB962C8B-B14F-4D97-AF65-F5344CB8AC3E}">
        <p14:creationId xmlns:p14="http://schemas.microsoft.com/office/powerpoint/2010/main" val="386894333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for loop</a:t>
            </a:r>
            <a:endParaRPr lang="en-IN" u="sng" dirty="0"/>
          </a:p>
        </p:txBody>
      </p:sp>
      <p:sp>
        <p:nvSpPr>
          <p:cNvPr id="5" name="Content Placeholder 4"/>
          <p:cNvSpPr>
            <a:spLocks noGrp="1"/>
          </p:cNvSpPr>
          <p:nvPr>
            <p:ph idx="1"/>
          </p:nvPr>
        </p:nvSpPr>
        <p:spPr>
          <a:xfrm>
            <a:off x="680321" y="1481328"/>
            <a:ext cx="10713103" cy="4873751"/>
          </a:xfrm>
        </p:spPr>
        <p:txBody>
          <a:bodyPr>
            <a:normAutofit/>
          </a:bodyPr>
          <a:lstStyle/>
          <a:p>
            <a:r>
              <a:rPr lang="en-IN" b="1" dirty="0"/>
              <a:t>for</a:t>
            </a:r>
            <a:r>
              <a:rPr lang="en-IN" dirty="0"/>
              <a:t> loop is used to execute a set of statement repeatedly until a particular condition is satisfied. we can say it an </a:t>
            </a:r>
            <a:r>
              <a:rPr lang="en-IN" b="1" dirty="0"/>
              <a:t>open ended loop</a:t>
            </a:r>
            <a:r>
              <a:rPr lang="en-IN" b="1" dirty="0" smtClean="0"/>
              <a:t>.</a:t>
            </a:r>
          </a:p>
          <a:p>
            <a:r>
              <a:rPr lang="en-IN" b="1" dirty="0" smtClean="0"/>
              <a:t>Syntax:-</a:t>
            </a:r>
          </a:p>
          <a:p>
            <a:pPr marL="0" indent="0">
              <a:buNone/>
            </a:pPr>
            <a:r>
              <a:rPr lang="en-IN" dirty="0"/>
              <a:t> </a:t>
            </a:r>
            <a:r>
              <a:rPr lang="en-IN" dirty="0" smtClean="0"/>
              <a:t> for(initialization; condition; increment/decrement)</a:t>
            </a:r>
          </a:p>
          <a:p>
            <a:pPr marL="0" indent="0">
              <a:buNone/>
            </a:pPr>
            <a:r>
              <a:rPr lang="en-IN" b="1" dirty="0"/>
              <a:t> </a:t>
            </a:r>
            <a:r>
              <a:rPr lang="en-IN" b="1" dirty="0" smtClean="0"/>
              <a:t>  {</a:t>
            </a:r>
          </a:p>
          <a:p>
            <a:pPr marL="0" indent="0">
              <a:buNone/>
            </a:pPr>
            <a:r>
              <a:rPr lang="en-IN" b="1" dirty="0"/>
              <a:t> </a:t>
            </a:r>
            <a:r>
              <a:rPr lang="en-IN" b="1" dirty="0" smtClean="0"/>
              <a:t>     statement blocks;</a:t>
            </a:r>
          </a:p>
          <a:p>
            <a:pPr marL="0" indent="0">
              <a:buNone/>
            </a:pPr>
            <a:r>
              <a:rPr lang="en-IN" b="1" dirty="0"/>
              <a:t> </a:t>
            </a:r>
            <a:r>
              <a:rPr lang="en-IN" b="1" dirty="0" smtClean="0"/>
              <a:t>  }</a:t>
            </a:r>
          </a:p>
          <a:p>
            <a:r>
              <a:rPr lang="en-IN" dirty="0"/>
              <a:t>In </a:t>
            </a:r>
            <a:r>
              <a:rPr lang="en-IN" b="1" dirty="0"/>
              <a:t>for</a:t>
            </a:r>
            <a:r>
              <a:rPr lang="en-IN" dirty="0"/>
              <a:t> loop we have exactly two semicolons, one after initialization and second after condition. In this loop we can have more than one initialization or increment/decrement, separated using comma operator. </a:t>
            </a:r>
            <a:r>
              <a:rPr lang="en-IN" b="1" dirty="0"/>
              <a:t>for</a:t>
            </a:r>
            <a:r>
              <a:rPr lang="en-IN" dirty="0"/>
              <a:t> loop can have only one </a:t>
            </a:r>
            <a:r>
              <a:rPr lang="en-IN" b="1" dirty="0"/>
              <a:t>condition</a:t>
            </a:r>
            <a:r>
              <a:rPr lang="en-IN" dirty="0"/>
              <a:t>.</a:t>
            </a:r>
            <a:endParaRPr lang="en-IN" b="1" dirty="0"/>
          </a:p>
        </p:txBody>
      </p:sp>
    </p:spTree>
    <p:extLst>
      <p:ext uri="{BB962C8B-B14F-4D97-AF65-F5344CB8AC3E}">
        <p14:creationId xmlns:p14="http://schemas.microsoft.com/office/powerpoint/2010/main" val="17817618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 for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376" y="351472"/>
            <a:ext cx="4937759" cy="6071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048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while loop</a:t>
            </a:r>
            <a:endParaRPr lang="en-IN" u="sng" dirty="0"/>
          </a:p>
        </p:txBody>
      </p:sp>
      <p:sp>
        <p:nvSpPr>
          <p:cNvPr id="3" name="Content Placeholder 2"/>
          <p:cNvSpPr>
            <a:spLocks noGrp="1"/>
          </p:cNvSpPr>
          <p:nvPr>
            <p:ph idx="1"/>
          </p:nvPr>
        </p:nvSpPr>
        <p:spPr/>
        <p:txBody>
          <a:bodyPr/>
          <a:lstStyle/>
          <a:p>
            <a:r>
              <a:rPr lang="en-IN" b="1" dirty="0"/>
              <a:t>while</a:t>
            </a:r>
            <a:r>
              <a:rPr lang="en-IN" dirty="0"/>
              <a:t> loop can be address as an </a:t>
            </a:r>
            <a:r>
              <a:rPr lang="en-IN" b="1" dirty="0"/>
              <a:t>entry control</a:t>
            </a:r>
            <a:r>
              <a:rPr lang="en-IN" dirty="0"/>
              <a:t> loop. It is completed in 3 steps.</a:t>
            </a:r>
          </a:p>
          <a:p>
            <a:r>
              <a:rPr lang="en-IN" dirty="0"/>
              <a:t>Variable initialization.( </a:t>
            </a:r>
            <a:r>
              <a:rPr lang="en-IN" dirty="0" err="1"/>
              <a:t>e.g</a:t>
            </a:r>
            <a:r>
              <a:rPr lang="en-IN" dirty="0"/>
              <a:t> </a:t>
            </a:r>
            <a:r>
              <a:rPr lang="en-IN" dirty="0" err="1"/>
              <a:t>int</a:t>
            </a:r>
            <a:r>
              <a:rPr lang="en-IN" dirty="0"/>
              <a:t> x=0; )</a:t>
            </a:r>
          </a:p>
          <a:p>
            <a:r>
              <a:rPr lang="en-IN" dirty="0"/>
              <a:t>condition( </a:t>
            </a:r>
            <a:r>
              <a:rPr lang="en-IN" dirty="0" err="1"/>
              <a:t>e.g</a:t>
            </a:r>
            <a:r>
              <a:rPr lang="en-IN" dirty="0"/>
              <a:t> while( x&lt;=10) )</a:t>
            </a:r>
          </a:p>
          <a:p>
            <a:r>
              <a:rPr lang="en-IN" dirty="0"/>
              <a:t>Variable increment or decrement ( x++ or x-- or x=x+2 )</a:t>
            </a:r>
          </a:p>
          <a:p>
            <a:endParaRPr lang="en-IN" dirty="0"/>
          </a:p>
        </p:txBody>
      </p:sp>
    </p:spTree>
    <p:extLst>
      <p:ext uri="{BB962C8B-B14F-4D97-AF65-F5344CB8AC3E}">
        <p14:creationId xmlns:p14="http://schemas.microsoft.com/office/powerpoint/2010/main" val="91444238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lstStyle/>
          <a:p>
            <a:pPr marL="0" indent="0">
              <a:buNone/>
            </a:pPr>
            <a:r>
              <a:rPr lang="en-IN" dirty="0" smtClean="0"/>
              <a:t> Variable initialization;</a:t>
            </a:r>
          </a:p>
          <a:p>
            <a:pPr marL="0" indent="0">
              <a:buNone/>
            </a:pPr>
            <a:r>
              <a:rPr lang="en-IN" dirty="0" smtClean="0"/>
              <a:t> while(condition)</a:t>
            </a:r>
          </a:p>
          <a:p>
            <a:pPr marL="0" indent="0">
              <a:buNone/>
            </a:pPr>
            <a:r>
              <a:rPr lang="en-IN" dirty="0" smtClean="0"/>
              <a:t> {</a:t>
            </a:r>
          </a:p>
          <a:p>
            <a:pPr marL="0" indent="0">
              <a:buNone/>
            </a:pPr>
            <a:r>
              <a:rPr lang="en-IN" dirty="0"/>
              <a:t> </a:t>
            </a:r>
            <a:r>
              <a:rPr lang="en-IN" dirty="0" smtClean="0"/>
              <a:t>  statements;</a:t>
            </a:r>
          </a:p>
          <a:p>
            <a:pPr marL="0" indent="0">
              <a:buNone/>
            </a:pPr>
            <a:r>
              <a:rPr lang="en-IN" dirty="0"/>
              <a:t> </a:t>
            </a:r>
            <a:r>
              <a:rPr lang="en-IN" dirty="0" smtClean="0"/>
              <a:t>  variable increment / decrement;</a:t>
            </a:r>
          </a:p>
          <a:p>
            <a:pPr marL="0" indent="0">
              <a:buNone/>
            </a:pPr>
            <a:r>
              <a:rPr lang="en-IN" dirty="0"/>
              <a:t> }</a:t>
            </a:r>
          </a:p>
        </p:txBody>
      </p:sp>
      <p:pic>
        <p:nvPicPr>
          <p:cNvPr id="10242" name="Picture 2" descr="Flowchart of while loop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806" y="941291"/>
            <a:ext cx="3813047" cy="52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44498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 do while loop</a:t>
            </a:r>
            <a:endParaRPr lang="en-IN" u="sng" dirty="0"/>
          </a:p>
        </p:txBody>
      </p:sp>
      <p:sp>
        <p:nvSpPr>
          <p:cNvPr id="3" name="Content Placeholder 2"/>
          <p:cNvSpPr>
            <a:spLocks noGrp="1"/>
          </p:cNvSpPr>
          <p:nvPr>
            <p:ph idx="1"/>
          </p:nvPr>
        </p:nvSpPr>
        <p:spPr/>
        <p:txBody>
          <a:bodyPr/>
          <a:lstStyle/>
          <a:p>
            <a:r>
              <a:rPr lang="en-IN" dirty="0"/>
              <a:t>In some situations it is necessary to execute body of the loop before testing the condition. Such situations can be handled with the help of </a:t>
            </a:r>
            <a:r>
              <a:rPr lang="en-IN" b="1" dirty="0"/>
              <a:t>do-while</a:t>
            </a:r>
            <a:r>
              <a:rPr lang="en-IN" dirty="0"/>
              <a:t> loop. </a:t>
            </a:r>
            <a:r>
              <a:rPr lang="en-IN" b="1" dirty="0"/>
              <a:t>do</a:t>
            </a:r>
            <a:r>
              <a:rPr lang="en-IN" dirty="0"/>
              <a:t> statement evaluates the body of the loop first and at the end, the condition is checked using </a:t>
            </a:r>
            <a:r>
              <a:rPr lang="en-IN" b="1" dirty="0"/>
              <a:t>while</a:t>
            </a:r>
            <a:r>
              <a:rPr lang="en-IN" dirty="0"/>
              <a:t> statement.</a:t>
            </a:r>
            <a:endParaRPr lang="en-IN" dirty="0"/>
          </a:p>
        </p:txBody>
      </p:sp>
    </p:spTree>
    <p:extLst>
      <p:ext uri="{BB962C8B-B14F-4D97-AF65-F5344CB8AC3E}">
        <p14:creationId xmlns:p14="http://schemas.microsoft.com/office/powerpoint/2010/main" val="41092412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lstStyle/>
          <a:p>
            <a:pPr marL="0" indent="0">
              <a:buNone/>
            </a:pPr>
            <a:r>
              <a:rPr lang="en-IN" dirty="0" smtClean="0"/>
              <a:t> do</a:t>
            </a:r>
          </a:p>
          <a:p>
            <a:pPr marL="0" indent="0">
              <a:buNone/>
            </a:pPr>
            <a:r>
              <a:rPr lang="en-IN" dirty="0"/>
              <a:t> </a:t>
            </a:r>
            <a:r>
              <a:rPr lang="en-IN" dirty="0" smtClean="0"/>
              <a:t>{</a:t>
            </a:r>
          </a:p>
          <a:p>
            <a:pPr marL="0" indent="0">
              <a:buNone/>
            </a:pPr>
            <a:r>
              <a:rPr lang="en-IN" dirty="0"/>
              <a:t> </a:t>
            </a:r>
            <a:r>
              <a:rPr lang="en-IN" dirty="0" smtClean="0"/>
              <a:t> statements;</a:t>
            </a:r>
          </a:p>
          <a:p>
            <a:pPr marL="0" indent="0">
              <a:buNone/>
            </a:pPr>
            <a:r>
              <a:rPr lang="en-IN" dirty="0"/>
              <a:t> </a:t>
            </a:r>
            <a:r>
              <a:rPr lang="en-IN" dirty="0" smtClean="0"/>
              <a:t>}</a:t>
            </a:r>
          </a:p>
          <a:p>
            <a:pPr marL="0" indent="0">
              <a:buNone/>
            </a:pPr>
            <a:r>
              <a:rPr lang="en-IN" dirty="0"/>
              <a:t> </a:t>
            </a:r>
            <a:r>
              <a:rPr lang="en-IN" dirty="0" smtClean="0"/>
              <a:t>while(condition);</a:t>
            </a:r>
            <a:endParaRPr lang="en-IN" dirty="0"/>
          </a:p>
        </p:txBody>
      </p:sp>
      <p:pic>
        <p:nvPicPr>
          <p:cNvPr id="11266" name="Picture 2" descr="Flowchart of do while loop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750" y="750759"/>
            <a:ext cx="3547745" cy="574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3400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Decision Making Statements?</a:t>
            </a:r>
            <a:endParaRPr lang="en-IN" dirty="0"/>
          </a:p>
        </p:txBody>
      </p:sp>
      <p:sp>
        <p:nvSpPr>
          <p:cNvPr id="3" name="Content Placeholder 2"/>
          <p:cNvSpPr>
            <a:spLocks noGrp="1"/>
          </p:cNvSpPr>
          <p:nvPr>
            <p:ph idx="1"/>
          </p:nvPr>
        </p:nvSpPr>
        <p:spPr/>
        <p:txBody>
          <a:bodyPr/>
          <a:lstStyle/>
          <a:p>
            <a:r>
              <a:rPr lang="en-IN" dirty="0"/>
              <a:t>Decision making structures require that the programmer specify one or more conditions to be evaluated or tested by the program, along with a statement or statements to be executed if the condition is determined to be true, and optionally, other statements to be executed if the condition is determined to be false.</a:t>
            </a:r>
            <a:endParaRPr lang="en-IN" dirty="0"/>
          </a:p>
        </p:txBody>
      </p:sp>
    </p:spTree>
    <p:extLst>
      <p:ext uri="{BB962C8B-B14F-4D97-AF65-F5344CB8AC3E}">
        <p14:creationId xmlns:p14="http://schemas.microsoft.com/office/powerpoint/2010/main" val="13028560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Jumping out of loop</a:t>
            </a:r>
            <a:endParaRPr lang="en-IN" u="sng" dirty="0"/>
          </a:p>
        </p:txBody>
      </p:sp>
      <p:sp>
        <p:nvSpPr>
          <p:cNvPr id="3" name="Content Placeholder 2"/>
          <p:cNvSpPr>
            <a:spLocks noGrp="1"/>
          </p:cNvSpPr>
          <p:nvPr>
            <p:ph idx="1"/>
          </p:nvPr>
        </p:nvSpPr>
        <p:spPr/>
        <p:txBody>
          <a:bodyPr/>
          <a:lstStyle/>
          <a:p>
            <a:r>
              <a:rPr lang="en-IN" dirty="0"/>
              <a:t>Sometimes, while executing a loop, it becomes necessary to skip a part of the loop or to leave the loop as soon as certain condition </a:t>
            </a:r>
            <a:r>
              <a:rPr lang="en-IN" dirty="0" smtClean="0"/>
              <a:t>becomes </a:t>
            </a:r>
            <a:r>
              <a:rPr lang="en-IN" dirty="0"/>
              <a:t>true, that is jump out of loop. </a:t>
            </a:r>
            <a:endParaRPr lang="en-IN" dirty="0" smtClean="0"/>
          </a:p>
          <a:p>
            <a:r>
              <a:rPr lang="en-IN" dirty="0" smtClean="0"/>
              <a:t>C </a:t>
            </a:r>
            <a:r>
              <a:rPr lang="en-IN" dirty="0"/>
              <a:t>language allows jumping from one statement to another within a </a:t>
            </a:r>
            <a:r>
              <a:rPr lang="en-IN" dirty="0" smtClean="0"/>
              <a:t>loop </a:t>
            </a:r>
            <a:r>
              <a:rPr lang="en-IN" dirty="0"/>
              <a:t>as well as jumping out of the loop</a:t>
            </a:r>
            <a:r>
              <a:rPr lang="en-IN" dirty="0" smtClean="0"/>
              <a:t>.</a:t>
            </a:r>
          </a:p>
          <a:p>
            <a:r>
              <a:rPr lang="en-IN" dirty="0" smtClean="0"/>
              <a:t>We have 2 such statements.</a:t>
            </a:r>
          </a:p>
          <a:p>
            <a:pPr marL="0" indent="0">
              <a:buNone/>
            </a:pPr>
            <a:r>
              <a:rPr lang="en-IN" dirty="0" smtClean="0"/>
              <a:t>1. break statements</a:t>
            </a:r>
          </a:p>
          <a:p>
            <a:pPr marL="0" indent="0">
              <a:buNone/>
            </a:pPr>
            <a:r>
              <a:rPr lang="en-IN" dirty="0" smtClean="0"/>
              <a:t>2. continue statements</a:t>
            </a:r>
            <a:endParaRPr lang="en-IN" dirty="0"/>
          </a:p>
        </p:txBody>
      </p:sp>
    </p:spTree>
    <p:extLst>
      <p:ext uri="{BB962C8B-B14F-4D97-AF65-F5344CB8AC3E}">
        <p14:creationId xmlns:p14="http://schemas.microsoft.com/office/powerpoint/2010/main" val="108523707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1. break statements</a:t>
            </a:r>
            <a:endParaRPr lang="en-IN" u="sng" dirty="0"/>
          </a:p>
        </p:txBody>
      </p:sp>
      <p:sp>
        <p:nvSpPr>
          <p:cNvPr id="3" name="Content Placeholder 2"/>
          <p:cNvSpPr>
            <a:spLocks noGrp="1"/>
          </p:cNvSpPr>
          <p:nvPr>
            <p:ph idx="1"/>
          </p:nvPr>
        </p:nvSpPr>
        <p:spPr/>
        <p:txBody>
          <a:bodyPr/>
          <a:lstStyle/>
          <a:p>
            <a:r>
              <a:rPr lang="en-IN" dirty="0"/>
              <a:t>When </a:t>
            </a:r>
            <a:r>
              <a:rPr lang="en-IN" b="1" dirty="0"/>
              <a:t>break</a:t>
            </a:r>
            <a:r>
              <a:rPr lang="en-IN" dirty="0"/>
              <a:t> statement is encountered inside a loop, the loop is immediately exited and the program continues with the statement immediately following the loop.</a:t>
            </a:r>
          </a:p>
          <a:p>
            <a:r>
              <a:rPr lang="en-IN" dirty="0"/>
              <a:t/>
            </a:r>
            <a:br>
              <a:rPr lang="en-IN" dirty="0"/>
            </a:br>
            <a:endParaRPr lang="en-IN" dirty="0"/>
          </a:p>
        </p:txBody>
      </p:sp>
    </p:spTree>
    <p:extLst>
      <p:ext uri="{BB962C8B-B14F-4D97-AF65-F5344CB8AC3E}">
        <p14:creationId xmlns:p14="http://schemas.microsoft.com/office/powerpoint/2010/main" val="3196081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2. continue statements</a:t>
            </a:r>
            <a:endParaRPr lang="en-IN" u="sng" dirty="0"/>
          </a:p>
        </p:txBody>
      </p:sp>
      <p:sp>
        <p:nvSpPr>
          <p:cNvPr id="3" name="Content Placeholder 2"/>
          <p:cNvSpPr>
            <a:spLocks noGrp="1"/>
          </p:cNvSpPr>
          <p:nvPr>
            <p:ph idx="1"/>
          </p:nvPr>
        </p:nvSpPr>
        <p:spPr/>
        <p:txBody>
          <a:bodyPr/>
          <a:lstStyle/>
          <a:p>
            <a:r>
              <a:rPr lang="en-IN" dirty="0"/>
              <a:t>It causes the control to go directly to the test-condition and then continue the loop process. </a:t>
            </a:r>
            <a:endParaRPr lang="en-IN" dirty="0" smtClean="0"/>
          </a:p>
          <a:p>
            <a:r>
              <a:rPr lang="en-IN" dirty="0" smtClean="0"/>
              <a:t>On </a:t>
            </a:r>
            <a:r>
              <a:rPr lang="en-IN" dirty="0"/>
              <a:t>encountering continue, cursor leave the current cycle of loop, and starts with the next cycle</a:t>
            </a:r>
            <a:endParaRPr lang="en-IN" dirty="0"/>
          </a:p>
        </p:txBody>
      </p:sp>
    </p:spTree>
    <p:extLst>
      <p:ext uri="{BB962C8B-B14F-4D97-AF65-F5344CB8AC3E}">
        <p14:creationId xmlns:p14="http://schemas.microsoft.com/office/powerpoint/2010/main" val="151273019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151" y="2564982"/>
            <a:ext cx="9404723" cy="1400530"/>
          </a:xfrm>
        </p:spPr>
        <p:txBody>
          <a:bodyPr/>
          <a:lstStyle/>
          <a:p>
            <a:pPr algn="ctr"/>
            <a:r>
              <a:rPr lang="en-IN" sz="5400" i="1" dirty="0" smtClean="0"/>
              <a:t>Thank you</a:t>
            </a:r>
            <a:endParaRPr lang="en-IN" sz="5400" i="1" dirty="0"/>
          </a:p>
        </p:txBody>
      </p:sp>
    </p:spTree>
    <p:extLst>
      <p:ext uri="{BB962C8B-B14F-4D97-AF65-F5344CB8AC3E}">
        <p14:creationId xmlns:p14="http://schemas.microsoft.com/office/powerpoint/2010/main" val="4124101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Various Decisions making statements</a:t>
            </a:r>
            <a:endParaRPr lang="en-IN"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445730"/>
              </p:ext>
            </p:extLst>
          </p:nvPr>
        </p:nvGraphicFramePr>
        <p:xfrm>
          <a:off x="1362456" y="2139696"/>
          <a:ext cx="9034272" cy="4443983"/>
        </p:xfrm>
        <a:graphic>
          <a:graphicData uri="http://schemas.openxmlformats.org/drawingml/2006/table">
            <a:tbl>
              <a:tblPr>
                <a:tableStyleId>{B301B821-A1FF-4177-AEE7-76D212191A09}</a:tableStyleId>
              </a:tblPr>
              <a:tblGrid>
                <a:gridCol w="1013557"/>
                <a:gridCol w="8020715"/>
              </a:tblGrid>
              <a:tr h="498190">
                <a:tc>
                  <a:txBody>
                    <a:bodyPr/>
                    <a:lstStyle/>
                    <a:p>
                      <a:pPr algn="l" fontAlgn="t"/>
                      <a:r>
                        <a:rPr lang="en-IN" sz="1400" dirty="0" err="1" smtClean="0">
                          <a:effectLst/>
                        </a:rPr>
                        <a:t>Sl.No</a:t>
                      </a:r>
                      <a:endParaRPr lang="en-IN" sz="1400" dirty="0">
                        <a:effectLst/>
                      </a:endParaRPr>
                    </a:p>
                  </a:txBody>
                  <a:tcPr marL="21232" marR="21232" marT="21232" marB="21232"/>
                </a:tc>
                <a:tc>
                  <a:txBody>
                    <a:bodyPr/>
                    <a:lstStyle/>
                    <a:p>
                      <a:pPr algn="ctr" fontAlgn="t"/>
                      <a:r>
                        <a:rPr lang="en-IN" sz="1400">
                          <a:effectLst/>
                        </a:rPr>
                        <a:t>Statement &amp; Description</a:t>
                      </a:r>
                    </a:p>
                  </a:txBody>
                  <a:tcPr marL="21232" marR="21232" marT="21232" marB="21232"/>
                </a:tc>
              </a:tr>
              <a:tr h="724741">
                <a:tc>
                  <a:txBody>
                    <a:bodyPr/>
                    <a:lstStyle/>
                    <a:p>
                      <a:pPr algn="ctr" fontAlgn="t"/>
                      <a:r>
                        <a:rPr lang="en-IN" sz="1400">
                          <a:effectLst/>
                        </a:rPr>
                        <a:t>1</a:t>
                      </a:r>
                    </a:p>
                  </a:txBody>
                  <a:tcPr marL="21232" marR="21232" marT="21232" marB="21232"/>
                </a:tc>
                <a:tc>
                  <a:txBody>
                    <a:bodyPr/>
                    <a:lstStyle/>
                    <a:p>
                      <a:pPr algn="just" fontAlgn="t"/>
                      <a:r>
                        <a:rPr lang="en-IN" sz="1400" u="none" strike="noStrike" dirty="0">
                          <a:effectLst/>
                          <a:hlinkClick r:id="rId2" tooltip="C++ if statement"/>
                        </a:rPr>
                        <a:t>if </a:t>
                      </a:r>
                      <a:r>
                        <a:rPr lang="en-IN" sz="1400" u="none" strike="noStrike" dirty="0" smtClean="0">
                          <a:effectLst/>
                          <a:hlinkClick r:id="rId2" tooltip="C++ if statement"/>
                        </a:rPr>
                        <a:t>statement</a:t>
                      </a:r>
                      <a:endParaRPr lang="en-IN" sz="1400" u="none" strike="noStrike" dirty="0" smtClean="0">
                        <a:effectLst/>
                      </a:endParaRPr>
                    </a:p>
                    <a:p>
                      <a:pPr algn="just" fontAlgn="t"/>
                      <a:r>
                        <a:rPr lang="en-IN" sz="1400" dirty="0" smtClean="0">
                          <a:effectLst/>
                        </a:rPr>
                        <a:t>An </a:t>
                      </a:r>
                      <a:r>
                        <a:rPr lang="en-IN" sz="1400" dirty="0">
                          <a:effectLst/>
                        </a:rPr>
                        <a:t>‘if’ statement consists of a </a:t>
                      </a:r>
                      <a:r>
                        <a:rPr lang="en-IN" sz="1400" dirty="0" err="1">
                          <a:effectLst/>
                        </a:rPr>
                        <a:t>boolean</a:t>
                      </a:r>
                      <a:r>
                        <a:rPr lang="en-IN" sz="1400" dirty="0">
                          <a:effectLst/>
                        </a:rPr>
                        <a:t> expression followed by one or more statements.</a:t>
                      </a:r>
                      <a:endParaRPr lang="en-IN" sz="1400" dirty="0">
                        <a:solidFill>
                          <a:srgbClr val="000000"/>
                        </a:solidFill>
                        <a:effectLst/>
                      </a:endParaRPr>
                    </a:p>
                  </a:txBody>
                  <a:tcPr marL="21232" marR="21232" marT="21232" marB="21232"/>
                </a:tc>
              </a:tr>
              <a:tr h="1046829">
                <a:tc>
                  <a:txBody>
                    <a:bodyPr/>
                    <a:lstStyle/>
                    <a:p>
                      <a:pPr algn="ctr" fontAlgn="t"/>
                      <a:r>
                        <a:rPr lang="en-IN" sz="1400">
                          <a:effectLst/>
                        </a:rPr>
                        <a:t>2</a:t>
                      </a:r>
                    </a:p>
                  </a:txBody>
                  <a:tcPr marL="21232" marR="21232" marT="21232" marB="21232"/>
                </a:tc>
                <a:tc>
                  <a:txBody>
                    <a:bodyPr/>
                    <a:lstStyle/>
                    <a:p>
                      <a:pPr algn="just" fontAlgn="t"/>
                      <a:r>
                        <a:rPr lang="en-IN" sz="1400" u="none" strike="noStrike" dirty="0">
                          <a:effectLst/>
                          <a:hlinkClick r:id="rId3" tooltip="C++ if...else statement"/>
                        </a:rPr>
                        <a:t>if...else </a:t>
                      </a:r>
                      <a:r>
                        <a:rPr lang="en-IN" sz="1400" u="none" strike="noStrike" dirty="0" smtClean="0">
                          <a:effectLst/>
                          <a:hlinkClick r:id="rId3" tooltip="C++ if...else statement"/>
                        </a:rPr>
                        <a:t>statement</a:t>
                      </a:r>
                      <a:endParaRPr lang="en-IN" sz="1400" u="none" strike="noStrike" dirty="0" smtClean="0">
                        <a:effectLst/>
                      </a:endParaRPr>
                    </a:p>
                    <a:p>
                      <a:pPr algn="just" fontAlgn="t"/>
                      <a:r>
                        <a:rPr lang="en-IN" sz="1400" dirty="0" smtClean="0">
                          <a:effectLst/>
                        </a:rPr>
                        <a:t>An </a:t>
                      </a:r>
                      <a:r>
                        <a:rPr lang="en-IN" sz="1400" dirty="0">
                          <a:effectLst/>
                        </a:rPr>
                        <a:t>‘if’ statement can be followed by an optional ‘else’ statement, which executes when the </a:t>
                      </a:r>
                      <a:r>
                        <a:rPr lang="en-IN" sz="1400" dirty="0" err="1">
                          <a:effectLst/>
                        </a:rPr>
                        <a:t>boolean</a:t>
                      </a:r>
                      <a:r>
                        <a:rPr lang="en-IN" sz="1400" dirty="0">
                          <a:effectLst/>
                        </a:rPr>
                        <a:t> expression is false.</a:t>
                      </a:r>
                      <a:endParaRPr lang="en-IN" sz="1400" dirty="0">
                        <a:solidFill>
                          <a:srgbClr val="000000"/>
                        </a:solidFill>
                        <a:effectLst/>
                      </a:endParaRPr>
                    </a:p>
                  </a:txBody>
                  <a:tcPr marL="21232" marR="21232" marT="21232" marB="21232"/>
                </a:tc>
              </a:tr>
              <a:tr h="724741">
                <a:tc>
                  <a:txBody>
                    <a:bodyPr/>
                    <a:lstStyle/>
                    <a:p>
                      <a:pPr algn="ctr" fontAlgn="t"/>
                      <a:r>
                        <a:rPr lang="en-IN" sz="1400">
                          <a:effectLst/>
                        </a:rPr>
                        <a:t>3</a:t>
                      </a:r>
                    </a:p>
                  </a:txBody>
                  <a:tcPr marL="21232" marR="21232" marT="21232" marB="21232"/>
                </a:tc>
                <a:tc>
                  <a:txBody>
                    <a:bodyPr/>
                    <a:lstStyle/>
                    <a:p>
                      <a:pPr algn="just" fontAlgn="t"/>
                      <a:r>
                        <a:rPr lang="en-IN" sz="1400" u="none" strike="noStrike" dirty="0">
                          <a:effectLst/>
                          <a:hlinkClick r:id="rId4" tooltip="C++ switch statement"/>
                        </a:rPr>
                        <a:t>switch </a:t>
                      </a:r>
                      <a:r>
                        <a:rPr lang="en-IN" sz="1400" u="none" strike="noStrike" dirty="0" smtClean="0">
                          <a:effectLst/>
                          <a:hlinkClick r:id="rId4" tooltip="C++ switch statement"/>
                        </a:rPr>
                        <a:t>statement</a:t>
                      </a:r>
                      <a:endParaRPr lang="en-IN" sz="1400" u="none" strike="noStrike" dirty="0" smtClean="0">
                        <a:effectLst/>
                      </a:endParaRPr>
                    </a:p>
                    <a:p>
                      <a:pPr algn="just" fontAlgn="t"/>
                      <a:r>
                        <a:rPr lang="en-IN" sz="1400" dirty="0" smtClean="0">
                          <a:effectLst/>
                        </a:rPr>
                        <a:t>A </a:t>
                      </a:r>
                      <a:r>
                        <a:rPr lang="en-IN" sz="1400" dirty="0">
                          <a:effectLst/>
                        </a:rPr>
                        <a:t>‘switch’ statement allows a variable to be tested for equality against a list of values.</a:t>
                      </a:r>
                      <a:endParaRPr lang="en-IN" sz="1400" dirty="0">
                        <a:solidFill>
                          <a:srgbClr val="000000"/>
                        </a:solidFill>
                        <a:effectLst/>
                      </a:endParaRPr>
                    </a:p>
                  </a:txBody>
                  <a:tcPr marL="21232" marR="21232" marT="21232" marB="21232"/>
                </a:tc>
              </a:tr>
              <a:tr h="724741">
                <a:tc>
                  <a:txBody>
                    <a:bodyPr/>
                    <a:lstStyle/>
                    <a:p>
                      <a:pPr algn="ctr" fontAlgn="t"/>
                      <a:r>
                        <a:rPr lang="en-IN" sz="1400">
                          <a:effectLst/>
                        </a:rPr>
                        <a:t>4</a:t>
                      </a:r>
                    </a:p>
                  </a:txBody>
                  <a:tcPr marL="21232" marR="21232" marT="21232" marB="21232"/>
                </a:tc>
                <a:tc>
                  <a:txBody>
                    <a:bodyPr/>
                    <a:lstStyle/>
                    <a:p>
                      <a:pPr algn="just" fontAlgn="t"/>
                      <a:r>
                        <a:rPr lang="en-IN" sz="1400" u="none" strike="noStrike" dirty="0">
                          <a:effectLst/>
                          <a:hlinkClick r:id="rId5" tooltip="C++ nested if statements"/>
                        </a:rPr>
                        <a:t>nested if </a:t>
                      </a:r>
                      <a:r>
                        <a:rPr lang="en-IN" sz="1400" u="none" strike="noStrike" dirty="0" smtClean="0">
                          <a:effectLst/>
                          <a:hlinkClick r:id="rId5" tooltip="C++ nested if statements"/>
                        </a:rPr>
                        <a:t>statements</a:t>
                      </a:r>
                      <a:endParaRPr lang="en-IN" sz="1400" u="none" strike="noStrike" dirty="0" smtClean="0">
                        <a:effectLst/>
                      </a:endParaRPr>
                    </a:p>
                    <a:p>
                      <a:pPr algn="just" fontAlgn="t"/>
                      <a:r>
                        <a:rPr lang="en-IN" sz="1400" dirty="0" smtClean="0">
                          <a:effectLst/>
                        </a:rPr>
                        <a:t>You </a:t>
                      </a:r>
                      <a:r>
                        <a:rPr lang="en-IN" sz="1400" dirty="0">
                          <a:effectLst/>
                        </a:rPr>
                        <a:t>can use one ‘if’ or ‘else if’ statement inside another ‘if’ or ‘else if’ statement(s).</a:t>
                      </a:r>
                      <a:endParaRPr lang="en-IN" sz="1400" dirty="0">
                        <a:solidFill>
                          <a:srgbClr val="000000"/>
                        </a:solidFill>
                        <a:effectLst/>
                      </a:endParaRPr>
                    </a:p>
                  </a:txBody>
                  <a:tcPr marL="21232" marR="21232" marT="21232" marB="21232"/>
                </a:tc>
              </a:tr>
              <a:tr h="724741">
                <a:tc>
                  <a:txBody>
                    <a:bodyPr/>
                    <a:lstStyle/>
                    <a:p>
                      <a:pPr algn="ctr" fontAlgn="t"/>
                      <a:r>
                        <a:rPr lang="en-IN" sz="1400">
                          <a:effectLst/>
                        </a:rPr>
                        <a:t>5</a:t>
                      </a:r>
                    </a:p>
                  </a:txBody>
                  <a:tcPr marL="21232" marR="21232" marT="21232" marB="21232"/>
                </a:tc>
                <a:tc>
                  <a:txBody>
                    <a:bodyPr/>
                    <a:lstStyle/>
                    <a:p>
                      <a:pPr algn="just" fontAlgn="t"/>
                      <a:r>
                        <a:rPr lang="en-IN" sz="1400" u="none" strike="noStrike" dirty="0">
                          <a:effectLst/>
                          <a:hlinkClick r:id="rId6" tooltip="C++ nested switch statements"/>
                        </a:rPr>
                        <a:t>nested switch </a:t>
                      </a:r>
                      <a:r>
                        <a:rPr lang="en-IN" sz="1400" u="none" strike="noStrike" dirty="0" smtClean="0">
                          <a:effectLst/>
                          <a:hlinkClick r:id="rId6" tooltip="C++ nested switch statements"/>
                        </a:rPr>
                        <a:t>statements</a:t>
                      </a:r>
                      <a:endParaRPr lang="en-IN" sz="1400" u="none" strike="noStrike" dirty="0" smtClean="0">
                        <a:effectLst/>
                      </a:endParaRPr>
                    </a:p>
                    <a:p>
                      <a:pPr algn="just" fontAlgn="t"/>
                      <a:r>
                        <a:rPr lang="en-IN" sz="1400" dirty="0" smtClean="0">
                          <a:effectLst/>
                        </a:rPr>
                        <a:t>You </a:t>
                      </a:r>
                      <a:r>
                        <a:rPr lang="en-IN" sz="1400" dirty="0">
                          <a:effectLst/>
                        </a:rPr>
                        <a:t>can use one ‘switch’ statement inside another ‘switch’ statement(s).</a:t>
                      </a:r>
                      <a:endParaRPr lang="en-IN" sz="1400" dirty="0">
                        <a:solidFill>
                          <a:srgbClr val="000000"/>
                        </a:solidFill>
                        <a:effectLst/>
                      </a:endParaRPr>
                    </a:p>
                  </a:txBody>
                  <a:tcPr marL="21232" marR="21232" marT="21232" marB="21232"/>
                </a:tc>
              </a:tr>
            </a:tbl>
          </a:graphicData>
        </a:graphic>
      </p:graphicFrame>
    </p:spTree>
    <p:extLst>
      <p:ext uri="{BB962C8B-B14F-4D97-AF65-F5344CB8AC3E}">
        <p14:creationId xmlns:p14="http://schemas.microsoft.com/office/powerpoint/2010/main" val="1041716619"/>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If statements</a:t>
            </a:r>
            <a:endParaRPr lang="en-IN" u="sng" dirty="0"/>
          </a:p>
        </p:txBody>
      </p:sp>
      <p:sp>
        <p:nvSpPr>
          <p:cNvPr id="3" name="Content Placeholder 2"/>
          <p:cNvSpPr>
            <a:spLocks noGrp="1"/>
          </p:cNvSpPr>
          <p:nvPr>
            <p:ph idx="1"/>
          </p:nvPr>
        </p:nvSpPr>
        <p:spPr>
          <a:xfrm>
            <a:off x="1103313" y="2052918"/>
            <a:ext cx="6239319" cy="4320450"/>
          </a:xfrm>
        </p:spPr>
        <p:txBody>
          <a:bodyPr>
            <a:normAutofit/>
          </a:bodyPr>
          <a:lstStyle/>
          <a:p>
            <a:r>
              <a:rPr lang="en-IN" dirty="0" smtClean="0"/>
              <a:t>Syntax:-</a:t>
            </a:r>
          </a:p>
          <a:p>
            <a:pPr marL="0" indent="0">
              <a:buNone/>
            </a:pPr>
            <a:r>
              <a:rPr lang="en-IN" dirty="0" smtClean="0"/>
              <a:t>  if (expression)</a:t>
            </a:r>
          </a:p>
          <a:p>
            <a:pPr marL="0" indent="0">
              <a:buNone/>
            </a:pPr>
            <a:r>
              <a:rPr lang="en-IN" dirty="0" smtClean="0"/>
              <a:t> {</a:t>
            </a:r>
          </a:p>
          <a:p>
            <a:pPr marL="0" indent="0">
              <a:buNone/>
            </a:pPr>
            <a:r>
              <a:rPr lang="en-IN" dirty="0"/>
              <a:t> </a:t>
            </a:r>
            <a:r>
              <a:rPr lang="en-IN" dirty="0" smtClean="0"/>
              <a:t>    statements inside;</a:t>
            </a:r>
          </a:p>
          <a:p>
            <a:pPr marL="0" indent="0">
              <a:buNone/>
            </a:pPr>
            <a:r>
              <a:rPr lang="en-IN" dirty="0"/>
              <a:t> </a:t>
            </a:r>
            <a:r>
              <a:rPr lang="en-IN" dirty="0" smtClean="0"/>
              <a:t>}</a:t>
            </a:r>
          </a:p>
          <a:p>
            <a:pPr marL="0" indent="0">
              <a:buNone/>
            </a:pPr>
            <a:r>
              <a:rPr lang="en-IN" dirty="0" smtClean="0"/>
              <a:t> Statements outside;</a:t>
            </a:r>
          </a:p>
          <a:p>
            <a:r>
              <a:rPr lang="en-IN" dirty="0"/>
              <a:t>If the </a:t>
            </a:r>
            <a:r>
              <a:rPr lang="en-IN" i="1" dirty="0"/>
              <a:t>expression</a:t>
            </a:r>
            <a:r>
              <a:rPr lang="en-IN" dirty="0"/>
              <a:t> is true, then 'statement-inside' it will be executed, otherwise 'statement-inside' is skipped and only 'statement-outside' is executed.</a:t>
            </a:r>
            <a:endParaRPr lang="en-IN" dirty="0"/>
          </a:p>
        </p:txBody>
      </p:sp>
      <p:pic>
        <p:nvPicPr>
          <p:cNvPr id="2051" name="Picture 3" descr="Flowchat of if statement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806" y="1033272"/>
            <a:ext cx="3264281" cy="505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7326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If else statements</a:t>
            </a:r>
            <a:endParaRPr lang="en-IN" u="sng" dirty="0"/>
          </a:p>
        </p:txBody>
      </p:sp>
      <p:sp>
        <p:nvSpPr>
          <p:cNvPr id="3" name="Content Placeholder 2"/>
          <p:cNvSpPr>
            <a:spLocks noGrp="1"/>
          </p:cNvSpPr>
          <p:nvPr>
            <p:ph idx="1"/>
          </p:nvPr>
        </p:nvSpPr>
        <p:spPr>
          <a:xfrm>
            <a:off x="680321" y="2231136"/>
            <a:ext cx="9935863" cy="3968495"/>
          </a:xfrm>
        </p:spPr>
        <p:txBody>
          <a:bodyPr>
            <a:normAutofit fontScale="92500" lnSpcReduction="20000"/>
          </a:bodyPr>
          <a:lstStyle/>
          <a:p>
            <a:r>
              <a:rPr lang="en-IN" dirty="0" smtClean="0"/>
              <a:t>Syntax:-</a:t>
            </a:r>
          </a:p>
          <a:p>
            <a:pPr marL="0" indent="0">
              <a:buNone/>
            </a:pPr>
            <a:r>
              <a:rPr lang="en-IN" dirty="0" smtClean="0"/>
              <a:t>  if (expression</a:t>
            </a:r>
          </a:p>
          <a:p>
            <a:pPr marL="0" indent="0">
              <a:buNone/>
            </a:pPr>
            <a:r>
              <a:rPr lang="en-IN" dirty="0"/>
              <a:t> </a:t>
            </a:r>
            <a:r>
              <a:rPr lang="en-IN" dirty="0" smtClean="0"/>
              <a:t> {</a:t>
            </a:r>
          </a:p>
          <a:p>
            <a:pPr marL="0" indent="0">
              <a:buNone/>
            </a:pPr>
            <a:r>
              <a:rPr lang="en-IN" dirty="0"/>
              <a:t> </a:t>
            </a:r>
            <a:r>
              <a:rPr lang="en-IN" dirty="0" smtClean="0"/>
              <a:t>   statements block-1;</a:t>
            </a:r>
          </a:p>
          <a:p>
            <a:pPr marL="0" indent="0">
              <a:buNone/>
            </a:pPr>
            <a:r>
              <a:rPr lang="en-IN" dirty="0"/>
              <a:t> </a:t>
            </a:r>
            <a:r>
              <a:rPr lang="en-IN" dirty="0" smtClean="0"/>
              <a:t> }</a:t>
            </a:r>
          </a:p>
          <a:p>
            <a:pPr marL="0" indent="0">
              <a:buNone/>
            </a:pPr>
            <a:r>
              <a:rPr lang="en-IN" dirty="0"/>
              <a:t> </a:t>
            </a:r>
            <a:r>
              <a:rPr lang="en-IN" dirty="0" smtClean="0"/>
              <a:t>else</a:t>
            </a:r>
          </a:p>
          <a:p>
            <a:pPr marL="0" indent="0">
              <a:buNone/>
            </a:pPr>
            <a:r>
              <a:rPr lang="en-IN" dirty="0"/>
              <a:t> </a:t>
            </a:r>
            <a:r>
              <a:rPr lang="en-IN" dirty="0" smtClean="0"/>
              <a:t> {</a:t>
            </a:r>
          </a:p>
          <a:p>
            <a:pPr marL="0" indent="0">
              <a:buNone/>
            </a:pPr>
            <a:r>
              <a:rPr lang="en-IN" dirty="0" smtClean="0"/>
              <a:t>     statements block-2;</a:t>
            </a:r>
          </a:p>
          <a:p>
            <a:pPr marL="0" indent="0">
              <a:buNone/>
            </a:pPr>
            <a:r>
              <a:rPr lang="en-IN" dirty="0"/>
              <a:t> </a:t>
            </a:r>
            <a:r>
              <a:rPr lang="en-IN" dirty="0" smtClean="0"/>
              <a:t> }</a:t>
            </a:r>
          </a:p>
          <a:p>
            <a:r>
              <a:rPr lang="en-IN" dirty="0"/>
              <a:t>If the 'expression' is true, the 'statement-block1' is executed, else 'statement-block1' is skipped and 'statement-block2' is executed.</a:t>
            </a:r>
            <a:endParaRPr lang="en-IN" dirty="0"/>
          </a:p>
        </p:txBody>
      </p:sp>
      <p:pic>
        <p:nvPicPr>
          <p:cNvPr id="12290" name="Picture 2" descr="Flowchart of if...else statement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078" y="452717"/>
            <a:ext cx="3648329" cy="487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23560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Nested if else statements</a:t>
            </a:r>
            <a:endParaRPr lang="en-IN" u="sng" dirty="0"/>
          </a:p>
        </p:txBody>
      </p:sp>
      <p:sp>
        <p:nvSpPr>
          <p:cNvPr id="3" name="Content Placeholder 2"/>
          <p:cNvSpPr>
            <a:spLocks noGrp="1"/>
          </p:cNvSpPr>
          <p:nvPr>
            <p:ph idx="1"/>
          </p:nvPr>
        </p:nvSpPr>
        <p:spPr>
          <a:xfrm>
            <a:off x="872345" y="1746504"/>
            <a:ext cx="4906663" cy="4727447"/>
          </a:xfrm>
        </p:spPr>
        <p:txBody>
          <a:bodyPr>
            <a:normAutofit fontScale="62500" lnSpcReduction="20000"/>
          </a:bodyPr>
          <a:lstStyle/>
          <a:p>
            <a:r>
              <a:rPr lang="en-IN" dirty="0" smtClean="0"/>
              <a:t>Syntax:- </a:t>
            </a:r>
          </a:p>
          <a:p>
            <a:pPr marL="0" indent="0">
              <a:buNone/>
            </a:pPr>
            <a:r>
              <a:rPr lang="en-IN" dirty="0" smtClean="0"/>
              <a:t>  if(expression)</a:t>
            </a:r>
          </a:p>
          <a:p>
            <a:pPr marL="0" indent="0">
              <a:buNone/>
            </a:pPr>
            <a:r>
              <a:rPr lang="en-IN" dirty="0" smtClean="0"/>
              <a:t>  {</a:t>
            </a:r>
          </a:p>
          <a:p>
            <a:pPr marL="0" indent="0">
              <a:buNone/>
            </a:pPr>
            <a:r>
              <a:rPr lang="en-IN" dirty="0"/>
              <a:t> </a:t>
            </a:r>
            <a:r>
              <a:rPr lang="en-IN" dirty="0" smtClean="0"/>
              <a:t>   if(expression1)</a:t>
            </a:r>
          </a:p>
          <a:p>
            <a:pPr marL="0" indent="0">
              <a:buNone/>
            </a:pPr>
            <a:r>
              <a:rPr lang="en-IN" dirty="0"/>
              <a:t> </a:t>
            </a:r>
            <a:r>
              <a:rPr lang="en-IN" dirty="0" smtClean="0"/>
              <a:t>   {</a:t>
            </a:r>
          </a:p>
          <a:p>
            <a:pPr marL="0" indent="0">
              <a:buNone/>
            </a:pPr>
            <a:r>
              <a:rPr lang="en-IN" dirty="0"/>
              <a:t> </a:t>
            </a:r>
            <a:r>
              <a:rPr lang="en-IN" dirty="0" smtClean="0"/>
              <a:t>      statement block1;</a:t>
            </a:r>
          </a:p>
          <a:p>
            <a:pPr marL="0" indent="0">
              <a:buNone/>
            </a:pPr>
            <a:r>
              <a:rPr lang="en-IN" dirty="0"/>
              <a:t> </a:t>
            </a:r>
            <a:r>
              <a:rPr lang="en-IN" dirty="0" smtClean="0"/>
              <a:t>   }</a:t>
            </a:r>
          </a:p>
          <a:p>
            <a:pPr marL="0" indent="0">
              <a:buNone/>
            </a:pPr>
            <a:r>
              <a:rPr lang="en-IN" dirty="0"/>
              <a:t> </a:t>
            </a:r>
            <a:r>
              <a:rPr lang="en-IN" dirty="0" smtClean="0"/>
              <a:t>   else</a:t>
            </a:r>
          </a:p>
          <a:p>
            <a:pPr marL="0" indent="0">
              <a:buNone/>
            </a:pPr>
            <a:r>
              <a:rPr lang="en-IN" dirty="0"/>
              <a:t> </a:t>
            </a:r>
            <a:r>
              <a:rPr lang="en-IN" dirty="0" smtClean="0"/>
              <a:t>   {</a:t>
            </a:r>
          </a:p>
          <a:p>
            <a:pPr marL="0" indent="0">
              <a:buNone/>
            </a:pPr>
            <a:r>
              <a:rPr lang="en-IN" dirty="0"/>
              <a:t> </a:t>
            </a:r>
            <a:r>
              <a:rPr lang="en-IN" dirty="0" smtClean="0"/>
              <a:t>       statement block2;</a:t>
            </a:r>
          </a:p>
          <a:p>
            <a:pPr marL="0" indent="0">
              <a:buNone/>
            </a:pPr>
            <a:r>
              <a:rPr lang="en-IN" dirty="0"/>
              <a:t> </a:t>
            </a:r>
            <a:r>
              <a:rPr lang="en-IN" dirty="0" smtClean="0"/>
              <a:t>    }</a:t>
            </a:r>
          </a:p>
          <a:p>
            <a:pPr marL="0" indent="0">
              <a:buNone/>
            </a:pPr>
            <a:r>
              <a:rPr lang="en-IN" dirty="0"/>
              <a:t> </a:t>
            </a:r>
            <a:r>
              <a:rPr lang="en-IN" dirty="0" smtClean="0"/>
              <a:t> }</a:t>
            </a:r>
          </a:p>
          <a:p>
            <a:pPr marL="0" indent="0">
              <a:buNone/>
            </a:pPr>
            <a:r>
              <a:rPr lang="en-IN" dirty="0"/>
              <a:t> </a:t>
            </a:r>
            <a:r>
              <a:rPr lang="en-IN" dirty="0" smtClean="0"/>
              <a:t> else</a:t>
            </a:r>
          </a:p>
          <a:p>
            <a:pPr marL="0" indent="0">
              <a:buNone/>
            </a:pPr>
            <a:r>
              <a:rPr lang="en-IN" dirty="0"/>
              <a:t> </a:t>
            </a:r>
            <a:r>
              <a:rPr lang="en-IN" dirty="0" smtClean="0"/>
              <a:t> {</a:t>
            </a:r>
          </a:p>
          <a:p>
            <a:pPr marL="0" indent="0">
              <a:buNone/>
            </a:pPr>
            <a:r>
              <a:rPr lang="en-IN" dirty="0"/>
              <a:t> </a:t>
            </a:r>
            <a:r>
              <a:rPr lang="en-IN" dirty="0" smtClean="0"/>
              <a:t>    statement block3;</a:t>
            </a:r>
          </a:p>
          <a:p>
            <a:pPr marL="0" indent="0">
              <a:buNone/>
            </a:pPr>
            <a:r>
              <a:rPr lang="en-IN" dirty="0"/>
              <a:t>  }</a:t>
            </a:r>
          </a:p>
        </p:txBody>
      </p:sp>
    </p:spTree>
    <p:extLst>
      <p:ext uri="{BB962C8B-B14F-4D97-AF65-F5344CB8AC3E}">
        <p14:creationId xmlns:p14="http://schemas.microsoft.com/office/powerpoint/2010/main" val="3417525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38328"/>
            <a:ext cx="8946541" cy="5910071"/>
          </a:xfrm>
        </p:spPr>
        <p:txBody>
          <a:bodyPr/>
          <a:lstStyle/>
          <a:p>
            <a:r>
              <a:rPr lang="en-IN" dirty="0"/>
              <a:t>if 'expression' is false the 'statement-block3' will be executed, otherwise it continues to perform the test for 'expression 1' . If the 'expression 1' is true the 'statement-block1' is executed otherwise 'statement-block2' is executed.</a:t>
            </a:r>
            <a:endParaRPr lang="en-IN" dirty="0"/>
          </a:p>
        </p:txBody>
      </p:sp>
    </p:spTree>
    <p:extLst>
      <p:ext uri="{BB962C8B-B14F-4D97-AF65-F5344CB8AC3E}">
        <p14:creationId xmlns:p14="http://schemas.microsoft.com/office/powerpoint/2010/main" val="4008949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else if ladder</a:t>
            </a:r>
            <a:endParaRPr lang="en-IN" u="sng" dirty="0"/>
          </a:p>
        </p:txBody>
      </p:sp>
      <p:sp>
        <p:nvSpPr>
          <p:cNvPr id="3" name="Content Placeholder 2"/>
          <p:cNvSpPr>
            <a:spLocks noGrp="1"/>
          </p:cNvSpPr>
          <p:nvPr>
            <p:ph idx="1"/>
          </p:nvPr>
        </p:nvSpPr>
        <p:spPr>
          <a:xfrm>
            <a:off x="680321" y="2075688"/>
            <a:ext cx="6991495" cy="4553711"/>
          </a:xfrm>
        </p:spPr>
        <p:txBody>
          <a:bodyPr>
            <a:normAutofit fontScale="70000" lnSpcReduction="20000"/>
          </a:bodyPr>
          <a:lstStyle/>
          <a:p>
            <a:r>
              <a:rPr lang="en-IN" dirty="0" smtClean="0"/>
              <a:t>Syntax:-</a:t>
            </a:r>
          </a:p>
          <a:p>
            <a:pPr marL="0" indent="0">
              <a:buNone/>
            </a:pPr>
            <a:r>
              <a:rPr lang="en-IN" dirty="0" smtClean="0"/>
              <a:t>   if(expression 1)</a:t>
            </a:r>
          </a:p>
          <a:p>
            <a:pPr marL="0" indent="0">
              <a:buNone/>
            </a:pPr>
            <a:r>
              <a:rPr lang="en-IN" dirty="0" smtClean="0"/>
              <a:t>   {</a:t>
            </a:r>
          </a:p>
          <a:p>
            <a:pPr marL="0" indent="0">
              <a:buNone/>
            </a:pPr>
            <a:r>
              <a:rPr lang="en-IN" dirty="0"/>
              <a:t> </a:t>
            </a:r>
            <a:r>
              <a:rPr lang="en-IN" dirty="0" smtClean="0"/>
              <a:t>    statement-block2;</a:t>
            </a:r>
          </a:p>
          <a:p>
            <a:pPr marL="0" indent="0">
              <a:buNone/>
            </a:pPr>
            <a:r>
              <a:rPr lang="en-IN" dirty="0"/>
              <a:t> </a:t>
            </a:r>
            <a:r>
              <a:rPr lang="en-IN" dirty="0" smtClean="0"/>
              <a:t>  }</a:t>
            </a:r>
          </a:p>
          <a:p>
            <a:pPr marL="0" indent="0">
              <a:buNone/>
            </a:pPr>
            <a:r>
              <a:rPr lang="en-IN" dirty="0"/>
              <a:t> </a:t>
            </a:r>
            <a:r>
              <a:rPr lang="en-IN" dirty="0" smtClean="0"/>
              <a:t>  else if(expression 2)</a:t>
            </a:r>
          </a:p>
          <a:p>
            <a:pPr marL="0" indent="0">
              <a:buNone/>
            </a:pPr>
            <a:r>
              <a:rPr lang="en-IN" dirty="0"/>
              <a:t> </a:t>
            </a:r>
            <a:r>
              <a:rPr lang="en-IN" dirty="0" smtClean="0"/>
              <a:t>  {</a:t>
            </a:r>
          </a:p>
          <a:p>
            <a:pPr marL="0" indent="0">
              <a:buNone/>
            </a:pPr>
            <a:r>
              <a:rPr lang="en-IN" dirty="0"/>
              <a:t> </a:t>
            </a:r>
            <a:r>
              <a:rPr lang="en-IN" dirty="0" smtClean="0"/>
              <a:t>     statement-block2;</a:t>
            </a:r>
          </a:p>
          <a:p>
            <a:pPr marL="0" indent="0">
              <a:buNone/>
            </a:pPr>
            <a:r>
              <a:rPr lang="en-IN" dirty="0"/>
              <a:t> </a:t>
            </a:r>
            <a:r>
              <a:rPr lang="en-IN" dirty="0" smtClean="0"/>
              <a:t>  }</a:t>
            </a:r>
          </a:p>
          <a:p>
            <a:pPr marL="0" indent="0">
              <a:buNone/>
            </a:pPr>
            <a:r>
              <a:rPr lang="en-IN" dirty="0"/>
              <a:t> </a:t>
            </a:r>
            <a:r>
              <a:rPr lang="en-IN" dirty="0" smtClean="0"/>
              <a:t>  else if (expression3)</a:t>
            </a:r>
          </a:p>
          <a:p>
            <a:pPr marL="0" indent="0">
              <a:buNone/>
            </a:pPr>
            <a:r>
              <a:rPr lang="en-IN" dirty="0"/>
              <a:t> </a:t>
            </a:r>
            <a:r>
              <a:rPr lang="en-IN" dirty="0" smtClean="0"/>
              <a:t>  {</a:t>
            </a:r>
          </a:p>
          <a:p>
            <a:pPr marL="0" indent="0">
              <a:buNone/>
            </a:pPr>
            <a:r>
              <a:rPr lang="en-IN" dirty="0"/>
              <a:t> </a:t>
            </a:r>
            <a:r>
              <a:rPr lang="en-IN" dirty="0" smtClean="0"/>
              <a:t>     statement block3;</a:t>
            </a:r>
          </a:p>
          <a:p>
            <a:pPr marL="0" indent="0">
              <a:buNone/>
            </a:pPr>
            <a:r>
              <a:rPr lang="en-IN" dirty="0"/>
              <a:t> </a:t>
            </a:r>
            <a:r>
              <a:rPr lang="en-IN" dirty="0" smtClean="0"/>
              <a:t>  }</a:t>
            </a:r>
          </a:p>
          <a:p>
            <a:pPr marL="0" indent="0">
              <a:buNone/>
            </a:pPr>
            <a:r>
              <a:rPr lang="en-IN" dirty="0"/>
              <a:t> </a:t>
            </a:r>
            <a:r>
              <a:rPr lang="en-IN" dirty="0" smtClean="0"/>
              <a:t>  else</a:t>
            </a:r>
          </a:p>
          <a:p>
            <a:pPr marL="0" indent="0">
              <a:buNone/>
            </a:pPr>
            <a:r>
              <a:rPr lang="en-IN" dirty="0"/>
              <a:t> </a:t>
            </a:r>
            <a:r>
              <a:rPr lang="en-IN" dirty="0" smtClean="0"/>
              <a:t>    default- statement;</a:t>
            </a:r>
          </a:p>
          <a:p>
            <a:pPr marL="0" indent="0">
              <a:buNone/>
            </a:pPr>
            <a:endParaRPr lang="en-IN" dirty="0"/>
          </a:p>
        </p:txBody>
      </p:sp>
    </p:spTree>
    <p:extLst>
      <p:ext uri="{BB962C8B-B14F-4D97-AF65-F5344CB8AC3E}">
        <p14:creationId xmlns:p14="http://schemas.microsoft.com/office/powerpoint/2010/main" val="1914306543"/>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38328"/>
            <a:ext cx="8946541" cy="5910071"/>
          </a:xfrm>
        </p:spPr>
        <p:txBody>
          <a:bodyPr/>
          <a:lstStyle/>
          <a:p>
            <a:r>
              <a:rPr lang="en-IN" dirty="0"/>
              <a:t>The expression is tested from the top(of the ladder) downwards. As soon as the true condition is found, the statement associated with it is executed.</a:t>
            </a:r>
            <a:endParaRPr lang="en-IN" dirty="0"/>
          </a:p>
        </p:txBody>
      </p:sp>
    </p:spTree>
    <p:extLst>
      <p:ext uri="{BB962C8B-B14F-4D97-AF65-F5344CB8AC3E}">
        <p14:creationId xmlns:p14="http://schemas.microsoft.com/office/powerpoint/2010/main" val="2224599770"/>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252</TotalTime>
  <Words>895</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Decision Making Statements and Loop Statements</vt:lpstr>
      <vt:lpstr>What are Decision Making Statements?</vt:lpstr>
      <vt:lpstr>Various Decisions making statements</vt:lpstr>
      <vt:lpstr>If statements</vt:lpstr>
      <vt:lpstr>If else statements</vt:lpstr>
      <vt:lpstr>Nested if else statements</vt:lpstr>
      <vt:lpstr>PowerPoint Presentation</vt:lpstr>
      <vt:lpstr>else if ladder</vt:lpstr>
      <vt:lpstr>PowerPoint Presentation</vt:lpstr>
      <vt:lpstr>Switch Statements</vt:lpstr>
      <vt:lpstr>PowerPoint Presentation</vt:lpstr>
      <vt:lpstr>PowerPoint Presentation</vt:lpstr>
      <vt:lpstr>Loop Statements </vt:lpstr>
      <vt:lpstr>for loop</vt:lpstr>
      <vt:lpstr>PowerPoint Presentation</vt:lpstr>
      <vt:lpstr>while loop</vt:lpstr>
      <vt:lpstr>Syntax:-</vt:lpstr>
      <vt:lpstr> do while loop</vt:lpstr>
      <vt:lpstr>Syntax:-</vt:lpstr>
      <vt:lpstr>Jumping out of loop</vt:lpstr>
      <vt:lpstr>1. break statements</vt:lpstr>
      <vt:lpstr>2. continue statements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 statements and loop statements</dc:title>
  <dc:creator>Surendran krishnan</dc:creator>
  <cp:lastModifiedBy>Surendran krishnan</cp:lastModifiedBy>
  <cp:revision>18</cp:revision>
  <dcterms:created xsi:type="dcterms:W3CDTF">2018-10-03T14:22:21Z</dcterms:created>
  <dcterms:modified xsi:type="dcterms:W3CDTF">2018-10-03T18:34:32Z</dcterms:modified>
</cp:coreProperties>
</file>