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76" r:id="rId15"/>
    <p:sldId id="268" r:id="rId16"/>
    <p:sldId id="269" r:id="rId17"/>
    <p:sldId id="277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/>
    <p:restoredTop sz="94578"/>
  </p:normalViewPr>
  <p:slideViewPr>
    <p:cSldViewPr snapToGrid="0" snapToObjects="1">
      <p:cViewPr>
        <p:scale>
          <a:sx n="95" d="100"/>
          <a:sy n="95" d="100"/>
        </p:scale>
        <p:origin x="-2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773380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1759F-6C24-334B-B002-023DC48A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66" y="377042"/>
            <a:ext cx="5287487" cy="70361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Binary operators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B585537-F30D-8D40-8477-A38F6A50D557}"/>
              </a:ext>
            </a:extLst>
          </p:cNvPr>
          <p:cNvSpPr/>
          <p:nvPr/>
        </p:nvSpPr>
        <p:spPr>
          <a:xfrm>
            <a:off x="886690" y="1080655"/>
            <a:ext cx="9314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OPERATORS THAT HAVE </a:t>
            </a:r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TWO OPERAND.</a:t>
            </a:r>
            <a:endParaRPr lang="en-IN" b="0" i="0" dirty="0">
              <a:solidFill>
                <a:srgbClr val="000000"/>
              </a:solidFill>
              <a:effectLst/>
              <a:latin typeface="Arial Rounded MT Bold" panose="020F0704030504030204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8D4DA5-B8F2-A74E-843F-4A106CD847E5}"/>
              </a:ext>
            </a:extLst>
          </p:cNvPr>
          <p:cNvSpPr/>
          <p:nvPr/>
        </p:nvSpPr>
        <p:spPr>
          <a:xfrm>
            <a:off x="595666" y="1620875"/>
            <a:ext cx="4369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UNARY OPERATORS</a:t>
            </a:r>
            <a:endParaRPr lang="en-IN" sz="40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31DF10-0226-AD4F-9602-4F31E3C1E889}"/>
              </a:ext>
            </a:extLst>
          </p:cNvPr>
          <p:cNvSpPr txBox="1"/>
          <p:nvPr/>
        </p:nvSpPr>
        <p:spPr>
          <a:xfrm>
            <a:off x="6411118" y="1105658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Eg.  </a:t>
            </a:r>
            <a:r>
              <a:rPr lang="en-US" dirty="0">
                <a:solidFill>
                  <a:schemeClr val="accent1"/>
                </a:solidFill>
                <a:latin typeface="Times" pitchFamily="2" charset="0"/>
              </a:rPr>
              <a:t>a+b, m*n, c/d , </a:t>
            </a:r>
            <a:r>
              <a:rPr lang="en-US" dirty="0">
                <a:latin typeface="Times" pitchFamily="2" charset="0"/>
              </a:rPr>
              <a:t>etc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61E4A9-F67F-9442-B41F-F8139EF15703}"/>
              </a:ext>
            </a:extLst>
          </p:cNvPr>
          <p:cNvSpPr/>
          <p:nvPr/>
        </p:nvSpPr>
        <p:spPr>
          <a:xfrm>
            <a:off x="886689" y="2315527"/>
            <a:ext cx="10311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ONLY </a:t>
            </a:r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ONE VARIABLE 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IS REQUIRED.			</a:t>
            </a:r>
            <a:r>
              <a:rPr lang="en-IN" dirty="0"/>
              <a:t>Eg.     </a:t>
            </a:r>
            <a:r>
              <a:rPr lang="en-IN" dirty="0">
                <a:solidFill>
                  <a:schemeClr val="accent1"/>
                </a:solidFill>
                <a:latin typeface="Times" pitchFamily="2" charset="0"/>
              </a:rPr>
              <a:t>a = - 50; </a:t>
            </a:r>
          </a:p>
          <a:p>
            <a:r>
              <a:rPr lang="en-IN" dirty="0">
                <a:solidFill>
                  <a:schemeClr val="accent1"/>
                </a:solidFill>
                <a:latin typeface="Times" pitchFamily="2" charset="0"/>
              </a:rPr>
              <a:t>													a = + 50</a:t>
            </a:r>
            <a:r>
              <a:rPr lang="en-IN" dirty="0">
                <a:latin typeface="Times" pitchFamily="2" charset="0"/>
              </a:rPr>
              <a:t>;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F3CCE55-1AB6-464A-941D-7B62FBF0352E}"/>
              </a:ext>
            </a:extLst>
          </p:cNvPr>
          <p:cNvSpPr/>
          <p:nvPr/>
        </p:nvSpPr>
        <p:spPr>
          <a:xfrm>
            <a:off x="595666" y="2935672"/>
            <a:ext cx="5467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OPERATORS</a:t>
            </a:r>
            <a:endParaRPr lang="en-IN" sz="40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02E3C33-1AF7-954A-9C79-279C0EBF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84950"/>
              </p:ext>
            </p:extLst>
          </p:nvPr>
        </p:nvGraphicFramePr>
        <p:xfrm>
          <a:off x="6458618" y="3368505"/>
          <a:ext cx="5153892" cy="210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3">
                  <a:extLst>
                    <a:ext uri="{9D8B030D-6E8A-4147-A177-3AD203B41FA5}">
                      <a16:colId xmlns="" xmlns:a16="http://schemas.microsoft.com/office/drawing/2014/main" val="4233496593"/>
                    </a:ext>
                  </a:extLst>
                </a:gridCol>
                <a:gridCol w="2695699">
                  <a:extLst>
                    <a:ext uri="{9D8B030D-6E8A-4147-A177-3AD203B41FA5}">
                      <a16:colId xmlns="" xmlns:a16="http://schemas.microsoft.com/office/drawing/2014/main" val="3157587185"/>
                    </a:ext>
                  </a:extLst>
                </a:gridCol>
              </a:tblGrid>
              <a:tr h="356426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 Operators</a:t>
                      </a:r>
                      <a:endParaRPr lang="en-IN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499440254"/>
                  </a:ext>
                </a:extLst>
              </a:tr>
              <a:tr h="25020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 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7599814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or equal to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43402721"/>
                  </a:ext>
                </a:extLst>
              </a:tr>
              <a:tr h="25020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8244767"/>
                  </a:ext>
                </a:extLst>
              </a:tr>
              <a:tr h="25020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 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15181598"/>
                  </a:ext>
                </a:extLst>
              </a:tr>
              <a:tr h="35642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 or equal to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80475308"/>
                  </a:ext>
                </a:extLst>
              </a:tr>
              <a:tr h="25020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 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equal to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0649816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66674C-298D-0A4F-A246-71EBFB2EE641}"/>
              </a:ext>
            </a:extLst>
          </p:cNvPr>
          <p:cNvSpPr/>
          <p:nvPr/>
        </p:nvSpPr>
        <p:spPr>
          <a:xfrm>
            <a:off x="886690" y="3729038"/>
            <a:ext cx="6218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TO TEST THE RELATION BETWEEN TWO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RELATIONAL OPERATORS ARE BINARY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RETURNS ZERO WHEN THE RELATION IS FALSE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RETURNS A NON-ZERO WHEN IT IS TRUE </a:t>
            </a:r>
            <a:endParaRPr lang="en-US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14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11" grpId="0"/>
      <p:bldP spid="12" grpId="0"/>
      <p:bldP spid="1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AE070-AC28-5E49-922B-C443947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72" y="524885"/>
            <a:ext cx="6166263" cy="5848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F38545C-2B59-E74E-9AC1-AAC2BF230AE6}"/>
              </a:ext>
            </a:extLst>
          </p:cNvPr>
          <p:cNvSpPr/>
          <p:nvPr/>
        </p:nvSpPr>
        <p:spPr>
          <a:xfrm>
            <a:off x="650172" y="1136305"/>
            <a:ext cx="7829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USED TO COMBINE ONE OR MORE RELATIONAL EXPRESSION.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E7F7D05-A0B1-F644-82A8-4BB3C867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3958"/>
              </p:ext>
            </p:extLst>
          </p:nvPr>
        </p:nvGraphicFramePr>
        <p:xfrm>
          <a:off x="2198250" y="1633743"/>
          <a:ext cx="4048170" cy="1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085">
                  <a:extLst>
                    <a:ext uri="{9D8B030D-6E8A-4147-A177-3AD203B41FA5}">
                      <a16:colId xmlns="" xmlns:a16="http://schemas.microsoft.com/office/drawing/2014/main" val="2897629547"/>
                    </a:ext>
                  </a:extLst>
                </a:gridCol>
                <a:gridCol w="2024085">
                  <a:extLst>
                    <a:ext uri="{9D8B030D-6E8A-4147-A177-3AD203B41FA5}">
                      <a16:colId xmlns="" xmlns:a16="http://schemas.microsoft.com/office/drawing/2014/main" val="2498984953"/>
                    </a:ext>
                  </a:extLst>
                </a:gridCol>
              </a:tblGrid>
              <a:tr h="43109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Operators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Meaning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45430295"/>
                  </a:ext>
                </a:extLst>
              </a:tr>
              <a:tr h="32508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||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OR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0992716"/>
                  </a:ext>
                </a:extLst>
              </a:tr>
              <a:tr h="32508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&amp;&amp;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AND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49798302"/>
                  </a:ext>
                </a:extLst>
              </a:tr>
              <a:tr h="32508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!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NOT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631583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113F3BB-0FC7-464D-8FFB-55C5D9A22032}"/>
              </a:ext>
            </a:extLst>
          </p:cNvPr>
          <p:cNvSpPr/>
          <p:nvPr/>
        </p:nvSpPr>
        <p:spPr>
          <a:xfrm>
            <a:off x="650172" y="3315586"/>
            <a:ext cx="6180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OPERATOR (=)</a:t>
            </a:r>
            <a:endParaRPr lang="en-IN" sz="40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3A83B4-9DD1-0C43-9E0F-32F80F74A0A9}"/>
              </a:ext>
            </a:extLst>
          </p:cNvPr>
          <p:cNvSpPr/>
          <p:nvPr/>
        </p:nvSpPr>
        <p:spPr>
          <a:xfrm>
            <a:off x="799878" y="3999430"/>
            <a:ext cx="10679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USED FOR ASSIGNING A VARIABLE TO 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TAKES THE EXPRESSION ON ITS RIGHT-HAND-SIDE AND PLACES IT INTO THE VARIABLE ON ITS LEFT-HAND-SIDE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Eg.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m=5</a:t>
            </a:r>
            <a:r>
              <a:rPr lang="en-IN" dirty="0">
                <a:latin typeface="Verdana" panose="020B0604030504040204" pitchFamily="34" charset="0"/>
                <a:cs typeface="Calibri" panose="020F0502020204030204" pitchFamily="34" charset="0"/>
              </a:rPr>
              <a:t>,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num=10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;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36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E77-08F3-0A4F-8F66-3EC12826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Compound Assignment Operators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AB564BA9-744C-D845-B8F0-E657B057B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29905"/>
              </p:ext>
            </p:extLst>
          </p:nvPr>
        </p:nvGraphicFramePr>
        <p:xfrm>
          <a:off x="1773739" y="2253402"/>
          <a:ext cx="6202199" cy="227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23">
                  <a:extLst>
                    <a:ext uri="{9D8B030D-6E8A-4147-A177-3AD203B41FA5}">
                      <a16:colId xmlns="" xmlns:a16="http://schemas.microsoft.com/office/drawing/2014/main" val="812500842"/>
                    </a:ext>
                  </a:extLst>
                </a:gridCol>
                <a:gridCol w="2070088">
                  <a:extLst>
                    <a:ext uri="{9D8B030D-6E8A-4147-A177-3AD203B41FA5}">
                      <a16:colId xmlns="" xmlns:a16="http://schemas.microsoft.com/office/drawing/2014/main" val="1703771223"/>
                    </a:ext>
                  </a:extLst>
                </a:gridCol>
                <a:gridCol w="2070088">
                  <a:extLst>
                    <a:ext uri="{9D8B030D-6E8A-4147-A177-3AD203B41FA5}">
                      <a16:colId xmlns="" xmlns:a16="http://schemas.microsoft.com/office/drawing/2014/main" val="3760025940"/>
                    </a:ext>
                  </a:extLst>
                </a:gridCol>
              </a:tblGrid>
              <a:tr h="378516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Operator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Example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Equivalent to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06809698"/>
                  </a:ext>
                </a:extLst>
              </a:tr>
              <a:tr h="37851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+ 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A + = 2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 = A + 2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33291785"/>
                  </a:ext>
                </a:extLst>
              </a:tr>
              <a:tr h="37851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- 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 - = 2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 = A - 2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825141939"/>
                  </a:ext>
                </a:extLst>
              </a:tr>
              <a:tr h="37851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% 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 % = 2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 = A % 2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142830477"/>
                  </a:ext>
                </a:extLst>
              </a:tr>
              <a:tr h="37851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/=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A/ = 2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A = A / 2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33668399"/>
                  </a:ext>
                </a:extLst>
              </a:tr>
              <a:tr h="37851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*=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A * = 2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A = A * 2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2965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87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20222-FD4E-D04C-B833-3E2325D3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28" y="21078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Increment(++) and Decrement(--) Operators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8448633-989A-734D-8582-CD5CFE289B94}"/>
              </a:ext>
            </a:extLst>
          </p:cNvPr>
          <p:cNvSpPr/>
          <p:nvPr/>
        </p:nvSpPr>
        <p:spPr>
          <a:xfrm>
            <a:off x="332527" y="1501252"/>
            <a:ext cx="11257789" cy="36933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FOR INCREMENTING AND DECREMENTING THE VALUE OF A VARIABLE BY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CAN BE USED WITH ANY TYPE OF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CANNOT BE USED WITH ANY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INCREMENT AND DECREMENT OPERATORS EACH HAVE TWO FORMS, PRE AND POST.</a:t>
            </a:r>
          </a:p>
          <a:p>
            <a:endParaRPr lang="en-IN" dirty="0">
              <a:solidFill>
                <a:srgbClr val="000000"/>
              </a:solidFill>
              <a:latin typeface="Arial Rounded MT Bold" panose="020F0704030504030204" pitchFamily="34" charset="77"/>
            </a:endParaRP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Pre-increment: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++variable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			Post-increment: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variable++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/>
            </a:r>
            <a:b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</a:b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/>
            </a:r>
            <a:b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</a:b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Pre-decrement: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––variable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			Post-decrement: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variable––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IN PREFIX FORM FIRST VARIABLE IS FIRST INCREMENTED/DECREMENTED, THEN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IN POSTFIX FORM FIRST VARIABLE IS FIRST EVALUATED, THEN INCREMENTED/DECREMENTED</a:t>
            </a:r>
          </a:p>
        </p:txBody>
      </p:sp>
    </p:spTree>
    <p:extLst>
      <p:ext uri="{BB962C8B-B14F-4D97-AF65-F5344CB8AC3E}">
        <p14:creationId xmlns:p14="http://schemas.microsoft.com/office/powerpoint/2010/main" val="6817119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8FC0BA-4B12-1F4C-87F2-C1C9E3DC0C8C}"/>
              </a:ext>
            </a:extLst>
          </p:cNvPr>
          <p:cNvSpPr/>
          <p:nvPr/>
        </p:nvSpPr>
        <p:spPr>
          <a:xfrm>
            <a:off x="2256416" y="697522"/>
            <a:ext cx="782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x, y;</a:t>
            </a:r>
          </a:p>
          <a:p>
            <a:r>
              <a:rPr lang="en-IN" dirty="0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en-IN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j = </a:t>
            </a:r>
            <a:r>
              <a:rPr lang="en-IN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x = ++i; </a:t>
            </a:r>
            <a:r>
              <a:rPr lang="en-IN" dirty="0">
                <a:solidFill>
                  <a:srgbClr val="008400"/>
                </a:solidFill>
                <a:latin typeface="Menlo" panose="020B0609030804020204" pitchFamily="49" charset="0"/>
              </a:rPr>
              <a:t>//add one to i, store the result back in x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y = j++; </a:t>
            </a:r>
            <a:r>
              <a:rPr lang="en-IN" dirty="0">
                <a:solidFill>
                  <a:srgbClr val="008400"/>
                </a:solidFill>
                <a:latin typeface="Menlo" panose="020B0609030804020204" pitchFamily="49" charset="0"/>
              </a:rPr>
              <a:t>//store the value of j to y then add one to j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cout &lt;&lt; x; </a:t>
            </a:r>
            <a:r>
              <a:rPr lang="en-IN" dirty="0">
                <a:solidFill>
                  <a:srgbClr val="008400"/>
                </a:solidFill>
                <a:latin typeface="Menlo" panose="020B0609030804020204" pitchFamily="49" charset="0"/>
              </a:rPr>
              <a:t>//11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cout &lt;&lt; y; </a:t>
            </a:r>
            <a:r>
              <a:rPr lang="en-IN" dirty="0">
                <a:solidFill>
                  <a:srgbClr val="008400"/>
                </a:solidFill>
                <a:latin typeface="Menlo" panose="020B0609030804020204" pitchFamily="49" charset="0"/>
              </a:rPr>
              <a:t>//10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2CAE08-DECF-1A4D-B87B-C24988850CD2}"/>
              </a:ext>
            </a:extLst>
          </p:cNvPr>
          <p:cNvSpPr/>
          <p:nvPr/>
        </p:nvSpPr>
        <p:spPr>
          <a:xfrm>
            <a:off x="685800" y="2698069"/>
            <a:ext cx="5087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sizeof() </a:t>
            </a:r>
            <a:r>
              <a:rPr lang="en-I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7731750-1788-1B44-B889-5507286335C3}"/>
              </a:ext>
            </a:extLst>
          </p:cNvPr>
          <p:cNvSpPr/>
          <p:nvPr/>
        </p:nvSpPr>
        <p:spPr>
          <a:xfrm>
            <a:off x="685800" y="3504577"/>
            <a:ext cx="10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USED TO FIND HOW MANY BYTES ARE REQUIRED FOR AN OBJECT TO STORE IN MEMORY.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C3BAE72-6D41-494B-8725-A8CBE16F6EA9}"/>
              </a:ext>
            </a:extLst>
          </p:cNvPr>
          <p:cNvSpPr/>
          <p:nvPr/>
        </p:nvSpPr>
        <p:spPr>
          <a:xfrm>
            <a:off x="2256416" y="4181685"/>
            <a:ext cx="2744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sizeof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char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returns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1</a:t>
            </a:r>
            <a:r>
              <a:rPr lang="en-IN" dirty="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dirty="0" err="1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sizeof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returns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4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2CCF6E-C514-2744-84A0-5F3C7BC4E791}"/>
              </a:ext>
            </a:extLst>
          </p:cNvPr>
          <p:cNvSpPr txBox="1"/>
          <p:nvPr/>
        </p:nvSpPr>
        <p:spPr>
          <a:xfrm>
            <a:off x="1769424" y="4181685"/>
            <a:ext cx="115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Eg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BFE577-8D64-2446-8770-B69B5B6D290D}"/>
              </a:ext>
            </a:extLst>
          </p:cNvPr>
          <p:cNvSpPr txBox="1"/>
          <p:nvPr/>
        </p:nvSpPr>
        <p:spPr>
          <a:xfrm>
            <a:off x="1769424" y="598900"/>
            <a:ext cx="115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Eg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4773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EF369-C76A-F54F-BB06-88DE1A4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6486895" cy="40673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operator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(?: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6CEE18-F676-2946-A341-F9B326B07EDB}"/>
              </a:ext>
            </a:extLst>
          </p:cNvPr>
          <p:cNvSpPr/>
          <p:nvPr/>
        </p:nvSpPr>
        <p:spPr>
          <a:xfrm>
            <a:off x="685801" y="1324812"/>
            <a:ext cx="1029590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TERNARY OPERATOR AS IT REQUIRES THREE OPERANDS.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Syntax: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	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Conditional_ expression </a:t>
            </a: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expression1</a:t>
            </a: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expression2;</a:t>
            </a:r>
          </a:p>
          <a:p>
            <a:endParaRPr lang="en-IN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IF THE VALUE OF CONDITIONAL EXPRESSION IS TRUE THEN THE EXPRESSION1 IS EVALUATED, OTHERWISE EXPRESSION2 IS EVALUATED.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2760C7-5978-9745-91FD-B4CED164FA4F}"/>
              </a:ext>
            </a:extLst>
          </p:cNvPr>
          <p:cNvSpPr txBox="1"/>
          <p:nvPr/>
        </p:nvSpPr>
        <p:spPr>
          <a:xfrm>
            <a:off x="1508167" y="3573029"/>
            <a:ext cx="115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Eg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D29034-34FC-A54A-9F1D-D6889C340144}"/>
              </a:ext>
            </a:extLst>
          </p:cNvPr>
          <p:cNvSpPr/>
          <p:nvPr/>
        </p:nvSpPr>
        <p:spPr>
          <a:xfrm>
            <a:off x="2216727" y="37730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a = </a:t>
            </a:r>
            <a:r>
              <a:rPr lang="en-IN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b = </a:t>
            </a:r>
            <a:r>
              <a:rPr lang="en-IN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big = (a &gt; b) ? a : b;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63975A-78AF-BE46-A556-A8397239DE02}"/>
              </a:ext>
            </a:extLst>
          </p:cNvPr>
          <p:cNvSpPr txBox="1"/>
          <p:nvPr/>
        </p:nvSpPr>
        <p:spPr>
          <a:xfrm>
            <a:off x="5428508" y="4028127"/>
            <a:ext cx="5768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// </a:t>
            </a:r>
            <a:r>
              <a:rPr lang="en-US" sz="2000" b="1" i="1" dirty="0">
                <a:solidFill>
                  <a:schemeClr val="accent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big</a:t>
            </a:r>
            <a:r>
              <a:rPr lang="en-US" sz="2000" b="1" dirty="0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stores the value of b </a:t>
            </a:r>
            <a:r>
              <a:rPr lang="en-US" sz="2000" b="1" dirty="0" err="1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i.e</a:t>
            </a:r>
            <a:r>
              <a:rPr lang="en-US" sz="2000" b="1" dirty="0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6</a:t>
            </a:r>
          </a:p>
        </p:txBody>
      </p:sp>
    </p:spTree>
    <p:extLst>
      <p:ext uri="{BB962C8B-B14F-4D97-AF65-F5344CB8AC3E}">
        <p14:creationId xmlns:p14="http://schemas.microsoft.com/office/powerpoint/2010/main" val="156220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72DC0-777B-1D4F-A81F-1966DED8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1889CF-1EE8-134B-A8DA-44E0D77E6F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525805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latin typeface="Arial Rounded MT Bold" panose="020F0704030504030204" pitchFamily="34" charset="77"/>
              </a:rPr>
              <a:t> allows us to store the value in the purest form</a:t>
            </a:r>
          </a:p>
          <a:p>
            <a:r>
              <a:rPr lang="en-IN" sz="1800" dirty="0">
                <a:latin typeface="Arial Rounded MT Bold" panose="020F0704030504030204" pitchFamily="34" charset="77"/>
              </a:rPr>
              <a:t>We can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400" dirty="0">
                <a:latin typeface="Arial Rounded MT Bold" panose="020F0704030504030204" pitchFamily="34" charset="77"/>
              </a:rPr>
              <a:t>Manipulate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400" dirty="0">
                <a:latin typeface="Arial Rounded MT Bold" panose="020F0704030504030204" pitchFamily="34" charset="77"/>
              </a:rPr>
              <a:t>Process data</a:t>
            </a:r>
          </a:p>
          <a:p>
            <a:r>
              <a:rPr lang="en-IN" sz="1800" dirty="0">
                <a:latin typeface="Arial Rounded MT Bold" panose="020F0704030504030204" pitchFamily="34" charset="77"/>
              </a:rPr>
              <a:t>C++ supports a large number of data types. </a:t>
            </a:r>
          </a:p>
          <a:p>
            <a:r>
              <a:rPr lang="en-IN" sz="1800" dirty="0">
                <a:latin typeface="Arial Rounded MT Bold" panose="020F0704030504030204" pitchFamily="34" charset="77"/>
              </a:rPr>
              <a:t>The built in or basic data types supported by C++ are integer, floating point and character.</a:t>
            </a:r>
          </a:p>
          <a:p>
            <a:r>
              <a:rPr lang="en-IN" sz="1800" dirty="0">
                <a:latin typeface="Arial Rounded MT Bold" panose="020F0704030504030204" pitchFamily="34" charset="77"/>
              </a:rPr>
              <a:t> C++ also provides the data type bool for variables that can hold only the values True and false.</a:t>
            </a:r>
            <a:endParaRPr lang="en-US" sz="1800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863982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63AE5-B458-F146-875E-F120577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3417"/>
            <a:ext cx="3090552" cy="798616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FA028B-F359-EE47-8083-3855A75267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645287"/>
            <a:ext cx="10394707" cy="33111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Arial Rounded MT Bold" panose="020F0704030504030204" pitchFamily="34" charset="77"/>
              </a:rPr>
              <a:t>Used to modify the basic data types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77"/>
              </a:rPr>
              <a:t>Signed: positive or negative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77"/>
              </a:rPr>
              <a:t>Unsigned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77"/>
              </a:rPr>
              <a:t>Short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77"/>
              </a:rPr>
              <a:t>long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B6A7264-5AA2-9040-A8BA-EDBAF48B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1015"/>
              </p:ext>
            </p:extLst>
          </p:nvPr>
        </p:nvGraphicFramePr>
        <p:xfrm>
          <a:off x="1913246" y="176426"/>
          <a:ext cx="7361382" cy="25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691">
                  <a:extLst>
                    <a:ext uri="{9D8B030D-6E8A-4147-A177-3AD203B41FA5}">
                      <a16:colId xmlns="" xmlns:a16="http://schemas.microsoft.com/office/drawing/2014/main" val="3455812204"/>
                    </a:ext>
                  </a:extLst>
                </a:gridCol>
                <a:gridCol w="3680691">
                  <a:extLst>
                    <a:ext uri="{9D8B030D-6E8A-4147-A177-3AD203B41FA5}">
                      <a16:colId xmlns="" xmlns:a16="http://schemas.microsoft.com/office/drawing/2014/main" val="892087679"/>
                    </a:ext>
                  </a:extLst>
                </a:gridCol>
              </a:tblGrid>
              <a:tr h="36541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Type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Times" pitchFamily="2" charset="0"/>
                        </a:rPr>
                        <a:t>Description</a:t>
                      </a:r>
                      <a:endParaRPr lang="en-IN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80637441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int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Small integer number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926526713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long </a:t>
                      </a:r>
                      <a:r>
                        <a:rPr lang="en-IN" dirty="0" err="1">
                          <a:effectLst/>
                          <a:latin typeface="Times" pitchFamily="2" charset="0"/>
                        </a:rPr>
                        <a:t>int</a:t>
                      </a:r>
                      <a:endParaRPr lang="en-IN" dirty="0">
                        <a:effectLst/>
                        <a:latin typeface="Times" pitchFamily="2" charset="0"/>
                      </a:endParaRP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Large integer number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35319499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float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Small real number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84236569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double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Double precision real number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4581663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long double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Long double precision real number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98578393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" pitchFamily="2" charset="0"/>
                        </a:rPr>
                        <a:t>char</a:t>
                      </a:r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" pitchFamily="2" charset="0"/>
                        </a:rPr>
                        <a:t>A Single Character</a:t>
                      </a:r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3809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9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2066D4-8BCD-FC4C-81AD-C82BFC5F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B7C0A-B656-E343-8EA0-A8541DD5A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1782"/>
            <a:ext cx="10394707" cy="3311189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77"/>
              </a:rPr>
              <a:t>The process in which one pre-defined type of expression is converted into another type.</a:t>
            </a:r>
          </a:p>
          <a:p>
            <a:r>
              <a:rPr lang="en-IN" dirty="0">
                <a:latin typeface="Arial Rounded MT Bold" panose="020F0704030504030204" pitchFamily="34" charset="77"/>
              </a:rPr>
              <a:t>types of conversion: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IN" dirty="0">
                <a:latin typeface="Arial Rounded MT Bold" panose="020F0704030504030204" pitchFamily="34" charset="77"/>
              </a:rPr>
              <a:t>Implicit conversion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IN" dirty="0">
                <a:latin typeface="Arial Rounded MT Bold" panose="020F0704030504030204" pitchFamily="34" charset="77"/>
              </a:rPr>
              <a:t>Explicit conversion</a:t>
            </a:r>
            <a:endParaRPr lang="en-US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50937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20BBD-D3EB-F047-866D-76714585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98872"/>
            <a:ext cx="5905004" cy="68866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1. Implicit conversion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3EF6BD8-07EB-624B-88B4-02026BC54C84}"/>
              </a:ext>
            </a:extLst>
          </p:cNvPr>
          <p:cNvSpPr/>
          <p:nvPr/>
        </p:nvSpPr>
        <p:spPr>
          <a:xfrm>
            <a:off x="1437051" y="1632776"/>
            <a:ext cx="16001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double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a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dirty="0" err="1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b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5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c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solidFill>
                  <a:srgbClr val="99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8.5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a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b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c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6B4054E-7401-E146-8F93-291F79C80151}"/>
              </a:ext>
            </a:extLst>
          </p:cNvPr>
          <p:cNvSpPr/>
          <p:nvPr/>
        </p:nvSpPr>
        <p:spPr>
          <a:xfrm>
            <a:off x="1033290" y="1225488"/>
            <a:ext cx="5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DATA TYPE 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CAN BE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MIXED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 IN THE EXPRESSION.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D7CC1B-E6EB-644E-88F2-2659A411F423}"/>
              </a:ext>
            </a:extLst>
          </p:cNvPr>
          <p:cNvSpPr txBox="1"/>
          <p:nvPr/>
        </p:nvSpPr>
        <p:spPr>
          <a:xfrm>
            <a:off x="1033290" y="163277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C0C0941-08F2-DC4A-9BD6-2C52AAE28362}"/>
              </a:ext>
            </a:extLst>
          </p:cNvPr>
          <p:cNvSpPr/>
          <p:nvPr/>
        </p:nvSpPr>
        <p:spPr>
          <a:xfrm>
            <a:off x="1033290" y="3159252"/>
            <a:ext cx="10144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THE </a:t>
            </a: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LOWER TYPE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 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VARIABLE IS CONVERTED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TO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 THE </a:t>
            </a: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HIGHER TYPE 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VARIABLE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42A8EEF-4221-C742-BD78-37850FBD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14306"/>
              </p:ext>
            </p:extLst>
          </p:nvPr>
        </p:nvGraphicFramePr>
        <p:xfrm>
          <a:off x="7370407" y="1075939"/>
          <a:ext cx="3893786" cy="1920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46893">
                  <a:extLst>
                    <a:ext uri="{9D8B030D-6E8A-4147-A177-3AD203B41FA5}">
                      <a16:colId xmlns="" xmlns:a16="http://schemas.microsoft.com/office/drawing/2014/main" val="1613872804"/>
                    </a:ext>
                  </a:extLst>
                </a:gridCol>
                <a:gridCol w="1946893">
                  <a:extLst>
                    <a:ext uri="{9D8B030D-6E8A-4147-A177-3AD203B41FA5}">
                      <a16:colId xmlns="" xmlns:a16="http://schemas.microsoft.com/office/drawing/2014/main" val="2842086813"/>
                    </a:ext>
                  </a:extLst>
                </a:gridCol>
              </a:tblGrid>
              <a:tr h="26096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Times" pitchFamily="2" charset="0"/>
                        </a:rPr>
                        <a:t>DATA TYPE</a:t>
                      </a:r>
                      <a:endParaRPr lang="en-US" dirty="0">
                        <a:solidFill>
                          <a:schemeClr val="bg1"/>
                        </a:solidFill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PRIORITY</a:t>
                      </a: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1155743168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long double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HIGHEST</a:t>
                      </a: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1304883193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double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endParaRPr lang="en-US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4075086707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float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105236379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long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2065772762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int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3670387489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char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LOWEST</a:t>
                      </a:r>
                    </a:p>
                  </a:txBody>
                  <a:tcPr marL="180000" marR="0" marT="0" marB="0"/>
                </a:tc>
                <a:extLst>
                  <a:ext uri="{0D108BD9-81ED-4DB2-BD59-A6C34878D82A}">
                    <a16:rowId xmlns="" xmlns:a16="http://schemas.microsoft.com/office/drawing/2014/main" val="41536025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D229EC-0437-F946-ADC5-7F0CBA7ACC5E}"/>
              </a:ext>
            </a:extLst>
          </p:cNvPr>
          <p:cNvSpPr/>
          <p:nvPr/>
        </p:nvSpPr>
        <p:spPr>
          <a:xfrm>
            <a:off x="1033290" y="3830157"/>
            <a:ext cx="10308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THE </a:t>
            </a:r>
            <a:r>
              <a:rPr lang="en-IN" dirty="0" err="1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int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VALUE OF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b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IS CONVERTED TO TYPE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float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AND STORED IN A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TEMPORARY VARIABLE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BEFORE BEING MULTIPLIED BY THE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float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VARIABLE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c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. </a:t>
            </a:r>
          </a:p>
          <a:p>
            <a:endParaRPr lang="en-IN" dirty="0">
              <a:latin typeface="Arial Rounded MT Bold" panose="020F0704030504030204" pitchFamily="34" charset="7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THE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RESULT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IS THEN CONVERTED TO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double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SO THAT IT CAN BE ASSIGNED TO THE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double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 VARIABLE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ea typeface="Batang" panose="02030600000101010101" pitchFamily="18" charset="-127"/>
              </a:rPr>
              <a:t>a</a:t>
            </a:r>
            <a:r>
              <a:rPr lang="en-IN" dirty="0">
                <a:latin typeface="Arial Rounded MT Bold" panose="020F0704030504030204" pitchFamily="34" charset="77"/>
                <a:ea typeface="Batang" panose="02030600000101010101" pitchFamily="18" charset="-127"/>
              </a:rPr>
              <a:t>.</a:t>
            </a:r>
            <a:endParaRPr lang="en-US" dirty="0">
              <a:latin typeface="Arial Rounded MT Bold" panose="020F0704030504030204" pitchFamily="34" charset="7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36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720754" cy="3311189"/>
          </a:xfrm>
        </p:spPr>
        <p:txBody>
          <a:bodyPr/>
          <a:lstStyle/>
          <a:p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smallest element </a:t>
            </a:r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of a C++ program that is meaningful to the </a:t>
            </a:r>
            <a:r>
              <a:rPr lang="en-US" sz="1800" b="1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compiler</a:t>
            </a:r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.</a:t>
            </a:r>
          </a:p>
          <a:p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The programmer can write a </a:t>
            </a:r>
            <a:r>
              <a:rPr lang="en-US" sz="1800" b="1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program</a:t>
            </a:r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 by using </a:t>
            </a:r>
            <a:r>
              <a:rPr lang="en-US" sz="1800" b="1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tokens</a:t>
            </a:r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.</a:t>
            </a:r>
          </a:p>
          <a:p>
            <a:r>
              <a:rPr lang="en-US" sz="1800" b="1" dirty="0">
                <a:latin typeface="Arial Rounded MT Bold" charset="0"/>
                <a:ea typeface="Arial Rounded MT Bold" charset="0"/>
                <a:cs typeface="Arial Rounded MT Bold" charset="0"/>
              </a:rPr>
              <a:t>Types of Tokens in C++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Keywords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Identifiers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Literals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Punctuators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Operators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481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3102A-FAA9-6841-BECF-0DD6DB4A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66"/>
            <a:ext cx="5786251" cy="64423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2. Explicit conversion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8053C4-454D-C741-82D4-41A2F8EA3AAA}"/>
              </a:ext>
            </a:extLst>
          </p:cNvPr>
          <p:cNvSpPr/>
          <p:nvPr/>
        </p:nvSpPr>
        <p:spPr>
          <a:xfrm>
            <a:off x="686338" y="1284905"/>
            <a:ext cx="4151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ALSO CALLED </a:t>
            </a: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TYPE CASTING.</a:t>
            </a:r>
            <a:endParaRPr lang="en-US" dirty="0">
              <a:solidFill>
                <a:srgbClr val="C0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3C295C-C5E5-264F-974B-D49E26F8518E}"/>
              </a:ext>
            </a:extLst>
          </p:cNvPr>
          <p:cNvSpPr/>
          <p:nvPr/>
        </p:nvSpPr>
        <p:spPr>
          <a:xfrm>
            <a:off x="685800" y="1685015"/>
            <a:ext cx="9884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TEMPORARILY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 CHANGES A VARIABLE DATA TYPE FROM ITS DECLARED DATA TYPE TO A NEW ONE.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TYPE CASTING </a:t>
            </a:r>
            <a:r>
              <a:rPr lang="en-IN" dirty="0">
                <a:latin typeface="Arial Rounded MT Bold" panose="020F0704030504030204" pitchFamily="34" charset="77"/>
                <a:cs typeface="Calibri" panose="020F0502020204030204" pitchFamily="34" charset="0"/>
              </a:rPr>
              <a:t>CAN ONLY BE DONE ON THE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  <a:cs typeface="Calibri" panose="020F0502020204030204" pitchFamily="34" charset="0"/>
              </a:rPr>
              <a:t>RIGHT HAND SIDE</a:t>
            </a:r>
            <a:r>
              <a:rPr lang="en-IN" dirty="0">
                <a:latin typeface="Arial Rounded MT Bold" panose="020F0704030504030204" pitchFamily="34" charset="77"/>
                <a:cs typeface="Calibri" panose="020F0502020204030204" pitchFamily="34" charset="0"/>
              </a:rPr>
              <a:t> THE ASSIGNMENT STATEMENT.</a:t>
            </a:r>
            <a:endParaRPr lang="en-US" dirty="0">
              <a:latin typeface="Arial Rounded MT Bold" panose="020F0704030504030204" pitchFamily="34" charset="77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10B6436-6B65-A341-9E99-D4631B230812}"/>
              </a:ext>
            </a:extLst>
          </p:cNvPr>
          <p:cNvSpPr/>
          <p:nvPr/>
        </p:nvSpPr>
        <p:spPr>
          <a:xfrm>
            <a:off x="1160813" y="3248188"/>
            <a:ext cx="5505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salary;</a:t>
            </a:r>
          </a:p>
          <a:p>
            <a:r>
              <a:rPr lang="en-IN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double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IN" dirty="0" err="1">
                <a:latin typeface="Batang" panose="02030600000101010101" pitchFamily="18" charset="-127"/>
                <a:ea typeface="Batang" panose="02030600000101010101" pitchFamily="18" charset="-127"/>
              </a:rPr>
              <a:t>totalPay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, bonus= </a:t>
            </a:r>
            <a:r>
              <a:rPr lang="en-IN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2000.0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IN" dirty="0" err="1">
                <a:latin typeface="Batang" panose="02030600000101010101" pitchFamily="18" charset="-127"/>
                <a:ea typeface="Batang" panose="02030600000101010101" pitchFamily="18" charset="-127"/>
              </a:rPr>
              <a:t>totalPay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IN" dirty="0" err="1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static_cast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double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&gt;(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salary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 +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bonus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B97EA2-8F6F-EB4E-A964-23BD2CEC86B2}"/>
              </a:ext>
            </a:extLst>
          </p:cNvPr>
          <p:cNvSpPr txBox="1"/>
          <p:nvPr/>
        </p:nvSpPr>
        <p:spPr>
          <a:xfrm>
            <a:off x="685800" y="2916122"/>
            <a:ext cx="47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47B3EF5-04DA-4645-9CFD-166B1FC87066}"/>
              </a:ext>
            </a:extLst>
          </p:cNvPr>
          <p:cNvSpPr/>
          <p:nvPr/>
        </p:nvSpPr>
        <p:spPr>
          <a:xfrm>
            <a:off x="685799" y="4285496"/>
            <a:ext cx="1058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INITIALLY VARIABLE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salary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 IS DEFINED AS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float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BUT FOR THE ABOVE CALCULATION IT IS FIRST CONVERTED TO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double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 DATA TYPE AND THEN ADDED TO THE VARIABLE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bonus</a:t>
            </a: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.</a:t>
            </a:r>
            <a:endParaRPr lang="en-US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94934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9D2FB0-6807-144C-A330-E2FA8F2F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2" y="222992"/>
            <a:ext cx="7041078" cy="52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2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17131"/>
            <a:ext cx="10394707" cy="3311189"/>
          </a:xfrm>
        </p:spPr>
        <p:txBody>
          <a:bodyPr/>
          <a:lstStyle/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some </a:t>
            </a:r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reserved words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 in C++ which have </a:t>
            </a:r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predefined meaning 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to compiler.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These words may </a:t>
            </a:r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not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 be used as </a:t>
            </a:r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identifiers.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Eg. </a:t>
            </a:r>
            <a:r>
              <a:rPr lang="en-US" i="1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break, void, delete, cout, cin</a:t>
            </a:r>
            <a:r>
              <a:rPr lang="en-US" i="1" cap="none" dirty="0">
                <a:latin typeface="Arial" charset="0"/>
                <a:ea typeface="Arial" charset="0"/>
                <a:cs typeface="Arial" charset="0"/>
              </a:rPr>
              <a:t> ,etc</a:t>
            </a:r>
            <a:r>
              <a:rPr lang="en-US" cap="none" dirty="0">
                <a:latin typeface="Arial Rounded MT Bold" charset="0"/>
                <a:ea typeface="Arial Rounded MT Bold" charset="0"/>
                <a:cs typeface="Arial Rounded MT Bold" charset="0"/>
              </a:rPr>
              <a:t>.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4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68891" cy="33111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a </a:t>
            </a:r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sequence of characters </a:t>
            </a:r>
            <a:r>
              <a:rPr lang="en-US" dirty="0">
                <a:latin typeface="Arial Rounded MT Bold" panose="020F0704030504030204" pitchFamily="34" charset="77"/>
              </a:rPr>
              <a:t>taken from C++ character set</a:t>
            </a:r>
          </a:p>
          <a:p>
            <a:r>
              <a:rPr lang="en-US" dirty="0">
                <a:latin typeface="Arial Rounded MT Bold" panose="020F0704030504030204" pitchFamily="34" charset="77"/>
              </a:rPr>
              <a:t>The </a:t>
            </a:r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rule</a:t>
            </a:r>
            <a:r>
              <a:rPr lang="en-US" dirty="0">
                <a:latin typeface="Arial Rounded MT Bold" panose="020F0704030504030204" pitchFamily="34" charset="77"/>
              </a:rPr>
              <a:t> for the formation of an identifier are: 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" pitchFamily="2" charset="0"/>
              </a:rPr>
              <a:t>can consist of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alphabets</a:t>
            </a:r>
            <a:r>
              <a:rPr lang="en-US" sz="2000" dirty="0">
                <a:latin typeface="Times" pitchFamily="2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digits</a:t>
            </a:r>
            <a:r>
              <a:rPr lang="en-US" sz="2000" b="1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and/or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underscores</a:t>
            </a:r>
            <a:r>
              <a:rPr lang="en-US" sz="2000" dirty="0">
                <a:latin typeface="Times" pitchFamily="2" charset="0"/>
              </a:rPr>
              <a:t>.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" pitchFamily="2" charset="0"/>
              </a:rPr>
              <a:t>It must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not</a:t>
            </a:r>
            <a:r>
              <a:rPr lang="en-US" sz="2000" dirty="0">
                <a:latin typeface="Times" pitchFamily="2" charset="0"/>
              </a:rPr>
              <a:t> start with a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digit</a:t>
            </a:r>
            <a:r>
              <a:rPr lang="en-US" sz="2000" dirty="0">
                <a:latin typeface="Times" pitchFamily="2" charset="0"/>
              </a:rPr>
              <a:t>.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" pitchFamily="2" charset="0"/>
              </a:rPr>
              <a:t>C++ is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case sensitive</a:t>
            </a:r>
            <a:r>
              <a:rPr lang="en-US" sz="2000" b="1" dirty="0">
                <a:latin typeface="Times" pitchFamily="2" charset="0"/>
              </a:rPr>
              <a:t> </a:t>
            </a:r>
            <a:r>
              <a:rPr lang="en-US" sz="2000" cap="none" dirty="0">
                <a:latin typeface="Times" pitchFamily="2" charset="0"/>
              </a:rPr>
              <a:t>i.e., UPPER CASE AND LOWER CASE LETTERS ARE CONSIDERED DIFFERENT FROM EACH OTHER.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" pitchFamily="2" charset="0"/>
              </a:rPr>
              <a:t>It should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not</a:t>
            </a:r>
            <a:r>
              <a:rPr lang="en-US" sz="2000" dirty="0">
                <a:latin typeface="Times" pitchFamily="2" charset="0"/>
              </a:rPr>
              <a:t> be a 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reserved word </a:t>
            </a:r>
            <a:r>
              <a:rPr lang="en-US" sz="2000" b="1" dirty="0">
                <a:latin typeface="Times" pitchFamily="2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keyword</a:t>
            </a:r>
            <a:r>
              <a:rPr lang="en-US" sz="2000" b="1" dirty="0">
                <a:latin typeface="Times" pitchFamily="2" charset="0"/>
              </a:rPr>
              <a:t>).</a:t>
            </a:r>
          </a:p>
          <a:p>
            <a:pPr marL="457200" lvl="1" indent="0">
              <a:buNone/>
            </a:pPr>
            <a:endParaRPr lang="en-US" sz="2000" b="1" dirty="0">
              <a:latin typeface="Times" pitchFamily="2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Times" pitchFamily="2" charset="0"/>
              </a:rPr>
              <a:t>Eg. </a:t>
            </a:r>
            <a:r>
              <a:rPr lang="en-US" sz="2000" cap="none" dirty="0">
                <a:solidFill>
                  <a:srgbClr val="FF0000"/>
                </a:solidFill>
                <a:latin typeface="Times" pitchFamily="2" charset="0"/>
              </a:rPr>
              <a:t>i, num, data6, first_num,</a:t>
            </a:r>
            <a:r>
              <a:rPr lang="en-US" sz="2000" cap="none" dirty="0">
                <a:latin typeface="Times" pitchFamily="2" charset="0"/>
              </a:rPr>
              <a:t> etc.</a:t>
            </a:r>
            <a:endParaRPr 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2251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3. Literals/constants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Arial Rounded MT Bold" panose="020F0704030504030204" pitchFamily="34" charset="77"/>
              </a:rPr>
              <a:t>data items that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never change</a:t>
            </a:r>
            <a:r>
              <a:rPr lang="en-IN" dirty="0">
                <a:latin typeface="Arial Rounded MT Bold" panose="020F0704030504030204" pitchFamily="34" charset="77"/>
              </a:rPr>
              <a:t> their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value</a:t>
            </a:r>
            <a:r>
              <a:rPr lang="en-IN" dirty="0">
                <a:latin typeface="Arial Rounded MT Bold" panose="020F0704030504030204" pitchFamily="34" charset="77"/>
              </a:rPr>
              <a:t> during the </a:t>
            </a:r>
            <a:r>
              <a:rPr lang="en-IN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execution</a:t>
            </a:r>
            <a:r>
              <a:rPr lang="en-IN" dirty="0">
                <a:latin typeface="Arial Rounded MT Bold" panose="020F0704030504030204" pitchFamily="34" charset="77"/>
              </a:rPr>
              <a:t> of the program.</a:t>
            </a:r>
          </a:p>
          <a:p>
            <a:r>
              <a:rPr lang="en-IN" dirty="0">
                <a:latin typeface="Arial Rounded MT Bold" panose="020F0704030504030204" pitchFamily="34" charset="77"/>
              </a:rPr>
              <a:t>types of literals in c++ :</a:t>
            </a:r>
          </a:p>
          <a:p>
            <a:pPr lvl="1"/>
            <a:r>
              <a:rPr lang="en-IN" b="1" dirty="0">
                <a:latin typeface="Times" pitchFamily="2" charset="0"/>
              </a:rPr>
              <a:t>Integer-Constants: </a:t>
            </a:r>
            <a:r>
              <a:rPr lang="en-IN" sz="1600" dirty="0">
                <a:latin typeface="Times" pitchFamily="2" charset="0"/>
              </a:rPr>
              <a:t>whole number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without</a:t>
            </a:r>
            <a:r>
              <a:rPr lang="en-IN" sz="1600" dirty="0">
                <a:latin typeface="Times" pitchFamily="2" charset="0"/>
              </a:rPr>
              <a:t> any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fractional part</a:t>
            </a:r>
            <a:r>
              <a:rPr lang="en-IN" sz="1600" dirty="0">
                <a:latin typeface="Times" pitchFamily="2" charset="0"/>
              </a:rPr>
              <a:t>. </a:t>
            </a:r>
            <a:r>
              <a:rPr lang="en-IN" sz="1600" b="1" dirty="0">
                <a:latin typeface="Times" pitchFamily="2" charset="0"/>
              </a:rPr>
              <a:t>Ex.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124, - 179, +108</a:t>
            </a:r>
            <a:r>
              <a:rPr lang="en-IN" sz="1600" b="1" dirty="0">
                <a:latin typeface="Times" pitchFamily="2" charset="0"/>
              </a:rPr>
              <a:t>.</a:t>
            </a:r>
          </a:p>
          <a:p>
            <a:pPr lvl="1"/>
            <a:r>
              <a:rPr lang="en-IN" b="1" dirty="0">
                <a:latin typeface="Times" pitchFamily="2" charset="0"/>
              </a:rPr>
              <a:t>Character-constants: </a:t>
            </a:r>
            <a:r>
              <a:rPr lang="en-IN" sz="1600" dirty="0">
                <a:latin typeface="Times" pitchFamily="2" charset="0"/>
              </a:rPr>
              <a:t>one or more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characters</a:t>
            </a:r>
            <a:r>
              <a:rPr lang="en-IN" sz="1600" dirty="0">
                <a:latin typeface="Times" pitchFamily="2" charset="0"/>
              </a:rPr>
              <a:t> and must be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enclosed</a:t>
            </a:r>
            <a:r>
              <a:rPr lang="en-IN" sz="1600" dirty="0">
                <a:latin typeface="Times" pitchFamily="2" charset="0"/>
              </a:rPr>
              <a:t> in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single</a:t>
            </a:r>
            <a:r>
              <a:rPr lang="en-IN" sz="1600" dirty="0">
                <a:latin typeface="Times" pitchFamily="2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Times" pitchFamily="2" charset="0"/>
              </a:rPr>
              <a:t>quotation marks</a:t>
            </a:r>
            <a:r>
              <a:rPr lang="en-IN" sz="1600" dirty="0">
                <a:latin typeface="Times" pitchFamily="2" charset="0"/>
              </a:rPr>
              <a:t>. </a:t>
            </a:r>
            <a:r>
              <a:rPr lang="en-IN" sz="1600" b="1" dirty="0">
                <a:latin typeface="Times" pitchFamily="2" charset="0"/>
              </a:rPr>
              <a:t>EX. </a:t>
            </a:r>
            <a:r>
              <a:rPr lang="en-IN" cap="none" dirty="0">
                <a:solidFill>
                  <a:srgbClr val="C00000"/>
                </a:solidFill>
                <a:latin typeface="Times" pitchFamily="2" charset="0"/>
              </a:rPr>
              <a:t>'a'</a:t>
            </a:r>
            <a:r>
              <a:rPr lang="en-IN" cap="none" dirty="0">
                <a:latin typeface="Times" pitchFamily="2" charset="0"/>
              </a:rPr>
              <a:t>, </a:t>
            </a:r>
            <a:r>
              <a:rPr lang="en-IN" cap="none" dirty="0">
                <a:solidFill>
                  <a:srgbClr val="C00000"/>
                </a:solidFill>
                <a:latin typeface="Times" pitchFamily="2" charset="0"/>
              </a:rPr>
              <a:t>'9', </a:t>
            </a:r>
            <a:r>
              <a:rPr lang="en-IN" cap="none" dirty="0">
                <a:latin typeface="Times" pitchFamily="2" charset="0"/>
              </a:rPr>
              <a:t>etc</a:t>
            </a:r>
            <a:endParaRPr lang="en-IN" sz="1600" b="1" cap="none" dirty="0">
              <a:latin typeface="Times" pitchFamily="2" charset="0"/>
            </a:endParaRPr>
          </a:p>
          <a:p>
            <a:pPr lvl="1"/>
            <a:r>
              <a:rPr lang="en-IN" b="1" dirty="0">
                <a:latin typeface="Times" pitchFamily="2" charset="0"/>
              </a:rPr>
              <a:t>Floating-constants: </a:t>
            </a:r>
            <a:r>
              <a:rPr lang="en-IN" sz="1600" dirty="0">
                <a:latin typeface="Times" pitchFamily="2" charset="0"/>
              </a:rPr>
              <a:t>numbers </a:t>
            </a:r>
            <a:r>
              <a:rPr lang="en-IN" sz="1600" dirty="0">
                <a:solidFill>
                  <a:schemeClr val="accent1"/>
                </a:solidFill>
                <a:latin typeface="Times" pitchFamily="2" charset="0"/>
              </a:rPr>
              <a:t>having fractional </a:t>
            </a:r>
            <a:r>
              <a:rPr lang="en-IN" sz="1600" dirty="0">
                <a:latin typeface="Times" pitchFamily="2" charset="0"/>
              </a:rPr>
              <a:t>parts. </a:t>
            </a:r>
            <a:r>
              <a:rPr lang="en-IN" sz="1600" b="1" dirty="0">
                <a:latin typeface="Times" pitchFamily="2" charset="0"/>
              </a:rPr>
              <a:t>Ex. </a:t>
            </a:r>
            <a:r>
              <a:rPr lang="en-IN" sz="1600" dirty="0">
                <a:solidFill>
                  <a:schemeClr val="accent1"/>
                </a:solidFill>
                <a:latin typeface="Times" pitchFamily="2" charset="0"/>
              </a:rPr>
              <a:t>3.0, -17.0, -0.627</a:t>
            </a:r>
            <a:r>
              <a:rPr lang="en-IN" sz="1600" dirty="0">
                <a:latin typeface="Times" pitchFamily="2" charset="0"/>
              </a:rPr>
              <a:t> </a:t>
            </a:r>
            <a:r>
              <a:rPr lang="en-IN" sz="1600" cap="none" dirty="0">
                <a:latin typeface="Times" pitchFamily="2" charset="0"/>
              </a:rPr>
              <a:t>etc.</a:t>
            </a:r>
            <a:endParaRPr lang="en-IN" sz="1600" b="1" cap="none" dirty="0">
              <a:latin typeface="Times" pitchFamily="2" charset="0"/>
            </a:endParaRPr>
          </a:p>
          <a:p>
            <a:pPr lvl="1"/>
            <a:r>
              <a:rPr lang="en-IN" b="1" dirty="0">
                <a:latin typeface="Times" pitchFamily="2" charset="0"/>
              </a:rPr>
              <a:t>Strings-constants:</a:t>
            </a:r>
            <a:r>
              <a:rPr lang="en-IN" sz="1600" b="1" dirty="0">
                <a:latin typeface="Times" pitchFamily="2" charset="0"/>
              </a:rPr>
              <a:t> </a:t>
            </a:r>
            <a:r>
              <a:rPr lang="en-IN" sz="1600" dirty="0">
                <a:latin typeface="Times" pitchFamily="2" charset="0"/>
              </a:rPr>
              <a:t>A sequence of </a:t>
            </a:r>
            <a:r>
              <a:rPr lang="en-IN" sz="1600" dirty="0">
                <a:solidFill>
                  <a:schemeClr val="accent1"/>
                </a:solidFill>
                <a:latin typeface="Times" pitchFamily="2" charset="0"/>
              </a:rPr>
              <a:t>characters</a:t>
            </a:r>
            <a:r>
              <a:rPr lang="en-IN" sz="1600" dirty="0">
                <a:latin typeface="Times" pitchFamily="2" charset="0"/>
              </a:rPr>
              <a:t> enclosed within </a:t>
            </a:r>
            <a:r>
              <a:rPr lang="en-IN" sz="1600" dirty="0">
                <a:solidFill>
                  <a:schemeClr val="accent1"/>
                </a:solidFill>
                <a:latin typeface="Times" pitchFamily="2" charset="0"/>
              </a:rPr>
              <a:t>double quotes</a:t>
            </a:r>
            <a:r>
              <a:rPr lang="en-IN" sz="1600" dirty="0">
                <a:latin typeface="Times" pitchFamily="2" charset="0"/>
              </a:rPr>
              <a:t>.  </a:t>
            </a:r>
            <a:r>
              <a:rPr lang="en-IN" sz="1600" b="1" dirty="0">
                <a:latin typeface="Times" pitchFamily="2" charset="0"/>
              </a:rPr>
              <a:t>Ex. </a:t>
            </a:r>
            <a:r>
              <a:rPr lang="en-IN" sz="1600" dirty="0">
                <a:solidFill>
                  <a:schemeClr val="accent1"/>
                </a:solidFill>
                <a:latin typeface="Times" pitchFamily="2" charset="0"/>
              </a:rPr>
              <a:t>"COMPUTER"</a:t>
            </a:r>
            <a:r>
              <a:rPr lang="en-IN" sz="1600" dirty="0">
                <a:latin typeface="Times" pitchFamily="2" charset="0"/>
              </a:rPr>
              <a:t> .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04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6934B-CD79-6E41-8474-F64CA67E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punctuators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8872476-C82C-6441-9A8C-B03BAD8600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1973468"/>
              </p:ext>
            </p:extLst>
          </p:nvPr>
        </p:nvGraphicFramePr>
        <p:xfrm>
          <a:off x="926294" y="1799111"/>
          <a:ext cx="9915896" cy="36245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28357">
                  <a:extLst>
                    <a:ext uri="{9D8B030D-6E8A-4147-A177-3AD203B41FA5}">
                      <a16:colId xmlns="" xmlns:a16="http://schemas.microsoft.com/office/drawing/2014/main" val="3218688604"/>
                    </a:ext>
                  </a:extLst>
                </a:gridCol>
                <a:gridCol w="8187539">
                  <a:extLst>
                    <a:ext uri="{9D8B030D-6E8A-4147-A177-3AD203B41FA5}">
                      <a16:colId xmlns="" xmlns:a16="http://schemas.microsoft.com/office/drawing/2014/main" val="2841777054"/>
                    </a:ext>
                  </a:extLst>
                </a:gridCol>
              </a:tblGrid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Brackets [   ]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Opening and closing brackets indicate single and multidimensional array subscript.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5917809"/>
                  </a:ext>
                </a:extLst>
              </a:tr>
              <a:tr h="60099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Parentheses (   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Opening and closing brackets indicate functions calls,; function parameters for grouping expressions etc.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9436471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Braces {   }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Opening and closing braces indicate the start and end of a compound statement.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261671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Comma ,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is used as a separator in a function argument list.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4417302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Semicolon ;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is used as a statement terminator.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211694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Colon :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indicates a labeled statement or conditional operator symbol.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726228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Asterisk *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is used in pointer declaration or as multiplication operator.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782242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Equal sign =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is used as an assignment operator.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810634"/>
                  </a:ext>
                </a:extLst>
              </a:tr>
              <a:tr h="3779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Pound sign #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It is used as pre-processor directive.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11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56A1C5-6099-4D44-8EDD-3BB78A0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5.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34E6FA-BFAC-5F47-893C-83413DB814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symbols used for specific purposes</a:t>
            </a:r>
          </a:p>
          <a:p>
            <a:r>
              <a:rPr lang="en-IN" dirty="0"/>
              <a:t>types of operators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Arithmetical operators 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Relational operators,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Logical operators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Unary operators,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Assignment operators</a:t>
            </a:r>
          </a:p>
          <a:p>
            <a:pPr marL="857250" lvl="1" indent="-400050">
              <a:buSzPct val="80000"/>
              <a:buFont typeface="+mj-lt"/>
              <a:buAutoNum type="romanLcPeriod"/>
            </a:pPr>
            <a:r>
              <a:rPr lang="en-IN" dirty="0">
                <a:latin typeface="Times" pitchFamily="2" charset="0"/>
              </a:rPr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28304353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46950-6333-1E4E-B95D-58999B45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7733804" cy="21672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Arithmetical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9FE631E-75DF-DE46-A634-8D7E8B2DA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78012"/>
              </p:ext>
            </p:extLst>
          </p:nvPr>
        </p:nvGraphicFramePr>
        <p:xfrm>
          <a:off x="1852997" y="1669689"/>
          <a:ext cx="4641932" cy="262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66">
                  <a:extLst>
                    <a:ext uri="{9D8B030D-6E8A-4147-A177-3AD203B41FA5}">
                      <a16:colId xmlns="" xmlns:a16="http://schemas.microsoft.com/office/drawing/2014/main" val="2629437409"/>
                    </a:ext>
                  </a:extLst>
                </a:gridCol>
                <a:gridCol w="2320966">
                  <a:extLst>
                    <a:ext uri="{9D8B030D-6E8A-4147-A177-3AD203B41FA5}">
                      <a16:colId xmlns="" xmlns:a16="http://schemas.microsoft.com/office/drawing/2014/main" val="320958800"/>
                    </a:ext>
                  </a:extLst>
                </a:gridCol>
              </a:tblGrid>
              <a:tr h="30316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Meaning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4708190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Addition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="" xmlns:a16="http://schemas.microsoft.com/office/drawing/2014/main" val="1989489869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 Rounded MT Bold" panose="020F0704030504030204" pitchFamily="34" charset="77"/>
                        </a:rPr>
                        <a:t>Subtraction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="" xmlns:a16="http://schemas.microsoft.com/office/drawing/2014/main" val="1783329951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Multiplication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="" xmlns:a16="http://schemas.microsoft.com/office/drawing/2014/main" val="3916780811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 Rounded MT Bold" panose="020F0704030504030204" pitchFamily="34" charset="77"/>
                        </a:rPr>
                        <a:t>/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Division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="" xmlns:a16="http://schemas.microsoft.com/office/drawing/2014/main" val="1904120488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 Rounded MT Bold" panose="020F0704030504030204" pitchFamily="34" charset="77"/>
                        </a:rPr>
                        <a:t>%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 Rounded MT Bold" panose="020F0704030504030204" pitchFamily="34" charset="77"/>
                        </a:rPr>
                        <a:t>Modulus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="" xmlns:a16="http://schemas.microsoft.com/office/drawing/2014/main" val="2396669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557F5B-F36C-4C40-A4B7-5E7D28DADE83}"/>
              </a:ext>
            </a:extLst>
          </p:cNvPr>
          <p:cNvSpPr/>
          <p:nvPr/>
        </p:nvSpPr>
        <p:spPr>
          <a:xfrm>
            <a:off x="685801" y="1200899"/>
            <a:ext cx="684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TO PERFORMS AN ARITHMETIC (NUMERIC) OPERATION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96D774-C1F2-F84F-855E-E6ED31C83887}"/>
              </a:ext>
            </a:extLst>
          </p:cNvPr>
          <p:cNvSpPr/>
          <p:nvPr/>
        </p:nvSpPr>
        <p:spPr>
          <a:xfrm>
            <a:off x="685801" y="4495869"/>
            <a:ext cx="10987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YOU CAN USE THE OPERATORS +, -, *, AND / WITH BOTH INTEGRAL AND FLOATING-POINT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77"/>
              </a:rPr>
              <a:t>MODULUS OR REMAINDER % OPERATOR IS USED ONLY WITH THE INTEGRAL DATA TYPE.</a:t>
            </a:r>
            <a:endParaRPr lang="en-US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4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6C20E72-974A-8D47-9028-8855FEDF7CA8}"/>
              </a:ext>
            </a:extLst>
          </p:cNvPr>
          <p:cNvSpPr/>
          <p:nvPr/>
        </p:nvSpPr>
        <p:spPr>
          <a:xfrm>
            <a:off x="3000500" y="4974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#include &lt;iostream&gt;</a:t>
            </a:r>
          </a:p>
          <a:p>
            <a:r>
              <a:rPr lang="en-IN" dirty="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using namespace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std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IN" dirty="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main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 </a:t>
            </a:r>
          </a:p>
          <a:p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{</a:t>
            </a:r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//declare variables of integer type</a:t>
            </a:r>
          </a:p>
          <a:p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x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y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66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int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z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endParaRPr lang="en-IN" i="1" dirty="0">
              <a:solidFill>
                <a:srgbClr val="99999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//storing value in variables </a:t>
            </a:r>
          </a:p>
          <a:p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25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y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10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endParaRPr lang="en-IN" i="1" dirty="0">
              <a:solidFill>
                <a:srgbClr val="99999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//adding numbers and store the result in sum </a:t>
            </a:r>
          </a:p>
          <a:p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z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x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y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endParaRPr lang="en-IN" i="1" dirty="0">
              <a:solidFill>
                <a:srgbClr val="99999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IN" i="1" dirty="0">
                <a:solidFill>
                  <a:srgbClr val="99999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//print the result </a:t>
            </a:r>
          </a:p>
          <a:p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cout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&lt;&lt; </a:t>
            </a:r>
            <a:r>
              <a:rPr lang="en-IN" dirty="0">
                <a:solidFill>
                  <a:srgbClr val="00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"The sum is "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cout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&lt;&lt; 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z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lang="en-IN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IN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return</a:t>
            </a:r>
            <a:r>
              <a:rPr lang="en-IN" dirty="0">
                <a:solidFill>
                  <a:srgbClr val="9999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0</a:t>
            </a:r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IN" dirty="0">
                <a:solidFill>
                  <a:srgbClr val="66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}</a:t>
            </a:r>
            <a:r>
              <a:rPr lang="en-I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0B1AC2C-A68B-CF4A-B672-854EE446B608}"/>
              </a:ext>
            </a:extLst>
          </p:cNvPr>
          <p:cNvSpPr txBox="1"/>
          <p:nvPr/>
        </p:nvSpPr>
        <p:spPr>
          <a:xfrm>
            <a:off x="7724900" y="49740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4646D9-D4EE-C444-96D0-D491D754DF0F}"/>
              </a:ext>
            </a:extLst>
          </p:cNvPr>
          <p:cNvSpPr txBox="1"/>
          <p:nvPr/>
        </p:nvSpPr>
        <p:spPr>
          <a:xfrm>
            <a:off x="8520546" y="1070381"/>
            <a:ext cx="19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189C45-04D1-A149-A7D7-F090BFBEDF0B}"/>
              </a:ext>
            </a:extLst>
          </p:cNvPr>
          <p:cNvSpPr txBox="1"/>
          <p:nvPr/>
        </p:nvSpPr>
        <p:spPr>
          <a:xfrm>
            <a:off x="8769927" y="1921870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DECLARATION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40EF26-9EF1-D44F-A111-EA87710D8879}"/>
              </a:ext>
            </a:extLst>
          </p:cNvPr>
          <p:cNvSpPr txBox="1"/>
          <p:nvPr/>
        </p:nvSpPr>
        <p:spPr>
          <a:xfrm>
            <a:off x="8853056" y="2695078"/>
            <a:ext cx="2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INITIALIZATION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B4F0A74-4795-E441-B166-FC77CECD8328}"/>
              </a:ext>
            </a:extLst>
          </p:cNvPr>
          <p:cNvSpPr txBox="1"/>
          <p:nvPr/>
        </p:nvSpPr>
        <p:spPr>
          <a:xfrm>
            <a:off x="8550233" y="3519782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CALCULATION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D209C6-5DEE-4B43-B926-4831F0D7B213}"/>
              </a:ext>
            </a:extLst>
          </p:cNvPr>
          <p:cNvSpPr txBox="1"/>
          <p:nvPr/>
        </p:nvSpPr>
        <p:spPr>
          <a:xfrm>
            <a:off x="7819902" y="4363085"/>
            <a:ext cx="36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PRINTING OUTPUT IN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0A18CF-24ED-D747-8134-1D15409C37C4}"/>
              </a:ext>
            </a:extLst>
          </p:cNvPr>
          <p:cNvSpPr txBox="1"/>
          <p:nvPr/>
        </p:nvSpPr>
        <p:spPr>
          <a:xfrm>
            <a:off x="7220198" y="4900817"/>
            <a:ext cx="3752603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TERMINATION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F63343E4-0095-224A-97A6-E3D4B19B3BB5}"/>
              </a:ext>
            </a:extLst>
          </p:cNvPr>
          <p:cNvCxnSpPr/>
          <p:nvPr/>
        </p:nvCxnSpPr>
        <p:spPr>
          <a:xfrm flipH="1">
            <a:off x="5498275" y="665018"/>
            <a:ext cx="222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567E5DE-6761-1E44-AF78-F35B37EB3773}"/>
              </a:ext>
            </a:extLst>
          </p:cNvPr>
          <p:cNvCxnSpPr>
            <a:cxnSpLocks/>
          </p:cNvCxnSpPr>
          <p:nvPr/>
        </p:nvCxnSpPr>
        <p:spPr>
          <a:xfrm flipH="1" flipV="1">
            <a:off x="4239491" y="1236101"/>
            <a:ext cx="4281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9AE9681-DDE7-B942-ABC5-EBDF269991BA}"/>
              </a:ext>
            </a:extLst>
          </p:cNvPr>
          <p:cNvCxnSpPr>
            <a:cxnSpLocks/>
          </p:cNvCxnSpPr>
          <p:nvPr/>
        </p:nvCxnSpPr>
        <p:spPr>
          <a:xfrm flipH="1">
            <a:off x="5082639" y="2106536"/>
            <a:ext cx="3687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9CA1C64-FF91-4F4A-BE6E-913F17DE118B}"/>
              </a:ext>
            </a:extLst>
          </p:cNvPr>
          <p:cNvCxnSpPr>
            <a:cxnSpLocks/>
          </p:cNvCxnSpPr>
          <p:nvPr/>
        </p:nvCxnSpPr>
        <p:spPr>
          <a:xfrm flipH="1">
            <a:off x="4868883" y="2893598"/>
            <a:ext cx="390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F7AAB84-1681-1846-B2BA-95E3896E4C8A}"/>
              </a:ext>
            </a:extLst>
          </p:cNvPr>
          <p:cNvCxnSpPr>
            <a:cxnSpLocks/>
          </p:cNvCxnSpPr>
          <p:nvPr/>
        </p:nvCxnSpPr>
        <p:spPr>
          <a:xfrm flipH="1">
            <a:off x="4346369" y="3704448"/>
            <a:ext cx="4203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742A3E6-AA6E-6248-8C34-F10BD8A855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784768" y="4533455"/>
            <a:ext cx="1035134" cy="1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7FD1FD6-9083-D94C-89A6-B7B462DE494B}"/>
              </a:ext>
            </a:extLst>
          </p:cNvPr>
          <p:cNvCxnSpPr>
            <a:cxnSpLocks/>
          </p:cNvCxnSpPr>
          <p:nvPr/>
        </p:nvCxnSpPr>
        <p:spPr>
          <a:xfrm flipH="1">
            <a:off x="3550722" y="5054929"/>
            <a:ext cx="366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346</TotalTime>
  <Words>1267</Words>
  <Application>Microsoft Office PowerPoint</Application>
  <PresentationFormat>Custom</PresentationFormat>
  <Paragraphs>255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Main Event</vt:lpstr>
      <vt:lpstr>C++ programming</vt:lpstr>
      <vt:lpstr>tokens</vt:lpstr>
      <vt:lpstr>1. keywords</vt:lpstr>
      <vt:lpstr>2. identifiers</vt:lpstr>
      <vt:lpstr>3. Literals/constants</vt:lpstr>
      <vt:lpstr>4. punctuators</vt:lpstr>
      <vt:lpstr>5. Operators</vt:lpstr>
      <vt:lpstr>Arithmetical operators</vt:lpstr>
      <vt:lpstr>PowerPoint Presentation</vt:lpstr>
      <vt:lpstr>Binary operators</vt:lpstr>
      <vt:lpstr>Logical operators</vt:lpstr>
      <vt:lpstr>Compound Assignment Operators</vt:lpstr>
      <vt:lpstr>Increment(++) and Decrement(--) Operators</vt:lpstr>
      <vt:lpstr>PowerPoint Presentation</vt:lpstr>
      <vt:lpstr>Conditional operator(?:)</vt:lpstr>
      <vt:lpstr>Data types</vt:lpstr>
      <vt:lpstr>Modifiers</vt:lpstr>
      <vt:lpstr>Type conversion</vt:lpstr>
      <vt:lpstr>1. Implicit conversion</vt:lpstr>
      <vt:lpstr>2. Explicit conversion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Microsoft Office User</dc:creator>
  <cp:lastModifiedBy>Windows User</cp:lastModifiedBy>
  <cp:revision>34</cp:revision>
  <dcterms:created xsi:type="dcterms:W3CDTF">2018-09-13T14:42:05Z</dcterms:created>
  <dcterms:modified xsi:type="dcterms:W3CDTF">2018-09-15T18:41:31Z</dcterms:modified>
</cp:coreProperties>
</file>