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2" r:id="rId7"/>
    <p:sldId id="274" r:id="rId8"/>
    <p:sldId id="273" r:id="rId9"/>
    <p:sldId id="275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2" y="685800"/>
            <a:ext cx="8735325" cy="2000251"/>
          </a:xfrm>
        </p:spPr>
        <p:txBody>
          <a:bodyPr>
            <a:normAutofit/>
          </a:bodyPr>
          <a:lstStyle/>
          <a:p>
            <a:r>
              <a:rPr lang="en-US" sz="4000" dirty="0"/>
              <a:t>&lt;“Hello, World!” of Deep Learning&gt;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1F95A4D-5E69-45EC-9D6D-87371E135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3886200"/>
            <a:ext cx="4782217" cy="2457793"/>
          </a:xfrm>
          <a:prstGeom prst="rect">
            <a:avLst/>
          </a:prstGeom>
        </p:spPr>
      </p:pic>
      <p:pic>
        <p:nvPicPr>
          <p:cNvPr id="7" name="Picture 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379E2251-1EAB-44E5-8076-0E43EF1DE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775" y="4171950"/>
            <a:ext cx="2686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Machine Learning refers to algorithms that allow the computer to learn from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allows the computer to take decisions and action without being explicitly programed to do so</a:t>
            </a:r>
          </a:p>
          <a:p>
            <a:r>
              <a:rPr lang="en-US" dirty="0"/>
              <a:t>In Supervised learning we give the computer data and labels</a:t>
            </a:r>
          </a:p>
          <a:p>
            <a:r>
              <a:rPr lang="en-US" dirty="0"/>
              <a:t>Computer tries to approximate the function mapping </a:t>
            </a:r>
            <a:r>
              <a:rPr lang="en-US" dirty="0" err="1"/>
              <a:t>x</a:t>
            </a:r>
            <a:r>
              <a:rPr lang="en-US" dirty="0" err="1">
                <a:sym typeface="Wingdings" panose="05000000000000000000" pitchFamily="2" charset="2"/>
              </a:rPr>
              <a:t>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8C821A6-E2FE-455D-97BC-230AADB400B1}"/>
              </a:ext>
            </a:extLst>
          </p:cNvPr>
          <p:cNvCxnSpPr/>
          <p:nvPr/>
        </p:nvCxnSpPr>
        <p:spPr>
          <a:xfrm>
            <a:off x="2741612" y="1981200"/>
            <a:ext cx="1981200" cy="1066800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EBC6D6-DA13-4A76-B88A-2625C155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D1B7F08-A3C5-44C3-A9E0-92740798D1C4}"/>
              </a:ext>
            </a:extLst>
          </p:cNvPr>
          <p:cNvCxnSpPr>
            <a:cxnSpLocks/>
          </p:cNvCxnSpPr>
          <p:nvPr/>
        </p:nvCxnSpPr>
        <p:spPr>
          <a:xfrm flipV="1">
            <a:off x="2741612" y="3048000"/>
            <a:ext cx="1981200" cy="129540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A6BDD8-B29C-467A-8EB0-D3FD96990E22}"/>
              </a:ext>
            </a:extLst>
          </p:cNvPr>
          <p:cNvSpPr txBox="1"/>
          <p:nvPr/>
        </p:nvSpPr>
        <p:spPr>
          <a:xfrm>
            <a:off x="1370012" y="38862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1AD4EE-02BB-4B62-B1F3-40913BEDF0A7}"/>
              </a:ext>
            </a:extLst>
          </p:cNvPr>
          <p:cNvGrpSpPr/>
          <p:nvPr/>
        </p:nvGrpSpPr>
        <p:grpSpPr>
          <a:xfrm>
            <a:off x="4849210" y="2488336"/>
            <a:ext cx="1981200" cy="1219201"/>
            <a:chOff x="4849210" y="2488336"/>
            <a:chExt cx="1981200" cy="1219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F3C6F-DDF0-43F1-9CDB-34A575BFF9C6}"/>
                </a:ext>
              </a:extLst>
            </p:cNvPr>
            <p:cNvSpPr/>
            <p:nvPr/>
          </p:nvSpPr>
          <p:spPr>
            <a:xfrm>
              <a:off x="4849210" y="2488336"/>
              <a:ext cx="1981200" cy="1219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B818D7-DC80-46A4-AB7E-E41578349096}"/>
                </a:ext>
              </a:extLst>
            </p:cNvPr>
            <p:cNvSpPr txBox="1"/>
            <p:nvPr/>
          </p:nvSpPr>
          <p:spPr>
            <a:xfrm>
              <a:off x="5103812" y="2620882"/>
              <a:ext cx="16243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Machine Learning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F50A96-DA31-493B-8595-05F3DD30D122}"/>
              </a:ext>
            </a:extLst>
          </p:cNvPr>
          <p:cNvCxnSpPr/>
          <p:nvPr/>
        </p:nvCxnSpPr>
        <p:spPr>
          <a:xfrm>
            <a:off x="6830410" y="3048000"/>
            <a:ext cx="21596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189B43-77BE-4250-8148-35456EE0071D}"/>
              </a:ext>
            </a:extLst>
          </p:cNvPr>
          <p:cNvSpPr txBox="1"/>
          <p:nvPr/>
        </p:nvSpPr>
        <p:spPr>
          <a:xfrm>
            <a:off x="9066212" y="2488336"/>
            <a:ext cx="20574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67AF77-2BC7-4F3A-926C-7B5B0471AB4C}"/>
              </a:ext>
            </a:extLst>
          </p:cNvPr>
          <p:cNvGrpSpPr/>
          <p:nvPr/>
        </p:nvGrpSpPr>
        <p:grpSpPr>
          <a:xfrm>
            <a:off x="9066212" y="2488335"/>
            <a:ext cx="2159602" cy="1219198"/>
            <a:chOff x="9066212" y="2488335"/>
            <a:chExt cx="2159602" cy="12191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A93F1-2864-4B46-A782-F1C4A177EB0D}"/>
                </a:ext>
              </a:extLst>
            </p:cNvPr>
            <p:cNvSpPr/>
            <p:nvPr/>
          </p:nvSpPr>
          <p:spPr>
            <a:xfrm>
              <a:off x="9066212" y="2488335"/>
              <a:ext cx="2159602" cy="1219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AC908E-75F0-473F-A142-60C6E5ED18B3}"/>
                </a:ext>
              </a:extLst>
            </p:cNvPr>
            <p:cNvSpPr txBox="1"/>
            <p:nvPr/>
          </p:nvSpPr>
          <p:spPr>
            <a:xfrm>
              <a:off x="9484122" y="2620880"/>
              <a:ext cx="137159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Trained Model</a:t>
              </a:r>
            </a:p>
          </p:txBody>
        </p:sp>
      </p:grp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7FE5967-8B80-4F19-ADCA-554AFDB333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98489" y="3707531"/>
            <a:ext cx="1802510" cy="1300588"/>
          </a:xfrm>
          <a:prstGeom prst="bentConnector3">
            <a:avLst>
              <a:gd name="adj1" fmla="val -7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23A92-1D98-4973-A94C-9AFF45A1E398}"/>
              </a:ext>
            </a:extLst>
          </p:cNvPr>
          <p:cNvSpPr txBox="1"/>
          <p:nvPr/>
        </p:nvSpPr>
        <p:spPr>
          <a:xfrm>
            <a:off x="6399133" y="4742351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52CE62-5BFA-44FC-A512-AA51EAD80315}"/>
              </a:ext>
            </a:extLst>
          </p:cNvPr>
          <p:cNvSpPr txBox="1"/>
          <p:nvPr/>
        </p:nvSpPr>
        <p:spPr>
          <a:xfrm>
            <a:off x="5624004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24E1D6-AC86-4364-99AC-56190AA93190}"/>
              </a:ext>
            </a:extLst>
          </p:cNvPr>
          <p:cNvSpPr txBox="1"/>
          <p:nvPr/>
        </p:nvSpPr>
        <p:spPr>
          <a:xfrm>
            <a:off x="8798933" y="679071"/>
            <a:ext cx="3004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Unseen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67164D-F2A7-4AF9-BA41-E43C1063B0C1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10300998" y="1202291"/>
            <a:ext cx="1" cy="12075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1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2ADE-6377-468F-9384-68EA9CEB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Function approximation is a straight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E6F5-77FF-4955-9DE2-FA6245ED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equation is </a:t>
            </a:r>
            <a:r>
              <a:rPr lang="en-US" dirty="0" err="1"/>
              <a:t>WX+b</a:t>
            </a:r>
            <a:endParaRPr lang="en-US" dirty="0"/>
          </a:p>
          <a:p>
            <a:r>
              <a:rPr lang="en-US" dirty="0"/>
              <a:t>To get a good approximation we need to find good weights and biases</a:t>
            </a:r>
          </a:p>
          <a:p>
            <a:r>
              <a:rPr lang="en-US" dirty="0"/>
              <a:t>We do that using optimization algorithms such as SGD and Adam</a:t>
            </a:r>
          </a:p>
        </p:txBody>
      </p:sp>
    </p:spTree>
    <p:extLst>
      <p:ext uri="{BB962C8B-B14F-4D97-AF65-F5344CB8AC3E}">
        <p14:creationId xmlns:p14="http://schemas.microsoft.com/office/powerpoint/2010/main" val="366577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9CC8-F6EF-46F1-B0CD-1BF6B280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35BF810-6275-408F-9E59-04BB55448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809749"/>
            <a:ext cx="7620000" cy="42862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7E940F-C96A-4F04-BA6E-BD5D04FEA4D1}"/>
              </a:ext>
            </a:extLst>
          </p:cNvPr>
          <p:cNvSpPr txBox="1"/>
          <p:nvPr/>
        </p:nvSpPr>
        <p:spPr>
          <a:xfrm>
            <a:off x="2055812" y="6248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Source: 3Blue1Brown</a:t>
            </a:r>
          </a:p>
        </p:txBody>
      </p:sp>
    </p:spTree>
    <p:extLst>
      <p:ext uri="{BB962C8B-B14F-4D97-AF65-F5344CB8AC3E}">
        <p14:creationId xmlns:p14="http://schemas.microsoft.com/office/powerpoint/2010/main" val="314850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B73D-BDB8-43C7-9684-FAEF973C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 is a widely used deep learning framework</a:t>
            </a:r>
          </a:p>
          <a:p>
            <a:r>
              <a:rPr lang="en-US" dirty="0" err="1"/>
              <a:t>Keras</a:t>
            </a:r>
            <a:r>
              <a:rPr lang="en-US" dirty="0"/>
              <a:t> is an API that runs on top of TensorFlow</a:t>
            </a:r>
          </a:p>
          <a:p>
            <a:r>
              <a:rPr lang="en-US" dirty="0"/>
              <a:t>In tf2, </a:t>
            </a:r>
            <a:r>
              <a:rPr lang="en-US" dirty="0" err="1"/>
              <a:t>Keras</a:t>
            </a:r>
            <a:r>
              <a:rPr lang="en-US" dirty="0"/>
              <a:t> became the default API</a:t>
            </a:r>
          </a:p>
        </p:txBody>
      </p:sp>
    </p:spTree>
    <p:extLst>
      <p:ext uri="{BB962C8B-B14F-4D97-AF65-F5344CB8AC3E}">
        <p14:creationId xmlns:p14="http://schemas.microsoft.com/office/powerpoint/2010/main" val="77588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131</TotalTime>
  <Words>135</Words>
  <Application>Microsoft Office PowerPoint</Application>
  <PresentationFormat>Custom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&lt;“Hello, World!” of Deep Learning&gt;</vt:lpstr>
      <vt:lpstr>Machine Learning refers to algorithms that allow the computer to learn from data</vt:lpstr>
      <vt:lpstr>PowerPoint Presentation</vt:lpstr>
      <vt:lpstr>Easiest Function approximation is a straight line</vt:lpstr>
      <vt:lpstr>Neural Networks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&lt;“Hello, World!” of Deep Learning&gt;</dc:title>
  <dc:creator>Abdallah Hesham Mohamed Abdelaziz</dc:creator>
  <cp:lastModifiedBy>Abdallah Hesham Mohamed Abdelaziz</cp:lastModifiedBy>
  <cp:revision>2</cp:revision>
  <dcterms:created xsi:type="dcterms:W3CDTF">2021-04-30T13:33:01Z</dcterms:created>
  <dcterms:modified xsi:type="dcterms:W3CDTF">2021-04-30T15:44:05Z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