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83" r:id="rId2"/>
    <p:sldId id="284" r:id="rId3"/>
    <p:sldId id="258" r:id="rId4"/>
    <p:sldId id="259" r:id="rId5"/>
    <p:sldId id="260" r:id="rId6"/>
    <p:sldId id="261" r:id="rId7"/>
    <p:sldId id="262" r:id="rId8"/>
    <p:sldId id="263" r:id="rId9"/>
    <p:sldId id="264" r:id="rId10"/>
    <p:sldId id="265" r:id="rId11"/>
    <p:sldId id="266" r:id="rId12"/>
    <p:sldId id="267" r:id="rId13"/>
    <p:sldId id="268" r:id="rId14"/>
    <p:sldId id="282" r:id="rId15"/>
    <p:sldId id="270" r:id="rId16"/>
    <p:sldId id="271" r:id="rId17"/>
    <p:sldId id="272" r:id="rId18"/>
    <p:sldId id="274" r:id="rId19"/>
    <p:sldId id="27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A5A85-FDED-4730-AEA1-15BB988D49D4}"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BE187-FBC4-4D72-8C4B-459ED7A0EFF1}" type="slidenum">
              <a:rPr lang="en-US" smtClean="0"/>
              <a:t>‹#›</a:t>
            </a:fld>
            <a:endParaRPr lang="en-US"/>
          </a:p>
        </p:txBody>
      </p:sp>
    </p:spTree>
    <p:extLst>
      <p:ext uri="{BB962C8B-B14F-4D97-AF65-F5344CB8AC3E}">
        <p14:creationId xmlns:p14="http://schemas.microsoft.com/office/powerpoint/2010/main" val="286634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31087ccf43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31087ccf4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Producer’s accuracy measures how well the real world built-up class is classified. (Omission)</a:t>
            </a:r>
            <a:endParaRPr/>
          </a:p>
          <a:p>
            <a:pPr marL="0" lvl="0" indent="0" algn="l" rtl="0">
              <a:spcBef>
                <a:spcPts val="0"/>
              </a:spcBef>
              <a:spcAft>
                <a:spcPts val="0"/>
              </a:spcAft>
              <a:buNone/>
            </a:pPr>
            <a:r>
              <a:rPr lang="en-IN"/>
              <a:t>User’s accuracy measures</a:t>
            </a:r>
            <a:r>
              <a:rPr lang="en-IN">
                <a:latin typeface="Times New Roman"/>
                <a:ea typeface="Times New Roman"/>
                <a:cs typeface="Times New Roman"/>
                <a:sym typeface="Times New Roman"/>
              </a:rPr>
              <a:t>likelihood of a classified pixel matching the land cover type of its corresponding real-world location (Comm</a:t>
            </a:r>
            <a:endParaRPr/>
          </a:p>
        </p:txBody>
      </p:sp>
      <p:sp>
        <p:nvSpPr>
          <p:cNvPr id="377" name="Google Shape;377;g231087ccf4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2e7f4d8391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Fallow land decreased over the time </a:t>
            </a:r>
            <a:endParaRPr/>
          </a:p>
        </p:txBody>
      </p:sp>
      <p:sp>
        <p:nvSpPr>
          <p:cNvPr id="384" name="Google Shape;384;g22e7f4d8391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74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31087ccf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31087ccf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g231087ccf4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30b712d4c5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30b712d4c5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230b712d4c5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e7f4d839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2e7f4d839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31087ccf43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g231087ccf43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231087ccf43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332923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222563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99A3A-EF4A-40DF-8C16-0D02D2B8171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7509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344661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99A3A-EF4A-40DF-8C16-0D02D2B8171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593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1904419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434356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3519525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327783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8177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AF2F0-4646-478A-B641-C810E990E19E}"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21839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311674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AF2F0-4646-478A-B641-C810E990E19E}"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282433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AF2F0-4646-478A-B641-C810E990E19E}"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14472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AF2F0-4646-478A-B641-C810E990E19E}"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295214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175268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AF2F0-4646-478A-B641-C810E990E19E}"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99A3A-EF4A-40DF-8C16-0D02D2B8171E}" type="slidenum">
              <a:rPr lang="en-US" smtClean="0"/>
              <a:t>‹#›</a:t>
            </a:fld>
            <a:endParaRPr lang="en-US"/>
          </a:p>
        </p:txBody>
      </p:sp>
    </p:spTree>
    <p:extLst>
      <p:ext uri="{BB962C8B-B14F-4D97-AF65-F5344CB8AC3E}">
        <p14:creationId xmlns:p14="http://schemas.microsoft.com/office/powerpoint/2010/main" val="237334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5AF2F0-4646-478A-B641-C810E990E19E}" type="datetimeFigureOut">
              <a:rPr lang="en-US" smtClean="0"/>
              <a:t>4/29/2023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99A3A-EF4A-40DF-8C16-0D02D2B8171E}" type="slidenum">
              <a:rPr lang="en-US" smtClean="0"/>
              <a:t>‹#›</a:t>
            </a:fld>
            <a:endParaRPr lang="en-US"/>
          </a:p>
        </p:txBody>
      </p:sp>
    </p:spTree>
    <p:extLst>
      <p:ext uri="{BB962C8B-B14F-4D97-AF65-F5344CB8AC3E}">
        <p14:creationId xmlns:p14="http://schemas.microsoft.com/office/powerpoint/2010/main" val="41842448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6.gif"/><Relationship Id="rId5"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D544A8-4B5C-C52C-8AC4-D13A1D58D1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pic>
        <p:nvPicPr>
          <p:cNvPr id="1026" name="Picture 2" descr="Welcome">
            <a:extLst>
              <a:ext uri="{FF2B5EF4-FFF2-40B4-BE49-F238E27FC236}">
                <a16:creationId xmlns:a16="http://schemas.microsoft.com/office/drawing/2014/main" id="{9E4C99BD-3658-0558-78D3-830C3F1C5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946" y="1152907"/>
            <a:ext cx="4316103" cy="2892970"/>
          </a:xfrm>
          <a:prstGeom prst="rect">
            <a:avLst/>
          </a:prstGeom>
          <a:ln>
            <a:noFill/>
          </a:ln>
          <a:effectLst>
            <a:softEdge rad="112500"/>
          </a:effectLst>
        </p:spPr>
      </p:pic>
      <p:sp>
        <p:nvSpPr>
          <p:cNvPr id="4" name="TextBox 3">
            <a:extLst>
              <a:ext uri="{FF2B5EF4-FFF2-40B4-BE49-F238E27FC236}">
                <a16:creationId xmlns:a16="http://schemas.microsoft.com/office/drawing/2014/main" id="{475AE2ED-A4C2-2507-3FB6-F290BDDDBB4D}"/>
              </a:ext>
            </a:extLst>
          </p:cNvPr>
          <p:cNvSpPr txBox="1"/>
          <p:nvPr/>
        </p:nvSpPr>
        <p:spPr>
          <a:xfrm>
            <a:off x="1597890" y="198800"/>
            <a:ext cx="10594110" cy="954107"/>
          </a:xfrm>
          <a:prstGeom prst="rect">
            <a:avLst/>
          </a:prstGeom>
          <a:noFill/>
        </p:spPr>
        <p:txBody>
          <a:bodyPr wrap="square">
            <a:spAutoFit/>
          </a:bodyPr>
          <a:lstStyle/>
          <a:p>
            <a:pPr algn="ctr"/>
            <a:r>
              <a:rPr lang="en-US" sz="2800" b="1" i="0" dirty="0">
                <a:solidFill>
                  <a:schemeClr val="bg2">
                    <a:lumMod val="50000"/>
                  </a:schemeClr>
                </a:solidFill>
                <a:effectLst/>
                <a:latin typeface="Arial" panose="020B0604020202020204" pitchFamily="34" charset="0"/>
              </a:rPr>
              <a:t>Spatiotemporal urban sprawl and land resource monitoring using remote sensing and cloud computing</a:t>
            </a:r>
            <a:endParaRPr lang="en-US" sz="2800" b="1" dirty="0">
              <a:solidFill>
                <a:schemeClr val="bg2">
                  <a:lumMod val="50000"/>
                </a:schemeClr>
              </a:solidFill>
            </a:endParaRPr>
          </a:p>
        </p:txBody>
      </p:sp>
      <p:sp>
        <p:nvSpPr>
          <p:cNvPr id="5" name="TextBox 4">
            <a:extLst>
              <a:ext uri="{FF2B5EF4-FFF2-40B4-BE49-F238E27FC236}">
                <a16:creationId xmlns:a16="http://schemas.microsoft.com/office/drawing/2014/main" id="{C73FDAA8-A236-63D1-C8A7-B5EF1206C6DC}"/>
              </a:ext>
            </a:extLst>
          </p:cNvPr>
          <p:cNvSpPr txBox="1"/>
          <p:nvPr/>
        </p:nvSpPr>
        <p:spPr>
          <a:xfrm>
            <a:off x="5260521" y="3429000"/>
            <a:ext cx="1911101" cy="707886"/>
          </a:xfrm>
          <a:prstGeom prst="rect">
            <a:avLst/>
          </a:prstGeom>
          <a:noFill/>
        </p:spPr>
        <p:txBody>
          <a:bodyPr wrap="none" rtlCol="0">
            <a:spAutoFit/>
          </a:bodyPr>
          <a:lstStyle/>
          <a:p>
            <a:pPr algn="ctr"/>
            <a:r>
              <a:rPr lang="en-US" sz="2000" b="1" dirty="0">
                <a:solidFill>
                  <a:schemeClr val="bg2">
                    <a:lumMod val="25000"/>
                  </a:schemeClr>
                </a:solidFill>
              </a:rPr>
              <a:t>Team:</a:t>
            </a:r>
          </a:p>
          <a:p>
            <a:pPr algn="ctr"/>
            <a:r>
              <a:rPr lang="en-US" sz="2000" b="1" dirty="0" err="1">
                <a:solidFill>
                  <a:schemeClr val="bg2">
                    <a:lumMod val="25000"/>
                  </a:schemeClr>
                </a:solidFill>
              </a:rPr>
              <a:t>ForestMapper</a:t>
            </a:r>
            <a:endParaRPr lang="en-US" sz="2000" b="1" dirty="0">
              <a:solidFill>
                <a:schemeClr val="bg2">
                  <a:lumMod val="25000"/>
                </a:schemeClr>
              </a:solidFill>
            </a:endParaRPr>
          </a:p>
        </p:txBody>
      </p:sp>
      <p:sp>
        <p:nvSpPr>
          <p:cNvPr id="6" name="TextBox 5">
            <a:extLst>
              <a:ext uri="{FF2B5EF4-FFF2-40B4-BE49-F238E27FC236}">
                <a16:creationId xmlns:a16="http://schemas.microsoft.com/office/drawing/2014/main" id="{DAADA13F-76EA-99C1-FED2-33C9B3B4BCF6}"/>
              </a:ext>
            </a:extLst>
          </p:cNvPr>
          <p:cNvSpPr txBox="1"/>
          <p:nvPr/>
        </p:nvSpPr>
        <p:spPr>
          <a:xfrm>
            <a:off x="1440872" y="5344540"/>
            <a:ext cx="2885726" cy="1200329"/>
          </a:xfrm>
          <a:prstGeom prst="rect">
            <a:avLst/>
          </a:prstGeom>
          <a:noFill/>
        </p:spPr>
        <p:txBody>
          <a:bodyPr wrap="none" rtlCol="0">
            <a:spAutoFit/>
          </a:bodyPr>
          <a:lstStyle/>
          <a:p>
            <a:pPr algn="ctr"/>
            <a:r>
              <a:rPr lang="en-US" b="1" dirty="0">
                <a:solidFill>
                  <a:schemeClr val="accent4">
                    <a:lumMod val="75000"/>
                  </a:schemeClr>
                </a:solidFill>
              </a:rPr>
              <a:t>Vikas Dugesar</a:t>
            </a:r>
          </a:p>
          <a:p>
            <a:pPr algn="ctr"/>
            <a:r>
              <a:rPr lang="en-US" b="1" dirty="0">
                <a:solidFill>
                  <a:schemeClr val="accent4">
                    <a:lumMod val="75000"/>
                  </a:schemeClr>
                </a:solidFill>
              </a:rPr>
              <a:t>Research Scholar</a:t>
            </a:r>
          </a:p>
          <a:p>
            <a:pPr algn="ctr"/>
            <a:r>
              <a:rPr lang="en-US" b="1" dirty="0">
                <a:solidFill>
                  <a:schemeClr val="accent4">
                    <a:lumMod val="75000"/>
                  </a:schemeClr>
                </a:solidFill>
              </a:rPr>
              <a:t>Banaras Hindu University</a:t>
            </a:r>
          </a:p>
          <a:p>
            <a:pPr algn="ctr"/>
            <a:r>
              <a:rPr lang="en-US" b="1" dirty="0">
                <a:solidFill>
                  <a:schemeClr val="accent4">
                    <a:lumMod val="75000"/>
                  </a:schemeClr>
                </a:solidFill>
              </a:rPr>
              <a:t>Varanasi</a:t>
            </a:r>
          </a:p>
        </p:txBody>
      </p:sp>
      <p:sp>
        <p:nvSpPr>
          <p:cNvPr id="7" name="TextBox 6">
            <a:extLst>
              <a:ext uri="{FF2B5EF4-FFF2-40B4-BE49-F238E27FC236}">
                <a16:creationId xmlns:a16="http://schemas.microsoft.com/office/drawing/2014/main" id="{1DEFD641-1B9D-7CBF-CBBA-747C673F28EF}"/>
              </a:ext>
            </a:extLst>
          </p:cNvPr>
          <p:cNvSpPr txBox="1"/>
          <p:nvPr/>
        </p:nvSpPr>
        <p:spPr>
          <a:xfrm>
            <a:off x="8851157" y="5344540"/>
            <a:ext cx="3215945" cy="1200329"/>
          </a:xfrm>
          <a:prstGeom prst="rect">
            <a:avLst/>
          </a:prstGeom>
          <a:noFill/>
        </p:spPr>
        <p:txBody>
          <a:bodyPr wrap="none" rtlCol="0">
            <a:spAutoFit/>
          </a:bodyPr>
          <a:lstStyle/>
          <a:p>
            <a:pPr algn="ctr"/>
            <a:r>
              <a:rPr lang="en-US" b="1" dirty="0">
                <a:solidFill>
                  <a:schemeClr val="accent4">
                    <a:lumMod val="75000"/>
                  </a:schemeClr>
                </a:solidFill>
              </a:rPr>
              <a:t>Neeraj K Maurya</a:t>
            </a:r>
          </a:p>
          <a:p>
            <a:pPr algn="ctr"/>
            <a:r>
              <a:rPr lang="en-US" b="1" dirty="0">
                <a:solidFill>
                  <a:schemeClr val="accent4">
                    <a:lumMod val="75000"/>
                  </a:schemeClr>
                </a:solidFill>
              </a:rPr>
              <a:t>Research Scholar</a:t>
            </a:r>
          </a:p>
          <a:p>
            <a:pPr algn="ctr"/>
            <a:r>
              <a:rPr lang="en-US" b="1" dirty="0">
                <a:solidFill>
                  <a:schemeClr val="accent4">
                    <a:lumMod val="75000"/>
                  </a:schemeClr>
                </a:solidFill>
              </a:rPr>
              <a:t>Birla Institute of Technology</a:t>
            </a:r>
          </a:p>
          <a:p>
            <a:pPr algn="ctr"/>
            <a:r>
              <a:rPr lang="en-US" b="1" dirty="0">
                <a:solidFill>
                  <a:schemeClr val="accent4">
                    <a:lumMod val="75000"/>
                  </a:schemeClr>
                </a:solidFill>
              </a:rPr>
              <a:t>Ranchi</a:t>
            </a:r>
          </a:p>
        </p:txBody>
      </p:sp>
      <p:sp>
        <p:nvSpPr>
          <p:cNvPr id="8" name="TextBox 7">
            <a:extLst>
              <a:ext uri="{FF2B5EF4-FFF2-40B4-BE49-F238E27FC236}">
                <a16:creationId xmlns:a16="http://schemas.microsoft.com/office/drawing/2014/main" id="{71EC5D94-C317-8E89-D3B0-5FBF65136E3C}"/>
              </a:ext>
            </a:extLst>
          </p:cNvPr>
          <p:cNvSpPr txBox="1"/>
          <p:nvPr/>
        </p:nvSpPr>
        <p:spPr>
          <a:xfrm>
            <a:off x="5260521" y="5344540"/>
            <a:ext cx="2491388" cy="923330"/>
          </a:xfrm>
          <a:prstGeom prst="rect">
            <a:avLst/>
          </a:prstGeom>
          <a:noFill/>
        </p:spPr>
        <p:txBody>
          <a:bodyPr wrap="none" rtlCol="0">
            <a:spAutoFit/>
          </a:bodyPr>
          <a:lstStyle/>
          <a:p>
            <a:pPr algn="ctr"/>
            <a:r>
              <a:rPr lang="en-US" b="1" dirty="0">
                <a:solidFill>
                  <a:schemeClr val="accent4">
                    <a:lumMod val="75000"/>
                  </a:schemeClr>
                </a:solidFill>
              </a:rPr>
              <a:t>Komal Kumari</a:t>
            </a:r>
          </a:p>
          <a:p>
            <a:pPr algn="ctr"/>
            <a:r>
              <a:rPr lang="en-US" b="1" dirty="0">
                <a:solidFill>
                  <a:schemeClr val="accent4">
                    <a:lumMod val="75000"/>
                  </a:schemeClr>
                </a:solidFill>
              </a:rPr>
              <a:t>PGD-Geoinformatics</a:t>
            </a:r>
          </a:p>
          <a:p>
            <a:pPr algn="ctr"/>
            <a:r>
              <a:rPr lang="en-US" b="1" dirty="0">
                <a:solidFill>
                  <a:schemeClr val="accent4">
                    <a:lumMod val="75000"/>
                  </a:schemeClr>
                </a:solidFill>
              </a:rPr>
              <a:t>IIRS, Dehradun</a:t>
            </a:r>
          </a:p>
        </p:txBody>
      </p:sp>
    </p:spTree>
    <p:extLst>
      <p:ext uri="{BB962C8B-B14F-4D97-AF65-F5344CB8AC3E}">
        <p14:creationId xmlns:p14="http://schemas.microsoft.com/office/powerpoint/2010/main" val="379448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231087ccf43_0_33"/>
          <p:cNvSpPr txBox="1"/>
          <p:nvPr/>
        </p:nvSpPr>
        <p:spPr>
          <a:xfrm>
            <a:off x="1440391" y="355105"/>
            <a:ext cx="93111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Validation/Error Matrices</a:t>
            </a:r>
            <a:endParaRPr sz="3200" b="1" i="1" u="sng">
              <a:solidFill>
                <a:srgbClr val="0000FF"/>
              </a:solidFill>
              <a:latin typeface="Bookman Old Style"/>
              <a:ea typeface="Bookman Old Style"/>
              <a:cs typeface="Bookman Old Style"/>
              <a:sym typeface="Bookman Old Style"/>
            </a:endParaRPr>
          </a:p>
        </p:txBody>
      </p:sp>
      <p:graphicFrame>
        <p:nvGraphicFramePr>
          <p:cNvPr id="370" name="Google Shape;370;g231087ccf43_0_33"/>
          <p:cNvGraphicFramePr/>
          <p:nvPr/>
        </p:nvGraphicFramePr>
        <p:xfrm>
          <a:off x="218697" y="983765"/>
          <a:ext cx="5797750" cy="2697125"/>
        </p:xfrm>
        <a:graphic>
          <a:graphicData uri="http://schemas.openxmlformats.org/drawingml/2006/table">
            <a:tbl>
              <a:tblPr firstRow="1" firstCol="1" bandRow="1">
                <a:noFill/>
              </a:tblPr>
              <a:tblGrid>
                <a:gridCol w="1017550">
                  <a:extLst>
                    <a:ext uri="{9D8B030D-6E8A-4147-A177-3AD203B41FA5}">
                      <a16:colId xmlns:a16="http://schemas.microsoft.com/office/drawing/2014/main" val="20000"/>
                    </a:ext>
                  </a:extLst>
                </a:gridCol>
                <a:gridCol w="912100">
                  <a:extLst>
                    <a:ext uri="{9D8B030D-6E8A-4147-A177-3AD203B41FA5}">
                      <a16:colId xmlns:a16="http://schemas.microsoft.com/office/drawing/2014/main" val="20001"/>
                    </a:ext>
                  </a:extLst>
                </a:gridCol>
                <a:gridCol w="681725">
                  <a:extLst>
                    <a:ext uri="{9D8B030D-6E8A-4147-A177-3AD203B41FA5}">
                      <a16:colId xmlns:a16="http://schemas.microsoft.com/office/drawing/2014/main" val="20002"/>
                    </a:ext>
                  </a:extLst>
                </a:gridCol>
                <a:gridCol w="755075">
                  <a:extLst>
                    <a:ext uri="{9D8B030D-6E8A-4147-A177-3AD203B41FA5}">
                      <a16:colId xmlns:a16="http://schemas.microsoft.com/office/drawing/2014/main" val="20003"/>
                    </a:ext>
                  </a:extLst>
                </a:gridCol>
                <a:gridCol w="751175">
                  <a:extLst>
                    <a:ext uri="{9D8B030D-6E8A-4147-A177-3AD203B41FA5}">
                      <a16:colId xmlns:a16="http://schemas.microsoft.com/office/drawing/2014/main" val="20004"/>
                    </a:ext>
                  </a:extLst>
                </a:gridCol>
                <a:gridCol w="698750">
                  <a:extLst>
                    <a:ext uri="{9D8B030D-6E8A-4147-A177-3AD203B41FA5}">
                      <a16:colId xmlns:a16="http://schemas.microsoft.com/office/drawing/2014/main" val="20005"/>
                    </a:ext>
                  </a:extLst>
                </a:gridCol>
                <a:gridCol w="981375">
                  <a:extLst>
                    <a:ext uri="{9D8B030D-6E8A-4147-A177-3AD203B41FA5}">
                      <a16:colId xmlns:a16="http://schemas.microsoft.com/office/drawing/2014/main" val="20006"/>
                    </a:ext>
                  </a:extLst>
                </a:gridCol>
              </a:tblGrid>
              <a:tr h="364575">
                <a:tc rowSpan="2">
                  <a:txBody>
                    <a:bodyPr/>
                    <a:lstStyle/>
                    <a:p>
                      <a:pPr marL="0" marR="0" lvl="0" indent="0" algn="ctr" rtl="0">
                        <a:lnSpc>
                          <a:spcPct val="115000"/>
                        </a:lnSpc>
                        <a:spcBef>
                          <a:spcPts val="0"/>
                        </a:spcBef>
                        <a:spcAft>
                          <a:spcPts val="0"/>
                        </a:spcAft>
                        <a:buNone/>
                      </a:pPr>
                      <a:r>
                        <a:rPr lang="en-IN" sz="1300" b="1" u="none" strike="noStrike" cap="none"/>
                        <a:t>Actual Data (AD)</a:t>
                      </a:r>
                      <a:endParaRPr sz="1300" b="1" u="none" strike="noStrike" cap="none">
                        <a:latin typeface="Calibri"/>
                        <a:ea typeface="Calibri"/>
                        <a:cs typeface="Calibri"/>
                        <a:sym typeface="Calibri"/>
                      </a:endParaRPr>
                    </a:p>
                  </a:txBody>
                  <a:tcPr marL="68575" marR="68575" marT="50300" marB="50300"/>
                </a:tc>
                <a:tc gridSpan="6">
                  <a:txBody>
                    <a:bodyPr/>
                    <a:lstStyle/>
                    <a:p>
                      <a:pPr marL="0" marR="0" lvl="0" indent="0" algn="ctr" rtl="0">
                        <a:lnSpc>
                          <a:spcPct val="115000"/>
                        </a:lnSpc>
                        <a:spcBef>
                          <a:spcPts val="0"/>
                        </a:spcBef>
                        <a:spcAft>
                          <a:spcPts val="0"/>
                        </a:spcAft>
                        <a:buNone/>
                      </a:pPr>
                      <a:r>
                        <a:rPr lang="en-IN" sz="1300" b="1" u="none" strike="noStrike" cap="none"/>
                        <a:t>Predicted Data (PD) for </a:t>
                      </a:r>
                      <a:r>
                        <a:rPr lang="en-IN" sz="1600" i="1" u="none" strike="noStrike" cap="none">
                          <a:latin typeface="Calibri"/>
                          <a:ea typeface="Calibri"/>
                          <a:cs typeface="Calibri"/>
                          <a:sym typeface="Calibri"/>
                        </a:rPr>
                        <a:t>1992</a:t>
                      </a:r>
                      <a:endParaRPr sz="1300" b="1" u="none" strike="noStrike" cap="none">
                        <a:latin typeface="Calibri"/>
                        <a:ea typeface="Calibri"/>
                        <a:cs typeface="Calibri"/>
                        <a:sym typeface="Calibri"/>
                      </a:endParaRPr>
                    </a:p>
                  </a:txBody>
                  <a:tcPr marL="68575" marR="68575" marT="50300" marB="50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23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13375">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162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7</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6</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13375">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1496</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13375">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2439</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8</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13375">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6</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solidFill>
                            <a:srgbClr val="FF0000"/>
                          </a:solidFill>
                        </a:rPr>
                        <a:t>29</a:t>
                      </a:r>
                      <a:endParaRPr sz="1300" b="1"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421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solidFill>
                            <a:srgbClr val="FF0000"/>
                          </a:solidFill>
                        </a:rPr>
                        <a:t>72</a:t>
                      </a:r>
                      <a:endParaRPr sz="1300" b="1"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6</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13375">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28</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1054</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13375">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9</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4</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158</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graphicFrame>
        <p:nvGraphicFramePr>
          <p:cNvPr id="371" name="Google Shape;371;g231087ccf43_0_33"/>
          <p:cNvGraphicFramePr/>
          <p:nvPr/>
        </p:nvGraphicFramePr>
        <p:xfrm>
          <a:off x="6185401" y="972461"/>
          <a:ext cx="5797725" cy="2659500"/>
        </p:xfrm>
        <a:graphic>
          <a:graphicData uri="http://schemas.openxmlformats.org/drawingml/2006/table">
            <a:tbl>
              <a:tblPr firstRow="1" firstCol="1" bandRow="1">
                <a:noFill/>
              </a:tblPr>
              <a:tblGrid>
                <a:gridCol w="1030250">
                  <a:extLst>
                    <a:ext uri="{9D8B030D-6E8A-4147-A177-3AD203B41FA5}">
                      <a16:colId xmlns:a16="http://schemas.microsoft.com/office/drawing/2014/main" val="20000"/>
                    </a:ext>
                  </a:extLst>
                </a:gridCol>
                <a:gridCol w="960850">
                  <a:extLst>
                    <a:ext uri="{9D8B030D-6E8A-4147-A177-3AD203B41FA5}">
                      <a16:colId xmlns:a16="http://schemas.microsoft.com/office/drawing/2014/main" val="20001"/>
                    </a:ext>
                  </a:extLst>
                </a:gridCol>
                <a:gridCol w="6231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gridCol w="788375">
                  <a:extLst>
                    <a:ext uri="{9D8B030D-6E8A-4147-A177-3AD203B41FA5}">
                      <a16:colId xmlns:a16="http://schemas.microsoft.com/office/drawing/2014/main" val="20004"/>
                    </a:ext>
                  </a:extLst>
                </a:gridCol>
                <a:gridCol w="715625">
                  <a:extLst>
                    <a:ext uri="{9D8B030D-6E8A-4147-A177-3AD203B41FA5}">
                      <a16:colId xmlns:a16="http://schemas.microsoft.com/office/drawing/2014/main" val="20005"/>
                    </a:ext>
                  </a:extLst>
                </a:gridCol>
                <a:gridCol w="931175">
                  <a:extLst>
                    <a:ext uri="{9D8B030D-6E8A-4147-A177-3AD203B41FA5}">
                      <a16:colId xmlns:a16="http://schemas.microsoft.com/office/drawing/2014/main" val="20006"/>
                    </a:ext>
                  </a:extLst>
                </a:gridCol>
              </a:tblGrid>
              <a:tr h="305125">
                <a:tc rowSpan="2">
                  <a:txBody>
                    <a:bodyPr/>
                    <a:lstStyle/>
                    <a:p>
                      <a:pPr marL="0" marR="0" lvl="0" indent="0" algn="ctr" rtl="0">
                        <a:lnSpc>
                          <a:spcPct val="115000"/>
                        </a:lnSpc>
                        <a:spcBef>
                          <a:spcPts val="0"/>
                        </a:spcBef>
                        <a:spcAft>
                          <a:spcPts val="0"/>
                        </a:spcAft>
                        <a:buNone/>
                      </a:pPr>
                      <a:r>
                        <a:rPr lang="en-IN" sz="1300" b="1" u="none" strike="noStrike" cap="none"/>
                        <a:t>Actual Data (AD)</a:t>
                      </a:r>
                      <a:endParaRPr sz="1300" b="1" u="none" strike="noStrike" cap="none">
                        <a:latin typeface="Calibri"/>
                        <a:ea typeface="Calibri"/>
                        <a:cs typeface="Calibri"/>
                        <a:sym typeface="Calibri"/>
                      </a:endParaRPr>
                    </a:p>
                  </a:txBody>
                  <a:tcPr marL="91350" marR="91350" marT="45675" marB="45675"/>
                </a:tc>
                <a:tc gridSpan="6">
                  <a:txBody>
                    <a:bodyPr/>
                    <a:lstStyle/>
                    <a:p>
                      <a:pPr marL="0" marR="0" lvl="0" indent="0" algn="ctr" rtl="0">
                        <a:lnSpc>
                          <a:spcPct val="115000"/>
                        </a:lnSpc>
                        <a:spcBef>
                          <a:spcPts val="0"/>
                        </a:spcBef>
                        <a:spcAft>
                          <a:spcPts val="0"/>
                        </a:spcAft>
                        <a:buNone/>
                      </a:pPr>
                      <a:r>
                        <a:rPr lang="en-IN" sz="1300" b="1" u="none" strike="noStrike" cap="none">
                          <a:solidFill>
                            <a:schemeClr val="lt1"/>
                          </a:solidFill>
                          <a:latin typeface="Arial"/>
                          <a:ea typeface="Arial"/>
                          <a:cs typeface="Arial"/>
                          <a:sym typeface="Arial"/>
                        </a:rPr>
                        <a:t>Predicted Data (PD) </a:t>
                      </a:r>
                      <a:r>
                        <a:rPr lang="en-IN" sz="1300"/>
                        <a:t>for </a:t>
                      </a:r>
                      <a:r>
                        <a:rPr lang="en-IN" sz="1300" i="1"/>
                        <a:t>2001</a:t>
                      </a:r>
                      <a:endParaRPr sz="1300" b="1" i="1" u="none" strike="noStrike" cap="none">
                        <a:solidFill>
                          <a:schemeClr val="lt1"/>
                        </a:solidFill>
                        <a:latin typeface="Arial"/>
                        <a:ea typeface="Arial"/>
                        <a:cs typeface="Arial"/>
                        <a:sym typeface="Arial"/>
                      </a:endParaRPr>
                    </a:p>
                  </a:txBody>
                  <a:tcPr marL="91350" marR="91350" marT="45675" marB="4567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23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1"/>
                  </a:ext>
                </a:extLst>
              </a:tr>
              <a:tr h="302625">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87</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2"/>
                  </a:ext>
                </a:extLst>
              </a:tr>
              <a:tr h="302625">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645</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3"/>
                  </a:ext>
                </a:extLst>
              </a:tr>
              <a:tr h="302625">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3007</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4"/>
                  </a:ext>
                </a:extLst>
              </a:tr>
              <a:tr h="388950">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170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11</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5"/>
                  </a:ext>
                </a:extLst>
              </a:tr>
              <a:tr h="302625">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397</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6"/>
                  </a:ext>
                </a:extLst>
              </a:tr>
              <a:tr h="302625">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4</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6225" marR="66225" marT="0" marB="0"/>
                </a:tc>
                <a:tc>
                  <a:txBody>
                    <a:bodyPr/>
                    <a:lstStyle/>
                    <a:p>
                      <a:pPr marL="0" marR="0" lvl="0" indent="0" algn="l" rtl="0">
                        <a:lnSpc>
                          <a:spcPct val="115000"/>
                        </a:lnSpc>
                        <a:spcBef>
                          <a:spcPts val="0"/>
                        </a:spcBef>
                        <a:spcAft>
                          <a:spcPts val="0"/>
                        </a:spcAft>
                        <a:buNone/>
                      </a:pPr>
                      <a:r>
                        <a:rPr lang="en-IN" sz="1300" b="1" u="none" strike="noStrike" cap="none"/>
                        <a:t>98</a:t>
                      </a:r>
                      <a:endParaRPr sz="1300" b="1" u="none" strike="noStrike" cap="none">
                        <a:latin typeface="Calibri"/>
                        <a:ea typeface="Calibri"/>
                        <a:cs typeface="Calibri"/>
                        <a:sym typeface="Calibri"/>
                      </a:endParaRPr>
                    </a:p>
                  </a:txBody>
                  <a:tcPr marL="66225" marR="66225" marT="0" marB="0"/>
                </a:tc>
                <a:extLst>
                  <a:ext uri="{0D108BD9-81ED-4DB2-BD59-A6C34878D82A}">
                    <a16:rowId xmlns:a16="http://schemas.microsoft.com/office/drawing/2014/main" val="10007"/>
                  </a:ext>
                </a:extLst>
              </a:tr>
            </a:tbl>
          </a:graphicData>
        </a:graphic>
      </p:graphicFrame>
      <p:graphicFrame>
        <p:nvGraphicFramePr>
          <p:cNvPr id="372" name="Google Shape;372;g231087ccf43_0_33"/>
          <p:cNvGraphicFramePr/>
          <p:nvPr/>
        </p:nvGraphicFramePr>
        <p:xfrm>
          <a:off x="218695" y="3924510"/>
          <a:ext cx="5797750" cy="2725500"/>
        </p:xfrm>
        <a:graphic>
          <a:graphicData uri="http://schemas.openxmlformats.org/drawingml/2006/table">
            <a:tbl>
              <a:tblPr firstRow="1" firstCol="1" bandRow="1">
                <a:noFill/>
              </a:tblPr>
              <a:tblGrid>
                <a:gridCol w="1032050">
                  <a:extLst>
                    <a:ext uri="{9D8B030D-6E8A-4147-A177-3AD203B41FA5}">
                      <a16:colId xmlns:a16="http://schemas.microsoft.com/office/drawing/2014/main" val="20000"/>
                    </a:ext>
                  </a:extLst>
                </a:gridCol>
                <a:gridCol w="897600">
                  <a:extLst>
                    <a:ext uri="{9D8B030D-6E8A-4147-A177-3AD203B41FA5}">
                      <a16:colId xmlns:a16="http://schemas.microsoft.com/office/drawing/2014/main" val="20001"/>
                    </a:ext>
                  </a:extLst>
                </a:gridCol>
                <a:gridCol w="771275">
                  <a:extLst>
                    <a:ext uri="{9D8B030D-6E8A-4147-A177-3AD203B41FA5}">
                      <a16:colId xmlns:a16="http://schemas.microsoft.com/office/drawing/2014/main" val="20002"/>
                    </a:ext>
                  </a:extLst>
                </a:gridCol>
                <a:gridCol w="665525">
                  <a:extLst>
                    <a:ext uri="{9D8B030D-6E8A-4147-A177-3AD203B41FA5}">
                      <a16:colId xmlns:a16="http://schemas.microsoft.com/office/drawing/2014/main" val="20003"/>
                    </a:ext>
                  </a:extLst>
                </a:gridCol>
                <a:gridCol w="826725">
                  <a:extLst>
                    <a:ext uri="{9D8B030D-6E8A-4147-A177-3AD203B41FA5}">
                      <a16:colId xmlns:a16="http://schemas.microsoft.com/office/drawing/2014/main" val="20004"/>
                    </a:ext>
                  </a:extLst>
                </a:gridCol>
                <a:gridCol w="689575">
                  <a:extLst>
                    <a:ext uri="{9D8B030D-6E8A-4147-A177-3AD203B41FA5}">
                      <a16:colId xmlns:a16="http://schemas.microsoft.com/office/drawing/2014/main" val="20005"/>
                    </a:ext>
                  </a:extLst>
                </a:gridCol>
                <a:gridCol w="915000">
                  <a:extLst>
                    <a:ext uri="{9D8B030D-6E8A-4147-A177-3AD203B41FA5}">
                      <a16:colId xmlns:a16="http://schemas.microsoft.com/office/drawing/2014/main" val="20006"/>
                    </a:ext>
                  </a:extLst>
                </a:gridCol>
              </a:tblGrid>
              <a:tr h="364575">
                <a:tc rowSpan="2">
                  <a:txBody>
                    <a:bodyPr/>
                    <a:lstStyle/>
                    <a:p>
                      <a:pPr marL="0" marR="0" lvl="0" indent="0" algn="ctr" rtl="0">
                        <a:lnSpc>
                          <a:spcPct val="115000"/>
                        </a:lnSpc>
                        <a:spcBef>
                          <a:spcPts val="0"/>
                        </a:spcBef>
                        <a:spcAft>
                          <a:spcPts val="0"/>
                        </a:spcAft>
                        <a:buNone/>
                      </a:pPr>
                      <a:r>
                        <a:rPr lang="en-IN" sz="1300" b="1" u="none" strike="noStrike" cap="none"/>
                        <a:t>Actual Data (AD)</a:t>
                      </a:r>
                      <a:endParaRPr sz="1300" b="1" u="none" strike="noStrike" cap="none">
                        <a:latin typeface="Calibri"/>
                        <a:ea typeface="Calibri"/>
                        <a:cs typeface="Calibri"/>
                        <a:sym typeface="Calibri"/>
                      </a:endParaRPr>
                    </a:p>
                  </a:txBody>
                  <a:tcPr marL="68575" marR="68575" marT="50300" marB="50300"/>
                </a:tc>
                <a:tc gridSpan="6">
                  <a:txBody>
                    <a:bodyPr/>
                    <a:lstStyle/>
                    <a:p>
                      <a:pPr marL="0" marR="0" lvl="0" indent="0" algn="ctr" rtl="0">
                        <a:lnSpc>
                          <a:spcPct val="115000"/>
                        </a:lnSpc>
                        <a:spcBef>
                          <a:spcPts val="0"/>
                        </a:spcBef>
                        <a:spcAft>
                          <a:spcPts val="0"/>
                        </a:spcAft>
                        <a:buNone/>
                      </a:pPr>
                      <a:r>
                        <a:rPr lang="en-IN" sz="1300" b="1" u="none" strike="noStrike" cap="none"/>
                        <a:t>Predicted Data (PD) for </a:t>
                      </a:r>
                      <a:r>
                        <a:rPr lang="en-IN" sz="1600" i="1">
                          <a:latin typeface="Calibri"/>
                          <a:ea typeface="Calibri"/>
                          <a:cs typeface="Calibri"/>
                          <a:sym typeface="Calibri"/>
                        </a:rPr>
                        <a:t>2013</a:t>
                      </a:r>
                      <a:endParaRPr sz="1300" b="1" u="none" strike="noStrike" cap="none">
                        <a:latin typeface="Calibri"/>
                        <a:ea typeface="Calibri"/>
                        <a:cs typeface="Calibri"/>
                        <a:sym typeface="Calibri"/>
                      </a:endParaRPr>
                    </a:p>
                  </a:txBody>
                  <a:tcPr marL="68575" marR="68575" marT="50300" marB="50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23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03675">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173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03675">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987</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03675">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2770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90250">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4</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216</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03675">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641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03675">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206</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graphicFrame>
        <p:nvGraphicFramePr>
          <p:cNvPr id="373" name="Google Shape;373;g231087ccf43_0_33"/>
          <p:cNvGraphicFramePr/>
          <p:nvPr/>
        </p:nvGraphicFramePr>
        <p:xfrm>
          <a:off x="6185403" y="3925596"/>
          <a:ext cx="5797725" cy="2754550"/>
        </p:xfrm>
        <a:graphic>
          <a:graphicData uri="http://schemas.openxmlformats.org/drawingml/2006/table">
            <a:tbl>
              <a:tblPr firstRow="1" firstCol="1" bandRow="1">
                <a:noFill/>
              </a:tblPr>
              <a:tblGrid>
                <a:gridCol w="1064425">
                  <a:extLst>
                    <a:ext uri="{9D8B030D-6E8A-4147-A177-3AD203B41FA5}">
                      <a16:colId xmlns:a16="http://schemas.microsoft.com/office/drawing/2014/main" val="20000"/>
                    </a:ext>
                  </a:extLst>
                </a:gridCol>
                <a:gridCol w="926675">
                  <a:extLst>
                    <a:ext uri="{9D8B030D-6E8A-4147-A177-3AD203B41FA5}">
                      <a16:colId xmlns:a16="http://schemas.microsoft.com/office/drawing/2014/main" val="20001"/>
                    </a:ext>
                  </a:extLst>
                </a:gridCol>
                <a:gridCol w="6231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gridCol w="788375">
                  <a:extLst>
                    <a:ext uri="{9D8B030D-6E8A-4147-A177-3AD203B41FA5}">
                      <a16:colId xmlns:a16="http://schemas.microsoft.com/office/drawing/2014/main" val="20004"/>
                    </a:ext>
                  </a:extLst>
                </a:gridCol>
                <a:gridCol w="715625">
                  <a:extLst>
                    <a:ext uri="{9D8B030D-6E8A-4147-A177-3AD203B41FA5}">
                      <a16:colId xmlns:a16="http://schemas.microsoft.com/office/drawing/2014/main" val="20005"/>
                    </a:ext>
                  </a:extLst>
                </a:gridCol>
                <a:gridCol w="931175">
                  <a:extLst>
                    <a:ext uri="{9D8B030D-6E8A-4147-A177-3AD203B41FA5}">
                      <a16:colId xmlns:a16="http://schemas.microsoft.com/office/drawing/2014/main" val="20006"/>
                    </a:ext>
                  </a:extLst>
                </a:gridCol>
              </a:tblGrid>
              <a:tr h="364575">
                <a:tc rowSpan="2">
                  <a:txBody>
                    <a:bodyPr/>
                    <a:lstStyle/>
                    <a:p>
                      <a:pPr marL="0" marR="0" lvl="0" indent="0" algn="ctr" rtl="0">
                        <a:lnSpc>
                          <a:spcPct val="115000"/>
                        </a:lnSpc>
                        <a:spcBef>
                          <a:spcPts val="0"/>
                        </a:spcBef>
                        <a:spcAft>
                          <a:spcPts val="0"/>
                        </a:spcAft>
                        <a:buNone/>
                      </a:pPr>
                      <a:r>
                        <a:rPr lang="en-IN" sz="1300" b="1" u="none" strike="noStrike" cap="none"/>
                        <a:t>Actual Data (AD)</a:t>
                      </a:r>
                      <a:endParaRPr sz="1300" b="1" u="none" strike="noStrike" cap="none">
                        <a:latin typeface="Calibri"/>
                        <a:ea typeface="Calibri"/>
                        <a:cs typeface="Calibri"/>
                        <a:sym typeface="Calibri"/>
                      </a:endParaRPr>
                    </a:p>
                  </a:txBody>
                  <a:tcPr marL="68575" marR="68575" marT="50300" marB="50300"/>
                </a:tc>
                <a:tc gridSpan="6">
                  <a:txBody>
                    <a:bodyPr/>
                    <a:lstStyle/>
                    <a:p>
                      <a:pPr marL="0" marR="0" lvl="0" indent="0" algn="ctr" rtl="0">
                        <a:lnSpc>
                          <a:spcPct val="115000"/>
                        </a:lnSpc>
                        <a:spcBef>
                          <a:spcPts val="0"/>
                        </a:spcBef>
                        <a:spcAft>
                          <a:spcPts val="0"/>
                        </a:spcAft>
                        <a:buNone/>
                      </a:pPr>
                      <a:r>
                        <a:rPr lang="en-IN" sz="1300" b="1" u="none" strike="noStrike" cap="none"/>
                        <a:t>Predicted Data (PD) for </a:t>
                      </a:r>
                      <a:r>
                        <a:rPr lang="en-IN" sz="1600" i="1">
                          <a:latin typeface="Calibri"/>
                          <a:ea typeface="Calibri"/>
                          <a:cs typeface="Calibri"/>
                          <a:sym typeface="Calibri"/>
                        </a:rPr>
                        <a:t>2021</a:t>
                      </a:r>
                      <a:endParaRPr sz="1300" b="1" u="none" strike="noStrike" cap="none">
                        <a:latin typeface="Calibri"/>
                        <a:ea typeface="Calibri"/>
                        <a:cs typeface="Calibri"/>
                        <a:sym typeface="Calibri"/>
                      </a:endParaRPr>
                    </a:p>
                  </a:txBody>
                  <a:tcPr marL="68575" marR="68575" marT="50300" marB="50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40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22650">
                <a:tc>
                  <a:txBody>
                    <a:bodyPr/>
                    <a:lstStyle/>
                    <a:p>
                      <a:pPr marL="0" marR="0" lvl="0" indent="0" algn="l" rtl="0">
                        <a:lnSpc>
                          <a:spcPct val="115000"/>
                        </a:lnSpc>
                        <a:spcBef>
                          <a:spcPts val="0"/>
                        </a:spcBef>
                        <a:spcAft>
                          <a:spcPts val="0"/>
                        </a:spcAft>
                        <a:buNone/>
                      </a:pPr>
                      <a:r>
                        <a:rPr lang="en-IN" sz="1300" b="1" u="none" strike="noStrike" cap="none"/>
                        <a:t>Build-up</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244</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7</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22650">
                <a:tc>
                  <a:txBody>
                    <a:bodyPr/>
                    <a:lstStyle/>
                    <a:p>
                      <a:pPr marL="0" marR="0" lvl="0" indent="0" algn="l" rtl="0">
                        <a:lnSpc>
                          <a:spcPct val="115000"/>
                        </a:lnSpc>
                        <a:spcBef>
                          <a:spcPts val="0"/>
                        </a:spcBef>
                        <a:spcAft>
                          <a:spcPts val="0"/>
                        </a:spcAft>
                        <a:buNone/>
                      </a:pPr>
                      <a:r>
                        <a:rPr lang="en-IN" sz="1300" b="1" u="none" strike="noStrike" cap="none"/>
                        <a:t>Water</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1824</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9</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22650">
                <a:tc>
                  <a:txBody>
                    <a:bodyPr/>
                    <a:lstStyle/>
                    <a:p>
                      <a:pPr marL="0" marR="0" lvl="0" indent="0" algn="l" rtl="0">
                        <a:lnSpc>
                          <a:spcPct val="115000"/>
                        </a:lnSpc>
                        <a:spcBef>
                          <a:spcPts val="0"/>
                        </a:spcBef>
                        <a:spcAft>
                          <a:spcPts val="0"/>
                        </a:spcAft>
                        <a:buNone/>
                      </a:pPr>
                      <a:r>
                        <a:rPr lang="en-IN" sz="1300" b="1" u="none" strike="noStrike" cap="none"/>
                        <a:t>Forest</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19766</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7</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7</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22650">
                <a:tc>
                  <a:txBody>
                    <a:bodyPr/>
                    <a:lstStyle/>
                    <a:p>
                      <a:pPr marL="0" marR="0" lvl="0" indent="0" algn="l" rtl="0">
                        <a:lnSpc>
                          <a:spcPct val="115000"/>
                        </a:lnSpc>
                        <a:spcBef>
                          <a:spcPts val="0"/>
                        </a:spcBef>
                        <a:spcAft>
                          <a:spcPts val="0"/>
                        </a:spcAft>
                        <a:buNone/>
                      </a:pPr>
                      <a:r>
                        <a:rPr lang="en-IN" sz="1300" b="1" u="none" strike="noStrike" cap="none"/>
                        <a:t>Barren</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solidFill>
                            <a:srgbClr val="FF0000"/>
                          </a:solidFill>
                        </a:rPr>
                        <a:t>14</a:t>
                      </a:r>
                      <a:endParaRPr sz="1300" b="1"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7</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193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solidFill>
                            <a:srgbClr val="FF0000"/>
                          </a:solidFill>
                        </a:rPr>
                        <a:t>59</a:t>
                      </a:r>
                      <a:endParaRPr sz="1300" b="1" u="none" strike="noStrike" cap="none">
                        <a:solidFill>
                          <a:srgbClr val="FF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22650">
                <a:tc>
                  <a:txBody>
                    <a:bodyPr/>
                    <a:lstStyle/>
                    <a:p>
                      <a:pPr marL="0" marR="0" lvl="0" indent="0" algn="l" rtl="0">
                        <a:lnSpc>
                          <a:spcPct val="115000"/>
                        </a:lnSpc>
                        <a:spcBef>
                          <a:spcPts val="0"/>
                        </a:spcBef>
                        <a:spcAft>
                          <a:spcPts val="0"/>
                        </a:spcAft>
                        <a:buNone/>
                      </a:pPr>
                      <a:r>
                        <a:rPr lang="en-IN" sz="1300" b="1" u="none" strike="noStrike" cap="none"/>
                        <a:t>Fallow</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12</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1218</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5</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22650">
                <a:tc>
                  <a:txBody>
                    <a:bodyPr/>
                    <a:lstStyle/>
                    <a:p>
                      <a:pPr marL="0" marR="0" lvl="0" indent="0" algn="l" rtl="0">
                        <a:lnSpc>
                          <a:spcPct val="115000"/>
                        </a:lnSpc>
                        <a:spcBef>
                          <a:spcPts val="0"/>
                        </a:spcBef>
                        <a:spcAft>
                          <a:spcPts val="0"/>
                        </a:spcAft>
                        <a:buNone/>
                      </a:pPr>
                      <a:r>
                        <a:rPr lang="en-IN" sz="1300" b="1" u="none" strike="noStrike" cap="none"/>
                        <a:t>Cropland</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9</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0</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13</a:t>
                      </a:r>
                      <a:endParaRPr sz="1300" b="1"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IN" sz="1300" b="1" u="none" strike="noStrike" cap="none"/>
                        <a:t>135</a:t>
                      </a:r>
                      <a:endParaRPr sz="1300" b="1"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31087ccf43_0_42"/>
          <p:cNvSpPr txBox="1"/>
          <p:nvPr/>
        </p:nvSpPr>
        <p:spPr>
          <a:xfrm>
            <a:off x="1440391" y="355105"/>
            <a:ext cx="93111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Accuracy Assessment: For Built-up</a:t>
            </a:r>
            <a:endParaRPr sz="3200" b="1" i="1" u="sng">
              <a:solidFill>
                <a:srgbClr val="0000FF"/>
              </a:solidFill>
              <a:latin typeface="Bookman Old Style"/>
              <a:ea typeface="Bookman Old Style"/>
              <a:cs typeface="Bookman Old Style"/>
              <a:sym typeface="Bookman Old Style"/>
            </a:endParaRPr>
          </a:p>
        </p:txBody>
      </p:sp>
      <p:graphicFrame>
        <p:nvGraphicFramePr>
          <p:cNvPr id="380" name="Google Shape;380;g231087ccf43_0_42"/>
          <p:cNvGraphicFramePr/>
          <p:nvPr/>
        </p:nvGraphicFramePr>
        <p:xfrm>
          <a:off x="1353775" y="1234200"/>
          <a:ext cx="10287000" cy="3291750"/>
        </p:xfrm>
        <a:graphic>
          <a:graphicData uri="http://schemas.openxmlformats.org/drawingml/2006/table">
            <a:tbl>
              <a:tblPr>
                <a:noFil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l" rtl="0">
                        <a:spcBef>
                          <a:spcPts val="0"/>
                        </a:spcBef>
                        <a:spcAft>
                          <a:spcPts val="0"/>
                        </a:spcAft>
                        <a:buNone/>
                      </a:pPr>
                      <a:r>
                        <a:rPr lang="en-IN" sz="3000"/>
                        <a:t>1992</a:t>
                      </a:r>
                      <a:endParaRPr sz="3000"/>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3000"/>
                        <a:t>2001</a:t>
                      </a:r>
                      <a:endParaRPr sz="3000"/>
                    </a:p>
                  </a:txBody>
                  <a:tcPr marL="91425" marR="91425" marT="91425" marB="91425"/>
                </a:tc>
                <a:tc>
                  <a:txBody>
                    <a:bodyPr/>
                    <a:lstStyle/>
                    <a:p>
                      <a:pPr marL="0" lvl="0" indent="0" algn="l" rtl="0">
                        <a:spcBef>
                          <a:spcPts val="0"/>
                        </a:spcBef>
                        <a:spcAft>
                          <a:spcPts val="0"/>
                        </a:spcAft>
                        <a:buNone/>
                      </a:pPr>
                      <a:r>
                        <a:rPr lang="en-IN" sz="3000"/>
                        <a:t>2013</a:t>
                      </a:r>
                      <a:endParaRPr sz="3000"/>
                    </a:p>
                  </a:txBody>
                  <a:tcPr marL="91425" marR="91425" marT="91425" marB="91425"/>
                </a:tc>
                <a:tc>
                  <a:txBody>
                    <a:bodyPr/>
                    <a:lstStyle/>
                    <a:p>
                      <a:pPr marL="0" lvl="0" indent="0" algn="l" rtl="0">
                        <a:spcBef>
                          <a:spcPts val="0"/>
                        </a:spcBef>
                        <a:spcAft>
                          <a:spcPts val="0"/>
                        </a:spcAft>
                        <a:buNone/>
                      </a:pPr>
                      <a:r>
                        <a:rPr lang="en-IN" sz="3000"/>
                        <a:t>2021</a:t>
                      </a:r>
                      <a:endParaRPr sz="30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3000"/>
                        <a:t>Producer's Accuracy</a:t>
                      </a:r>
                      <a:endParaRPr sz="3000"/>
                    </a:p>
                  </a:txBody>
                  <a:tcPr marL="91425" marR="91425" marT="91425" marB="91425">
                    <a:lnR w="9525" cap="flat" cmpd="sng">
                      <a:solidFill>
                        <a:srgbClr val="000000"/>
                      </a:solidFill>
                      <a:prstDash val="solid"/>
                      <a:round/>
                      <a:headEnd type="none" w="sm" len="sm"/>
                      <a:tailEnd type="none" w="sm" len="sm"/>
                    </a:lnR>
                  </a:tcPr>
                </a:tc>
                <a:tc>
                  <a:txBody>
                    <a:bodyPr/>
                    <a:lstStyle/>
                    <a:p>
                      <a:pPr marL="0" lvl="0" indent="0" algn="l" rtl="0">
                        <a:lnSpc>
                          <a:spcPct val="115000"/>
                        </a:lnSpc>
                        <a:spcBef>
                          <a:spcPts val="1200"/>
                        </a:spcBef>
                        <a:spcAft>
                          <a:spcPts val="0"/>
                        </a:spcAft>
                        <a:buNone/>
                      </a:pPr>
                      <a:r>
                        <a:rPr lang="en-IN" sz="3000" b="1">
                          <a:latin typeface="Times New Roman"/>
                          <a:ea typeface="Times New Roman"/>
                          <a:cs typeface="Times New Roman"/>
                          <a:sym typeface="Times New Roman"/>
                        </a:rPr>
                        <a:t>88.04</a:t>
                      </a:r>
                      <a:endParaRPr sz="30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96.66</a:t>
                      </a:r>
                      <a:endParaRPr sz="3000"/>
                    </a:p>
                  </a:txBody>
                  <a:tcPr marL="91425" marR="91425" marT="91425" marB="91425">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IN" sz="3000" b="1">
                          <a:solidFill>
                            <a:srgbClr val="0070C0"/>
                          </a:solidFill>
                          <a:latin typeface="Times New Roman"/>
                          <a:ea typeface="Times New Roman"/>
                          <a:cs typeface="Times New Roman"/>
                          <a:sym typeface="Times New Roman"/>
                        </a:rPr>
                        <a:t>97.19</a:t>
                      </a:r>
                      <a:endParaRPr sz="3000">
                        <a:solidFill>
                          <a:srgbClr val="0070C0"/>
                        </a:solidFill>
                      </a:endParaRPr>
                    </a:p>
                  </a:txBody>
                  <a:tcPr marL="91425" marR="91425" marT="91425" marB="91425"/>
                </a:tc>
                <a:tc>
                  <a:txBody>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92.07</a:t>
                      </a:r>
                      <a:endParaRPr sz="3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sz="3000"/>
                        <a:t>User's Accuracy</a:t>
                      </a:r>
                      <a:endParaRPr sz="3000"/>
                    </a:p>
                  </a:txBody>
                  <a:tcPr marL="91425" marR="91425" marT="91425" marB="91425"/>
                </a:tc>
                <a:tc>
                  <a:txBody>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91.53</a:t>
                      </a:r>
                      <a:endParaRPr sz="300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IN" sz="3000" b="1">
                          <a:solidFill>
                            <a:srgbClr val="08479C"/>
                          </a:solidFill>
                          <a:latin typeface="Times New Roman"/>
                          <a:ea typeface="Times New Roman"/>
                          <a:cs typeface="Times New Roman"/>
                          <a:sym typeface="Times New Roman"/>
                        </a:rPr>
                        <a:t>98.86</a:t>
                      </a:r>
                      <a:endParaRPr sz="3000">
                        <a:solidFill>
                          <a:srgbClr val="08479C"/>
                        </a:solidFill>
                      </a:endParaRPr>
                    </a:p>
                  </a:txBody>
                  <a:tcPr marL="91425" marR="91425" marT="91425" marB="91425"/>
                </a:tc>
                <a:tc>
                  <a:txBody>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96.11</a:t>
                      </a:r>
                      <a:endParaRPr sz="3000"/>
                    </a:p>
                  </a:txBody>
                  <a:tcPr marL="91425" marR="91425" marT="91425" marB="91425"/>
                </a:tc>
                <a:tc>
                  <a:txBody>
                    <a:bodyPr/>
                    <a:lstStyle/>
                    <a:p>
                      <a:pPr marL="0" lvl="0" indent="0" algn="l" rtl="0">
                        <a:spcBef>
                          <a:spcPts val="0"/>
                        </a:spcBef>
                        <a:spcAft>
                          <a:spcPts val="0"/>
                        </a:spcAft>
                        <a:buNone/>
                      </a:pPr>
                      <a:r>
                        <a:rPr lang="en-IN" sz="3000" b="1">
                          <a:solidFill>
                            <a:schemeClr val="dk1"/>
                          </a:solidFill>
                          <a:latin typeface="Times New Roman"/>
                          <a:ea typeface="Times New Roman"/>
                          <a:cs typeface="Times New Roman"/>
                          <a:sym typeface="Times New Roman"/>
                        </a:rPr>
                        <a:t>93.48</a:t>
                      </a:r>
                      <a:endParaRPr sz="3000"/>
                    </a:p>
                  </a:txBody>
                  <a:tcPr marL="91425" marR="91425" marT="91425" marB="91425"/>
                </a:tc>
                <a:extLst>
                  <a:ext uri="{0D108BD9-81ED-4DB2-BD59-A6C34878D82A}">
                    <a16:rowId xmlns:a16="http://schemas.microsoft.com/office/drawing/2014/main" val="10002"/>
                  </a:ext>
                </a:extLst>
              </a:tr>
            </a:tbl>
          </a:graphicData>
        </a:graphic>
      </p:graphicFrame>
      <p:sp>
        <p:nvSpPr>
          <p:cNvPr id="381" name="Google Shape;381;g231087ccf43_0_42"/>
          <p:cNvSpPr txBox="1"/>
          <p:nvPr/>
        </p:nvSpPr>
        <p:spPr>
          <a:xfrm>
            <a:off x="1386200" y="4304500"/>
            <a:ext cx="10287000" cy="1477500"/>
          </a:xfrm>
          <a:prstGeom prst="rect">
            <a:avLst/>
          </a:prstGeom>
          <a:noFill/>
          <a:ln>
            <a:noFill/>
          </a:ln>
        </p:spPr>
        <p:txBody>
          <a:bodyPr spcFirstLastPara="1" wrap="square" lIns="91425" tIns="91425" rIns="91425" bIns="91425" anchor="t" anchorCtr="0">
            <a:spAutoFit/>
          </a:bodyPr>
          <a:lstStyle/>
          <a:p>
            <a:pPr marL="457200" lvl="0" indent="-406400" algn="just" rtl="0">
              <a:spcBef>
                <a:spcPts val="0"/>
              </a:spcBef>
              <a:spcAft>
                <a:spcPts val="0"/>
              </a:spcAft>
              <a:buSzPts val="2800"/>
              <a:buChar char="●"/>
            </a:pPr>
            <a:r>
              <a:rPr lang="en-IN" sz="2800"/>
              <a:t>Classification result for built-up was seen to be the most accurate for the year 2001 followed by the year 2013, 2021 and then 1992.</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22e7f4d8391_0_21"/>
          <p:cNvSpPr txBox="1"/>
          <p:nvPr/>
        </p:nvSpPr>
        <p:spPr>
          <a:xfrm>
            <a:off x="2556712" y="317150"/>
            <a:ext cx="64242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LULC Class Area Prediction</a:t>
            </a:r>
            <a:endParaRPr sz="3200" b="1" i="1" u="sng">
              <a:solidFill>
                <a:srgbClr val="0000FF"/>
              </a:solidFill>
              <a:latin typeface="Bookman Old Style"/>
              <a:ea typeface="Bookman Old Style"/>
              <a:cs typeface="Bookman Old Style"/>
              <a:sym typeface="Bookman Old Style"/>
            </a:endParaRPr>
          </a:p>
        </p:txBody>
      </p:sp>
      <p:graphicFrame>
        <p:nvGraphicFramePr>
          <p:cNvPr id="387" name="Google Shape;387;g22e7f4d8391_0_21"/>
          <p:cNvGraphicFramePr/>
          <p:nvPr/>
        </p:nvGraphicFramePr>
        <p:xfrm>
          <a:off x="1083076" y="1438182"/>
          <a:ext cx="10680508" cy="4842464"/>
        </p:xfrm>
        <a:graphic>
          <a:graphicData uri="http://schemas.openxmlformats.org/drawingml/2006/table">
            <a:tbl>
              <a:tblPr>
                <a:noFill/>
              </a:tblPr>
              <a:tblGrid>
                <a:gridCol w="1497966">
                  <a:extLst>
                    <a:ext uri="{9D8B030D-6E8A-4147-A177-3AD203B41FA5}">
                      <a16:colId xmlns:a16="http://schemas.microsoft.com/office/drawing/2014/main" val="20000"/>
                    </a:ext>
                  </a:extLst>
                </a:gridCol>
                <a:gridCol w="1048584">
                  <a:extLst>
                    <a:ext uri="{9D8B030D-6E8A-4147-A177-3AD203B41FA5}">
                      <a16:colId xmlns:a16="http://schemas.microsoft.com/office/drawing/2014/main" val="20001"/>
                    </a:ext>
                  </a:extLst>
                </a:gridCol>
                <a:gridCol w="1168423">
                  <a:extLst>
                    <a:ext uri="{9D8B030D-6E8A-4147-A177-3AD203B41FA5}">
                      <a16:colId xmlns:a16="http://schemas.microsoft.com/office/drawing/2014/main" val="20002"/>
                    </a:ext>
                  </a:extLst>
                </a:gridCol>
                <a:gridCol w="1243308">
                  <a:extLst>
                    <a:ext uri="{9D8B030D-6E8A-4147-A177-3AD203B41FA5}">
                      <a16:colId xmlns:a16="http://schemas.microsoft.com/office/drawing/2014/main" val="20003"/>
                    </a:ext>
                  </a:extLst>
                </a:gridCol>
                <a:gridCol w="1078537">
                  <a:extLst>
                    <a:ext uri="{9D8B030D-6E8A-4147-A177-3AD203B41FA5}">
                      <a16:colId xmlns:a16="http://schemas.microsoft.com/office/drawing/2014/main" val="20004"/>
                    </a:ext>
                  </a:extLst>
                </a:gridCol>
                <a:gridCol w="1243308">
                  <a:extLst>
                    <a:ext uri="{9D8B030D-6E8A-4147-A177-3AD203B41FA5}">
                      <a16:colId xmlns:a16="http://schemas.microsoft.com/office/drawing/2014/main" val="20005"/>
                    </a:ext>
                  </a:extLst>
                </a:gridCol>
                <a:gridCol w="1078537">
                  <a:extLst>
                    <a:ext uri="{9D8B030D-6E8A-4147-A177-3AD203B41FA5}">
                      <a16:colId xmlns:a16="http://schemas.microsoft.com/office/drawing/2014/main" val="20006"/>
                    </a:ext>
                  </a:extLst>
                </a:gridCol>
                <a:gridCol w="1243308">
                  <a:extLst>
                    <a:ext uri="{9D8B030D-6E8A-4147-A177-3AD203B41FA5}">
                      <a16:colId xmlns:a16="http://schemas.microsoft.com/office/drawing/2014/main" val="20007"/>
                    </a:ext>
                  </a:extLst>
                </a:gridCol>
                <a:gridCol w="1078537">
                  <a:extLst>
                    <a:ext uri="{9D8B030D-6E8A-4147-A177-3AD203B41FA5}">
                      <a16:colId xmlns:a16="http://schemas.microsoft.com/office/drawing/2014/main" val="20008"/>
                    </a:ext>
                  </a:extLst>
                </a:gridCol>
              </a:tblGrid>
              <a:tr h="605308">
                <a:tc rowSpan="2">
                  <a:txBody>
                    <a:bodyPr/>
                    <a:lstStyle/>
                    <a:p>
                      <a:pPr marL="0" lvl="0" indent="0" algn="l" rtl="0">
                        <a:lnSpc>
                          <a:spcPct val="115000"/>
                        </a:lnSpc>
                        <a:spcBef>
                          <a:spcPts val="1200"/>
                        </a:spcBef>
                        <a:spcAft>
                          <a:spcPts val="0"/>
                        </a:spcAft>
                        <a:buNone/>
                      </a:pPr>
                      <a:r>
                        <a:rPr lang="en-IN" sz="1800" b="1" dirty="0">
                          <a:latin typeface="Times New Roman"/>
                          <a:ea typeface="Times New Roman"/>
                          <a:cs typeface="Times New Roman"/>
                          <a:sym typeface="Times New Roman"/>
                        </a:rPr>
                        <a:t>Class</a:t>
                      </a:r>
                      <a:endParaRPr sz="18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1992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2001</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2013</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2021</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05308">
                <a:tc vMerge="1">
                  <a:txBody>
                    <a:bodyPr/>
                    <a:lstStyle/>
                    <a:p>
                      <a:endParaRPr lang="en-US"/>
                    </a:p>
                  </a:txBody>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km2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km2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 </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km2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km2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IN" sz="1800" b="1">
                          <a:latin typeface="Times New Roman"/>
                          <a:ea typeface="Times New Roman"/>
                          <a:cs typeface="Times New Roman"/>
                          <a:sym typeface="Times New Roman"/>
                        </a:rPr>
                        <a:t>%</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Build-up</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85.464</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1.714</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126.26</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2.53</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136.90</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2.74</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372.95</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FF0000"/>
                          </a:solidFill>
                          <a:latin typeface="Times New Roman"/>
                          <a:ea typeface="Times New Roman"/>
                          <a:cs typeface="Times New Roman"/>
                          <a:sym typeface="Times New Roman"/>
                        </a:rPr>
                        <a:t>7.48</a:t>
                      </a:r>
                      <a:endParaRPr sz="1800" b="1">
                        <a:solidFill>
                          <a:srgbClr val="FF0000"/>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Water</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51.229</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1.03</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dirty="0">
                          <a:latin typeface="Times New Roman"/>
                          <a:ea typeface="Times New Roman"/>
                          <a:cs typeface="Times New Roman"/>
                          <a:sym typeface="Times New Roman"/>
                        </a:rPr>
                        <a:t>54.57</a:t>
                      </a:r>
                      <a:endParaRPr sz="18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1.09</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86.75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1.74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92.36</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1.85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Forest</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1274.123</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25.55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1583.84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31.76</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1446.75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29.01</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2688.51</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0000FF"/>
                          </a:solidFill>
                          <a:latin typeface="Times New Roman"/>
                          <a:ea typeface="Times New Roman"/>
                          <a:cs typeface="Times New Roman"/>
                          <a:sym typeface="Times New Roman"/>
                        </a:rPr>
                        <a:t>53.92</a:t>
                      </a:r>
                      <a:endParaRPr sz="1800" b="1">
                        <a:solidFill>
                          <a:srgbClr val="0000FF"/>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Barrenland</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765.143</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15.35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963.34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19.32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307.26</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6.16</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104.47</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2.09</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Fallow</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2207.08</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0000FF"/>
                          </a:solidFill>
                          <a:latin typeface="Times New Roman"/>
                          <a:ea typeface="Times New Roman"/>
                          <a:cs typeface="Times New Roman"/>
                          <a:sym typeface="Times New Roman"/>
                        </a:rPr>
                        <a:t>44.26</a:t>
                      </a:r>
                      <a:endParaRPr sz="1800" b="1">
                        <a:solidFill>
                          <a:srgbClr val="0000FF"/>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1649.44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0000FF"/>
                          </a:solidFill>
                          <a:latin typeface="Times New Roman"/>
                          <a:ea typeface="Times New Roman"/>
                          <a:cs typeface="Times New Roman"/>
                          <a:sym typeface="Times New Roman"/>
                        </a:rPr>
                        <a:t>33.08</a:t>
                      </a:r>
                      <a:endParaRPr sz="1800" b="1">
                        <a:solidFill>
                          <a:srgbClr val="0000FF"/>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1377.72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27.63</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1516.44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30.415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05308">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Cropland</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602.844</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12.09</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608.42</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12.20</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1630.51</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solidFill>
                            <a:srgbClr val="0000FF"/>
                          </a:solidFill>
                          <a:latin typeface="Times New Roman"/>
                          <a:ea typeface="Times New Roman"/>
                          <a:cs typeface="Times New Roman"/>
                          <a:sym typeface="Times New Roman"/>
                        </a:rPr>
                        <a:t>32.70</a:t>
                      </a:r>
                      <a:endParaRPr sz="1800" b="1">
                        <a:solidFill>
                          <a:srgbClr val="0000FF"/>
                        </a:solidFill>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a:latin typeface="Times New Roman"/>
                          <a:ea typeface="Times New Roman"/>
                          <a:cs typeface="Times New Roman"/>
                          <a:sym typeface="Times New Roman"/>
                        </a:rPr>
                        <a:t>211.15</a:t>
                      </a:r>
                      <a:endParaRPr sz="18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800" b="1" dirty="0">
                          <a:latin typeface="Times New Roman"/>
                          <a:ea typeface="Times New Roman"/>
                          <a:cs typeface="Times New Roman"/>
                          <a:sym typeface="Times New Roman"/>
                        </a:rPr>
                        <a:t>4.24</a:t>
                      </a:r>
                      <a:endParaRPr sz="18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8" name="Google Shape;388;g22e7f4d8391_0_21"/>
          <p:cNvSpPr txBox="1"/>
          <p:nvPr/>
        </p:nvSpPr>
        <p:spPr>
          <a:xfrm>
            <a:off x="948450" y="6514700"/>
            <a:ext cx="10418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t>NOTE: % is of total geographical area.</a:t>
            </a:r>
            <a:endParaRPr sz="1600"/>
          </a:p>
        </p:txBody>
      </p:sp>
      <p:sp>
        <p:nvSpPr>
          <p:cNvPr id="389" name="Google Shape;389;g22e7f4d8391_0_21"/>
          <p:cNvSpPr txBox="1"/>
          <p:nvPr/>
        </p:nvSpPr>
        <p:spPr>
          <a:xfrm>
            <a:off x="2590000" y="779650"/>
            <a:ext cx="6693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b="1"/>
              <a:t>Table 1: Classification result for year 1992, 2001, 2013, 2021.</a:t>
            </a:r>
            <a:endParaRPr sz="17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1"/>
          <p:cNvSpPr txBox="1"/>
          <p:nvPr/>
        </p:nvSpPr>
        <p:spPr>
          <a:xfrm>
            <a:off x="120525" y="460075"/>
            <a:ext cx="12192000" cy="569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100" b="1" i="1" u="sng">
                <a:solidFill>
                  <a:srgbClr val="0000FF"/>
                </a:solidFill>
                <a:latin typeface="Bookman Old Style"/>
                <a:ea typeface="Bookman Old Style"/>
                <a:cs typeface="Bookman Old Style"/>
                <a:sym typeface="Bookman Old Style"/>
              </a:rPr>
              <a:t>Change Detection Map and Transition Matrix for Built-up</a:t>
            </a:r>
            <a:endParaRPr sz="3100" b="1" i="1" u="sng">
              <a:solidFill>
                <a:srgbClr val="0000FF"/>
              </a:solidFill>
              <a:latin typeface="Bookman Old Style"/>
              <a:ea typeface="Bookman Old Style"/>
              <a:cs typeface="Bookman Old Style"/>
              <a:sym typeface="Bookman Old Style"/>
            </a:endParaRPr>
          </a:p>
        </p:txBody>
      </p:sp>
      <p:pic>
        <p:nvPicPr>
          <p:cNvPr id="395" name="Google Shape;395;p11"/>
          <p:cNvPicPr preferRelativeResize="0"/>
          <p:nvPr/>
        </p:nvPicPr>
        <p:blipFill rotWithShape="1">
          <a:blip r:embed="rId3">
            <a:alphaModFix/>
          </a:blip>
          <a:srcRect/>
          <a:stretch/>
        </p:blipFill>
        <p:spPr>
          <a:xfrm>
            <a:off x="248286" y="1152718"/>
            <a:ext cx="6849857" cy="5288024"/>
          </a:xfrm>
          <a:prstGeom prst="rect">
            <a:avLst/>
          </a:prstGeom>
          <a:noFill/>
          <a:ln>
            <a:noFill/>
          </a:ln>
        </p:spPr>
      </p:pic>
      <p:graphicFrame>
        <p:nvGraphicFramePr>
          <p:cNvPr id="396" name="Google Shape;396;p11"/>
          <p:cNvGraphicFramePr/>
          <p:nvPr/>
        </p:nvGraphicFramePr>
        <p:xfrm>
          <a:off x="7446388" y="1300444"/>
          <a:ext cx="4596275" cy="5187350"/>
        </p:xfrm>
        <a:graphic>
          <a:graphicData uri="http://schemas.openxmlformats.org/drawingml/2006/table">
            <a:tbl>
              <a:tblPr firstRow="1" firstCol="1" bandRow="1">
                <a:noFill/>
              </a:tblPr>
              <a:tblGrid>
                <a:gridCol w="991100">
                  <a:extLst>
                    <a:ext uri="{9D8B030D-6E8A-4147-A177-3AD203B41FA5}">
                      <a16:colId xmlns:a16="http://schemas.microsoft.com/office/drawing/2014/main" val="20000"/>
                    </a:ext>
                  </a:extLst>
                </a:gridCol>
                <a:gridCol w="847425">
                  <a:extLst>
                    <a:ext uri="{9D8B030D-6E8A-4147-A177-3AD203B41FA5}">
                      <a16:colId xmlns:a16="http://schemas.microsoft.com/office/drawing/2014/main" val="20001"/>
                    </a:ext>
                  </a:extLst>
                </a:gridCol>
                <a:gridCol w="919250">
                  <a:extLst>
                    <a:ext uri="{9D8B030D-6E8A-4147-A177-3AD203B41FA5}">
                      <a16:colId xmlns:a16="http://schemas.microsoft.com/office/drawing/2014/main" val="20002"/>
                    </a:ext>
                  </a:extLst>
                </a:gridCol>
                <a:gridCol w="919250">
                  <a:extLst>
                    <a:ext uri="{9D8B030D-6E8A-4147-A177-3AD203B41FA5}">
                      <a16:colId xmlns:a16="http://schemas.microsoft.com/office/drawing/2014/main" val="20003"/>
                    </a:ext>
                  </a:extLst>
                </a:gridCol>
                <a:gridCol w="919250">
                  <a:extLst>
                    <a:ext uri="{9D8B030D-6E8A-4147-A177-3AD203B41FA5}">
                      <a16:colId xmlns:a16="http://schemas.microsoft.com/office/drawing/2014/main" val="20004"/>
                    </a:ext>
                  </a:extLst>
                </a:gridCol>
              </a:tblGrid>
              <a:tr h="348225">
                <a:tc rowSpan="2">
                  <a:txBody>
                    <a:bodyPr/>
                    <a:lstStyle/>
                    <a:p>
                      <a:pPr marL="0" marR="0" lvl="0" indent="0" algn="ctr" rtl="0">
                        <a:lnSpc>
                          <a:spcPct val="115000"/>
                        </a:lnSpc>
                        <a:spcBef>
                          <a:spcPts val="0"/>
                        </a:spcBef>
                        <a:spcAft>
                          <a:spcPts val="0"/>
                        </a:spcAft>
                        <a:buNone/>
                      </a:pPr>
                      <a:r>
                        <a:rPr lang="en-IN" sz="1500" u="none" strike="noStrike" cap="none"/>
                        <a:t> Area changed from other classes to built-up (km</a:t>
                      </a:r>
                      <a:r>
                        <a:rPr lang="en-IN" sz="1500" u="none" strike="noStrike" cap="none" baseline="30000"/>
                        <a:t>2</a:t>
                      </a:r>
                      <a:r>
                        <a:rPr lang="en-IN" sz="1500" u="none" strike="noStrike" cap="none"/>
                        <a:t>) </a:t>
                      </a:r>
                      <a:endParaRPr sz="1500" u="none" strike="noStrike" cap="none">
                        <a:latin typeface="Calibri"/>
                        <a:ea typeface="Calibri"/>
                        <a:cs typeface="Calibri"/>
                        <a:sym typeface="Calibri"/>
                      </a:endParaRPr>
                    </a:p>
                  </a:txBody>
                  <a:tcPr marL="91050" marR="91050" marT="45525" marB="45525" anchor="ctr"/>
                </a:tc>
                <a:tc gridSpan="4">
                  <a:txBody>
                    <a:bodyPr/>
                    <a:lstStyle/>
                    <a:p>
                      <a:pPr marL="0" marR="0" lvl="0" indent="0" algn="ctr" rtl="0">
                        <a:lnSpc>
                          <a:spcPct val="115000"/>
                        </a:lnSpc>
                        <a:spcBef>
                          <a:spcPts val="0"/>
                        </a:spcBef>
                        <a:spcAft>
                          <a:spcPts val="0"/>
                        </a:spcAft>
                        <a:buNone/>
                      </a:pPr>
                      <a:r>
                        <a:rPr lang="en-IN" sz="1500" u="none" strike="noStrike" cap="none"/>
                        <a:t>Built-up</a:t>
                      </a:r>
                      <a:endParaRPr sz="1500" u="none" strike="noStrike" cap="none">
                        <a:latin typeface="Calibri"/>
                        <a:ea typeface="Calibri"/>
                        <a:cs typeface="Calibri"/>
                        <a:sym typeface="Calibri"/>
                      </a:endParaRPr>
                    </a:p>
                  </a:txBody>
                  <a:tcPr marL="91050" marR="91050" marT="45525" marB="455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1952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500" b="1" u="none" strike="noStrike" cap="none"/>
                        <a:t>1992 to 2001</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2001 to 2013</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2013 to 2021</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1992 to 2021</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1"/>
                  </a:ext>
                </a:extLst>
              </a:tr>
              <a:tr h="348225">
                <a:tc>
                  <a:txBody>
                    <a:bodyPr/>
                    <a:lstStyle/>
                    <a:p>
                      <a:pPr marL="0" marR="0" lvl="0" indent="0" algn="ctr" rtl="0">
                        <a:lnSpc>
                          <a:spcPct val="115000"/>
                        </a:lnSpc>
                        <a:spcBef>
                          <a:spcPts val="0"/>
                        </a:spcBef>
                        <a:spcAft>
                          <a:spcPts val="0"/>
                        </a:spcAft>
                        <a:buNone/>
                      </a:pPr>
                      <a:r>
                        <a:rPr lang="en-IN" sz="1500" u="none" strike="noStrike" cap="none"/>
                        <a:t>Built-up</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16.75</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38.10</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77.42</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27.11</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2"/>
                  </a:ext>
                </a:extLst>
              </a:tr>
              <a:tr h="348225">
                <a:tc>
                  <a:txBody>
                    <a:bodyPr/>
                    <a:lstStyle/>
                    <a:p>
                      <a:pPr marL="0" marR="0" lvl="0" indent="0" algn="ctr" rtl="0">
                        <a:lnSpc>
                          <a:spcPct val="115000"/>
                        </a:lnSpc>
                        <a:spcBef>
                          <a:spcPts val="0"/>
                        </a:spcBef>
                        <a:spcAft>
                          <a:spcPts val="0"/>
                        </a:spcAft>
                        <a:buNone/>
                      </a:pPr>
                      <a:r>
                        <a:rPr lang="en-IN" sz="1500" u="none" strike="noStrike" cap="none"/>
                        <a:t>Water</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4.06</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3.91</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8.97</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3.76</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3"/>
                  </a:ext>
                </a:extLst>
              </a:tr>
              <a:tr h="348225">
                <a:tc>
                  <a:txBody>
                    <a:bodyPr/>
                    <a:lstStyle/>
                    <a:p>
                      <a:pPr marL="0" marR="0" lvl="0" indent="0" algn="ctr" rtl="0">
                        <a:lnSpc>
                          <a:spcPct val="115000"/>
                        </a:lnSpc>
                        <a:spcBef>
                          <a:spcPts val="0"/>
                        </a:spcBef>
                        <a:spcAft>
                          <a:spcPts val="0"/>
                        </a:spcAft>
                        <a:buNone/>
                      </a:pPr>
                      <a:r>
                        <a:rPr lang="en-IN" sz="1500" u="none" strike="noStrike" cap="none"/>
                        <a:t>Forest</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4.19</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26.50</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17.61</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13.76</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4"/>
                  </a:ext>
                </a:extLst>
              </a:tr>
              <a:tr h="348225">
                <a:tc>
                  <a:txBody>
                    <a:bodyPr/>
                    <a:lstStyle/>
                    <a:p>
                      <a:pPr marL="0" marR="0" lvl="0" indent="0" algn="ctr" rtl="0">
                        <a:lnSpc>
                          <a:spcPct val="115000"/>
                        </a:lnSpc>
                        <a:spcBef>
                          <a:spcPts val="0"/>
                        </a:spcBef>
                        <a:spcAft>
                          <a:spcPts val="0"/>
                        </a:spcAft>
                        <a:buNone/>
                      </a:pPr>
                      <a:r>
                        <a:rPr lang="en-IN" sz="1500" u="none" strike="noStrike" cap="none"/>
                        <a:t>Barren</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solidFill>
                            <a:srgbClr val="FF0000"/>
                          </a:solidFill>
                        </a:rPr>
                        <a:t>46.77</a:t>
                      </a:r>
                      <a:endParaRPr sz="1500" b="1" u="none" strike="noStrike" cap="none">
                        <a:solidFill>
                          <a:srgbClr val="FF0000"/>
                        </a:solidFill>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25.58</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38.48</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99.99</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5"/>
                  </a:ext>
                </a:extLst>
              </a:tr>
              <a:tr h="348225">
                <a:tc>
                  <a:txBody>
                    <a:bodyPr/>
                    <a:lstStyle/>
                    <a:p>
                      <a:pPr marL="0" marR="0" lvl="0" indent="0" algn="ctr" rtl="0">
                        <a:lnSpc>
                          <a:spcPct val="115000"/>
                        </a:lnSpc>
                        <a:spcBef>
                          <a:spcPts val="0"/>
                        </a:spcBef>
                        <a:spcAft>
                          <a:spcPts val="0"/>
                        </a:spcAft>
                        <a:buNone/>
                      </a:pPr>
                      <a:r>
                        <a:rPr lang="en-IN" sz="1500" u="none" strike="noStrike" cap="none"/>
                        <a:t>Fallow</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38.35</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solidFill>
                            <a:srgbClr val="FF0000"/>
                          </a:solidFill>
                        </a:rPr>
                        <a:t>37.01</a:t>
                      </a:r>
                      <a:endParaRPr sz="1500" b="1" u="none" strike="noStrike" cap="none">
                        <a:solidFill>
                          <a:srgbClr val="FF0000"/>
                        </a:solidFill>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72.74</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solidFill>
                            <a:srgbClr val="FF0000"/>
                          </a:solidFill>
                        </a:rPr>
                        <a:t>168.07</a:t>
                      </a:r>
                      <a:endParaRPr sz="1500" b="1" u="none" strike="noStrike" cap="none">
                        <a:solidFill>
                          <a:srgbClr val="FF0000"/>
                        </a:solidFill>
                        <a:latin typeface="Calibri"/>
                        <a:ea typeface="Calibri"/>
                        <a:cs typeface="Calibri"/>
                        <a:sym typeface="Calibri"/>
                      </a:endParaRPr>
                    </a:p>
                  </a:txBody>
                  <a:tcPr marL="47125" marR="47125" marT="0" marB="0" anchor="ctr"/>
                </a:tc>
                <a:extLst>
                  <a:ext uri="{0D108BD9-81ED-4DB2-BD59-A6C34878D82A}">
                    <a16:rowId xmlns:a16="http://schemas.microsoft.com/office/drawing/2014/main" val="10006"/>
                  </a:ext>
                </a:extLst>
              </a:tr>
              <a:tr h="506700">
                <a:tc>
                  <a:txBody>
                    <a:bodyPr/>
                    <a:lstStyle/>
                    <a:p>
                      <a:pPr marL="0" marR="0" lvl="0" indent="0" algn="ctr" rtl="0">
                        <a:lnSpc>
                          <a:spcPct val="115000"/>
                        </a:lnSpc>
                        <a:spcBef>
                          <a:spcPts val="0"/>
                        </a:spcBef>
                        <a:spcAft>
                          <a:spcPts val="0"/>
                        </a:spcAft>
                        <a:buNone/>
                      </a:pPr>
                      <a:r>
                        <a:rPr lang="en-IN" sz="1500" u="none" strike="noStrike" cap="none"/>
                        <a:t>Cropland</a:t>
                      </a:r>
                      <a:endParaRPr sz="1500"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11.17</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5.79</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solidFill>
                            <a:srgbClr val="FF0000"/>
                          </a:solidFill>
                        </a:rPr>
                        <a:t>159.21</a:t>
                      </a:r>
                      <a:endParaRPr sz="1500" b="1" u="none" strike="noStrike" cap="none">
                        <a:solidFill>
                          <a:srgbClr val="FF0000"/>
                        </a:solidFill>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61.74</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7"/>
                  </a:ext>
                </a:extLst>
              </a:tr>
              <a:tr h="771775">
                <a:tc>
                  <a:txBody>
                    <a:bodyPr/>
                    <a:lstStyle/>
                    <a:p>
                      <a:pPr marL="0" marR="0" lvl="0" indent="0" algn="ctr" rtl="0">
                        <a:lnSpc>
                          <a:spcPct val="115000"/>
                        </a:lnSpc>
                        <a:spcBef>
                          <a:spcPts val="0"/>
                        </a:spcBef>
                        <a:spcAft>
                          <a:spcPts val="0"/>
                        </a:spcAft>
                        <a:buNone/>
                      </a:pPr>
                      <a:r>
                        <a:rPr lang="en-IN" sz="1500" b="1" u="none" strike="noStrike" cap="none"/>
                        <a:t>Total New Built-up</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104.56</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98.80</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297.01</a:t>
                      </a:r>
                      <a:endParaRPr sz="1500" b="1" u="none" strike="noStrike" cap="none">
                        <a:latin typeface="Calibri"/>
                        <a:ea typeface="Calibri"/>
                        <a:cs typeface="Calibri"/>
                        <a:sym typeface="Calibri"/>
                      </a:endParaRPr>
                    </a:p>
                  </a:txBody>
                  <a:tcPr marL="47125" marR="47125" marT="0" marB="0" anchor="ctr"/>
                </a:tc>
                <a:tc>
                  <a:txBody>
                    <a:bodyPr/>
                    <a:lstStyle/>
                    <a:p>
                      <a:pPr marL="0" marR="0" lvl="0" indent="0" algn="ctr" rtl="0">
                        <a:lnSpc>
                          <a:spcPct val="115000"/>
                        </a:lnSpc>
                        <a:spcBef>
                          <a:spcPts val="0"/>
                        </a:spcBef>
                        <a:spcAft>
                          <a:spcPts val="0"/>
                        </a:spcAft>
                        <a:buNone/>
                      </a:pPr>
                      <a:r>
                        <a:rPr lang="en-IN" sz="1500" b="1" u="none" strike="noStrike" cap="none"/>
                        <a:t>347.33</a:t>
                      </a:r>
                      <a:endParaRPr sz="1500" b="1" u="none" strike="noStrike" cap="none">
                        <a:latin typeface="Calibri"/>
                        <a:ea typeface="Calibri"/>
                        <a:cs typeface="Calibri"/>
                        <a:sym typeface="Calibri"/>
                      </a:endParaRPr>
                    </a:p>
                  </a:txBody>
                  <a:tcPr marL="47125" marR="47125" marT="0" marB="0" anchor="ctr"/>
                </a:tc>
                <a:extLst>
                  <a:ext uri="{0D108BD9-81ED-4DB2-BD59-A6C34878D82A}">
                    <a16:rowId xmlns:a16="http://schemas.microsoft.com/office/drawing/2014/main" val="10008"/>
                  </a:ext>
                </a:extLst>
              </a:tr>
            </a:tbl>
          </a:graphicData>
        </a:graphic>
      </p:graphicFrame>
      <p:sp>
        <p:nvSpPr>
          <p:cNvPr id="397" name="Google Shape;397;p11"/>
          <p:cNvSpPr/>
          <p:nvPr/>
        </p:nvSpPr>
        <p:spPr>
          <a:xfrm>
            <a:off x="999175" y="6487800"/>
            <a:ext cx="4867800" cy="4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a:t>
            </a:r>
            <a:r>
              <a:rPr lang="en-IN" sz="1700" b="1" i="1"/>
              <a:t>5</a:t>
            </a:r>
            <a:r>
              <a:rPr lang="en-IN" sz="1700" b="1" i="1">
                <a:solidFill>
                  <a:srgbClr val="000000"/>
                </a:solidFill>
              </a:rPr>
              <a:t>:</a:t>
            </a:r>
            <a:r>
              <a:rPr lang="en-IN" sz="1700" b="1" i="1"/>
              <a:t> LULC Change Detection map.</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2"/>
          <p:cNvSpPr txBox="1"/>
          <p:nvPr/>
        </p:nvSpPr>
        <p:spPr>
          <a:xfrm>
            <a:off x="563658" y="402201"/>
            <a:ext cx="1184956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a:solidFill>
                  <a:srgbClr val="0000FF"/>
                </a:solidFill>
                <a:latin typeface="Arial"/>
                <a:ea typeface="Arial"/>
                <a:cs typeface="Arial"/>
                <a:sym typeface="Arial"/>
              </a:rPr>
              <a:t>  </a:t>
            </a:r>
            <a:r>
              <a:rPr lang="en-IN" sz="3200" b="1" i="1" u="sng">
                <a:solidFill>
                  <a:srgbClr val="0000FF"/>
                </a:solidFill>
                <a:latin typeface="Bookman Old Style"/>
                <a:ea typeface="Bookman Old Style"/>
                <a:cs typeface="Bookman Old Style"/>
                <a:sym typeface="Bookman Old Style"/>
              </a:rPr>
              <a:t>Built-up change : Areas changed to Built-up</a:t>
            </a:r>
            <a:endParaRPr sz="3200" b="1" i="1" u="sng">
              <a:solidFill>
                <a:srgbClr val="0000FF"/>
              </a:solidFill>
              <a:latin typeface="Bookman Old Style"/>
              <a:ea typeface="Bookman Old Style"/>
              <a:cs typeface="Bookman Old Style"/>
              <a:sym typeface="Bookman Old Style"/>
            </a:endParaRPr>
          </a:p>
        </p:txBody>
      </p:sp>
      <p:sp>
        <p:nvSpPr>
          <p:cNvPr id="404" name="Google Shape;404;p12"/>
          <p:cNvSpPr/>
          <p:nvPr/>
        </p:nvSpPr>
        <p:spPr>
          <a:xfrm>
            <a:off x="4024775" y="6251675"/>
            <a:ext cx="4365300" cy="4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latin typeface="Times New Roman"/>
                <a:ea typeface="Times New Roman"/>
                <a:cs typeface="Times New Roman"/>
                <a:sym typeface="Times New Roman"/>
              </a:rPr>
              <a:t>  </a:t>
            </a:r>
            <a:r>
              <a:rPr lang="en-IN" sz="1700" b="1" i="1">
                <a:solidFill>
                  <a:srgbClr val="000000"/>
                </a:solidFill>
                <a:latin typeface="Times New Roman"/>
                <a:ea typeface="Times New Roman"/>
                <a:cs typeface="Times New Roman"/>
                <a:sym typeface="Times New Roman"/>
              </a:rPr>
              <a:t>Animation 1: </a:t>
            </a:r>
            <a:r>
              <a:rPr lang="en-IN" sz="1700" b="1" i="1">
                <a:latin typeface="Times New Roman"/>
                <a:ea typeface="Times New Roman"/>
                <a:cs typeface="Times New Roman"/>
                <a:sym typeface="Times New Roman"/>
              </a:rPr>
              <a:t>Change in Built-up area. </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18AC2F9D-E3CA-42BB-8B89-7A3F157E21AB}"/>
              </a:ext>
            </a:extLst>
          </p:cNvPr>
          <p:cNvPicPr>
            <a:picLocks noChangeAspect="1"/>
          </p:cNvPicPr>
          <p:nvPr/>
        </p:nvPicPr>
        <p:blipFill>
          <a:blip r:embed="rId3"/>
          <a:stretch>
            <a:fillRect/>
          </a:stretch>
        </p:blipFill>
        <p:spPr>
          <a:xfrm>
            <a:off x="3211840" y="1309513"/>
            <a:ext cx="6553200" cy="4619625"/>
          </a:xfrm>
          <a:prstGeom prst="rect">
            <a:avLst/>
          </a:prstGeom>
        </p:spPr>
      </p:pic>
    </p:spTree>
    <p:extLst>
      <p:ext uri="{BB962C8B-B14F-4D97-AF65-F5344CB8AC3E}">
        <p14:creationId xmlns:p14="http://schemas.microsoft.com/office/powerpoint/2010/main" val="196278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3"/>
          <p:cNvSpPr txBox="1"/>
          <p:nvPr/>
        </p:nvSpPr>
        <p:spPr>
          <a:xfrm>
            <a:off x="342437" y="397449"/>
            <a:ext cx="1184956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a:solidFill>
                  <a:srgbClr val="0000FF"/>
                </a:solidFill>
                <a:latin typeface="Arial"/>
                <a:ea typeface="Arial"/>
                <a:cs typeface="Arial"/>
                <a:sym typeface="Arial"/>
              </a:rPr>
              <a:t>  </a:t>
            </a:r>
            <a:r>
              <a:rPr lang="en-IN" sz="3200" b="1" i="1" u="sng">
                <a:solidFill>
                  <a:srgbClr val="0000FF"/>
                </a:solidFill>
                <a:latin typeface="Bookman Old Style"/>
                <a:ea typeface="Bookman Old Style"/>
                <a:cs typeface="Bookman Old Style"/>
                <a:sym typeface="Bookman Old Style"/>
              </a:rPr>
              <a:t>GHSL Population Data Results</a:t>
            </a:r>
            <a:endParaRPr sz="3200" b="1" i="1" u="sng">
              <a:solidFill>
                <a:srgbClr val="0000FF"/>
              </a:solidFill>
              <a:latin typeface="Bookman Old Style"/>
              <a:ea typeface="Bookman Old Style"/>
              <a:cs typeface="Bookman Old Style"/>
              <a:sym typeface="Bookman Old Style"/>
            </a:endParaRPr>
          </a:p>
        </p:txBody>
      </p:sp>
      <p:pic>
        <p:nvPicPr>
          <p:cNvPr id="410" name="Google Shape;410;p13"/>
          <p:cNvPicPr preferRelativeResize="0"/>
          <p:nvPr/>
        </p:nvPicPr>
        <p:blipFill rotWithShape="1">
          <a:blip r:embed="rId3">
            <a:alphaModFix/>
          </a:blip>
          <a:srcRect/>
          <a:stretch/>
        </p:blipFill>
        <p:spPr>
          <a:xfrm>
            <a:off x="6014111" y="936857"/>
            <a:ext cx="5935435" cy="4888979"/>
          </a:xfrm>
          <a:prstGeom prst="rect">
            <a:avLst/>
          </a:prstGeom>
          <a:noFill/>
          <a:ln>
            <a:noFill/>
          </a:ln>
        </p:spPr>
      </p:pic>
      <p:sp>
        <p:nvSpPr>
          <p:cNvPr id="411" name="Google Shape;411;p13"/>
          <p:cNvSpPr/>
          <p:nvPr/>
        </p:nvSpPr>
        <p:spPr>
          <a:xfrm>
            <a:off x="6012875" y="5856676"/>
            <a:ext cx="6096000" cy="72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00" b="1">
                <a:solidFill>
                  <a:srgbClr val="000000"/>
                </a:solidFill>
                <a:latin typeface="Times New Roman"/>
                <a:ea typeface="Times New Roman"/>
                <a:cs typeface="Times New Roman"/>
                <a:sym typeface="Times New Roman"/>
              </a:rPr>
              <a:t>  </a:t>
            </a:r>
            <a:r>
              <a:rPr lang="en-IN" sz="1700" b="1">
                <a:latin typeface="Times New Roman"/>
                <a:ea typeface="Times New Roman"/>
                <a:cs typeface="Times New Roman"/>
                <a:sym typeface="Times New Roman"/>
              </a:rPr>
              <a:t>Animation 2: </a:t>
            </a:r>
            <a:r>
              <a:rPr lang="en-IN" sz="1700" b="1" i="1">
                <a:solidFill>
                  <a:srgbClr val="000000"/>
                </a:solidFill>
                <a:latin typeface="Times New Roman"/>
                <a:ea typeface="Times New Roman"/>
                <a:cs typeface="Times New Roman"/>
                <a:sym typeface="Times New Roman"/>
              </a:rPr>
              <a:t>Change in population distribution</a:t>
            </a:r>
            <a:r>
              <a:rPr lang="en-IN" sz="1700" b="1" i="1">
                <a:latin typeface="Times New Roman"/>
                <a:ea typeface="Times New Roman"/>
                <a:cs typeface="Times New Roman"/>
                <a:sym typeface="Times New Roman"/>
              </a:rPr>
              <a:t> </a:t>
            </a:r>
            <a:r>
              <a:rPr lang="en-IN" sz="1700" b="1" i="1">
                <a:solidFill>
                  <a:srgbClr val="000000"/>
                </a:solidFill>
                <a:latin typeface="Times New Roman"/>
                <a:ea typeface="Times New Roman"/>
                <a:cs typeface="Times New Roman"/>
                <a:sym typeface="Times New Roman"/>
              </a:rPr>
              <a:t>1990,2000,2010, 2020.</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412" name="Google Shape;412;p13"/>
          <p:cNvPicPr preferRelativeResize="0"/>
          <p:nvPr/>
        </p:nvPicPr>
        <p:blipFill>
          <a:blip r:embed="rId4">
            <a:alphaModFix/>
          </a:blip>
          <a:stretch>
            <a:fillRect/>
          </a:stretch>
        </p:blipFill>
        <p:spPr>
          <a:xfrm>
            <a:off x="838200" y="1134624"/>
            <a:ext cx="5358867" cy="557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14"/>
          <p:cNvPicPr preferRelativeResize="0"/>
          <p:nvPr/>
        </p:nvPicPr>
        <p:blipFill rotWithShape="1">
          <a:blip r:embed="rId3">
            <a:alphaModFix/>
          </a:blip>
          <a:srcRect/>
          <a:stretch/>
        </p:blipFill>
        <p:spPr>
          <a:xfrm>
            <a:off x="5418670" y="1147161"/>
            <a:ext cx="3331247" cy="2355307"/>
          </a:xfrm>
          <a:prstGeom prst="rect">
            <a:avLst/>
          </a:prstGeom>
          <a:noFill/>
          <a:ln>
            <a:noFill/>
          </a:ln>
        </p:spPr>
      </p:pic>
      <p:pic>
        <p:nvPicPr>
          <p:cNvPr id="418" name="Google Shape;418;p14"/>
          <p:cNvPicPr preferRelativeResize="0"/>
          <p:nvPr/>
        </p:nvPicPr>
        <p:blipFill rotWithShape="1">
          <a:blip r:embed="rId4">
            <a:alphaModFix/>
          </a:blip>
          <a:srcRect/>
          <a:stretch/>
        </p:blipFill>
        <p:spPr>
          <a:xfrm>
            <a:off x="8829967" y="1144779"/>
            <a:ext cx="3331247" cy="2355307"/>
          </a:xfrm>
          <a:prstGeom prst="rect">
            <a:avLst/>
          </a:prstGeom>
          <a:noFill/>
          <a:ln>
            <a:noFill/>
          </a:ln>
        </p:spPr>
      </p:pic>
      <p:pic>
        <p:nvPicPr>
          <p:cNvPr id="419" name="Google Shape;419;p14"/>
          <p:cNvPicPr preferRelativeResize="0"/>
          <p:nvPr/>
        </p:nvPicPr>
        <p:blipFill rotWithShape="1">
          <a:blip r:embed="rId5">
            <a:alphaModFix/>
          </a:blip>
          <a:srcRect/>
          <a:stretch/>
        </p:blipFill>
        <p:spPr>
          <a:xfrm>
            <a:off x="6690205" y="3548902"/>
            <a:ext cx="3784252" cy="2675597"/>
          </a:xfrm>
          <a:prstGeom prst="rect">
            <a:avLst/>
          </a:prstGeom>
          <a:noFill/>
          <a:ln>
            <a:noFill/>
          </a:ln>
        </p:spPr>
      </p:pic>
      <p:pic>
        <p:nvPicPr>
          <p:cNvPr id="420" name="Google Shape;420;p14"/>
          <p:cNvPicPr preferRelativeResize="0"/>
          <p:nvPr/>
        </p:nvPicPr>
        <p:blipFill rotWithShape="1">
          <a:blip r:embed="rId6">
            <a:alphaModFix/>
          </a:blip>
          <a:srcRect/>
          <a:stretch/>
        </p:blipFill>
        <p:spPr>
          <a:xfrm>
            <a:off x="107415" y="1494981"/>
            <a:ext cx="5311255" cy="4504041"/>
          </a:xfrm>
          <a:prstGeom prst="rect">
            <a:avLst/>
          </a:prstGeom>
          <a:noFill/>
          <a:ln>
            <a:noFill/>
          </a:ln>
        </p:spPr>
      </p:pic>
      <p:sp>
        <p:nvSpPr>
          <p:cNvPr id="421" name="Google Shape;421;p14"/>
          <p:cNvSpPr txBox="1"/>
          <p:nvPr/>
        </p:nvSpPr>
        <p:spPr>
          <a:xfrm>
            <a:off x="-73195" y="384111"/>
            <a:ext cx="1184956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a:solidFill>
                  <a:srgbClr val="0000FF"/>
                </a:solidFill>
                <a:latin typeface="Arial"/>
                <a:ea typeface="Arial"/>
                <a:cs typeface="Arial"/>
                <a:sym typeface="Arial"/>
              </a:rPr>
              <a:t>  </a:t>
            </a:r>
            <a:r>
              <a:rPr lang="en-IN" sz="3200" b="1" i="1" u="sng">
                <a:solidFill>
                  <a:srgbClr val="0000FF"/>
                </a:solidFill>
                <a:latin typeface="Bookman Old Style"/>
                <a:ea typeface="Bookman Old Style"/>
                <a:cs typeface="Bookman Old Style"/>
                <a:sym typeface="Bookman Old Style"/>
              </a:rPr>
              <a:t>DMSP OLS Nighttime Lights Data Maps</a:t>
            </a:r>
            <a:endParaRPr sz="3200" b="1" i="1" u="sng">
              <a:solidFill>
                <a:srgbClr val="0000FF"/>
              </a:solidFill>
              <a:latin typeface="Bookman Old Style"/>
              <a:ea typeface="Bookman Old Style"/>
              <a:cs typeface="Bookman Old Style"/>
              <a:sym typeface="Bookman Old Style"/>
            </a:endParaRPr>
          </a:p>
        </p:txBody>
      </p:sp>
      <p:sp>
        <p:nvSpPr>
          <p:cNvPr id="422" name="Google Shape;422;p14"/>
          <p:cNvSpPr/>
          <p:nvPr/>
        </p:nvSpPr>
        <p:spPr>
          <a:xfrm>
            <a:off x="857249" y="6036050"/>
            <a:ext cx="46722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0000"/>
                </a:solidFill>
                <a:latin typeface="Times New Roman"/>
                <a:ea typeface="Times New Roman"/>
                <a:cs typeface="Times New Roman"/>
                <a:sym typeface="Times New Roman"/>
              </a:rPr>
              <a:t>Animation </a:t>
            </a:r>
            <a:r>
              <a:rPr lang="en-IN" sz="1800" b="1">
                <a:latin typeface="Times New Roman"/>
                <a:ea typeface="Times New Roman"/>
                <a:cs typeface="Times New Roman"/>
                <a:sym typeface="Times New Roman"/>
              </a:rPr>
              <a:t>3</a:t>
            </a:r>
            <a:r>
              <a:rPr lang="en-IN" sz="1800" b="1">
                <a:solidFill>
                  <a:srgbClr val="000000"/>
                </a:solidFill>
                <a:latin typeface="Times New Roman"/>
                <a:ea typeface="Times New Roman"/>
                <a:cs typeface="Times New Roman"/>
                <a:sym typeface="Times New Roman"/>
              </a:rPr>
              <a:t>: showing increase in Nightlights with time.</a:t>
            </a:r>
            <a:endParaRPr sz="1800" b="1">
              <a:solidFill>
                <a:schemeClr val="dk1"/>
              </a:solidFill>
              <a:latin typeface="Times New Roman"/>
              <a:ea typeface="Times New Roman"/>
              <a:cs typeface="Times New Roman"/>
              <a:sym typeface="Times New Roman"/>
            </a:endParaRPr>
          </a:p>
        </p:txBody>
      </p:sp>
      <p:sp>
        <p:nvSpPr>
          <p:cNvPr id="423" name="Google Shape;423;p14"/>
          <p:cNvSpPr/>
          <p:nvPr/>
        </p:nvSpPr>
        <p:spPr>
          <a:xfrm>
            <a:off x="6561475" y="6270925"/>
            <a:ext cx="4382100" cy="4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a:t>
            </a:r>
            <a:r>
              <a:rPr lang="en-IN" sz="1700" b="1" i="1"/>
              <a:t>6</a:t>
            </a:r>
            <a:r>
              <a:rPr lang="en-IN" sz="1700" b="1" i="1">
                <a:solidFill>
                  <a:srgbClr val="000000"/>
                </a:solidFill>
              </a:rPr>
              <a:t>: </a:t>
            </a:r>
            <a:r>
              <a:rPr lang="en-IN" sz="1700" b="1" i="1"/>
              <a:t>Year-wise nightlight variation.</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6"/>
          <p:cNvSpPr txBox="1"/>
          <p:nvPr/>
        </p:nvSpPr>
        <p:spPr>
          <a:xfrm>
            <a:off x="1135784" y="577519"/>
            <a:ext cx="673359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Results and Discussion</a:t>
            </a:r>
            <a:endParaRPr/>
          </a:p>
        </p:txBody>
      </p:sp>
      <p:sp>
        <p:nvSpPr>
          <p:cNvPr id="429" name="Google Shape;429;p16"/>
          <p:cNvSpPr txBox="1"/>
          <p:nvPr/>
        </p:nvSpPr>
        <p:spPr>
          <a:xfrm>
            <a:off x="1503324" y="1332850"/>
            <a:ext cx="10334100" cy="4863900"/>
          </a:xfrm>
          <a:prstGeom prst="rect">
            <a:avLst/>
          </a:prstGeom>
          <a:noFill/>
          <a:ln>
            <a:noFill/>
          </a:ln>
        </p:spPr>
        <p:txBody>
          <a:bodyPr spcFirstLastPara="1" wrap="square" lIns="91425" tIns="45700" rIns="91425" bIns="45700" anchor="t" anchorCtr="0">
            <a:spAutoFit/>
          </a:bodyPr>
          <a:lstStyle/>
          <a:p>
            <a:pPr marL="457200" marR="0" lvl="0" indent="-412750" algn="just" rtl="0">
              <a:spcBef>
                <a:spcPts val="0"/>
              </a:spcBef>
              <a:spcAft>
                <a:spcPts val="0"/>
              </a:spcAft>
              <a:buClr>
                <a:schemeClr val="dk1"/>
              </a:buClr>
              <a:buSzPts val="2900"/>
              <a:buFont typeface="Times New Roman"/>
              <a:buChar char="●"/>
            </a:pPr>
            <a:r>
              <a:rPr lang="en-IN" sz="2900">
                <a:solidFill>
                  <a:schemeClr val="dk1"/>
                </a:solidFill>
                <a:latin typeface="Times New Roman"/>
                <a:ea typeface="Times New Roman"/>
                <a:cs typeface="Times New Roman"/>
                <a:sym typeface="Times New Roman"/>
              </a:rPr>
              <a:t>GEE is a major platform for geospatial data science application.</a:t>
            </a:r>
            <a:endParaRPr sz="2900">
              <a:solidFill>
                <a:schemeClr val="dk1"/>
              </a:solidFill>
              <a:latin typeface="Times New Roman"/>
              <a:ea typeface="Times New Roman"/>
              <a:cs typeface="Times New Roman"/>
              <a:sym typeface="Times New Roman"/>
            </a:endParaRPr>
          </a:p>
          <a:p>
            <a:pPr marL="457200" marR="0" lvl="0" indent="-412750" algn="just" rtl="0">
              <a:spcBef>
                <a:spcPts val="0"/>
              </a:spcBef>
              <a:spcAft>
                <a:spcPts val="0"/>
              </a:spcAft>
              <a:buClr>
                <a:schemeClr val="dk1"/>
              </a:buClr>
              <a:buSzPts val="2900"/>
              <a:buFont typeface="Times New Roman"/>
              <a:buChar char="●"/>
            </a:pPr>
            <a:r>
              <a:rPr lang="en-IN" sz="2800" b="1">
                <a:solidFill>
                  <a:schemeClr val="dk1"/>
                </a:solidFill>
                <a:latin typeface="Times New Roman"/>
                <a:ea typeface="Times New Roman"/>
                <a:cs typeface="Times New Roman"/>
                <a:sym typeface="Times New Roman"/>
              </a:rPr>
              <a:t>Built-up</a:t>
            </a:r>
            <a:r>
              <a:rPr lang="en-IN" sz="2800">
                <a:solidFill>
                  <a:schemeClr val="dk1"/>
                </a:solidFill>
                <a:latin typeface="Times New Roman"/>
                <a:ea typeface="Times New Roman"/>
                <a:cs typeface="Times New Roman"/>
                <a:sym typeface="Times New Roman"/>
              </a:rPr>
              <a:t> land expanded upto </a:t>
            </a:r>
            <a:r>
              <a:rPr lang="en-IN" sz="2800" b="1">
                <a:solidFill>
                  <a:schemeClr val="dk1"/>
                </a:solidFill>
                <a:latin typeface="Times New Roman"/>
                <a:ea typeface="Times New Roman"/>
                <a:cs typeface="Times New Roman"/>
                <a:sym typeface="Times New Roman"/>
              </a:rPr>
              <a:t>7.48%</a:t>
            </a:r>
            <a:r>
              <a:rPr lang="en-IN" sz="2800">
                <a:solidFill>
                  <a:schemeClr val="dk1"/>
                </a:solidFill>
                <a:latin typeface="Times New Roman"/>
                <a:ea typeface="Times New Roman"/>
                <a:cs typeface="Times New Roman"/>
                <a:sym typeface="Times New Roman"/>
              </a:rPr>
              <a:t> which was 1.714% in 1992.</a:t>
            </a:r>
            <a:endParaRPr sz="280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From 1992 to 2021, fallow land (168 km2) undergone maximum conversion into built-up area.</a:t>
            </a:r>
            <a:endParaRPr sz="280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This was followed by barrenland and then cropland.</a:t>
            </a:r>
            <a:endParaRPr sz="280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During 2013, cropland mapped was highest over all time. Over the 3 decade, </a:t>
            </a:r>
            <a:r>
              <a:rPr lang="en-IN" sz="2800" b="1">
                <a:solidFill>
                  <a:schemeClr val="dk1"/>
                </a:solidFill>
                <a:latin typeface="Times New Roman"/>
                <a:ea typeface="Times New Roman"/>
                <a:cs typeface="Times New Roman"/>
                <a:sym typeface="Times New Roman"/>
              </a:rPr>
              <a:t>Barren Land</a:t>
            </a:r>
            <a:r>
              <a:rPr lang="en-IN" sz="2800">
                <a:solidFill>
                  <a:schemeClr val="dk1"/>
                </a:solidFill>
                <a:latin typeface="Times New Roman"/>
                <a:ea typeface="Times New Roman"/>
                <a:cs typeface="Times New Roman"/>
                <a:sym typeface="Times New Roman"/>
              </a:rPr>
              <a:t> decreased from 15.35 % to </a:t>
            </a:r>
            <a:r>
              <a:rPr lang="en-IN" sz="2800" b="1">
                <a:solidFill>
                  <a:schemeClr val="dk1"/>
                </a:solidFill>
                <a:latin typeface="Times New Roman"/>
                <a:ea typeface="Times New Roman"/>
                <a:cs typeface="Times New Roman"/>
                <a:sym typeface="Times New Roman"/>
              </a:rPr>
              <a:t>2.09 %</a:t>
            </a:r>
            <a:r>
              <a:rPr lang="en-IN" sz="2800">
                <a:solidFill>
                  <a:schemeClr val="dk1"/>
                </a:solidFill>
                <a:latin typeface="Times New Roman"/>
                <a:ea typeface="Times New Roman"/>
                <a:cs typeface="Times New Roman"/>
                <a:sym typeface="Times New Roman"/>
              </a:rPr>
              <a:t> due to expansion in forest land.</a:t>
            </a:r>
            <a:endParaRPr sz="280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RF proved to be most efficient classifier due to its ensemble property.</a:t>
            </a:r>
            <a:endParaRPr sz="280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CART also performed better in term of SVM.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8"/>
          <p:cNvSpPr txBox="1"/>
          <p:nvPr/>
        </p:nvSpPr>
        <p:spPr>
          <a:xfrm>
            <a:off x="4786791" y="520567"/>
            <a:ext cx="261841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Conclusion</a:t>
            </a:r>
            <a:endParaRPr sz="3200" b="1" i="1" u="sng">
              <a:solidFill>
                <a:srgbClr val="0000FF"/>
              </a:solidFill>
              <a:latin typeface="Bookman Old Style"/>
              <a:ea typeface="Bookman Old Style"/>
              <a:cs typeface="Bookman Old Style"/>
              <a:sym typeface="Bookman Old Style"/>
            </a:endParaRPr>
          </a:p>
        </p:txBody>
      </p:sp>
      <p:sp>
        <p:nvSpPr>
          <p:cNvPr id="443" name="Google Shape;443;p18"/>
          <p:cNvSpPr txBox="1"/>
          <p:nvPr/>
        </p:nvSpPr>
        <p:spPr>
          <a:xfrm>
            <a:off x="1177873" y="1425845"/>
            <a:ext cx="10585200" cy="5264100"/>
          </a:xfrm>
          <a:prstGeom prst="rect">
            <a:avLst/>
          </a:prstGeom>
          <a:noFill/>
          <a:ln>
            <a:noFill/>
          </a:ln>
        </p:spPr>
        <p:txBody>
          <a:bodyPr spcFirstLastPara="1" wrap="square" lIns="91425" tIns="45700" rIns="91425" bIns="45700" anchor="t" anchorCtr="0">
            <a:spAutoFit/>
          </a:bodyPr>
          <a:lstStyle/>
          <a:p>
            <a:pPr marL="285744" marR="0" lvl="0" indent="-285744" algn="just"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Cloud Computing platform (GEE) were taken to identify the most suitable measure/method for urbanization study.</a:t>
            </a:r>
            <a:endParaRPr>
              <a:latin typeface="Times New Roman"/>
              <a:ea typeface="Times New Roman"/>
              <a:cs typeface="Times New Roman"/>
              <a:sym typeface="Times New Roman"/>
            </a:endParaRPr>
          </a:p>
          <a:p>
            <a:pPr marL="285744" marR="0" lvl="0" indent="-285744" algn="just"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Multiple methodologies were considered and classification method using Random Forest was found to be more reliable and scalable among all, as it gives higher accuracy in classification.</a:t>
            </a:r>
            <a:endParaRPr>
              <a:latin typeface="Times New Roman"/>
              <a:ea typeface="Times New Roman"/>
              <a:cs typeface="Times New Roman"/>
              <a:sym typeface="Times New Roman"/>
            </a:endParaRPr>
          </a:p>
          <a:p>
            <a:pPr marL="285744" marR="0" lvl="0" indent="-285744" algn="just"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GHSL and Nightlight data can be used to identify and visualize change, these can be used in further studies in urban studies.</a:t>
            </a:r>
            <a:endParaRPr>
              <a:latin typeface="Times New Roman"/>
              <a:ea typeface="Times New Roman"/>
              <a:cs typeface="Times New Roman"/>
              <a:sym typeface="Times New Roman"/>
            </a:endParaRPr>
          </a:p>
          <a:p>
            <a:pPr marL="285744" marR="0" lvl="0" indent="-285744" algn="just"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Based on the findings of the change detection analysis, urban sprawl is mapped, and data analysis is carried out to comprehend the dynamics and traits of urbanization. Haphazard urban sprawls took place in Ranchi city at the cost of cropland. </a:t>
            </a:r>
            <a:endParaRPr sz="2400">
              <a:solidFill>
                <a:schemeClr val="dk1"/>
              </a:solidFill>
              <a:latin typeface="Times New Roman"/>
              <a:ea typeface="Times New Roman"/>
              <a:cs typeface="Times New Roman"/>
              <a:sym typeface="Times New Roman"/>
            </a:endParaRPr>
          </a:p>
          <a:p>
            <a:pPr marL="285744" marR="0" lvl="0" indent="-285744" algn="just"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This interpretation might help in policy decisions related to managing urban sprawl and sustainable urban development with the idea of a "compact city" or "smart growth“.</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31087ccf43_0_0"/>
          <p:cNvSpPr txBox="1"/>
          <p:nvPr/>
        </p:nvSpPr>
        <p:spPr>
          <a:xfrm>
            <a:off x="1905800" y="452400"/>
            <a:ext cx="7797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u="sng">
                <a:solidFill>
                  <a:srgbClr val="0000FF"/>
                </a:solidFill>
                <a:latin typeface="Arial"/>
                <a:ea typeface="Arial"/>
                <a:cs typeface="Arial"/>
                <a:sym typeface="Arial"/>
              </a:rPr>
              <a:t>Re</a:t>
            </a:r>
            <a:r>
              <a:rPr lang="en-IN" sz="3200" b="1" u="sng">
                <a:solidFill>
                  <a:srgbClr val="0000FF"/>
                </a:solidFill>
              </a:rPr>
              <a:t>ferences</a:t>
            </a:r>
            <a:endParaRPr sz="3200" b="1" u="sng">
              <a:solidFill>
                <a:srgbClr val="0000FF"/>
              </a:solidFill>
              <a:latin typeface="Arial"/>
              <a:ea typeface="Arial"/>
              <a:cs typeface="Arial"/>
              <a:sym typeface="Arial"/>
            </a:endParaRPr>
          </a:p>
        </p:txBody>
      </p:sp>
      <p:sp>
        <p:nvSpPr>
          <p:cNvPr id="457" name="Google Shape;457;g231087ccf43_0_0"/>
          <p:cNvSpPr txBox="1"/>
          <p:nvPr/>
        </p:nvSpPr>
        <p:spPr>
          <a:xfrm>
            <a:off x="1258525" y="1295000"/>
            <a:ext cx="10451100" cy="5187900"/>
          </a:xfrm>
          <a:prstGeom prst="rect">
            <a:avLst/>
          </a:prstGeom>
          <a:noFill/>
          <a:ln>
            <a:noFill/>
          </a:ln>
        </p:spPr>
        <p:txBody>
          <a:bodyPr spcFirstLastPara="1" wrap="square" lIns="91425" tIns="91425" rIns="91425" bIns="91425" anchor="t" anchorCtr="0">
            <a:spAutoFit/>
          </a:bodyPr>
          <a:lstStyle/>
          <a:p>
            <a:pPr marL="457200" lvl="0" indent="-361950" algn="just" rtl="0">
              <a:lnSpc>
                <a:spcPct val="115000"/>
              </a:lnSpc>
              <a:spcBef>
                <a:spcPts val="1200"/>
              </a:spcBef>
              <a:spcAft>
                <a:spcPts val="0"/>
              </a:spcAft>
              <a:buSzPts val="2100"/>
              <a:buFont typeface="Times New Roman"/>
              <a:buChar char="●"/>
            </a:pPr>
            <a:r>
              <a:rPr lang="en-IN" sz="1800">
                <a:solidFill>
                  <a:schemeClr val="dk1"/>
                </a:solidFill>
                <a:latin typeface="Times New Roman"/>
                <a:ea typeface="Times New Roman"/>
                <a:cs typeface="Times New Roman"/>
                <a:sym typeface="Times New Roman"/>
              </a:rPr>
              <a:t>Belgiu, M., &amp; Drăguţ, L. (2016). Random forest in remote sensing: A review of applications and future directions. </a:t>
            </a:r>
            <a:r>
              <a:rPr lang="en-IN" sz="1800" i="1">
                <a:solidFill>
                  <a:schemeClr val="dk1"/>
                </a:solidFill>
                <a:latin typeface="Times New Roman"/>
                <a:ea typeface="Times New Roman"/>
                <a:cs typeface="Times New Roman"/>
                <a:sym typeface="Times New Roman"/>
              </a:rPr>
              <a:t>ISPRS Journal of Photogrammetry and Remote Sensing</a:t>
            </a:r>
            <a:r>
              <a:rPr lang="en-IN" sz="1800">
                <a:solidFill>
                  <a:schemeClr val="dk1"/>
                </a:solidFill>
                <a:latin typeface="Times New Roman"/>
                <a:ea typeface="Times New Roman"/>
                <a:cs typeface="Times New Roman"/>
                <a:sym typeface="Times New Roman"/>
              </a:rPr>
              <a:t>, </a:t>
            </a:r>
            <a:r>
              <a:rPr lang="en-IN" sz="1800" i="1">
                <a:solidFill>
                  <a:schemeClr val="dk1"/>
                </a:solidFill>
                <a:latin typeface="Times New Roman"/>
                <a:ea typeface="Times New Roman"/>
                <a:cs typeface="Times New Roman"/>
                <a:sym typeface="Times New Roman"/>
              </a:rPr>
              <a:t>114</a:t>
            </a:r>
            <a:r>
              <a:rPr lang="en-IN" sz="1800">
                <a:solidFill>
                  <a:schemeClr val="dk1"/>
                </a:solidFill>
                <a:latin typeface="Times New Roman"/>
                <a:ea typeface="Times New Roman"/>
                <a:cs typeface="Times New Roman"/>
                <a:sym typeface="Times New Roman"/>
              </a:rPr>
              <a:t>, 24–31.</a:t>
            </a:r>
            <a:endParaRPr sz="1800">
              <a:solidFill>
                <a:schemeClr val="dk1"/>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IN" sz="1800">
                <a:solidFill>
                  <a:schemeClr val="dk1"/>
                </a:solidFill>
                <a:latin typeface="Times New Roman"/>
                <a:ea typeface="Times New Roman"/>
                <a:cs typeface="Times New Roman"/>
                <a:sym typeface="Times New Roman"/>
              </a:rPr>
              <a:t>Chettry, V., &amp; Surawar, M. (2021). Assessment of urban sprawl characteristics in Indian cities using remote sensing: case studies of Patna, Ranchi, and Srinagar. </a:t>
            </a:r>
            <a:r>
              <a:rPr lang="en-IN" sz="1800" i="1">
                <a:solidFill>
                  <a:schemeClr val="dk1"/>
                </a:solidFill>
                <a:latin typeface="Times New Roman"/>
                <a:ea typeface="Times New Roman"/>
                <a:cs typeface="Times New Roman"/>
                <a:sym typeface="Times New Roman"/>
              </a:rPr>
              <a:t>Environment, Development and Sustainability</a:t>
            </a:r>
            <a:r>
              <a:rPr lang="en-IN" sz="1800">
                <a:solidFill>
                  <a:schemeClr val="dk1"/>
                </a:solidFill>
                <a:latin typeface="Times New Roman"/>
                <a:ea typeface="Times New Roman"/>
                <a:cs typeface="Times New Roman"/>
                <a:sym typeface="Times New Roman"/>
              </a:rPr>
              <a:t>, </a:t>
            </a:r>
            <a:r>
              <a:rPr lang="en-IN" sz="1800" i="1">
                <a:solidFill>
                  <a:schemeClr val="dk1"/>
                </a:solidFill>
                <a:latin typeface="Times New Roman"/>
                <a:ea typeface="Times New Roman"/>
                <a:cs typeface="Times New Roman"/>
                <a:sym typeface="Times New Roman"/>
              </a:rPr>
              <a:t>23</a:t>
            </a:r>
            <a:r>
              <a:rPr lang="en-IN" sz="1800">
                <a:solidFill>
                  <a:schemeClr val="dk1"/>
                </a:solidFill>
                <a:latin typeface="Times New Roman"/>
                <a:ea typeface="Times New Roman"/>
                <a:cs typeface="Times New Roman"/>
                <a:sym typeface="Times New Roman"/>
              </a:rPr>
              <a:t>(8), 11913–11935.</a:t>
            </a:r>
            <a:endParaRPr sz="1800">
              <a:solidFill>
                <a:schemeClr val="dk1"/>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IN" sz="1800">
                <a:solidFill>
                  <a:schemeClr val="dk1"/>
                </a:solidFill>
                <a:latin typeface="Times New Roman"/>
                <a:ea typeface="Times New Roman"/>
                <a:cs typeface="Times New Roman"/>
                <a:sym typeface="Times New Roman"/>
              </a:rPr>
              <a:t>Goldblatt, R., Stuhlmacher, M. F., Tellman, B., Clinton, N., Hanson, G., Georgescu, M., Wang, C., Serrano-Candela, F., Khandelwal, A. K., Cheng, W. H., &amp; Balling, R. C. (2018). Using Landsat and nighttime lights for supervised pixel-based image classification of urban land cover. </a:t>
            </a:r>
            <a:r>
              <a:rPr lang="en-IN" sz="1800" i="1">
                <a:solidFill>
                  <a:schemeClr val="dk1"/>
                </a:solidFill>
                <a:latin typeface="Times New Roman"/>
                <a:ea typeface="Times New Roman"/>
                <a:cs typeface="Times New Roman"/>
                <a:sym typeface="Times New Roman"/>
              </a:rPr>
              <a:t>Remote Sensing of Environment</a:t>
            </a:r>
            <a:r>
              <a:rPr lang="en-IN" sz="1800">
                <a:solidFill>
                  <a:schemeClr val="dk1"/>
                </a:solidFill>
                <a:latin typeface="Times New Roman"/>
                <a:ea typeface="Times New Roman"/>
                <a:cs typeface="Times New Roman"/>
                <a:sym typeface="Times New Roman"/>
              </a:rPr>
              <a:t>, </a:t>
            </a:r>
            <a:r>
              <a:rPr lang="en-IN" sz="1800" i="1">
                <a:solidFill>
                  <a:schemeClr val="dk1"/>
                </a:solidFill>
                <a:latin typeface="Times New Roman"/>
                <a:ea typeface="Times New Roman"/>
                <a:cs typeface="Times New Roman"/>
                <a:sym typeface="Times New Roman"/>
              </a:rPr>
              <a:t>205</a:t>
            </a:r>
            <a:r>
              <a:rPr lang="en-IN" sz="1800">
                <a:solidFill>
                  <a:schemeClr val="dk1"/>
                </a:solidFill>
                <a:latin typeface="Times New Roman"/>
                <a:ea typeface="Times New Roman"/>
                <a:cs typeface="Times New Roman"/>
                <a:sym typeface="Times New Roman"/>
              </a:rPr>
              <a:t>, 253–275. https://doi.org/10.1016/J.RSE.2017.11.026</a:t>
            </a:r>
            <a:endParaRPr sz="1800">
              <a:solidFill>
                <a:schemeClr val="dk1"/>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IN" sz="1800">
                <a:solidFill>
                  <a:schemeClr val="dk1"/>
                </a:solidFill>
                <a:latin typeface="Times New Roman"/>
                <a:ea typeface="Times New Roman"/>
                <a:cs typeface="Times New Roman"/>
                <a:sym typeface="Times New Roman"/>
              </a:rPr>
              <a:t>He, C., Shi, P., Xie, D., &amp; Zhao, Y. (2010). Improving the normalized difference built-up index to map urban built-up areas using a semiautomatic segmentation approach. </a:t>
            </a:r>
            <a:r>
              <a:rPr lang="en-IN" sz="1800" i="1">
                <a:solidFill>
                  <a:schemeClr val="dk1"/>
                </a:solidFill>
                <a:latin typeface="Times New Roman"/>
                <a:ea typeface="Times New Roman"/>
                <a:cs typeface="Times New Roman"/>
                <a:sym typeface="Times New Roman"/>
              </a:rPr>
              <a:t>Http://Dx.Doi.Org/10.1080/01431161.2010.481681</a:t>
            </a:r>
            <a:r>
              <a:rPr lang="en-IN" sz="1800">
                <a:solidFill>
                  <a:schemeClr val="dk1"/>
                </a:solidFill>
                <a:latin typeface="Times New Roman"/>
                <a:ea typeface="Times New Roman"/>
                <a:cs typeface="Times New Roman"/>
                <a:sym typeface="Times New Roman"/>
              </a:rPr>
              <a:t>, </a:t>
            </a:r>
            <a:r>
              <a:rPr lang="en-IN" sz="1800" i="1">
                <a:solidFill>
                  <a:schemeClr val="dk1"/>
                </a:solidFill>
                <a:latin typeface="Times New Roman"/>
                <a:ea typeface="Times New Roman"/>
                <a:cs typeface="Times New Roman"/>
                <a:sym typeface="Times New Roman"/>
              </a:rPr>
              <a:t>1</a:t>
            </a:r>
            <a:r>
              <a:rPr lang="en-IN" sz="1800">
                <a:solidFill>
                  <a:schemeClr val="dk1"/>
                </a:solidFill>
                <a:latin typeface="Times New Roman"/>
                <a:ea typeface="Times New Roman"/>
                <a:cs typeface="Times New Roman"/>
                <a:sym typeface="Times New Roman"/>
              </a:rPr>
              <a:t>(4), 213–221. https://doi.org/10.1080/01431161.2010.481681</a:t>
            </a:r>
            <a:endParaRPr sz="1800">
              <a:solidFill>
                <a:schemeClr val="dk1"/>
              </a:solidFill>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IN" sz="1800">
                <a:solidFill>
                  <a:schemeClr val="dk1"/>
                </a:solidFill>
                <a:latin typeface="Times New Roman"/>
                <a:ea typeface="Times New Roman"/>
                <a:cs typeface="Times New Roman"/>
                <a:sym typeface="Times New Roman"/>
              </a:rPr>
              <a:t>Vivekananda, G. N., Swathi, R., &amp; Sujith, A. (2021). Multi-temporal image analysis for LULC classification and change detection. </a:t>
            </a:r>
            <a:r>
              <a:rPr lang="en-IN" sz="1800" i="1">
                <a:solidFill>
                  <a:schemeClr val="dk1"/>
                </a:solidFill>
                <a:latin typeface="Times New Roman"/>
                <a:ea typeface="Times New Roman"/>
                <a:cs typeface="Times New Roman"/>
                <a:sym typeface="Times New Roman"/>
              </a:rPr>
              <a:t>European Journal of Remote Sensing</a:t>
            </a:r>
            <a:r>
              <a:rPr lang="en-IN" sz="1800">
                <a:solidFill>
                  <a:schemeClr val="dk1"/>
                </a:solidFill>
                <a:latin typeface="Times New Roman"/>
                <a:ea typeface="Times New Roman"/>
                <a:cs typeface="Times New Roman"/>
                <a:sym typeface="Times New Roman"/>
              </a:rPr>
              <a:t>, </a:t>
            </a:r>
            <a:r>
              <a:rPr lang="en-IN" sz="1800" i="1">
                <a:solidFill>
                  <a:schemeClr val="dk1"/>
                </a:solidFill>
                <a:latin typeface="Times New Roman"/>
                <a:ea typeface="Times New Roman"/>
                <a:cs typeface="Times New Roman"/>
                <a:sym typeface="Times New Roman"/>
              </a:rPr>
              <a:t>54</a:t>
            </a:r>
            <a:r>
              <a:rPr lang="en-IN" sz="1800">
                <a:solidFill>
                  <a:schemeClr val="dk1"/>
                </a:solidFill>
                <a:latin typeface="Times New Roman"/>
                <a:ea typeface="Times New Roman"/>
                <a:cs typeface="Times New Roman"/>
                <a:sym typeface="Times New Roman"/>
              </a:rPr>
              <a:t>(sup2), 189–199.</a:t>
            </a:r>
            <a:endParaRPr sz="2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
          <p:cNvSpPr txBox="1"/>
          <p:nvPr/>
        </p:nvSpPr>
        <p:spPr>
          <a:xfrm>
            <a:off x="1057175" y="289244"/>
            <a:ext cx="100776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strike="noStrike" cap="none">
                <a:solidFill>
                  <a:srgbClr val="0000FF"/>
                </a:solidFill>
                <a:latin typeface="Bookman Old Style"/>
                <a:ea typeface="Bookman Old Style"/>
                <a:cs typeface="Bookman Old Style"/>
                <a:sym typeface="Bookman Old Style"/>
              </a:rPr>
              <a:t>INTRODUCTION</a:t>
            </a:r>
            <a:endParaRPr i="1"/>
          </a:p>
          <a:p>
            <a:pPr marL="0" marR="0" lvl="0" indent="0" algn="ctr" rtl="0">
              <a:spcBef>
                <a:spcPts val="0"/>
              </a:spcBef>
              <a:spcAft>
                <a:spcPts val="0"/>
              </a:spcAft>
              <a:buNone/>
            </a:pPr>
            <a:r>
              <a:rPr lang="en-IN" sz="2400" b="1" i="1" u="sng" strike="noStrike" cap="none">
                <a:solidFill>
                  <a:srgbClr val="0000FF"/>
                </a:solidFill>
                <a:latin typeface="Bookman Old Style"/>
                <a:ea typeface="Bookman Old Style"/>
                <a:cs typeface="Bookman Old Style"/>
                <a:sym typeface="Bookman Old Style"/>
              </a:rPr>
              <a:t>Why We Chose This Problem? </a:t>
            </a:r>
            <a:endParaRPr i="1"/>
          </a:p>
        </p:txBody>
      </p:sp>
      <p:sp>
        <p:nvSpPr>
          <p:cNvPr id="309" name="Google Shape;309;p2"/>
          <p:cNvSpPr txBox="1"/>
          <p:nvPr/>
        </p:nvSpPr>
        <p:spPr>
          <a:xfrm>
            <a:off x="916754" y="1243343"/>
            <a:ext cx="10803600" cy="5170606"/>
          </a:xfrm>
          <a:prstGeom prst="rect">
            <a:avLst/>
          </a:prstGeom>
          <a:noFill/>
          <a:ln>
            <a:noFill/>
          </a:ln>
        </p:spPr>
        <p:txBody>
          <a:bodyPr spcFirstLastPara="1" wrap="square" lIns="91425" tIns="45700" rIns="91425" bIns="45700" anchor="t" anchorCtr="0">
            <a:spAutoFit/>
          </a:bodyPr>
          <a:lstStyle/>
          <a:p>
            <a:pPr marL="342891" marR="0" lvl="0" indent="-387341" algn="just" rtl="0">
              <a:spcBef>
                <a:spcPts val="0"/>
              </a:spcBef>
              <a:spcAft>
                <a:spcPts val="0"/>
              </a:spcAft>
              <a:buClr>
                <a:schemeClr val="dk1"/>
              </a:buClr>
              <a:buSzPts val="2800"/>
              <a:buFont typeface="Times New Roman"/>
              <a:buChar char="•"/>
            </a:pPr>
            <a:r>
              <a:rPr lang="en-IN" sz="2800" b="1" i="0" u="none" strike="noStrike" cap="none">
                <a:solidFill>
                  <a:schemeClr val="dk1"/>
                </a:solidFill>
                <a:latin typeface="Times New Roman"/>
                <a:ea typeface="Times New Roman"/>
                <a:cs typeface="Times New Roman"/>
                <a:sym typeface="Times New Roman"/>
              </a:rPr>
              <a:t>Limitations of traditional technique</a:t>
            </a:r>
            <a:r>
              <a:rPr lang="en-IN" sz="2800" b="1">
                <a:solidFill>
                  <a:schemeClr val="dk1"/>
                </a:solidFill>
                <a:latin typeface="Times New Roman"/>
                <a:ea typeface="Times New Roman"/>
                <a:cs typeface="Times New Roman"/>
                <a:sym typeface="Times New Roman"/>
              </a:rPr>
              <a:t>: </a:t>
            </a:r>
            <a:r>
              <a:rPr lang="en-IN" sz="2800">
                <a:solidFill>
                  <a:schemeClr val="dk1"/>
                </a:solidFill>
                <a:latin typeface="Times New Roman"/>
                <a:ea typeface="Times New Roman"/>
                <a:cs typeface="Times New Roman"/>
                <a:sym typeface="Times New Roman"/>
              </a:rPr>
              <a:t>Time consuming and labor intensive, flexibility, data integration, accessibility and collaboration, limited advanced analytics and machine learning capabilities.</a:t>
            </a:r>
            <a:endParaRPr sz="2100">
              <a:latin typeface="Times New Roman"/>
              <a:ea typeface="Times New Roman"/>
              <a:cs typeface="Times New Roman"/>
              <a:sym typeface="Times New Roman"/>
            </a:endParaRPr>
          </a:p>
          <a:p>
            <a:pPr marL="342891" marR="0" lvl="0" indent="-387341" algn="just" rtl="0">
              <a:spcBef>
                <a:spcPts val="0"/>
              </a:spcBef>
              <a:spcAft>
                <a:spcPts val="0"/>
              </a:spcAft>
              <a:buClr>
                <a:schemeClr val="dk1"/>
              </a:buClr>
              <a:buSzPts val="2800"/>
              <a:buFont typeface="Times New Roman"/>
              <a:buChar char="•"/>
            </a:pPr>
            <a:r>
              <a:rPr lang="en-IN" sz="2800" b="1" i="0" u="none" strike="noStrike" cap="none">
                <a:solidFill>
                  <a:schemeClr val="dk1"/>
                </a:solidFill>
                <a:latin typeface="Times New Roman"/>
                <a:ea typeface="Times New Roman"/>
                <a:cs typeface="Times New Roman"/>
                <a:sym typeface="Times New Roman"/>
              </a:rPr>
              <a:t>Solution of these problems: </a:t>
            </a:r>
            <a:r>
              <a:rPr lang="en-IN" sz="2800">
                <a:solidFill>
                  <a:schemeClr val="dk1"/>
                </a:solidFill>
                <a:latin typeface="Times New Roman"/>
                <a:ea typeface="Times New Roman"/>
                <a:cs typeface="Times New Roman"/>
                <a:sym typeface="Times New Roman"/>
              </a:rPr>
              <a:t>Cloud Computing</a:t>
            </a:r>
            <a:endParaRPr sz="2100">
              <a:latin typeface="Times New Roman"/>
              <a:ea typeface="Times New Roman"/>
              <a:cs typeface="Times New Roman"/>
              <a:sym typeface="Times New Roman"/>
            </a:endParaRPr>
          </a:p>
          <a:p>
            <a:pPr marL="342891" marR="0" lvl="0" indent="-355591" algn="just" rtl="0">
              <a:spcBef>
                <a:spcPts val="0"/>
              </a:spcBef>
              <a:spcAft>
                <a:spcPts val="0"/>
              </a:spcAft>
              <a:buClr>
                <a:schemeClr val="dk1"/>
              </a:buClr>
              <a:buSzPts val="2300"/>
              <a:buFont typeface="Times New Roman"/>
              <a:buChar char="•"/>
            </a:pPr>
            <a:r>
              <a:rPr lang="en-IN" sz="2800" b="1" i="0" u="none" strike="noStrike" cap="none">
                <a:solidFill>
                  <a:schemeClr val="dk1"/>
                </a:solidFill>
                <a:latin typeface="Times New Roman"/>
                <a:ea typeface="Times New Roman"/>
                <a:cs typeface="Times New Roman"/>
                <a:sym typeface="Times New Roman"/>
              </a:rPr>
              <a:t>W</a:t>
            </a:r>
            <a:r>
              <a:rPr lang="en-IN" sz="2800" b="1">
                <a:solidFill>
                  <a:schemeClr val="dk1"/>
                </a:solidFill>
                <a:latin typeface="Times New Roman"/>
                <a:ea typeface="Times New Roman"/>
                <a:cs typeface="Times New Roman"/>
                <a:sym typeface="Times New Roman"/>
              </a:rPr>
              <a:t>hy Cloud Computing: </a:t>
            </a:r>
            <a:r>
              <a:rPr lang="en-IN" sz="2800">
                <a:solidFill>
                  <a:schemeClr val="dk1"/>
                </a:solidFill>
                <a:latin typeface="Times New Roman"/>
                <a:ea typeface="Times New Roman"/>
                <a:cs typeface="Times New Roman"/>
                <a:sym typeface="Times New Roman"/>
              </a:rPr>
              <a:t>Big Geodata handled easily,</a:t>
            </a:r>
            <a:r>
              <a:rPr lang="en-IN" sz="2800" b="1">
                <a:solidFill>
                  <a:schemeClr val="dk1"/>
                </a:solidFill>
                <a:latin typeface="Times New Roman"/>
                <a:ea typeface="Times New Roman"/>
                <a:cs typeface="Times New Roman"/>
                <a:sym typeface="Times New Roman"/>
              </a:rPr>
              <a:t> </a:t>
            </a:r>
            <a:r>
              <a:rPr lang="en-IN" sz="2800">
                <a:solidFill>
                  <a:schemeClr val="dk1"/>
                </a:solidFill>
                <a:latin typeface="Times New Roman"/>
                <a:ea typeface="Times New Roman"/>
                <a:cs typeface="Times New Roman"/>
                <a:sym typeface="Times New Roman"/>
              </a:rPr>
              <a:t>Scalability, Advanced spatial analysis.</a:t>
            </a:r>
            <a:endParaRPr sz="2100">
              <a:solidFill>
                <a:schemeClr val="dk1"/>
              </a:solidFill>
              <a:latin typeface="Times New Roman"/>
              <a:ea typeface="Times New Roman"/>
              <a:cs typeface="Times New Roman"/>
              <a:sym typeface="Times New Roman"/>
            </a:endParaRPr>
          </a:p>
          <a:p>
            <a:pPr marL="342891" marR="0" lvl="0" indent="-368291" algn="just" rtl="0">
              <a:spcBef>
                <a:spcPts val="0"/>
              </a:spcBef>
              <a:spcAft>
                <a:spcPts val="0"/>
              </a:spcAft>
              <a:buClr>
                <a:schemeClr val="dk1"/>
              </a:buClr>
              <a:buSzPts val="2500"/>
              <a:buFont typeface="Times New Roman"/>
              <a:buChar char="•"/>
            </a:pPr>
            <a:r>
              <a:rPr lang="en-IN" sz="2800" b="1">
                <a:solidFill>
                  <a:schemeClr val="dk1"/>
                </a:solidFill>
                <a:latin typeface="Times New Roman"/>
                <a:ea typeface="Times New Roman"/>
                <a:cs typeface="Times New Roman"/>
                <a:sym typeface="Times New Roman"/>
              </a:rPr>
              <a:t>U</a:t>
            </a:r>
            <a:r>
              <a:rPr lang="en-IN" sz="2800" b="1" i="0" u="none" strike="noStrike" cap="none">
                <a:solidFill>
                  <a:schemeClr val="dk1"/>
                </a:solidFill>
                <a:latin typeface="Times New Roman"/>
                <a:ea typeface="Times New Roman"/>
                <a:cs typeface="Times New Roman"/>
                <a:sym typeface="Times New Roman"/>
              </a:rPr>
              <a:t>se</a:t>
            </a:r>
            <a:r>
              <a:rPr lang="en-IN" sz="2800" b="1">
                <a:solidFill>
                  <a:schemeClr val="dk1"/>
                </a:solidFill>
                <a:latin typeface="Times New Roman"/>
                <a:ea typeface="Times New Roman"/>
                <a:cs typeface="Times New Roman"/>
                <a:sym typeface="Times New Roman"/>
              </a:rPr>
              <a:t> of Cloud computing: </a:t>
            </a:r>
            <a:r>
              <a:rPr lang="en-IN" sz="2800">
                <a:solidFill>
                  <a:schemeClr val="dk1"/>
                </a:solidFill>
                <a:latin typeface="Times New Roman"/>
                <a:ea typeface="Times New Roman"/>
                <a:cs typeface="Times New Roman"/>
                <a:sym typeface="Times New Roman"/>
              </a:rPr>
              <a:t>Quick real-time data analysis, efficient urban planning, and sustainable urban development.</a:t>
            </a:r>
            <a:endParaRPr sz="2800">
              <a:solidFill>
                <a:schemeClr val="dk1"/>
              </a:solidFill>
              <a:latin typeface="Times New Roman"/>
              <a:ea typeface="Times New Roman"/>
              <a:cs typeface="Times New Roman"/>
              <a:sym typeface="Times New Roman"/>
            </a:endParaRPr>
          </a:p>
          <a:p>
            <a:pPr marL="342891" marR="0" lvl="0" indent="-387341" algn="just" rtl="0">
              <a:spcBef>
                <a:spcPts val="0"/>
              </a:spcBef>
              <a:spcAft>
                <a:spcPts val="0"/>
              </a:spcAft>
              <a:buClr>
                <a:schemeClr val="dk1"/>
              </a:buClr>
              <a:buSzPts val="2800"/>
              <a:buFont typeface="Times New Roman"/>
              <a:buChar char="•"/>
            </a:pPr>
            <a:r>
              <a:rPr lang="en-IN" sz="2800" b="1">
                <a:solidFill>
                  <a:schemeClr val="dk1"/>
                </a:solidFill>
                <a:latin typeface="Times New Roman"/>
                <a:ea typeface="Times New Roman"/>
                <a:cs typeface="Times New Roman"/>
                <a:sym typeface="Times New Roman"/>
              </a:rPr>
              <a:t>Google Earth Engine (GEE)</a:t>
            </a:r>
            <a:endParaRPr sz="2800" b="1">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IN" sz="2600">
                <a:solidFill>
                  <a:schemeClr val="dk1"/>
                </a:solidFill>
                <a:latin typeface="Times New Roman"/>
                <a:ea typeface="Times New Roman"/>
                <a:cs typeface="Times New Roman"/>
                <a:sym typeface="Times New Roman"/>
              </a:rPr>
              <a:t>Cloud computing platform,</a:t>
            </a:r>
            <a:endParaRPr sz="260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IN" sz="2600">
                <a:solidFill>
                  <a:schemeClr val="dk1"/>
                </a:solidFill>
                <a:latin typeface="Times New Roman"/>
                <a:ea typeface="Times New Roman"/>
                <a:cs typeface="Times New Roman"/>
                <a:sym typeface="Times New Roman"/>
              </a:rPr>
              <a:t>Petabytes of open ready-to-use products,</a:t>
            </a:r>
            <a:endParaRPr sz="260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IN" sz="2600">
                <a:solidFill>
                  <a:schemeClr val="dk1"/>
                </a:solidFill>
                <a:latin typeface="Times New Roman"/>
                <a:ea typeface="Times New Roman"/>
                <a:cs typeface="Times New Roman"/>
                <a:sym typeface="Times New Roman"/>
              </a:rPr>
              <a:t>High speed parallel processing.</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0"/>
          <p:cNvSpPr/>
          <p:nvPr/>
        </p:nvSpPr>
        <p:spPr>
          <a:xfrm>
            <a:off x="3232834" y="2443550"/>
            <a:ext cx="6516303" cy="1107996"/>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6600" b="1" cap="none">
                <a:solidFill>
                  <a:schemeClr val="accent1"/>
                </a:solidFill>
                <a:latin typeface="Arial"/>
                <a:ea typeface="Arial"/>
                <a:cs typeface="Arial"/>
                <a:sym typeface="Arial"/>
              </a:rPr>
              <a:t>THANK YOU</a:t>
            </a:r>
            <a:endParaRPr sz="6600" b="1" cap="none">
              <a:solidFill>
                <a:schemeClr val="accen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230b712d4c5_1_1"/>
          <p:cNvSpPr txBox="1"/>
          <p:nvPr/>
        </p:nvSpPr>
        <p:spPr>
          <a:xfrm>
            <a:off x="2972532" y="615089"/>
            <a:ext cx="62469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GEE Repository Link</a:t>
            </a:r>
            <a:endParaRPr sz="3200" b="1" i="1" u="sng" dirty="0">
              <a:solidFill>
                <a:srgbClr val="0000FF"/>
              </a:solidFill>
              <a:latin typeface="Bookman Old Style"/>
              <a:ea typeface="Bookman Old Style"/>
              <a:cs typeface="Bookman Old Style"/>
              <a:sym typeface="Bookman Old Style"/>
            </a:endParaRPr>
          </a:p>
        </p:txBody>
      </p:sp>
      <p:sp>
        <p:nvSpPr>
          <p:cNvPr id="482" name="Google Shape;482;g230b712d4c5_1_1"/>
          <p:cNvSpPr txBox="1"/>
          <p:nvPr/>
        </p:nvSpPr>
        <p:spPr>
          <a:xfrm>
            <a:off x="729575" y="1489150"/>
            <a:ext cx="10554600" cy="1223382"/>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0"/>
              </a:spcAft>
              <a:buNone/>
            </a:pPr>
            <a:r>
              <a:rPr lang="en-IN" sz="2500" u="sng" dirty="0">
                <a:solidFill>
                  <a:schemeClr val="hlink"/>
                </a:solidFill>
                <a:latin typeface="Times New Roman"/>
                <a:ea typeface="Times New Roman"/>
                <a:cs typeface="Times New Roman"/>
                <a:sym typeface="Times New Roman"/>
              </a:rPr>
              <a:t>https://code.earthengine.google.com/?accept_repo=users/dugesarvikas/IEEE_GRSS_GSTD_Hackathon_team_ForestMapper</a:t>
            </a:r>
            <a:endParaRPr sz="41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
          <p:cNvSpPr txBox="1"/>
          <p:nvPr/>
        </p:nvSpPr>
        <p:spPr>
          <a:xfrm>
            <a:off x="3671455" y="420841"/>
            <a:ext cx="49599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Objective of Study</a:t>
            </a:r>
            <a:endParaRPr sz="3200" b="1" i="1" u="sng" dirty="0">
              <a:solidFill>
                <a:srgbClr val="0000FF"/>
              </a:solidFill>
              <a:latin typeface="Bookman Old Style"/>
              <a:ea typeface="Bookman Old Style"/>
              <a:cs typeface="Bookman Old Style"/>
              <a:sym typeface="Bookman Old Style"/>
            </a:endParaRPr>
          </a:p>
        </p:txBody>
      </p:sp>
      <p:sp>
        <p:nvSpPr>
          <p:cNvPr id="315" name="Google Shape;315;p3"/>
          <p:cNvSpPr txBox="1"/>
          <p:nvPr/>
        </p:nvSpPr>
        <p:spPr>
          <a:xfrm>
            <a:off x="1503338" y="1512026"/>
            <a:ext cx="10104900" cy="4137300"/>
          </a:xfrm>
          <a:prstGeom prst="rect">
            <a:avLst/>
          </a:prstGeom>
          <a:solidFill>
            <a:schemeClr val="lt1"/>
          </a:solidFill>
          <a:ln>
            <a:noFill/>
          </a:ln>
        </p:spPr>
        <p:txBody>
          <a:bodyPr spcFirstLastPara="1" wrap="square" lIns="91425" tIns="45700" rIns="91425" bIns="45700" anchor="t" anchorCtr="0">
            <a:spAutoFit/>
          </a:bodyPr>
          <a:lstStyle/>
          <a:p>
            <a:pPr marL="742932" marR="0" lvl="0" indent="-514338" algn="just" rtl="0">
              <a:lnSpc>
                <a:spcPct val="115000"/>
              </a:lnSpc>
              <a:spcBef>
                <a:spcPts val="0"/>
              </a:spcBef>
              <a:spcAft>
                <a:spcPts val="0"/>
              </a:spcAft>
              <a:buClr>
                <a:schemeClr val="dk1"/>
              </a:buClr>
              <a:buSzPts val="3200"/>
              <a:buFont typeface="Times New Roman"/>
              <a:buAutoNum type="arabicPeriod"/>
            </a:pPr>
            <a:r>
              <a:rPr lang="en-IN" sz="3200" dirty="0">
                <a:solidFill>
                  <a:schemeClr val="dk1"/>
                </a:solidFill>
                <a:latin typeface="Times New Roman"/>
                <a:ea typeface="Times New Roman"/>
                <a:cs typeface="Times New Roman"/>
                <a:sym typeface="Times New Roman"/>
              </a:rPr>
              <a:t>To learn about Big Geo-data techniques and apply appropriate tool for analysis of urban growth/sprawl in capital city Ranchi.</a:t>
            </a:r>
            <a:endParaRPr sz="3200" dirty="0">
              <a:solidFill>
                <a:schemeClr val="dk1"/>
              </a:solidFill>
              <a:latin typeface="Times New Roman"/>
              <a:ea typeface="Times New Roman"/>
              <a:cs typeface="Times New Roman"/>
              <a:sym typeface="Times New Roman"/>
            </a:endParaRPr>
          </a:p>
          <a:p>
            <a:pPr marL="742932" marR="0" lvl="0" indent="-514338" algn="just" rtl="0">
              <a:lnSpc>
                <a:spcPct val="115000"/>
              </a:lnSpc>
              <a:spcBef>
                <a:spcPts val="1200"/>
              </a:spcBef>
              <a:spcAft>
                <a:spcPts val="0"/>
              </a:spcAft>
              <a:buClr>
                <a:schemeClr val="dk1"/>
              </a:buClr>
              <a:buSzPts val="3200"/>
              <a:buFont typeface="Times New Roman"/>
              <a:buAutoNum type="arabicPeriod"/>
            </a:pPr>
            <a:r>
              <a:rPr lang="en-IN" sz="3200" dirty="0">
                <a:solidFill>
                  <a:schemeClr val="dk1"/>
                </a:solidFill>
                <a:latin typeface="Times New Roman"/>
                <a:ea typeface="Times New Roman"/>
                <a:cs typeface="Times New Roman"/>
                <a:sym typeface="Times New Roman"/>
              </a:rPr>
              <a:t>To compare and use suitable machine learning approaches for supervised classification of built-up and non-built-up classes for monitoring changes in urban growth.</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
          <p:cNvSpPr txBox="1"/>
          <p:nvPr/>
        </p:nvSpPr>
        <p:spPr>
          <a:xfrm>
            <a:off x="1069281" y="723017"/>
            <a:ext cx="17589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Study Area</a:t>
            </a:r>
            <a:endParaRPr dirty="0"/>
          </a:p>
        </p:txBody>
      </p:sp>
      <p:pic>
        <p:nvPicPr>
          <p:cNvPr id="321" name="Google Shape;321;p4"/>
          <p:cNvPicPr preferRelativeResize="0"/>
          <p:nvPr/>
        </p:nvPicPr>
        <p:blipFill rotWithShape="1">
          <a:blip r:embed="rId3">
            <a:alphaModFix/>
          </a:blip>
          <a:srcRect/>
          <a:stretch/>
        </p:blipFill>
        <p:spPr>
          <a:xfrm>
            <a:off x="3660015" y="839721"/>
            <a:ext cx="8285814" cy="5858358"/>
          </a:xfrm>
          <a:prstGeom prst="rect">
            <a:avLst/>
          </a:prstGeom>
          <a:noFill/>
          <a:ln>
            <a:noFill/>
          </a:ln>
        </p:spPr>
      </p:pic>
      <p:sp>
        <p:nvSpPr>
          <p:cNvPr id="322" name="Google Shape;322;p4"/>
          <p:cNvSpPr txBox="1"/>
          <p:nvPr/>
        </p:nvSpPr>
        <p:spPr>
          <a:xfrm>
            <a:off x="583825" y="1913900"/>
            <a:ext cx="3076200" cy="3263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Capital City of Jharkhand.</a:t>
            </a: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Area~ 5097 km</a:t>
            </a:r>
            <a:r>
              <a:rPr lang="en-IN" sz="2000" baseline="30000" dirty="0">
                <a:latin typeface="Times New Roman"/>
                <a:ea typeface="Times New Roman"/>
                <a:cs typeface="Times New Roman"/>
                <a:sym typeface="Times New Roman"/>
              </a:rPr>
              <a:t>2</a:t>
            </a:r>
            <a:endParaRPr sz="2000" baseline="30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IN" sz="2000" dirty="0">
                <a:solidFill>
                  <a:schemeClr val="dk1"/>
                </a:solidFill>
                <a:latin typeface="Times New Roman"/>
                <a:ea typeface="Times New Roman"/>
                <a:cs typeface="Times New Roman"/>
                <a:sym typeface="Times New Roman"/>
              </a:rPr>
              <a:t>Lat: 23°20’39.5340” N; Lon: 85°17’45.6468” E</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Altitude: 651 m.</a:t>
            </a: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Rich in forest biodiversity.</a:t>
            </a: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Close proximity to the mining areas.</a:t>
            </a:r>
            <a:endParaRPr sz="2000" dirty="0">
              <a:latin typeface="Times New Roman"/>
              <a:ea typeface="Times New Roman"/>
              <a:cs typeface="Times New Roman"/>
              <a:sym typeface="Times New Roman"/>
            </a:endParaRPr>
          </a:p>
        </p:txBody>
      </p:sp>
      <p:sp>
        <p:nvSpPr>
          <p:cNvPr id="323" name="Google Shape;323;p4"/>
          <p:cNvSpPr/>
          <p:nvPr/>
        </p:nvSpPr>
        <p:spPr>
          <a:xfrm>
            <a:off x="4024775" y="6251674"/>
            <a:ext cx="6096000" cy="4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Fig.1:</a:t>
            </a:r>
            <a:r>
              <a:rPr lang="en-IN" sz="1700" b="1" i="1"/>
              <a:t>Study area map.</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
          <p:cNvSpPr txBox="1"/>
          <p:nvPr/>
        </p:nvSpPr>
        <p:spPr>
          <a:xfrm>
            <a:off x="1804100" y="565650"/>
            <a:ext cx="37029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Methodology : Flowchart</a:t>
            </a:r>
            <a:endParaRPr sz="3200" b="1" i="1" u="sng" dirty="0">
              <a:solidFill>
                <a:srgbClr val="0000FF"/>
              </a:solidFill>
              <a:latin typeface="Bookman Old Style"/>
              <a:ea typeface="Bookman Old Style"/>
              <a:cs typeface="Bookman Old Style"/>
              <a:sym typeface="Bookman Old Style"/>
            </a:endParaRPr>
          </a:p>
        </p:txBody>
      </p:sp>
      <p:sp>
        <p:nvSpPr>
          <p:cNvPr id="329" name="Google Shape;329;p5"/>
          <p:cNvSpPr/>
          <p:nvPr/>
        </p:nvSpPr>
        <p:spPr>
          <a:xfrm>
            <a:off x="1089700" y="5803200"/>
            <a:ext cx="3875400" cy="90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a:t>
            </a:r>
            <a:r>
              <a:rPr lang="en-IN" sz="1700" b="1" i="1"/>
              <a:t>2</a:t>
            </a:r>
            <a:r>
              <a:rPr lang="en-IN" sz="1700" b="1" i="1">
                <a:solidFill>
                  <a:srgbClr val="000000"/>
                </a:solidFill>
              </a:rPr>
              <a:t>: </a:t>
            </a:r>
            <a:r>
              <a:rPr lang="en-IN" sz="1700" b="1" i="1"/>
              <a:t>Schematic representation of the workflow.</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330" name="Google Shape;330;p5"/>
          <p:cNvPicPr preferRelativeResize="0"/>
          <p:nvPr/>
        </p:nvPicPr>
        <p:blipFill>
          <a:blip r:embed="rId3">
            <a:alphaModFix/>
          </a:blip>
          <a:stretch>
            <a:fillRect/>
          </a:stretch>
        </p:blipFill>
        <p:spPr>
          <a:xfrm>
            <a:off x="5202200" y="152400"/>
            <a:ext cx="4524651" cy="6705600"/>
          </a:xfrm>
          <a:prstGeom prst="rect">
            <a:avLst/>
          </a:prstGeom>
          <a:noFill/>
          <a:ln>
            <a:noFill/>
          </a:ln>
          <a:effectLst>
            <a:outerShdw blurRad="57150" dist="19050" dir="6960000" algn="bl" rotWithShape="0">
              <a:srgbClr val="000000">
                <a:alpha val="82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6"/>
          <p:cNvSpPr txBox="1"/>
          <p:nvPr/>
        </p:nvSpPr>
        <p:spPr>
          <a:xfrm>
            <a:off x="1787222" y="393131"/>
            <a:ext cx="832585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Dataset Used</a:t>
            </a:r>
            <a:endParaRPr sz="3200" b="1" i="1" u="sng" dirty="0">
              <a:solidFill>
                <a:srgbClr val="0000FF"/>
              </a:solidFill>
              <a:latin typeface="Bookman Old Style"/>
              <a:ea typeface="Bookman Old Style"/>
              <a:cs typeface="Bookman Old Style"/>
              <a:sym typeface="Bookman Old Style"/>
            </a:endParaRPr>
          </a:p>
        </p:txBody>
      </p:sp>
      <p:sp>
        <p:nvSpPr>
          <p:cNvPr id="337" name="Google Shape;337;p6"/>
          <p:cNvSpPr txBox="1"/>
          <p:nvPr/>
        </p:nvSpPr>
        <p:spPr>
          <a:xfrm>
            <a:off x="1503338" y="1193370"/>
            <a:ext cx="10104895" cy="1345625"/>
          </a:xfrm>
          <a:prstGeom prst="rect">
            <a:avLst/>
          </a:prstGeom>
          <a:noFill/>
          <a:ln>
            <a:noFill/>
          </a:ln>
        </p:spPr>
        <p:txBody>
          <a:bodyPr spcFirstLastPara="1" wrap="square" lIns="91425" tIns="45700" rIns="91425" bIns="45700" anchor="t" anchorCtr="0">
            <a:spAutoFit/>
          </a:bodyPr>
          <a:lstStyle/>
          <a:p>
            <a:pPr marL="685783" marR="0" lvl="0" indent="-457189" algn="just" rtl="0">
              <a:lnSpc>
                <a:spcPct val="115000"/>
              </a:lnSpc>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Dataset Used</a:t>
            </a:r>
            <a:endParaRPr/>
          </a:p>
          <a:p>
            <a:pPr marL="685783" marR="0" lvl="0" indent="-457189" algn="just" rtl="0">
              <a:lnSpc>
                <a:spcPct val="115000"/>
              </a:lnSpc>
              <a:spcBef>
                <a:spcPts val="120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Methods applied: Supervised ML (RF, SVM, CART)</a:t>
            </a:r>
            <a:endParaRPr sz="3200">
              <a:solidFill>
                <a:schemeClr val="dk1"/>
              </a:solidFill>
              <a:latin typeface="Calibri"/>
              <a:ea typeface="Calibri"/>
              <a:cs typeface="Calibri"/>
              <a:sym typeface="Calibri"/>
            </a:endParaRPr>
          </a:p>
        </p:txBody>
      </p:sp>
      <p:sp>
        <p:nvSpPr>
          <p:cNvPr id="338" name="Google Shape;338;p6"/>
          <p:cNvSpPr txBox="1"/>
          <p:nvPr/>
        </p:nvSpPr>
        <p:spPr>
          <a:xfrm>
            <a:off x="1666471" y="1193370"/>
            <a:ext cx="10104900" cy="5048700"/>
          </a:xfrm>
          <a:prstGeom prst="rect">
            <a:avLst/>
          </a:prstGeom>
          <a:solidFill>
            <a:schemeClr val="lt1"/>
          </a:solidFill>
          <a:ln>
            <a:noFill/>
          </a:ln>
        </p:spPr>
        <p:txBody>
          <a:bodyPr spcFirstLastPara="1" wrap="square" lIns="91425" tIns="45700" rIns="91425" bIns="45700" anchor="t" anchorCtr="0">
            <a:spAutoFit/>
          </a:bodyPr>
          <a:lstStyle/>
          <a:p>
            <a:pPr marL="685783" marR="0" lvl="0" indent="-457189" algn="just" rtl="0">
              <a:spcBef>
                <a:spcPts val="0"/>
              </a:spcBef>
              <a:spcAft>
                <a:spcPts val="0"/>
              </a:spcAft>
              <a:buClr>
                <a:schemeClr val="dk1"/>
              </a:buClr>
              <a:buSzPts val="3200"/>
              <a:buFont typeface="Times New Roman"/>
              <a:buChar char="⮚"/>
            </a:pPr>
            <a:r>
              <a:rPr lang="en-IN" sz="3200" dirty="0">
                <a:solidFill>
                  <a:schemeClr val="dk1"/>
                </a:solidFill>
                <a:latin typeface="Times New Roman"/>
                <a:ea typeface="Times New Roman"/>
                <a:cs typeface="Times New Roman"/>
                <a:sym typeface="Times New Roman"/>
              </a:rPr>
              <a:t>Google Earth Engine Datasets:</a:t>
            </a:r>
            <a:endParaRPr dirty="0">
              <a:latin typeface="Times New Roman"/>
              <a:ea typeface="Times New Roman"/>
              <a:cs typeface="Times New Roman"/>
              <a:sym typeface="Times New Roman"/>
            </a:endParaRPr>
          </a:p>
          <a:p>
            <a:pPr marL="685783" marR="0" lvl="0" indent="-469889" algn="just" rtl="0">
              <a:spcBef>
                <a:spcPts val="1200"/>
              </a:spcBef>
              <a:spcAft>
                <a:spcPts val="0"/>
              </a:spcAft>
              <a:buClr>
                <a:schemeClr val="dk1"/>
              </a:buClr>
              <a:buSzPts val="2300"/>
              <a:buFont typeface="Times New Roman"/>
              <a:buChar char="•"/>
            </a:pPr>
            <a:r>
              <a:rPr lang="en-IN" sz="2300" dirty="0">
                <a:solidFill>
                  <a:schemeClr val="dk1"/>
                </a:solidFill>
                <a:latin typeface="Times New Roman"/>
                <a:ea typeface="Times New Roman"/>
                <a:cs typeface="Times New Roman"/>
                <a:sym typeface="Times New Roman"/>
              </a:rPr>
              <a:t>Landsat 5 TM Collection 1 Tier 1 for 1992</a:t>
            </a:r>
            <a:endParaRPr sz="1600" dirty="0">
              <a:latin typeface="Times New Roman"/>
              <a:ea typeface="Times New Roman"/>
              <a:cs typeface="Times New Roman"/>
              <a:sym typeface="Times New Roman"/>
            </a:endParaRPr>
          </a:p>
          <a:p>
            <a:pPr marL="685783" marR="0" lvl="0" indent="-469889" algn="just" rtl="0">
              <a:spcBef>
                <a:spcPts val="1200"/>
              </a:spcBef>
              <a:spcAft>
                <a:spcPts val="0"/>
              </a:spcAft>
              <a:buClr>
                <a:schemeClr val="dk1"/>
              </a:buClr>
              <a:buSzPts val="2300"/>
              <a:buFont typeface="Times New Roman"/>
              <a:buChar char="•"/>
            </a:pPr>
            <a:r>
              <a:rPr lang="en-IN" sz="2300" dirty="0">
                <a:solidFill>
                  <a:schemeClr val="dk1"/>
                </a:solidFill>
                <a:latin typeface="Times New Roman"/>
                <a:ea typeface="Times New Roman"/>
                <a:cs typeface="Times New Roman"/>
                <a:sym typeface="Times New Roman"/>
              </a:rPr>
              <a:t>Landsat 5 TM Level 2, Collection 2, Tier 1 for 2001</a:t>
            </a:r>
            <a:endParaRPr sz="1600" dirty="0">
              <a:latin typeface="Times New Roman"/>
              <a:ea typeface="Times New Roman"/>
              <a:cs typeface="Times New Roman"/>
              <a:sym typeface="Times New Roman"/>
            </a:endParaRPr>
          </a:p>
          <a:p>
            <a:pPr marL="685783" marR="0" lvl="0" indent="-469889" algn="just" rtl="0">
              <a:spcBef>
                <a:spcPts val="1200"/>
              </a:spcBef>
              <a:spcAft>
                <a:spcPts val="0"/>
              </a:spcAft>
              <a:buClr>
                <a:schemeClr val="dk1"/>
              </a:buClr>
              <a:buSzPts val="2300"/>
              <a:buFont typeface="Times New Roman"/>
              <a:buChar char="•"/>
            </a:pPr>
            <a:r>
              <a:rPr lang="en-IN" sz="2300" dirty="0">
                <a:solidFill>
                  <a:schemeClr val="dk1"/>
                </a:solidFill>
                <a:latin typeface="Times New Roman"/>
                <a:ea typeface="Times New Roman"/>
                <a:cs typeface="Times New Roman"/>
                <a:sym typeface="Times New Roman"/>
              </a:rPr>
              <a:t>Landsat 8 TM Collection 1 Tier 1 for 2013</a:t>
            </a:r>
            <a:endParaRPr sz="1600" dirty="0">
              <a:latin typeface="Times New Roman"/>
              <a:ea typeface="Times New Roman"/>
              <a:cs typeface="Times New Roman"/>
              <a:sym typeface="Times New Roman"/>
            </a:endParaRPr>
          </a:p>
          <a:p>
            <a:pPr marL="685783" marR="0" lvl="0" indent="-469889" algn="just" rtl="0">
              <a:spcBef>
                <a:spcPts val="1200"/>
              </a:spcBef>
              <a:spcAft>
                <a:spcPts val="0"/>
              </a:spcAft>
              <a:buClr>
                <a:schemeClr val="dk1"/>
              </a:buClr>
              <a:buSzPts val="2300"/>
              <a:buFont typeface="Times New Roman"/>
              <a:buChar char="•"/>
            </a:pPr>
            <a:r>
              <a:rPr lang="en-IN" sz="2300" dirty="0">
                <a:solidFill>
                  <a:schemeClr val="dk1"/>
                </a:solidFill>
                <a:latin typeface="Times New Roman"/>
                <a:ea typeface="Times New Roman"/>
                <a:cs typeface="Times New Roman"/>
                <a:sym typeface="Times New Roman"/>
              </a:rPr>
              <a:t>Landsat 8 TM Collection 1 Tier 1 for 2021</a:t>
            </a:r>
            <a:endParaRPr sz="3400" dirty="0">
              <a:solidFill>
                <a:schemeClr val="dk1"/>
              </a:solidFill>
              <a:latin typeface="Times New Roman"/>
              <a:ea typeface="Times New Roman"/>
              <a:cs typeface="Times New Roman"/>
              <a:sym typeface="Times New Roman"/>
            </a:endParaRPr>
          </a:p>
          <a:p>
            <a:pPr marL="685783" marR="0" lvl="0" indent="-469889" algn="just" rtl="0">
              <a:spcBef>
                <a:spcPts val="1200"/>
              </a:spcBef>
              <a:spcAft>
                <a:spcPts val="0"/>
              </a:spcAft>
              <a:buClr>
                <a:schemeClr val="dk1"/>
              </a:buClr>
              <a:buSzPts val="2300"/>
              <a:buFont typeface="Times New Roman"/>
              <a:buChar char="•"/>
            </a:pPr>
            <a:r>
              <a:rPr lang="en-IN" sz="2300" b="1" dirty="0">
                <a:solidFill>
                  <a:schemeClr val="dk1"/>
                </a:solidFill>
                <a:latin typeface="Times New Roman"/>
                <a:ea typeface="Times New Roman"/>
                <a:cs typeface="Times New Roman"/>
                <a:sym typeface="Times New Roman"/>
              </a:rPr>
              <a:t>Nightlights:</a:t>
            </a:r>
            <a:endParaRPr sz="1600" dirty="0">
              <a:latin typeface="Times New Roman"/>
              <a:ea typeface="Times New Roman"/>
              <a:cs typeface="Times New Roman"/>
              <a:sym typeface="Times New Roman"/>
            </a:endParaRPr>
          </a:p>
          <a:p>
            <a:pPr marL="712770" marR="0" lvl="0" indent="0" algn="just" rtl="0">
              <a:spcBef>
                <a:spcPts val="1200"/>
              </a:spcBef>
              <a:spcAft>
                <a:spcPts val="0"/>
              </a:spcAft>
              <a:buNone/>
            </a:pPr>
            <a:r>
              <a:rPr lang="en-IN" sz="2100" dirty="0">
                <a:solidFill>
                  <a:schemeClr val="dk1"/>
                </a:solidFill>
                <a:latin typeface="Times New Roman"/>
                <a:ea typeface="Times New Roman"/>
                <a:cs typeface="Times New Roman"/>
                <a:sym typeface="Times New Roman"/>
              </a:rPr>
              <a:t>DMSP OLS: </a:t>
            </a:r>
            <a:r>
              <a:rPr lang="en-IN" sz="2100" dirty="0" err="1">
                <a:solidFill>
                  <a:schemeClr val="dk1"/>
                </a:solidFill>
                <a:latin typeface="Times New Roman"/>
                <a:ea typeface="Times New Roman"/>
                <a:cs typeface="Times New Roman"/>
                <a:sym typeface="Times New Roman"/>
              </a:rPr>
              <a:t>Nighttime</a:t>
            </a:r>
            <a:r>
              <a:rPr lang="en-IN" sz="2100" dirty="0">
                <a:solidFill>
                  <a:schemeClr val="dk1"/>
                </a:solidFill>
                <a:latin typeface="Times New Roman"/>
                <a:ea typeface="Times New Roman"/>
                <a:cs typeface="Times New Roman"/>
                <a:sym typeface="Times New Roman"/>
              </a:rPr>
              <a:t> Lights Time Series Version 4 (</a:t>
            </a:r>
            <a:r>
              <a:rPr lang="en-IN" sz="2100" dirty="0" err="1">
                <a:solidFill>
                  <a:schemeClr val="dk1"/>
                </a:solidFill>
                <a:latin typeface="Times New Roman"/>
                <a:ea typeface="Times New Roman"/>
                <a:cs typeface="Times New Roman"/>
                <a:sym typeface="Times New Roman"/>
              </a:rPr>
              <a:t>Defense</a:t>
            </a:r>
            <a:r>
              <a:rPr lang="en-IN" sz="2100" dirty="0">
                <a:solidFill>
                  <a:schemeClr val="dk1"/>
                </a:solidFill>
                <a:latin typeface="Times New Roman"/>
                <a:ea typeface="Times New Roman"/>
                <a:cs typeface="Times New Roman"/>
                <a:sym typeface="Times New Roman"/>
              </a:rPr>
              <a:t> Meteorological Program Operational </a:t>
            </a:r>
            <a:r>
              <a:rPr lang="en-IN" sz="2100" dirty="0" err="1">
                <a:solidFill>
                  <a:schemeClr val="dk1"/>
                </a:solidFill>
                <a:latin typeface="Times New Roman"/>
                <a:ea typeface="Times New Roman"/>
                <a:cs typeface="Times New Roman"/>
                <a:sym typeface="Times New Roman"/>
              </a:rPr>
              <a:t>Linescan</a:t>
            </a:r>
            <a:r>
              <a:rPr lang="en-IN" sz="2100" dirty="0">
                <a:solidFill>
                  <a:schemeClr val="dk1"/>
                </a:solidFill>
                <a:latin typeface="Times New Roman"/>
                <a:ea typeface="Times New Roman"/>
                <a:cs typeface="Times New Roman"/>
                <a:sym typeface="Times New Roman"/>
              </a:rPr>
              <a:t> System)</a:t>
            </a:r>
            <a:endParaRPr dirty="0">
              <a:latin typeface="Times New Roman"/>
              <a:ea typeface="Times New Roman"/>
              <a:cs typeface="Times New Roman"/>
              <a:sym typeface="Times New Roman"/>
            </a:endParaRPr>
          </a:p>
          <a:p>
            <a:pPr marL="685783" marR="0" lvl="0" indent="-457189" algn="just" rtl="0">
              <a:spcBef>
                <a:spcPts val="1200"/>
              </a:spcBef>
              <a:spcAft>
                <a:spcPts val="0"/>
              </a:spcAft>
              <a:buClr>
                <a:schemeClr val="dk1"/>
              </a:buClr>
              <a:buSzPts val="3200"/>
              <a:buFont typeface="Times New Roman"/>
              <a:buChar char="⮚"/>
            </a:pPr>
            <a:r>
              <a:rPr lang="en-IN" sz="3200" dirty="0">
                <a:solidFill>
                  <a:schemeClr val="dk1"/>
                </a:solidFill>
                <a:latin typeface="Times New Roman"/>
                <a:ea typeface="Times New Roman"/>
                <a:cs typeface="Times New Roman"/>
                <a:sym typeface="Times New Roman"/>
              </a:rPr>
              <a:t>GHSL Population layer data </a:t>
            </a:r>
            <a:endParaRPr dirty="0">
              <a:latin typeface="Times New Roman"/>
              <a:ea typeface="Times New Roman"/>
              <a:cs typeface="Times New Roman"/>
              <a:sym typeface="Times New Roman"/>
            </a:endParaRPr>
          </a:p>
          <a:p>
            <a:pPr marL="685783" marR="0" lvl="0" indent="-457189" algn="just" rtl="0">
              <a:spcBef>
                <a:spcPts val="1200"/>
              </a:spcBef>
              <a:spcAft>
                <a:spcPts val="0"/>
              </a:spcAft>
              <a:buClr>
                <a:schemeClr val="dk1"/>
              </a:buClr>
              <a:buSzPts val="2100"/>
              <a:buFont typeface="Times New Roman"/>
              <a:buChar char="•"/>
            </a:pPr>
            <a:r>
              <a:rPr lang="en-IN" sz="2100" dirty="0">
                <a:solidFill>
                  <a:schemeClr val="dk1"/>
                </a:solidFill>
                <a:latin typeface="Times New Roman"/>
                <a:ea typeface="Times New Roman"/>
                <a:cs typeface="Times New Roman"/>
                <a:sym typeface="Times New Roman"/>
              </a:rPr>
              <a:t>GHS-POP R2022A - GHS population grid multitemporal (1975-2030)</a:t>
            </a:r>
            <a:endParaRPr sz="21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2e7f4d8391_0_0"/>
          <p:cNvSpPr txBox="1"/>
          <p:nvPr/>
        </p:nvSpPr>
        <p:spPr>
          <a:xfrm>
            <a:off x="1787222" y="393131"/>
            <a:ext cx="83259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Comparison of ML Algorithms used</a:t>
            </a:r>
            <a:endParaRPr sz="3200" b="1" i="1" u="sng">
              <a:solidFill>
                <a:srgbClr val="0000FF"/>
              </a:solidFill>
              <a:latin typeface="Bookman Old Style"/>
              <a:ea typeface="Bookman Old Style"/>
              <a:cs typeface="Bookman Old Style"/>
              <a:sym typeface="Bookman Old Style"/>
            </a:endParaRPr>
          </a:p>
        </p:txBody>
      </p:sp>
      <p:graphicFrame>
        <p:nvGraphicFramePr>
          <p:cNvPr id="344" name="Google Shape;344;g22e7f4d8391_0_0"/>
          <p:cNvGraphicFramePr/>
          <p:nvPr/>
        </p:nvGraphicFramePr>
        <p:xfrm>
          <a:off x="1219200" y="1235889"/>
          <a:ext cx="9985850" cy="3188400"/>
        </p:xfrm>
        <a:graphic>
          <a:graphicData uri="http://schemas.openxmlformats.org/drawingml/2006/table">
            <a:tbl>
              <a:tblPr firstRow="1" firstCol="1" bandRow="1">
                <a:noFill/>
              </a:tblPr>
              <a:tblGrid>
                <a:gridCol w="618950">
                  <a:extLst>
                    <a:ext uri="{9D8B030D-6E8A-4147-A177-3AD203B41FA5}">
                      <a16:colId xmlns:a16="http://schemas.microsoft.com/office/drawing/2014/main" val="20000"/>
                    </a:ext>
                  </a:extLst>
                </a:gridCol>
                <a:gridCol w="780850">
                  <a:extLst>
                    <a:ext uri="{9D8B030D-6E8A-4147-A177-3AD203B41FA5}">
                      <a16:colId xmlns:a16="http://schemas.microsoft.com/office/drawing/2014/main" val="20001"/>
                    </a:ext>
                  </a:extLst>
                </a:gridCol>
                <a:gridCol w="780850">
                  <a:extLst>
                    <a:ext uri="{9D8B030D-6E8A-4147-A177-3AD203B41FA5}">
                      <a16:colId xmlns:a16="http://schemas.microsoft.com/office/drawing/2014/main" val="20002"/>
                    </a:ext>
                  </a:extLst>
                </a:gridCol>
                <a:gridCol w="780850">
                  <a:extLst>
                    <a:ext uri="{9D8B030D-6E8A-4147-A177-3AD203B41FA5}">
                      <a16:colId xmlns:a16="http://schemas.microsoft.com/office/drawing/2014/main" val="20003"/>
                    </a:ext>
                  </a:extLst>
                </a:gridCol>
                <a:gridCol w="779750">
                  <a:extLst>
                    <a:ext uri="{9D8B030D-6E8A-4147-A177-3AD203B41FA5}">
                      <a16:colId xmlns:a16="http://schemas.microsoft.com/office/drawing/2014/main" val="20004"/>
                    </a:ext>
                  </a:extLst>
                </a:gridCol>
                <a:gridCol w="780850">
                  <a:extLst>
                    <a:ext uri="{9D8B030D-6E8A-4147-A177-3AD203B41FA5}">
                      <a16:colId xmlns:a16="http://schemas.microsoft.com/office/drawing/2014/main" val="20005"/>
                    </a:ext>
                  </a:extLst>
                </a:gridCol>
                <a:gridCol w="780850">
                  <a:extLst>
                    <a:ext uri="{9D8B030D-6E8A-4147-A177-3AD203B41FA5}">
                      <a16:colId xmlns:a16="http://schemas.microsoft.com/office/drawing/2014/main" val="20006"/>
                    </a:ext>
                  </a:extLst>
                </a:gridCol>
                <a:gridCol w="780850">
                  <a:extLst>
                    <a:ext uri="{9D8B030D-6E8A-4147-A177-3AD203B41FA5}">
                      <a16:colId xmlns:a16="http://schemas.microsoft.com/office/drawing/2014/main" val="20007"/>
                    </a:ext>
                  </a:extLst>
                </a:gridCol>
                <a:gridCol w="779750">
                  <a:extLst>
                    <a:ext uri="{9D8B030D-6E8A-4147-A177-3AD203B41FA5}">
                      <a16:colId xmlns:a16="http://schemas.microsoft.com/office/drawing/2014/main" val="20008"/>
                    </a:ext>
                  </a:extLst>
                </a:gridCol>
                <a:gridCol w="780850">
                  <a:extLst>
                    <a:ext uri="{9D8B030D-6E8A-4147-A177-3AD203B41FA5}">
                      <a16:colId xmlns:a16="http://schemas.microsoft.com/office/drawing/2014/main" val="20009"/>
                    </a:ext>
                  </a:extLst>
                </a:gridCol>
                <a:gridCol w="780850">
                  <a:extLst>
                    <a:ext uri="{9D8B030D-6E8A-4147-A177-3AD203B41FA5}">
                      <a16:colId xmlns:a16="http://schemas.microsoft.com/office/drawing/2014/main" val="20010"/>
                    </a:ext>
                  </a:extLst>
                </a:gridCol>
                <a:gridCol w="780850">
                  <a:extLst>
                    <a:ext uri="{9D8B030D-6E8A-4147-A177-3AD203B41FA5}">
                      <a16:colId xmlns:a16="http://schemas.microsoft.com/office/drawing/2014/main" val="20011"/>
                    </a:ext>
                  </a:extLst>
                </a:gridCol>
                <a:gridCol w="779750">
                  <a:extLst>
                    <a:ext uri="{9D8B030D-6E8A-4147-A177-3AD203B41FA5}">
                      <a16:colId xmlns:a16="http://schemas.microsoft.com/office/drawing/2014/main" val="20012"/>
                    </a:ext>
                  </a:extLst>
                </a:gridCol>
              </a:tblGrid>
              <a:tr h="310300">
                <a:tc>
                  <a:txBody>
                    <a:bodyPr/>
                    <a:lstStyle/>
                    <a:p>
                      <a:pPr marL="0" marR="0" lvl="0" indent="0" algn="ctr" rtl="0">
                        <a:lnSpc>
                          <a:spcPct val="115000"/>
                        </a:lnSpc>
                        <a:spcBef>
                          <a:spcPts val="0"/>
                        </a:spcBef>
                        <a:spcAft>
                          <a:spcPts val="0"/>
                        </a:spcAft>
                        <a:buNone/>
                      </a:pPr>
                      <a:r>
                        <a:rPr lang="en-IN" sz="1600" b="1" u="none" strike="noStrike" cap="none"/>
                        <a:t>Year</a:t>
                      </a:r>
                      <a:endParaRPr sz="1600" b="1" u="none" strike="noStrike" cap="none">
                        <a:latin typeface="Calibri"/>
                        <a:ea typeface="Calibri"/>
                        <a:cs typeface="Calibri"/>
                        <a:sym typeface="Calibri"/>
                      </a:endParaRPr>
                    </a:p>
                  </a:txBody>
                  <a:tcPr marL="68575" marR="68575" marT="0" marB="0" anchor="ctr"/>
                </a:tc>
                <a:tc gridSpan="3">
                  <a:txBody>
                    <a:bodyPr/>
                    <a:lstStyle/>
                    <a:p>
                      <a:pPr marL="0" marR="0" lvl="0" indent="0" algn="ctr" rtl="0">
                        <a:lnSpc>
                          <a:spcPct val="115000"/>
                        </a:lnSpc>
                        <a:spcBef>
                          <a:spcPts val="0"/>
                        </a:spcBef>
                        <a:spcAft>
                          <a:spcPts val="0"/>
                        </a:spcAft>
                        <a:buNone/>
                      </a:pPr>
                      <a:r>
                        <a:rPr lang="en-IN" sz="1600" b="1" u="none" strike="noStrike" cap="none"/>
                        <a:t>Training Accuracy</a:t>
                      </a:r>
                      <a:endParaRPr sz="1600" b="1"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15000"/>
                        </a:lnSpc>
                        <a:spcBef>
                          <a:spcPts val="0"/>
                        </a:spcBef>
                        <a:spcAft>
                          <a:spcPts val="0"/>
                        </a:spcAft>
                        <a:buNone/>
                      </a:pPr>
                      <a:r>
                        <a:rPr lang="en-IN" sz="1600" b="1" u="none" strike="noStrike" cap="none"/>
                        <a:t>Training Kappa</a:t>
                      </a:r>
                      <a:endParaRPr sz="1600" b="1"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15000"/>
                        </a:lnSpc>
                        <a:spcBef>
                          <a:spcPts val="0"/>
                        </a:spcBef>
                        <a:spcAft>
                          <a:spcPts val="0"/>
                        </a:spcAft>
                        <a:buNone/>
                      </a:pPr>
                      <a:r>
                        <a:rPr lang="en-IN" sz="1600" b="1" u="none" strike="noStrike" cap="none"/>
                        <a:t>Testing Accuracy</a:t>
                      </a:r>
                      <a:endParaRPr sz="1600" b="1"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15000"/>
                        </a:lnSpc>
                        <a:spcBef>
                          <a:spcPts val="0"/>
                        </a:spcBef>
                        <a:spcAft>
                          <a:spcPts val="0"/>
                        </a:spcAft>
                        <a:buNone/>
                      </a:pPr>
                      <a:r>
                        <a:rPr lang="en-IN" sz="1600" b="1" u="none" strike="noStrike" cap="none"/>
                        <a:t>Testing Kappa</a:t>
                      </a:r>
                      <a:endParaRPr sz="1600" b="1" u="none" strike="noStrike" cap="none">
                        <a:latin typeface="Calibri"/>
                        <a:ea typeface="Calibri"/>
                        <a:cs typeface="Calibri"/>
                        <a:sym typeface="Calibri"/>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0300">
                <a:tc>
                  <a:txBody>
                    <a:bodyPr/>
                    <a:lstStyle/>
                    <a:p>
                      <a:pPr marL="0" marR="0" lvl="0" indent="0" algn="ctr" rtl="0">
                        <a:lnSpc>
                          <a:spcPct val="115000"/>
                        </a:lnSpc>
                        <a:spcBef>
                          <a:spcPts val="0"/>
                        </a:spcBef>
                        <a:spcAft>
                          <a:spcPts val="0"/>
                        </a:spcAft>
                        <a:buNone/>
                      </a:pPr>
                      <a:r>
                        <a:rPr lang="en-IN" sz="1600" b="1" u="none" strike="noStrike" cap="none"/>
                        <a:t> </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RF</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SVM</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CART</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RF</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SVM</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CART</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RF</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SVM</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CART</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RF</a:t>
                      </a:r>
                      <a:endParaRPr sz="1600" b="1" u="none" strike="noStrike" cap="none">
                        <a:latin typeface="Calibri"/>
                        <a:ea typeface="Calibri"/>
                        <a:cs typeface="Calibri"/>
                        <a:sym typeface="Calibri"/>
                      </a:endParaRPr>
                    </a:p>
                  </a:txBody>
                  <a:tcPr marL="68575" marR="68575" marT="0" marB="0" anchor="ctr">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IN" sz="1600" b="1" u="none" strike="noStrike" cap="none"/>
                        <a:t>SVM</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CART</a:t>
                      </a:r>
                      <a:endParaRPr sz="1600" b="1"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641950">
                <a:tc>
                  <a:txBody>
                    <a:bodyPr/>
                    <a:lstStyle/>
                    <a:p>
                      <a:pPr marL="0" marR="0" lvl="0" indent="0" algn="ctr" rtl="0">
                        <a:lnSpc>
                          <a:spcPct val="115000"/>
                        </a:lnSpc>
                        <a:spcBef>
                          <a:spcPts val="0"/>
                        </a:spcBef>
                        <a:spcAft>
                          <a:spcPts val="0"/>
                        </a:spcAft>
                        <a:buNone/>
                      </a:pPr>
                      <a:r>
                        <a:rPr lang="en-IN" sz="1600" b="1" u="none" strike="noStrike" cap="none"/>
                        <a:t>1992</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0.997</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0.869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0.878</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0.815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0.83</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0.959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0.869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0.873</a:t>
                      </a:r>
                      <a:endParaRPr sz="1600" b="1" u="none" strike="noStrike" cap="none">
                        <a:latin typeface="Calibri"/>
                        <a:ea typeface="Calibri"/>
                        <a:cs typeface="Calibri"/>
                        <a:sym typeface="Calibri"/>
                      </a:endParaRPr>
                    </a:p>
                  </a:txBody>
                  <a:tcPr marL="68575" marR="68575" marT="0" marB="0" anchor="ctr">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solidFill>
                            <a:srgbClr val="FF0000"/>
                          </a:solidFill>
                        </a:rPr>
                        <a:t>0.943</a:t>
                      </a:r>
                      <a:endParaRPr sz="1600" b="1" u="none" strike="noStrike" cap="none">
                        <a:solidFill>
                          <a:srgbClr val="FF0000"/>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lnSpc>
                          <a:spcPct val="115000"/>
                        </a:lnSpc>
                        <a:spcBef>
                          <a:spcPts val="0"/>
                        </a:spcBef>
                        <a:spcAft>
                          <a:spcPts val="0"/>
                        </a:spcAft>
                        <a:buNone/>
                      </a:pPr>
                      <a:r>
                        <a:rPr lang="en-IN" sz="1600" b="1" u="none" strike="noStrike" cap="none"/>
                        <a:t>0.812</a:t>
                      </a:r>
                      <a:endParaRPr sz="1600" b="1" u="none" strike="noStrike" cap="none">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tcPr>
                </a:tc>
                <a:tc>
                  <a:txBody>
                    <a:bodyPr/>
                    <a:lstStyle/>
                    <a:p>
                      <a:pPr marL="0" marR="0" lvl="0" indent="0" algn="ctr" rtl="0">
                        <a:lnSpc>
                          <a:spcPct val="115000"/>
                        </a:lnSpc>
                        <a:spcBef>
                          <a:spcPts val="0"/>
                        </a:spcBef>
                        <a:spcAft>
                          <a:spcPts val="0"/>
                        </a:spcAft>
                        <a:buNone/>
                      </a:pPr>
                      <a:r>
                        <a:rPr lang="en-IN" sz="1600" b="1" u="none" strike="noStrike" cap="none"/>
                        <a:t>0.822</a:t>
                      </a:r>
                      <a:endParaRPr sz="1600" b="1"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641950">
                <a:tc>
                  <a:txBody>
                    <a:bodyPr/>
                    <a:lstStyle/>
                    <a:p>
                      <a:pPr marL="0" marR="0" lvl="0" indent="0" algn="ctr" rtl="0">
                        <a:lnSpc>
                          <a:spcPct val="115000"/>
                        </a:lnSpc>
                        <a:spcBef>
                          <a:spcPts val="0"/>
                        </a:spcBef>
                        <a:spcAft>
                          <a:spcPts val="0"/>
                        </a:spcAft>
                        <a:buNone/>
                      </a:pPr>
                      <a:r>
                        <a:rPr lang="en-IN" sz="1600" b="1" u="none" strike="noStrike" cap="none"/>
                        <a:t>2001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0.97</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0.936</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0.94</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0.872</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0.971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0.935</a:t>
                      </a:r>
                      <a:endParaRPr sz="1600" b="1" u="none" strike="noStrike" cap="none">
                        <a:latin typeface="Calibri"/>
                        <a:ea typeface="Calibri"/>
                        <a:cs typeface="Calibri"/>
                        <a:sym typeface="Calibri"/>
                      </a:endParaRPr>
                    </a:p>
                  </a:txBody>
                  <a:tcPr marL="68575" marR="68575" marT="0" marB="0" anchor="ctr">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solidFill>
                            <a:srgbClr val="FF0000"/>
                          </a:solidFill>
                        </a:rPr>
                        <a:t>0.984</a:t>
                      </a:r>
                      <a:endParaRPr sz="1600" b="1" u="none" strike="noStrike" cap="none">
                        <a:solidFill>
                          <a:srgbClr val="FF0000"/>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t>0.943</a:t>
                      </a:r>
                      <a:endParaRPr sz="1600" b="1" u="none" strike="noStrike" cap="none">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tcPr>
                </a:tc>
                <a:tc>
                  <a:txBody>
                    <a:bodyPr/>
                    <a:lstStyle/>
                    <a:p>
                      <a:pPr marL="0" marR="0" lvl="0" indent="0" algn="ctr" rtl="0">
                        <a:lnSpc>
                          <a:spcPct val="115000"/>
                        </a:lnSpc>
                        <a:spcBef>
                          <a:spcPts val="0"/>
                        </a:spcBef>
                        <a:spcAft>
                          <a:spcPts val="0"/>
                        </a:spcAft>
                        <a:buNone/>
                      </a:pPr>
                      <a:r>
                        <a:rPr lang="en-IN" sz="1600" b="1" u="none" strike="noStrike" cap="none"/>
                        <a:t>0.868</a:t>
                      </a:r>
                      <a:endParaRPr sz="1600" b="1"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r h="641950">
                <a:tc>
                  <a:txBody>
                    <a:bodyPr/>
                    <a:lstStyle/>
                    <a:p>
                      <a:pPr marL="0" marR="0" lvl="0" indent="0" algn="ctr" rtl="0">
                        <a:lnSpc>
                          <a:spcPct val="115000"/>
                        </a:lnSpc>
                        <a:spcBef>
                          <a:spcPts val="0"/>
                        </a:spcBef>
                        <a:spcAft>
                          <a:spcPts val="0"/>
                        </a:spcAft>
                        <a:buNone/>
                      </a:pPr>
                      <a:r>
                        <a:rPr lang="en-IN" sz="1600" b="1" u="none" strike="noStrike" cap="none"/>
                        <a:t>2013</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0.955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0.968</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0.998</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0.929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0.982</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0.955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0.965</a:t>
                      </a:r>
                      <a:endParaRPr sz="1600" b="1" u="none" strike="noStrike" cap="none">
                        <a:latin typeface="Calibri"/>
                        <a:ea typeface="Calibri"/>
                        <a:cs typeface="Calibri"/>
                        <a:sym typeface="Calibri"/>
                      </a:endParaRPr>
                    </a:p>
                  </a:txBody>
                  <a:tcPr marL="68575" marR="68575" marT="0" marB="0" anchor="ctr">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solidFill>
                            <a:srgbClr val="FF0000"/>
                          </a:solidFill>
                        </a:rPr>
                        <a:t>0.969</a:t>
                      </a:r>
                      <a:endParaRPr sz="1600" b="1" u="none" strike="noStrike" cap="none">
                        <a:solidFill>
                          <a:srgbClr val="FF0000"/>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t>0.929</a:t>
                      </a:r>
                      <a:endParaRPr sz="1600" b="1" u="none" strike="noStrike" cap="none">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tcPr>
                </a:tc>
                <a:tc>
                  <a:txBody>
                    <a:bodyPr/>
                    <a:lstStyle/>
                    <a:p>
                      <a:pPr marL="0" marR="0" lvl="0" indent="0" algn="ctr" rtl="0">
                        <a:lnSpc>
                          <a:spcPct val="115000"/>
                        </a:lnSpc>
                        <a:spcBef>
                          <a:spcPts val="0"/>
                        </a:spcBef>
                        <a:spcAft>
                          <a:spcPts val="0"/>
                        </a:spcAft>
                        <a:buNone/>
                      </a:pPr>
                      <a:r>
                        <a:rPr lang="en-IN" sz="1600" b="1" u="none" strike="noStrike" cap="none"/>
                        <a:t>0.945</a:t>
                      </a:r>
                      <a:endParaRPr sz="1600" b="1"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4"/>
                  </a:ext>
                </a:extLst>
              </a:tr>
              <a:tr h="641950">
                <a:tc>
                  <a:txBody>
                    <a:bodyPr/>
                    <a:lstStyle/>
                    <a:p>
                      <a:pPr marL="0" marR="0" lvl="0" indent="0" algn="ctr" rtl="0">
                        <a:lnSpc>
                          <a:spcPct val="115000"/>
                        </a:lnSpc>
                        <a:spcBef>
                          <a:spcPts val="0"/>
                        </a:spcBef>
                        <a:spcAft>
                          <a:spcPts val="0"/>
                        </a:spcAft>
                        <a:buNone/>
                      </a:pPr>
                      <a:r>
                        <a:rPr lang="en-IN" sz="1600" b="1" u="none" strike="noStrike" cap="none"/>
                        <a:t>2021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0.979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0.981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0.997</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0.925</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0.931</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0.992</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0.979</a:t>
                      </a:r>
                      <a:endParaRPr sz="1600" b="1"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IN" sz="1600" b="1" u="none" strike="noStrike" cap="none"/>
                        <a:t>0.981</a:t>
                      </a:r>
                      <a:endParaRPr sz="1600" b="1" u="none" strike="noStrike" cap="none">
                        <a:latin typeface="Calibri"/>
                        <a:ea typeface="Calibri"/>
                        <a:cs typeface="Calibri"/>
                        <a:sym typeface="Calibri"/>
                      </a:endParaRPr>
                    </a:p>
                  </a:txBody>
                  <a:tcPr marL="68575" marR="68575" marT="0" marB="0" anchor="ctr">
                    <a:lnR w="12700" cap="flat" cmpd="sng">
                      <a:solidFill>
                        <a:schemeClr val="dk1"/>
                      </a:solidFill>
                      <a:prstDash val="solid"/>
                      <a:round/>
                      <a:headEnd type="none" w="sm" len="sm"/>
                      <a:tailEnd type="none" w="sm" len="sm"/>
                    </a:lnR>
                  </a:tcPr>
                </a:tc>
                <a:tc>
                  <a:txBody>
                    <a:bodyPr/>
                    <a:lstStyle/>
                    <a:p>
                      <a:pPr marL="0" marR="0" lvl="0" indent="0" algn="ctr" rtl="0">
                        <a:lnSpc>
                          <a:spcPct val="115000"/>
                        </a:lnSpc>
                        <a:spcBef>
                          <a:spcPts val="0"/>
                        </a:spcBef>
                        <a:spcAft>
                          <a:spcPts val="0"/>
                        </a:spcAft>
                        <a:buNone/>
                      </a:pPr>
                      <a:r>
                        <a:rPr lang="en-IN" sz="1600" b="1" u="none" strike="noStrike" cap="none">
                          <a:solidFill>
                            <a:srgbClr val="FF0000"/>
                          </a:solidFill>
                        </a:rPr>
                        <a:t>0.973</a:t>
                      </a:r>
                      <a:endParaRPr sz="1600" b="1" u="none" strike="noStrike" cap="none">
                        <a:solidFill>
                          <a:srgbClr val="FF0000"/>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IN" sz="1600" b="1" u="none" strike="noStrike" cap="none"/>
                        <a:t>0.926</a:t>
                      </a:r>
                      <a:endParaRPr sz="1600" b="1" u="none" strike="noStrike" cap="none">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tcPr>
                </a:tc>
                <a:tc>
                  <a:txBody>
                    <a:bodyPr/>
                    <a:lstStyle/>
                    <a:p>
                      <a:pPr marL="0" marR="0" lvl="0" indent="0" algn="ctr" rtl="0">
                        <a:lnSpc>
                          <a:spcPct val="115000"/>
                        </a:lnSpc>
                        <a:spcBef>
                          <a:spcPts val="0"/>
                        </a:spcBef>
                        <a:spcAft>
                          <a:spcPts val="0"/>
                        </a:spcAft>
                        <a:buNone/>
                      </a:pPr>
                      <a:r>
                        <a:rPr lang="en-IN" sz="1600" b="1" u="none" strike="noStrike" cap="none"/>
                        <a:t>0.934</a:t>
                      </a:r>
                      <a:endParaRPr sz="1600" b="1"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5"/>
                  </a:ext>
                </a:extLst>
              </a:tr>
            </a:tbl>
          </a:graphicData>
        </a:graphic>
      </p:graphicFrame>
      <p:sp>
        <p:nvSpPr>
          <p:cNvPr id="345" name="Google Shape;345;g22e7f4d8391_0_0"/>
          <p:cNvSpPr txBox="1"/>
          <p:nvPr/>
        </p:nvSpPr>
        <p:spPr>
          <a:xfrm>
            <a:off x="969818" y="4682277"/>
            <a:ext cx="10235100" cy="1816200"/>
          </a:xfrm>
          <a:prstGeom prst="rect">
            <a:avLst/>
          </a:prstGeom>
          <a:solidFill>
            <a:schemeClr val="lt1"/>
          </a:solidFill>
          <a:ln>
            <a:noFill/>
          </a:ln>
        </p:spPr>
        <p:txBody>
          <a:bodyPr spcFirstLastPara="1" wrap="square" lIns="91425" tIns="45700" rIns="91425" bIns="45700" anchor="t" anchorCtr="0">
            <a:spAutoFit/>
          </a:bodyPr>
          <a:lstStyle/>
          <a:p>
            <a:pPr marL="685783" marR="0" lvl="0" indent="-457189" algn="just" rtl="0">
              <a:spcBef>
                <a:spcPts val="0"/>
              </a:spcBef>
              <a:spcAft>
                <a:spcPts val="0"/>
              </a:spcAft>
              <a:buClr>
                <a:schemeClr val="dk1"/>
              </a:buClr>
              <a:buSzPts val="3200"/>
              <a:buFont typeface="Noto Sans Symbols"/>
              <a:buChar char="⮚"/>
            </a:pPr>
            <a:r>
              <a:rPr lang="en-IN" sz="3000">
                <a:solidFill>
                  <a:schemeClr val="dk1"/>
                </a:solidFill>
                <a:latin typeface="Times New Roman"/>
                <a:ea typeface="Times New Roman"/>
                <a:cs typeface="Times New Roman"/>
                <a:sym typeface="Times New Roman"/>
              </a:rPr>
              <a:t>Random Forest Classifier </a:t>
            </a:r>
            <a:r>
              <a:rPr lang="en-IN" sz="3200">
                <a:solidFill>
                  <a:schemeClr val="dk1"/>
                </a:solidFill>
                <a:latin typeface="Times New Roman"/>
                <a:ea typeface="Times New Roman"/>
                <a:cs typeface="Times New Roman"/>
                <a:sym typeface="Times New Roman"/>
              </a:rPr>
              <a:t>was adopted as its </a:t>
            </a:r>
            <a:r>
              <a:rPr lang="en-IN" sz="3000">
                <a:solidFill>
                  <a:schemeClr val="dk1"/>
                </a:solidFill>
                <a:latin typeface="Times New Roman"/>
                <a:ea typeface="Times New Roman"/>
                <a:cs typeface="Times New Roman"/>
                <a:sym typeface="Times New Roman"/>
              </a:rPr>
              <a:t>predictive power and accuracy is higher than a single CART model.</a:t>
            </a:r>
            <a:endParaRPr sz="3200">
              <a:solidFill>
                <a:schemeClr val="dk1"/>
              </a:solidFill>
              <a:latin typeface="Times New Roman"/>
              <a:ea typeface="Times New Roman"/>
              <a:cs typeface="Times New Roman"/>
              <a:sym typeface="Times New Roman"/>
            </a:endParaRPr>
          </a:p>
          <a:p>
            <a:pPr marL="685783" marR="0" lvl="0" indent="-571489" algn="just" rtl="0">
              <a:spcBef>
                <a:spcPts val="0"/>
              </a:spcBef>
              <a:spcAft>
                <a:spcPts val="0"/>
              </a:spcAft>
              <a:buClr>
                <a:schemeClr val="dk1"/>
              </a:buClr>
              <a:buSzPts val="5000"/>
              <a:buFont typeface="Times New Roman"/>
              <a:buChar char="⮚"/>
            </a:pPr>
            <a:r>
              <a:rPr lang="en-IN" sz="3000">
                <a:solidFill>
                  <a:schemeClr val="dk1"/>
                </a:solidFill>
                <a:latin typeface="Times New Roman"/>
                <a:ea typeface="Times New Roman"/>
                <a:cs typeface="Times New Roman"/>
                <a:sym typeface="Times New Roman"/>
              </a:rPr>
              <a:t>RF exhibit lower variance.</a:t>
            </a:r>
            <a:endParaRPr sz="5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
          <p:cNvSpPr txBox="1"/>
          <p:nvPr/>
        </p:nvSpPr>
        <p:spPr>
          <a:xfrm>
            <a:off x="1856497" y="472797"/>
            <a:ext cx="832585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sng">
                <a:solidFill>
                  <a:srgbClr val="0000FF"/>
                </a:solidFill>
                <a:latin typeface="Bookman Old Style"/>
                <a:ea typeface="Bookman Old Style"/>
                <a:cs typeface="Bookman Old Style"/>
                <a:sym typeface="Bookman Old Style"/>
              </a:rPr>
              <a:t>Hyperparameter Tuning</a:t>
            </a:r>
            <a:endParaRPr sz="3200" b="1" i="1" u="sng">
              <a:solidFill>
                <a:srgbClr val="0000FF"/>
              </a:solidFill>
              <a:latin typeface="Bookman Old Style"/>
              <a:ea typeface="Bookman Old Style"/>
              <a:cs typeface="Bookman Old Style"/>
              <a:sym typeface="Bookman Old Style"/>
            </a:endParaRPr>
          </a:p>
        </p:txBody>
      </p:sp>
      <p:pic>
        <p:nvPicPr>
          <p:cNvPr id="351" name="Google Shape;351;p8"/>
          <p:cNvPicPr preferRelativeResize="0"/>
          <p:nvPr/>
        </p:nvPicPr>
        <p:blipFill rotWithShape="1">
          <a:blip r:embed="rId3">
            <a:alphaModFix/>
          </a:blip>
          <a:srcRect t="5829"/>
          <a:stretch/>
        </p:blipFill>
        <p:spPr>
          <a:xfrm>
            <a:off x="5158950" y="1251537"/>
            <a:ext cx="6710198" cy="4573825"/>
          </a:xfrm>
          <a:prstGeom prst="rect">
            <a:avLst/>
          </a:prstGeom>
          <a:noFill/>
          <a:ln>
            <a:noFill/>
          </a:ln>
        </p:spPr>
      </p:pic>
      <p:sp>
        <p:nvSpPr>
          <p:cNvPr id="352" name="Google Shape;352;p8"/>
          <p:cNvSpPr txBox="1"/>
          <p:nvPr/>
        </p:nvSpPr>
        <p:spPr>
          <a:xfrm>
            <a:off x="942453" y="1435101"/>
            <a:ext cx="4216500" cy="3983400"/>
          </a:xfrm>
          <a:prstGeom prst="rect">
            <a:avLst/>
          </a:prstGeom>
          <a:solidFill>
            <a:schemeClr val="lt1"/>
          </a:solidFill>
          <a:ln>
            <a:noFill/>
          </a:ln>
        </p:spPr>
        <p:txBody>
          <a:bodyPr spcFirstLastPara="1" wrap="square" lIns="91425" tIns="45700" rIns="91425" bIns="45700" anchor="t" anchorCtr="0">
            <a:spAutoFit/>
          </a:bodyPr>
          <a:lstStyle/>
          <a:p>
            <a:pPr marL="457200" lvl="0" indent="-431800" algn="l" rtl="0">
              <a:lnSpc>
                <a:spcPct val="115000"/>
              </a:lnSpc>
              <a:spcBef>
                <a:spcPts val="120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Hyperparameters are the variables that govern the training process itself.</a:t>
            </a:r>
            <a:endParaRPr sz="1700">
              <a:latin typeface="Times New Roman"/>
              <a:ea typeface="Times New Roman"/>
              <a:cs typeface="Times New Roman"/>
              <a:sym typeface="Times New Roman"/>
            </a:endParaRPr>
          </a:p>
          <a:p>
            <a:pPr marL="457200" lvl="0" indent="-431800" algn="l" rtl="0">
              <a:lnSpc>
                <a:spcPct val="115000"/>
              </a:lnSpc>
              <a:spcBef>
                <a:spcPts val="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No. of Decision Trees used for Random Forest: 30</a:t>
            </a:r>
            <a:endParaRPr>
              <a:latin typeface="Times New Roman"/>
              <a:ea typeface="Times New Roman"/>
              <a:cs typeface="Times New Roman"/>
              <a:sym typeface="Times New Roman"/>
            </a:endParaRPr>
          </a:p>
        </p:txBody>
      </p:sp>
      <p:sp>
        <p:nvSpPr>
          <p:cNvPr id="353" name="Google Shape;353;p8"/>
          <p:cNvSpPr/>
          <p:nvPr/>
        </p:nvSpPr>
        <p:spPr>
          <a:xfrm>
            <a:off x="5392725" y="5825351"/>
            <a:ext cx="6096000" cy="722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a:t>
            </a:r>
            <a:r>
              <a:rPr lang="en-IN" sz="1700" b="1" i="1"/>
              <a:t>3</a:t>
            </a:r>
            <a:r>
              <a:rPr lang="en-IN" sz="1700" b="1" i="1">
                <a:solidFill>
                  <a:srgbClr val="000000"/>
                </a:solidFill>
              </a:rPr>
              <a:t>: </a:t>
            </a:r>
            <a:r>
              <a:rPr lang="en-IN" sz="1700" b="1" i="1"/>
              <a:t>Graph showing relation between Kappa coefficient and no. of decision trees.</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p:nvPr/>
        </p:nvSpPr>
        <p:spPr>
          <a:xfrm>
            <a:off x="3361075" y="259072"/>
            <a:ext cx="54699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u="sng" dirty="0">
                <a:solidFill>
                  <a:srgbClr val="0000FF"/>
                </a:solidFill>
                <a:latin typeface="Bookman Old Style"/>
                <a:ea typeface="Bookman Old Style"/>
                <a:cs typeface="Bookman Old Style"/>
                <a:sym typeface="Bookman Old Style"/>
              </a:rPr>
              <a:t>LULC Classified Maps</a:t>
            </a:r>
            <a:endParaRPr sz="3200" b="1" i="1" u="sng" dirty="0">
              <a:solidFill>
                <a:srgbClr val="0000FF"/>
              </a:solidFill>
              <a:latin typeface="Bookman Old Style"/>
              <a:ea typeface="Bookman Old Style"/>
              <a:cs typeface="Bookman Old Style"/>
              <a:sym typeface="Bookman Old Style"/>
            </a:endParaRPr>
          </a:p>
        </p:txBody>
      </p:sp>
      <p:pic>
        <p:nvPicPr>
          <p:cNvPr id="359" name="Google Shape;359;p9"/>
          <p:cNvPicPr preferRelativeResize="0"/>
          <p:nvPr/>
        </p:nvPicPr>
        <p:blipFill rotWithShape="1">
          <a:blip r:embed="rId3">
            <a:alphaModFix/>
          </a:blip>
          <a:srcRect/>
          <a:stretch/>
        </p:blipFill>
        <p:spPr>
          <a:xfrm>
            <a:off x="1807267" y="783737"/>
            <a:ext cx="4382243" cy="2918347"/>
          </a:xfrm>
          <a:prstGeom prst="rect">
            <a:avLst/>
          </a:prstGeom>
          <a:noFill/>
          <a:ln>
            <a:noFill/>
          </a:ln>
        </p:spPr>
      </p:pic>
      <p:pic>
        <p:nvPicPr>
          <p:cNvPr id="360" name="Google Shape;360;p9"/>
          <p:cNvPicPr preferRelativeResize="0"/>
          <p:nvPr/>
        </p:nvPicPr>
        <p:blipFill rotWithShape="1">
          <a:blip r:embed="rId4">
            <a:alphaModFix/>
          </a:blip>
          <a:srcRect/>
          <a:stretch/>
        </p:blipFill>
        <p:spPr>
          <a:xfrm>
            <a:off x="6602209" y="801835"/>
            <a:ext cx="4334819" cy="2883637"/>
          </a:xfrm>
          <a:prstGeom prst="rect">
            <a:avLst/>
          </a:prstGeom>
          <a:noFill/>
          <a:ln>
            <a:noFill/>
          </a:ln>
        </p:spPr>
      </p:pic>
      <p:pic>
        <p:nvPicPr>
          <p:cNvPr id="361" name="Google Shape;361;p9"/>
          <p:cNvPicPr preferRelativeResize="0"/>
          <p:nvPr/>
        </p:nvPicPr>
        <p:blipFill rotWithShape="1">
          <a:blip r:embed="rId5">
            <a:alphaModFix/>
          </a:blip>
          <a:srcRect/>
          <a:stretch/>
        </p:blipFill>
        <p:spPr>
          <a:xfrm>
            <a:off x="1843867" y="3685472"/>
            <a:ext cx="4345887" cy="2900387"/>
          </a:xfrm>
          <a:prstGeom prst="rect">
            <a:avLst/>
          </a:prstGeom>
          <a:noFill/>
          <a:ln>
            <a:noFill/>
          </a:ln>
        </p:spPr>
      </p:pic>
      <p:pic>
        <p:nvPicPr>
          <p:cNvPr id="362" name="Google Shape;362;p9"/>
          <p:cNvPicPr preferRelativeResize="0"/>
          <p:nvPr/>
        </p:nvPicPr>
        <p:blipFill rotWithShape="1">
          <a:blip r:embed="rId6">
            <a:alphaModFix/>
          </a:blip>
          <a:srcRect/>
          <a:stretch/>
        </p:blipFill>
        <p:spPr>
          <a:xfrm>
            <a:off x="6604267" y="3702083"/>
            <a:ext cx="4294200" cy="2875088"/>
          </a:xfrm>
          <a:prstGeom prst="rect">
            <a:avLst/>
          </a:prstGeom>
          <a:noFill/>
          <a:ln>
            <a:noFill/>
          </a:ln>
        </p:spPr>
      </p:pic>
      <p:sp>
        <p:nvSpPr>
          <p:cNvPr id="363" name="Google Shape;363;p9"/>
          <p:cNvSpPr/>
          <p:nvPr/>
        </p:nvSpPr>
        <p:spPr>
          <a:xfrm>
            <a:off x="4007975" y="6487800"/>
            <a:ext cx="4382100" cy="4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900" b="1">
                <a:solidFill>
                  <a:srgbClr val="000000"/>
                </a:solidFill>
              </a:rPr>
              <a:t>  </a:t>
            </a:r>
            <a:r>
              <a:rPr lang="en-IN" sz="1700" b="1" i="1">
                <a:solidFill>
                  <a:srgbClr val="000000"/>
                </a:solidFill>
              </a:rPr>
              <a:t>Fig.</a:t>
            </a:r>
            <a:r>
              <a:rPr lang="en-IN" sz="1700" b="1" i="1"/>
              <a:t>4</a:t>
            </a:r>
            <a:r>
              <a:rPr lang="en-IN" sz="1700" b="1" i="1">
                <a:solidFill>
                  <a:srgbClr val="000000"/>
                </a:solidFill>
              </a:rPr>
              <a:t>: </a:t>
            </a:r>
            <a:r>
              <a:rPr lang="en-IN" sz="1700" b="1" i="1"/>
              <a:t>Year-wise classified LULC.</a:t>
            </a:r>
            <a:br>
              <a:rPr lang="en-IN"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1643</Words>
  <Application>Microsoft Office PowerPoint</Application>
  <PresentationFormat>Widescreen</PresentationFormat>
  <Paragraphs>498</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Century Gothic</vt:lpstr>
      <vt:lpstr>Noto Sans Symbols</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dugesar</dc:creator>
  <cp:lastModifiedBy>vikas dugesar</cp:lastModifiedBy>
  <cp:revision>5</cp:revision>
  <dcterms:created xsi:type="dcterms:W3CDTF">2023-04-29T12:28:22Z</dcterms:created>
  <dcterms:modified xsi:type="dcterms:W3CDTF">2023-04-29T12:30:40Z</dcterms:modified>
</cp:coreProperties>
</file>