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x="18288000" cy="10287000"/>
  <p:notesSz cx="6858000" cy="9144000"/>
  <p:embeddedFontLst>
    <p:embeddedFont>
      <p:font typeface="Cormorant Garamond Bold Italics" charset="1" panose="00000800000000000000"/>
      <p:regular r:id="rId51"/>
    </p:embeddedFont>
    <p:embeddedFont>
      <p:font typeface="Quicksand Bold" charset="1" panose="00000000000000000000"/>
      <p:regular r:id="rId52"/>
    </p:embeddedFont>
    <p:embeddedFont>
      <p:font typeface="Cormorant Garamond Italics" charset="1" panose="00000500000000000000"/>
      <p:regular r:id="rId53"/>
    </p:embeddedFont>
    <p:embeddedFont>
      <p:font typeface="Quicksand" charset="1" panose="00000000000000000000"/>
      <p:regular r:id="rId5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slides/slide37.xml" Type="http://schemas.openxmlformats.org/officeDocument/2006/relationships/slide"/><Relationship Id="rId43" Target="slides/slide38.xml" Type="http://schemas.openxmlformats.org/officeDocument/2006/relationships/slide"/><Relationship Id="rId44" Target="slides/slide39.xml" Type="http://schemas.openxmlformats.org/officeDocument/2006/relationships/slide"/><Relationship Id="rId45" Target="slides/slide40.xml" Type="http://schemas.openxmlformats.org/officeDocument/2006/relationships/slide"/><Relationship Id="rId46" Target="slides/slide41.xml" Type="http://schemas.openxmlformats.org/officeDocument/2006/relationships/slide"/><Relationship Id="rId47" Target="slides/slide42.xml" Type="http://schemas.openxmlformats.org/officeDocument/2006/relationships/slide"/><Relationship Id="rId48" Target="slides/slide43.xml" Type="http://schemas.openxmlformats.org/officeDocument/2006/relationships/slide"/><Relationship Id="rId49" Target="slides/slide44.xml" Type="http://schemas.openxmlformats.org/officeDocument/2006/relationships/slide"/><Relationship Id="rId5" Target="tableStyles.xml" Type="http://schemas.openxmlformats.org/officeDocument/2006/relationships/tableStyles"/><Relationship Id="rId50" Target="slides/slide45.xml" Type="http://schemas.openxmlformats.org/officeDocument/2006/relationships/slide"/><Relationship Id="rId51" Target="fonts/font51.fntdata" Type="http://schemas.openxmlformats.org/officeDocument/2006/relationships/font"/><Relationship Id="rId52" Target="fonts/font52.fntdata" Type="http://schemas.openxmlformats.org/officeDocument/2006/relationships/font"/><Relationship Id="rId53" Target="fonts/font53.fntdata" Type="http://schemas.openxmlformats.org/officeDocument/2006/relationships/font"/><Relationship Id="rId54" Target="fonts/font54.fntdata" Type="http://schemas.openxmlformats.org/officeDocument/2006/relationships/font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https://www.canva.com/design/DAGgPEC8lIc/w7uQfHRJT67FnuwodlCykQ/edit" TargetMode="External" Type="http://schemas.openxmlformats.org/officeDocument/2006/relationships/hyperlink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Relationship Id="rId5" Target="../media/image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Relationship Id="rId5" Target="../media/image5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5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png" Type="http://schemas.openxmlformats.org/officeDocument/2006/relationships/image"/><Relationship Id="rId5" Target="../media/image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5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Relationship Id="rId5" Target="../media/image5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6.png" Type="http://schemas.openxmlformats.org/officeDocument/2006/relationships/image"/><Relationship Id="rId5" Target="../media/image5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5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1.png" Type="http://schemas.openxmlformats.org/officeDocument/2006/relationships/image"/><Relationship Id="rId5" Target="../media/image5.png" Type="http://schemas.openxmlformats.org/officeDocument/2006/relationships/image"/></Relationships>
</file>

<file path=ppt/slides/_rels/slide3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2.png" Type="http://schemas.openxmlformats.org/officeDocument/2006/relationships/image"/><Relationship Id="rId5" Target="../media/image5.png" Type="http://schemas.openxmlformats.org/officeDocument/2006/relationships/image"/></Relationships>
</file>

<file path=ppt/slides/_rels/slide3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3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4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4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4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4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Relationship Id="rId5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Relationship Id="rId6" Target="../media/image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9618706" y="90374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646742" y="8078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135475" y="3547959"/>
            <a:ext cx="12046520" cy="4376432"/>
          </a:xfrm>
          <a:custGeom>
            <a:avLst/>
            <a:gdLst/>
            <a:ahLst/>
            <a:cxnLst/>
            <a:rect r="r" b="b" t="t" l="l"/>
            <a:pathLst>
              <a:path h="4376432" w="12046520">
                <a:moveTo>
                  <a:pt x="0" y="0"/>
                </a:moveTo>
                <a:lnTo>
                  <a:pt x="12046520" y="0"/>
                </a:lnTo>
                <a:lnTo>
                  <a:pt x="12046520" y="4376432"/>
                </a:lnTo>
                <a:lnTo>
                  <a:pt x="0" y="437643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1811" r="0" b="-13086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43764" y="1532524"/>
            <a:ext cx="16229942" cy="1358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106"/>
              </a:lnSpc>
              <a:spcBef>
                <a:spcPct val="0"/>
              </a:spcBef>
            </a:pPr>
            <a:r>
              <a:rPr lang="en-US" b="true" sz="7933" i="true" u="sng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  <a:hlinkClick r:id="rId5" tooltip="https://www.canva.com/design/DAGgPEC8lIc/w7uQfHRJT67FnuwodlCykQ/edit"/>
              </a:rPr>
              <a:t>Unstructured Data Processing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190947" y="0"/>
            <a:ext cx="4194107" cy="10271151"/>
            <a:chOff x="0" y="0"/>
            <a:chExt cx="1104621" cy="27051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621" cy="2705159"/>
            </a:xfrm>
            <a:custGeom>
              <a:avLst/>
              <a:gdLst/>
              <a:ahLst/>
              <a:cxnLst/>
              <a:rect r="r" b="b" t="t" l="l"/>
              <a:pathLst>
                <a:path h="2705159" w="1104621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9508331"/>
            <a:ext cx="1905000" cy="283369"/>
          </a:xfrm>
          <a:custGeom>
            <a:avLst/>
            <a:gdLst/>
            <a:ahLst/>
            <a:cxnLst/>
            <a:rect r="r" b="b" t="t" l="l"/>
            <a:pathLst>
              <a:path h="283369" w="1905000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2214069"/>
            <a:ext cx="14270950" cy="6760862"/>
          </a:xfrm>
          <a:custGeom>
            <a:avLst/>
            <a:gdLst/>
            <a:ahLst/>
            <a:cxnLst/>
            <a:rect r="r" b="b" t="t" l="l"/>
            <a:pathLst>
              <a:path h="6760862" w="14270950">
                <a:moveTo>
                  <a:pt x="0" y="0"/>
                </a:moveTo>
                <a:lnTo>
                  <a:pt x="14270950" y="0"/>
                </a:lnTo>
                <a:lnTo>
                  <a:pt x="14270950" y="6760862"/>
                </a:lnTo>
                <a:lnTo>
                  <a:pt x="0" y="67608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599709"/>
            <a:ext cx="939024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Tokenization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5579303" y="9008688"/>
            <a:ext cx="2556708" cy="1042071"/>
          </a:xfrm>
          <a:custGeom>
            <a:avLst/>
            <a:gdLst/>
            <a:ahLst/>
            <a:cxnLst/>
            <a:rect r="r" b="b" t="t" l="l"/>
            <a:pathLst>
              <a:path h="1042071" w="2556708">
                <a:moveTo>
                  <a:pt x="0" y="0"/>
                </a:moveTo>
                <a:lnTo>
                  <a:pt x="2556708" y="0"/>
                </a:lnTo>
                <a:lnTo>
                  <a:pt x="2556708" y="1042070"/>
                </a:lnTo>
                <a:lnTo>
                  <a:pt x="0" y="104207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190947" y="0"/>
            <a:ext cx="4194107" cy="10271151"/>
            <a:chOff x="0" y="0"/>
            <a:chExt cx="1104621" cy="27051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621" cy="2705159"/>
            </a:xfrm>
            <a:custGeom>
              <a:avLst/>
              <a:gdLst/>
              <a:ahLst/>
              <a:cxnLst/>
              <a:rect r="r" b="b" t="t" l="l"/>
              <a:pathLst>
                <a:path h="2705159" w="1104621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8974931"/>
            <a:ext cx="1905000" cy="283369"/>
          </a:xfrm>
          <a:custGeom>
            <a:avLst/>
            <a:gdLst/>
            <a:ahLst/>
            <a:cxnLst/>
            <a:rect r="r" b="b" t="t" l="l"/>
            <a:pathLst>
              <a:path h="283369" w="1905000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2077862"/>
            <a:ext cx="13708682" cy="6717254"/>
          </a:xfrm>
          <a:custGeom>
            <a:avLst/>
            <a:gdLst/>
            <a:ahLst/>
            <a:cxnLst/>
            <a:rect r="r" b="b" t="t" l="l"/>
            <a:pathLst>
              <a:path h="6717254" w="13708682">
                <a:moveTo>
                  <a:pt x="0" y="0"/>
                </a:moveTo>
                <a:lnTo>
                  <a:pt x="13708682" y="0"/>
                </a:lnTo>
                <a:lnTo>
                  <a:pt x="13708682" y="6717254"/>
                </a:lnTo>
                <a:lnTo>
                  <a:pt x="0" y="67172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599709"/>
            <a:ext cx="939024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Tokenization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5579303" y="9008688"/>
            <a:ext cx="2556708" cy="1042071"/>
          </a:xfrm>
          <a:custGeom>
            <a:avLst/>
            <a:gdLst/>
            <a:ahLst/>
            <a:cxnLst/>
            <a:rect r="r" b="b" t="t" l="l"/>
            <a:pathLst>
              <a:path h="1042071" w="2556708">
                <a:moveTo>
                  <a:pt x="0" y="0"/>
                </a:moveTo>
                <a:lnTo>
                  <a:pt x="2556708" y="0"/>
                </a:lnTo>
                <a:lnTo>
                  <a:pt x="2556708" y="1042070"/>
                </a:lnTo>
                <a:lnTo>
                  <a:pt x="0" y="104207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190947" y="15849"/>
            <a:ext cx="4194107" cy="10271151"/>
            <a:chOff x="0" y="0"/>
            <a:chExt cx="1104621" cy="27051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621" cy="2705159"/>
            </a:xfrm>
            <a:custGeom>
              <a:avLst/>
              <a:gdLst/>
              <a:ahLst/>
              <a:cxnLst/>
              <a:rect r="r" b="b" t="t" l="l"/>
              <a:pathLst>
                <a:path h="2705159" w="1104621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8974931"/>
            <a:ext cx="1905000" cy="283369"/>
          </a:xfrm>
          <a:custGeom>
            <a:avLst/>
            <a:gdLst/>
            <a:ahLst/>
            <a:cxnLst/>
            <a:rect r="r" b="b" t="t" l="l"/>
            <a:pathLst>
              <a:path h="283369" w="1905000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1995381"/>
            <a:ext cx="14393853" cy="6885036"/>
          </a:xfrm>
          <a:custGeom>
            <a:avLst/>
            <a:gdLst/>
            <a:ahLst/>
            <a:cxnLst/>
            <a:rect r="r" b="b" t="t" l="l"/>
            <a:pathLst>
              <a:path h="6885036" w="14393853">
                <a:moveTo>
                  <a:pt x="0" y="0"/>
                </a:moveTo>
                <a:lnTo>
                  <a:pt x="14393853" y="0"/>
                </a:lnTo>
                <a:lnTo>
                  <a:pt x="14393853" y="6885035"/>
                </a:lnTo>
                <a:lnTo>
                  <a:pt x="0" y="68850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61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599709"/>
            <a:ext cx="939024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Tokenization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5579303" y="9008688"/>
            <a:ext cx="2556708" cy="1042071"/>
          </a:xfrm>
          <a:custGeom>
            <a:avLst/>
            <a:gdLst/>
            <a:ahLst/>
            <a:cxnLst/>
            <a:rect r="r" b="b" t="t" l="l"/>
            <a:pathLst>
              <a:path h="1042071" w="2556708">
                <a:moveTo>
                  <a:pt x="0" y="0"/>
                </a:moveTo>
                <a:lnTo>
                  <a:pt x="2556708" y="0"/>
                </a:lnTo>
                <a:lnTo>
                  <a:pt x="2556708" y="1042070"/>
                </a:lnTo>
                <a:lnTo>
                  <a:pt x="0" y="104207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4816593" cy="2833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366523" y="4039235"/>
            <a:ext cx="13053915" cy="1160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519"/>
              </a:lnSpc>
              <a:spcBef>
                <a:spcPct val="0"/>
              </a:spcBef>
            </a:pPr>
            <a:r>
              <a:rPr lang="en-US" sz="6799" i="true">
                <a:solidFill>
                  <a:srgbClr val="0F4662"/>
                </a:solidFill>
                <a:latin typeface="Cormorant Garamond Italics"/>
                <a:ea typeface="Cormorant Garamond Italics"/>
                <a:cs typeface="Cormorant Garamond Italics"/>
                <a:sym typeface="Cormorant Garamond Italics"/>
              </a:rPr>
              <a:t>Removing Stop Words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465508"/>
            <a:ext cx="17259300" cy="1259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359"/>
              </a:lnSpc>
              <a:spcBef>
                <a:spcPct val="0"/>
              </a:spcBef>
            </a:pPr>
            <a:r>
              <a:rPr lang="en-US" b="true" sz="7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Session 1: Text Pre-Processing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190947" y="0"/>
            <a:ext cx="4194107" cy="10271151"/>
            <a:chOff x="0" y="0"/>
            <a:chExt cx="1104621" cy="27051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621" cy="2705159"/>
            </a:xfrm>
            <a:custGeom>
              <a:avLst/>
              <a:gdLst/>
              <a:ahLst/>
              <a:cxnLst/>
              <a:rect r="r" b="b" t="t" l="l"/>
              <a:pathLst>
                <a:path h="2705159" w="1104621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8974931"/>
            <a:ext cx="1905000" cy="283369"/>
          </a:xfrm>
          <a:custGeom>
            <a:avLst/>
            <a:gdLst/>
            <a:ahLst/>
            <a:cxnLst/>
            <a:rect r="r" b="b" t="t" l="l"/>
            <a:pathLst>
              <a:path h="283369" w="1905000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599709"/>
            <a:ext cx="939024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Removing Stop Words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836413"/>
            <a:ext cx="10221489" cy="3971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97"/>
              </a:lnSpc>
            </a:pPr>
            <a:r>
              <a:rPr lang="en-US" sz="378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Stop word removal is one of the most used preprocessing steps across different NLP applications.</a:t>
            </a:r>
          </a:p>
          <a:p>
            <a:pPr algn="l">
              <a:lnSpc>
                <a:spcPts val="5297"/>
              </a:lnSpc>
            </a:pPr>
          </a:p>
          <a:p>
            <a:pPr algn="l">
              <a:lnSpc>
                <a:spcPts val="5297"/>
              </a:lnSpc>
              <a:spcBef>
                <a:spcPct val="0"/>
              </a:spcBef>
            </a:pPr>
            <a:r>
              <a:rPr lang="en-US" sz="378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The idea is simply removing the words that occur commonly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5579303" y="9008688"/>
            <a:ext cx="2556708" cy="1042071"/>
          </a:xfrm>
          <a:custGeom>
            <a:avLst/>
            <a:gdLst/>
            <a:ahLst/>
            <a:cxnLst/>
            <a:rect r="r" b="b" t="t" l="l"/>
            <a:pathLst>
              <a:path h="1042071" w="2556708">
                <a:moveTo>
                  <a:pt x="0" y="0"/>
                </a:moveTo>
                <a:lnTo>
                  <a:pt x="2556708" y="0"/>
                </a:lnTo>
                <a:lnTo>
                  <a:pt x="2556708" y="1042070"/>
                </a:lnTo>
                <a:lnTo>
                  <a:pt x="0" y="10420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190947" y="15849"/>
            <a:ext cx="4194107" cy="10271151"/>
            <a:chOff x="0" y="0"/>
            <a:chExt cx="1104621" cy="27051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621" cy="2705159"/>
            </a:xfrm>
            <a:custGeom>
              <a:avLst/>
              <a:gdLst/>
              <a:ahLst/>
              <a:cxnLst/>
              <a:rect r="r" b="b" t="t" l="l"/>
              <a:pathLst>
                <a:path h="2705159" w="1104621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8974931"/>
            <a:ext cx="1905000" cy="283369"/>
          </a:xfrm>
          <a:custGeom>
            <a:avLst/>
            <a:gdLst/>
            <a:ahLst/>
            <a:cxnLst/>
            <a:rect r="r" b="b" t="t" l="l"/>
            <a:pathLst>
              <a:path h="283369" w="1905000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2480082"/>
            <a:ext cx="13922701" cy="6073778"/>
          </a:xfrm>
          <a:custGeom>
            <a:avLst/>
            <a:gdLst/>
            <a:ahLst/>
            <a:cxnLst/>
            <a:rect r="r" b="b" t="t" l="l"/>
            <a:pathLst>
              <a:path h="6073778" w="13922701">
                <a:moveTo>
                  <a:pt x="0" y="0"/>
                </a:moveTo>
                <a:lnTo>
                  <a:pt x="13922701" y="0"/>
                </a:lnTo>
                <a:lnTo>
                  <a:pt x="13922701" y="6073779"/>
                </a:lnTo>
                <a:lnTo>
                  <a:pt x="0" y="60737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599709"/>
            <a:ext cx="12900215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Removing Stop Words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5579303" y="9008688"/>
            <a:ext cx="2556708" cy="1042071"/>
          </a:xfrm>
          <a:custGeom>
            <a:avLst/>
            <a:gdLst/>
            <a:ahLst/>
            <a:cxnLst/>
            <a:rect r="r" b="b" t="t" l="l"/>
            <a:pathLst>
              <a:path h="1042071" w="2556708">
                <a:moveTo>
                  <a:pt x="0" y="0"/>
                </a:moveTo>
                <a:lnTo>
                  <a:pt x="2556708" y="0"/>
                </a:lnTo>
                <a:lnTo>
                  <a:pt x="2556708" y="1042070"/>
                </a:lnTo>
                <a:lnTo>
                  <a:pt x="0" y="104207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4816593" cy="2833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366523" y="4039235"/>
            <a:ext cx="13053915" cy="1160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519"/>
              </a:lnSpc>
              <a:spcBef>
                <a:spcPct val="0"/>
              </a:spcBef>
            </a:pPr>
            <a:r>
              <a:rPr lang="en-US" sz="6799" i="true">
                <a:solidFill>
                  <a:srgbClr val="0F4662"/>
                </a:solidFill>
                <a:latin typeface="Cormorant Garamond Italics"/>
                <a:ea typeface="Cormorant Garamond Italics"/>
                <a:cs typeface="Cormorant Garamond Italics"/>
                <a:sym typeface="Cormorant Garamond Italics"/>
              </a:rPr>
              <a:t>Stemming</a:t>
            </a:r>
            <a:r>
              <a:rPr lang="en-US" sz="6799" i="true">
                <a:solidFill>
                  <a:srgbClr val="0F4662"/>
                </a:solidFill>
                <a:latin typeface="Cormorant Garamond Italics"/>
                <a:ea typeface="Cormorant Garamond Italics"/>
                <a:cs typeface="Cormorant Garamond Italics"/>
                <a:sym typeface="Cormorant Garamond Italics"/>
              </a:rPr>
              <a:t> and Lemmatization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465508"/>
            <a:ext cx="17259300" cy="1259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359"/>
              </a:lnSpc>
              <a:spcBef>
                <a:spcPct val="0"/>
              </a:spcBef>
            </a:pPr>
            <a:r>
              <a:rPr lang="en-US" b="true" sz="7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Session 1: Text Pre-Processing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190947" y="15849"/>
            <a:ext cx="4194107" cy="10271151"/>
            <a:chOff x="0" y="0"/>
            <a:chExt cx="1104621" cy="27051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621" cy="2705159"/>
            </a:xfrm>
            <a:custGeom>
              <a:avLst/>
              <a:gdLst/>
              <a:ahLst/>
              <a:cxnLst/>
              <a:rect r="r" b="b" t="t" l="l"/>
              <a:pathLst>
                <a:path h="2705159" w="1104621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9637938"/>
            <a:ext cx="1905000" cy="283369"/>
          </a:xfrm>
          <a:custGeom>
            <a:avLst/>
            <a:gdLst/>
            <a:ahLst/>
            <a:cxnLst/>
            <a:rect r="r" b="b" t="t" l="l"/>
            <a:pathLst>
              <a:path h="283369" w="1905000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4384" y="599709"/>
            <a:ext cx="14072064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Stemming and Lemmatization</a:t>
            </a: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836413"/>
            <a:ext cx="14067748" cy="6754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4"/>
              </a:lnSpc>
            </a:pPr>
            <a:r>
              <a:rPr lang="en-US" sz="349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Stemming is a process whereby text is stripped off any affixes(suffixes).</a:t>
            </a:r>
          </a:p>
          <a:p>
            <a:pPr algn="l">
              <a:lnSpc>
                <a:spcPts val="4894"/>
              </a:lnSpc>
            </a:pPr>
            <a:r>
              <a:rPr lang="en-US" sz="349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• Stemming works by chopping off the ends of words to convert them to their stem or root.</a:t>
            </a:r>
          </a:p>
          <a:p>
            <a:pPr algn="l">
              <a:lnSpc>
                <a:spcPts val="4894"/>
              </a:lnSpc>
            </a:pPr>
            <a:r>
              <a:rPr lang="en-US" sz="349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The idea is simply removing the words that occur commonly</a:t>
            </a:r>
          </a:p>
          <a:p>
            <a:pPr algn="l">
              <a:lnSpc>
                <a:spcPts val="4894"/>
              </a:lnSpc>
            </a:pPr>
          </a:p>
          <a:p>
            <a:pPr algn="l">
              <a:lnSpc>
                <a:spcPts val="4894"/>
              </a:lnSpc>
            </a:pPr>
            <a:r>
              <a:rPr lang="en-US" sz="349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The lemmatization process also strips words of any affixes except that the resulting stem/root returned is always a dictionary word (from corpus)</a:t>
            </a:r>
          </a:p>
          <a:p>
            <a:pPr algn="l">
              <a:lnSpc>
                <a:spcPts val="4894"/>
              </a:lnSpc>
              <a:spcBef>
                <a:spcPct val="0"/>
              </a:spcBef>
            </a:pPr>
            <a:r>
              <a:rPr lang="en-US" sz="349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. • Lemmatization doesn't just chop off the endings of inflected words.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5579303" y="9008688"/>
            <a:ext cx="2556708" cy="1042071"/>
          </a:xfrm>
          <a:custGeom>
            <a:avLst/>
            <a:gdLst/>
            <a:ahLst/>
            <a:cxnLst/>
            <a:rect r="r" b="b" t="t" l="l"/>
            <a:pathLst>
              <a:path h="1042071" w="2556708">
                <a:moveTo>
                  <a:pt x="0" y="0"/>
                </a:moveTo>
                <a:lnTo>
                  <a:pt x="2556708" y="0"/>
                </a:lnTo>
                <a:lnTo>
                  <a:pt x="2556708" y="1042070"/>
                </a:lnTo>
                <a:lnTo>
                  <a:pt x="0" y="10420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190947" y="0"/>
            <a:ext cx="4194107" cy="10271151"/>
            <a:chOff x="0" y="0"/>
            <a:chExt cx="1104621" cy="27051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621" cy="2705159"/>
            </a:xfrm>
            <a:custGeom>
              <a:avLst/>
              <a:gdLst/>
              <a:ahLst/>
              <a:cxnLst/>
              <a:rect r="r" b="b" t="t" l="l"/>
              <a:pathLst>
                <a:path h="2705159" w="1104621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9637938"/>
            <a:ext cx="1905000" cy="283369"/>
          </a:xfrm>
          <a:custGeom>
            <a:avLst/>
            <a:gdLst/>
            <a:ahLst/>
            <a:cxnLst/>
            <a:rect r="r" b="b" t="t" l="l"/>
            <a:pathLst>
              <a:path h="283369" w="1905000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2219013"/>
            <a:ext cx="14537387" cy="6251076"/>
          </a:xfrm>
          <a:custGeom>
            <a:avLst/>
            <a:gdLst/>
            <a:ahLst/>
            <a:cxnLst/>
            <a:rect r="r" b="b" t="t" l="l"/>
            <a:pathLst>
              <a:path h="6251076" w="14537387">
                <a:moveTo>
                  <a:pt x="0" y="0"/>
                </a:moveTo>
                <a:lnTo>
                  <a:pt x="14537387" y="0"/>
                </a:lnTo>
                <a:lnTo>
                  <a:pt x="14537387" y="6251077"/>
                </a:lnTo>
                <a:lnTo>
                  <a:pt x="0" y="62510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4384" y="599709"/>
            <a:ext cx="14072064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Stemming and Lemmatization</a:t>
            </a: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 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5579303" y="9008688"/>
            <a:ext cx="2556708" cy="1042071"/>
          </a:xfrm>
          <a:custGeom>
            <a:avLst/>
            <a:gdLst/>
            <a:ahLst/>
            <a:cxnLst/>
            <a:rect r="r" b="b" t="t" l="l"/>
            <a:pathLst>
              <a:path h="1042071" w="2556708">
                <a:moveTo>
                  <a:pt x="0" y="0"/>
                </a:moveTo>
                <a:lnTo>
                  <a:pt x="2556708" y="0"/>
                </a:lnTo>
                <a:lnTo>
                  <a:pt x="2556708" y="1042070"/>
                </a:lnTo>
                <a:lnTo>
                  <a:pt x="0" y="104207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190947" y="0"/>
            <a:ext cx="4194107" cy="10271151"/>
            <a:chOff x="0" y="0"/>
            <a:chExt cx="1104621" cy="27051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621" cy="2705159"/>
            </a:xfrm>
            <a:custGeom>
              <a:avLst/>
              <a:gdLst/>
              <a:ahLst/>
              <a:cxnLst/>
              <a:rect r="r" b="b" t="t" l="l"/>
              <a:pathLst>
                <a:path h="2705159" w="1104621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9637938"/>
            <a:ext cx="1905000" cy="283369"/>
          </a:xfrm>
          <a:custGeom>
            <a:avLst/>
            <a:gdLst/>
            <a:ahLst/>
            <a:cxnLst/>
            <a:rect r="r" b="b" t="t" l="l"/>
            <a:pathLst>
              <a:path h="283369" w="1905000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4384" y="2111826"/>
            <a:ext cx="14526527" cy="6752331"/>
          </a:xfrm>
          <a:custGeom>
            <a:avLst/>
            <a:gdLst/>
            <a:ahLst/>
            <a:cxnLst/>
            <a:rect r="r" b="b" t="t" l="l"/>
            <a:pathLst>
              <a:path h="6752331" w="14526527">
                <a:moveTo>
                  <a:pt x="0" y="0"/>
                </a:moveTo>
                <a:lnTo>
                  <a:pt x="14526527" y="0"/>
                </a:lnTo>
                <a:lnTo>
                  <a:pt x="14526527" y="6752330"/>
                </a:lnTo>
                <a:lnTo>
                  <a:pt x="0" y="67523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4384" y="599709"/>
            <a:ext cx="14072064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Stemming and Lemmatization</a:t>
            </a: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 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5579303" y="9008688"/>
            <a:ext cx="2556708" cy="1042071"/>
          </a:xfrm>
          <a:custGeom>
            <a:avLst/>
            <a:gdLst/>
            <a:ahLst/>
            <a:cxnLst/>
            <a:rect r="r" b="b" t="t" l="l"/>
            <a:pathLst>
              <a:path h="1042071" w="2556708">
                <a:moveTo>
                  <a:pt x="0" y="0"/>
                </a:moveTo>
                <a:lnTo>
                  <a:pt x="2556708" y="0"/>
                </a:lnTo>
                <a:lnTo>
                  <a:pt x="2556708" y="1042070"/>
                </a:lnTo>
                <a:lnTo>
                  <a:pt x="0" y="104207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4099486"/>
            <a:chOff x="0" y="0"/>
            <a:chExt cx="4816593" cy="10797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079700"/>
            </a:xfrm>
            <a:custGeom>
              <a:avLst/>
              <a:gdLst/>
              <a:ahLst/>
              <a:cxnLst/>
              <a:rect r="r" b="b" t="t" l="l"/>
              <a:pathLst>
                <a:path h="10797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079700"/>
                  </a:lnTo>
                  <a:lnTo>
                    <a:pt x="0" y="1079700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1127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093939" y="2629042"/>
            <a:ext cx="4100122" cy="4100122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188" r="0" b="-188"/>
              </a:stretch>
            </a:blipFill>
          </p:spPr>
        </p:sp>
      </p:grpSp>
      <p:sp>
        <p:nvSpPr>
          <p:cNvPr name="AutoShape 7" id="7"/>
          <p:cNvSpPr/>
          <p:nvPr/>
        </p:nvSpPr>
        <p:spPr>
          <a:xfrm>
            <a:off x="5897880" y="8681205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8304001" y="9529723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635340" y="7342625"/>
            <a:ext cx="5017320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Mohamed Rady Salah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5579303" y="9008688"/>
            <a:ext cx="2556708" cy="1042071"/>
          </a:xfrm>
          <a:custGeom>
            <a:avLst/>
            <a:gdLst/>
            <a:ahLst/>
            <a:cxnLst/>
            <a:rect r="r" b="b" t="t" l="l"/>
            <a:pathLst>
              <a:path h="1042071" w="2556708">
                <a:moveTo>
                  <a:pt x="0" y="0"/>
                </a:moveTo>
                <a:lnTo>
                  <a:pt x="2556708" y="0"/>
                </a:lnTo>
                <a:lnTo>
                  <a:pt x="2556708" y="1042070"/>
                </a:lnTo>
                <a:lnTo>
                  <a:pt x="0" y="104207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4816593" cy="2833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366523" y="4039235"/>
            <a:ext cx="13053915" cy="1160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519"/>
              </a:lnSpc>
              <a:spcBef>
                <a:spcPct val="0"/>
              </a:spcBef>
            </a:pPr>
            <a:r>
              <a:rPr lang="en-US" sz="6799" i="true">
                <a:solidFill>
                  <a:srgbClr val="0F4662"/>
                </a:solidFill>
                <a:latin typeface="Cormorant Garamond Italics"/>
                <a:ea typeface="Cormorant Garamond Italics"/>
                <a:cs typeface="Cormorant Garamond Italics"/>
                <a:sym typeface="Cormorant Garamond Italics"/>
              </a:rPr>
              <a:t>POS Tagging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465508"/>
            <a:ext cx="17259300" cy="1259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359"/>
              </a:lnSpc>
              <a:spcBef>
                <a:spcPct val="0"/>
              </a:spcBef>
            </a:pPr>
            <a:r>
              <a:rPr lang="en-US" b="true" sz="7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Session 1: Text Pre-Processing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190947" y="15849"/>
            <a:ext cx="4194107" cy="10271151"/>
            <a:chOff x="0" y="0"/>
            <a:chExt cx="1104621" cy="27051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621" cy="2705159"/>
            </a:xfrm>
            <a:custGeom>
              <a:avLst/>
              <a:gdLst/>
              <a:ahLst/>
              <a:cxnLst/>
              <a:rect r="r" b="b" t="t" l="l"/>
              <a:pathLst>
                <a:path h="2705159" w="1104621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9258300"/>
            <a:ext cx="1905000" cy="283369"/>
          </a:xfrm>
          <a:custGeom>
            <a:avLst/>
            <a:gdLst/>
            <a:ahLst/>
            <a:cxnLst/>
            <a:rect r="r" b="b" t="t" l="l"/>
            <a:pathLst>
              <a:path h="283369" w="1905000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4509858"/>
            <a:ext cx="14625978" cy="4465073"/>
          </a:xfrm>
          <a:custGeom>
            <a:avLst/>
            <a:gdLst/>
            <a:ahLst/>
            <a:cxnLst/>
            <a:rect r="r" b="b" t="t" l="l"/>
            <a:pathLst>
              <a:path h="4465073" w="14625978">
                <a:moveTo>
                  <a:pt x="0" y="0"/>
                </a:moveTo>
                <a:lnTo>
                  <a:pt x="14625978" y="0"/>
                </a:lnTo>
                <a:lnTo>
                  <a:pt x="14625978" y="4465073"/>
                </a:lnTo>
                <a:lnTo>
                  <a:pt x="0" y="44650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4384" y="599709"/>
            <a:ext cx="14072064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POS Tagging</a:t>
            </a: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1836413"/>
            <a:ext cx="14067748" cy="2454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4"/>
              </a:lnSpc>
            </a:pPr>
            <a:r>
              <a:rPr lang="en-US" sz="349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Part of speech (POS) Tagging is a process to mark up the words in text format for a particular part of a speech based on its definition and context.</a:t>
            </a:r>
          </a:p>
          <a:p>
            <a:pPr algn="l">
              <a:lnSpc>
                <a:spcPts val="4894"/>
              </a:lnSpc>
              <a:spcBef>
                <a:spcPct val="0"/>
              </a:spcBef>
            </a:pPr>
            <a:r>
              <a:rPr lang="en-US" sz="349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It is also called grammatical tagging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5579303" y="9008688"/>
            <a:ext cx="2556708" cy="1042071"/>
          </a:xfrm>
          <a:custGeom>
            <a:avLst/>
            <a:gdLst/>
            <a:ahLst/>
            <a:cxnLst/>
            <a:rect r="r" b="b" t="t" l="l"/>
            <a:pathLst>
              <a:path h="1042071" w="2556708">
                <a:moveTo>
                  <a:pt x="0" y="0"/>
                </a:moveTo>
                <a:lnTo>
                  <a:pt x="2556708" y="0"/>
                </a:lnTo>
                <a:lnTo>
                  <a:pt x="2556708" y="1042070"/>
                </a:lnTo>
                <a:lnTo>
                  <a:pt x="0" y="104207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4816593" cy="2833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366523" y="4039235"/>
            <a:ext cx="13053915" cy="1160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519"/>
              </a:lnSpc>
              <a:spcBef>
                <a:spcPct val="0"/>
              </a:spcBef>
            </a:pPr>
            <a:r>
              <a:rPr lang="en-US" sz="6799" i="true">
                <a:solidFill>
                  <a:srgbClr val="0F4662"/>
                </a:solidFill>
                <a:latin typeface="Cormorant Garamond Italics"/>
                <a:ea typeface="Cormorant Garamond Italics"/>
                <a:cs typeface="Cormorant Garamond Italics"/>
                <a:sym typeface="Cormorant Garamond Italics"/>
              </a:rPr>
              <a:t>Text Representation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465508"/>
            <a:ext cx="17259300" cy="1259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359"/>
              </a:lnSpc>
              <a:spcBef>
                <a:spcPct val="0"/>
              </a:spcBef>
            </a:pPr>
            <a:r>
              <a:rPr lang="en-US" b="true" sz="7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Session 1: Text Pre-Processing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190947" y="83194"/>
            <a:ext cx="4194107" cy="10271151"/>
            <a:chOff x="0" y="0"/>
            <a:chExt cx="1104621" cy="27051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621" cy="2705159"/>
            </a:xfrm>
            <a:custGeom>
              <a:avLst/>
              <a:gdLst/>
              <a:ahLst/>
              <a:cxnLst/>
              <a:rect r="r" b="b" t="t" l="l"/>
              <a:pathLst>
                <a:path h="2705159" w="1104621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9258300"/>
            <a:ext cx="1905000" cy="283369"/>
          </a:xfrm>
          <a:custGeom>
            <a:avLst/>
            <a:gdLst/>
            <a:ahLst/>
            <a:cxnLst/>
            <a:rect r="r" b="b" t="t" l="l"/>
            <a:pathLst>
              <a:path h="283369" w="1905000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4384" y="599709"/>
            <a:ext cx="14072064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Text Representation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4384" y="1708725"/>
            <a:ext cx="14067748" cy="8645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4"/>
              </a:lnSpc>
            </a:pPr>
            <a:r>
              <a:rPr lang="en-US" sz="349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The process of converting textual data into numerical formats so that machine learning algorithms can process and analyze the text</a:t>
            </a:r>
          </a:p>
          <a:p>
            <a:pPr algn="l">
              <a:lnSpc>
                <a:spcPts val="4894"/>
              </a:lnSpc>
            </a:pPr>
          </a:p>
          <a:p>
            <a:pPr algn="l" marL="754844" indent="-377422" lvl="1">
              <a:lnSpc>
                <a:spcPts val="4894"/>
              </a:lnSpc>
              <a:buFont typeface="Arial"/>
              <a:buChar char="•"/>
            </a:pPr>
            <a:r>
              <a:rPr lang="en-US" sz="349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One-Hot Encoding:</a:t>
            </a:r>
          </a:p>
          <a:p>
            <a:pPr algn="l">
              <a:lnSpc>
                <a:spcPts val="4894"/>
              </a:lnSpc>
            </a:pPr>
          </a:p>
          <a:p>
            <a:pPr algn="l" marL="754844" indent="-377422" lvl="1">
              <a:lnSpc>
                <a:spcPts val="4894"/>
              </a:lnSpc>
              <a:buFont typeface="Arial"/>
              <a:buChar char="•"/>
            </a:pPr>
            <a:r>
              <a:rPr lang="en-US" sz="349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Bag-of-Words (BoW):</a:t>
            </a:r>
          </a:p>
          <a:p>
            <a:pPr algn="l">
              <a:lnSpc>
                <a:spcPts val="4894"/>
              </a:lnSpc>
            </a:pPr>
          </a:p>
          <a:p>
            <a:pPr algn="l" marL="754844" indent="-377422" lvl="1">
              <a:lnSpc>
                <a:spcPts val="4894"/>
              </a:lnSpc>
              <a:buFont typeface="Arial"/>
              <a:buChar char="•"/>
            </a:pPr>
            <a:r>
              <a:rPr lang="en-US" sz="349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TF-IDF (Term Frequency-Inverse Document Frequency):</a:t>
            </a:r>
          </a:p>
          <a:p>
            <a:pPr algn="l">
              <a:lnSpc>
                <a:spcPts val="4894"/>
              </a:lnSpc>
            </a:pPr>
          </a:p>
          <a:p>
            <a:pPr algn="l" marL="754844" indent="-377422" lvl="1">
              <a:lnSpc>
                <a:spcPts val="4894"/>
              </a:lnSpc>
              <a:buFont typeface="Arial"/>
              <a:buChar char="•"/>
            </a:pPr>
            <a:r>
              <a:rPr lang="en-US" sz="349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Word Embeddings:</a:t>
            </a:r>
          </a:p>
          <a:p>
            <a:pPr algn="l">
              <a:lnSpc>
                <a:spcPts val="4894"/>
              </a:lnSpc>
            </a:pPr>
          </a:p>
          <a:p>
            <a:pPr algn="l">
              <a:lnSpc>
                <a:spcPts val="4894"/>
              </a:lnSpc>
            </a:pPr>
          </a:p>
          <a:p>
            <a:pPr algn="l">
              <a:lnSpc>
                <a:spcPts val="4894"/>
              </a:lnSpc>
            </a:pPr>
          </a:p>
          <a:p>
            <a:pPr algn="l">
              <a:lnSpc>
                <a:spcPts val="4894"/>
              </a:lnSpc>
              <a:spcBef>
                <a:spcPct val="0"/>
              </a:spcBef>
            </a:pPr>
            <a:r>
              <a:rPr lang="en-US" sz="349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5579303" y="9008688"/>
            <a:ext cx="2556708" cy="1042071"/>
          </a:xfrm>
          <a:custGeom>
            <a:avLst/>
            <a:gdLst/>
            <a:ahLst/>
            <a:cxnLst/>
            <a:rect r="r" b="b" t="t" l="l"/>
            <a:pathLst>
              <a:path h="1042071" w="2556708">
                <a:moveTo>
                  <a:pt x="0" y="0"/>
                </a:moveTo>
                <a:lnTo>
                  <a:pt x="2556708" y="0"/>
                </a:lnTo>
                <a:lnTo>
                  <a:pt x="2556708" y="1042070"/>
                </a:lnTo>
                <a:lnTo>
                  <a:pt x="0" y="10420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190947" y="15849"/>
            <a:ext cx="4194107" cy="10271151"/>
            <a:chOff x="0" y="0"/>
            <a:chExt cx="1104621" cy="27051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621" cy="2705159"/>
            </a:xfrm>
            <a:custGeom>
              <a:avLst/>
              <a:gdLst/>
              <a:ahLst/>
              <a:cxnLst/>
              <a:rect r="r" b="b" t="t" l="l"/>
              <a:pathLst>
                <a:path h="2705159" w="1104621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9258300"/>
            <a:ext cx="1905000" cy="283369"/>
          </a:xfrm>
          <a:custGeom>
            <a:avLst/>
            <a:gdLst/>
            <a:ahLst/>
            <a:cxnLst/>
            <a:rect r="r" b="b" t="t" l="l"/>
            <a:pathLst>
              <a:path h="283369" w="1905000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4384" y="599709"/>
            <a:ext cx="14072064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Text Representation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405899"/>
            <a:ext cx="15162247" cy="6596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29"/>
              </a:lnSpc>
            </a:pPr>
          </a:p>
          <a:p>
            <a:pPr algn="l" marL="791070" indent="-395535" lvl="1">
              <a:lnSpc>
                <a:spcPts val="5129"/>
              </a:lnSpc>
              <a:buFont typeface="Arial"/>
              <a:buChar char="•"/>
            </a:pPr>
            <a:r>
              <a:rPr lang="en-US" sz="3664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One-Hot Encoding:</a:t>
            </a:r>
          </a:p>
          <a:p>
            <a:pPr algn="l" marL="791070" indent="-395535" lvl="1">
              <a:lnSpc>
                <a:spcPts val="5129"/>
              </a:lnSpc>
              <a:buFont typeface="Arial"/>
              <a:buChar char="•"/>
            </a:pPr>
            <a:r>
              <a:rPr lang="en-US" sz="3664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Each word is represented by a binary vector with one '1' at the index corresponding to that word in the vocabulary and '0's elsewhere.</a:t>
            </a:r>
          </a:p>
          <a:p>
            <a:pPr algn="l">
              <a:lnSpc>
                <a:spcPts val="5129"/>
              </a:lnSpc>
            </a:pPr>
          </a:p>
          <a:p>
            <a:pPr algn="l">
              <a:lnSpc>
                <a:spcPts val="4429"/>
              </a:lnSpc>
            </a:pPr>
          </a:p>
          <a:p>
            <a:pPr algn="l">
              <a:lnSpc>
                <a:spcPts val="4429"/>
              </a:lnSpc>
            </a:pPr>
          </a:p>
          <a:p>
            <a:pPr algn="l">
              <a:lnSpc>
                <a:spcPts val="4429"/>
              </a:lnSpc>
            </a:pPr>
          </a:p>
          <a:p>
            <a:pPr algn="l">
              <a:lnSpc>
                <a:spcPts val="4429"/>
              </a:lnSpc>
            </a:pPr>
          </a:p>
          <a:p>
            <a:pPr algn="l">
              <a:lnSpc>
                <a:spcPts val="4429"/>
              </a:lnSpc>
              <a:spcBef>
                <a:spcPct val="0"/>
              </a:spcBef>
            </a:pPr>
            <a:r>
              <a:rPr lang="en-US" sz="3164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3229143" y="4737565"/>
            <a:ext cx="9662546" cy="4004999"/>
          </a:xfrm>
          <a:custGeom>
            <a:avLst/>
            <a:gdLst/>
            <a:ahLst/>
            <a:cxnLst/>
            <a:rect r="r" b="b" t="t" l="l"/>
            <a:pathLst>
              <a:path h="4004999" w="9662546">
                <a:moveTo>
                  <a:pt x="0" y="0"/>
                </a:moveTo>
                <a:lnTo>
                  <a:pt x="9662546" y="0"/>
                </a:lnTo>
                <a:lnTo>
                  <a:pt x="9662546" y="4004999"/>
                </a:lnTo>
                <a:lnTo>
                  <a:pt x="0" y="400499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579303" y="9008688"/>
            <a:ext cx="2556708" cy="1042071"/>
          </a:xfrm>
          <a:custGeom>
            <a:avLst/>
            <a:gdLst/>
            <a:ahLst/>
            <a:cxnLst/>
            <a:rect r="r" b="b" t="t" l="l"/>
            <a:pathLst>
              <a:path h="1042071" w="2556708">
                <a:moveTo>
                  <a:pt x="0" y="0"/>
                </a:moveTo>
                <a:lnTo>
                  <a:pt x="2556708" y="0"/>
                </a:lnTo>
                <a:lnTo>
                  <a:pt x="2556708" y="1042070"/>
                </a:lnTo>
                <a:lnTo>
                  <a:pt x="0" y="104207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190947" y="15849"/>
            <a:ext cx="4194107" cy="10271151"/>
            <a:chOff x="0" y="0"/>
            <a:chExt cx="1104621" cy="27051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621" cy="2705159"/>
            </a:xfrm>
            <a:custGeom>
              <a:avLst/>
              <a:gdLst/>
              <a:ahLst/>
              <a:cxnLst/>
              <a:rect r="r" b="b" t="t" l="l"/>
              <a:pathLst>
                <a:path h="2705159" w="1104621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9258300"/>
            <a:ext cx="1905000" cy="283369"/>
          </a:xfrm>
          <a:custGeom>
            <a:avLst/>
            <a:gdLst/>
            <a:ahLst/>
            <a:cxnLst/>
            <a:rect r="r" b="b" t="t" l="l"/>
            <a:pathLst>
              <a:path h="283369" w="1905000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4384" y="599709"/>
            <a:ext cx="14072064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Text Representation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405899"/>
            <a:ext cx="15162247" cy="5948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29"/>
              </a:lnSpc>
            </a:pPr>
          </a:p>
          <a:p>
            <a:pPr algn="l" marL="791070" indent="-395535" lvl="1">
              <a:lnSpc>
                <a:spcPts val="5129"/>
              </a:lnSpc>
              <a:buFont typeface="Arial"/>
              <a:buChar char="•"/>
            </a:pPr>
            <a:r>
              <a:rPr lang="en-US" sz="3664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Bag-of-Words (BoW):</a:t>
            </a:r>
          </a:p>
          <a:p>
            <a:pPr algn="l" marL="791070" indent="-395535" lvl="1">
              <a:lnSpc>
                <a:spcPts val="5129"/>
              </a:lnSpc>
              <a:buFont typeface="Arial"/>
              <a:buChar char="•"/>
            </a:pPr>
            <a:r>
              <a:rPr lang="en-US" sz="3664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Represents a document by counting the frequency of each word, disregarding grammar and word order.</a:t>
            </a:r>
          </a:p>
          <a:p>
            <a:pPr algn="l">
              <a:lnSpc>
                <a:spcPts val="5129"/>
              </a:lnSpc>
            </a:pPr>
          </a:p>
          <a:p>
            <a:pPr algn="l">
              <a:lnSpc>
                <a:spcPts val="4429"/>
              </a:lnSpc>
            </a:pPr>
          </a:p>
          <a:p>
            <a:pPr algn="l">
              <a:lnSpc>
                <a:spcPts val="4429"/>
              </a:lnSpc>
            </a:pPr>
          </a:p>
          <a:p>
            <a:pPr algn="l">
              <a:lnSpc>
                <a:spcPts val="4429"/>
              </a:lnSpc>
            </a:pPr>
          </a:p>
          <a:p>
            <a:pPr algn="l">
              <a:lnSpc>
                <a:spcPts val="4429"/>
              </a:lnSpc>
            </a:pPr>
          </a:p>
          <a:p>
            <a:pPr algn="l">
              <a:lnSpc>
                <a:spcPts val="4429"/>
              </a:lnSpc>
              <a:spcBef>
                <a:spcPct val="0"/>
              </a:spcBef>
            </a:pPr>
            <a:r>
              <a:rPr lang="en-US" sz="3164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625026" y="5183266"/>
            <a:ext cx="15565921" cy="2625500"/>
          </a:xfrm>
          <a:custGeom>
            <a:avLst/>
            <a:gdLst/>
            <a:ahLst/>
            <a:cxnLst/>
            <a:rect r="r" b="b" t="t" l="l"/>
            <a:pathLst>
              <a:path h="2625500" w="15565921">
                <a:moveTo>
                  <a:pt x="0" y="0"/>
                </a:moveTo>
                <a:lnTo>
                  <a:pt x="15565921" y="0"/>
                </a:lnTo>
                <a:lnTo>
                  <a:pt x="15565921" y="2625501"/>
                </a:lnTo>
                <a:lnTo>
                  <a:pt x="0" y="262550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3854" r="0" b="-3854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579303" y="9008688"/>
            <a:ext cx="2556708" cy="1042071"/>
          </a:xfrm>
          <a:custGeom>
            <a:avLst/>
            <a:gdLst/>
            <a:ahLst/>
            <a:cxnLst/>
            <a:rect r="r" b="b" t="t" l="l"/>
            <a:pathLst>
              <a:path h="1042071" w="2556708">
                <a:moveTo>
                  <a:pt x="0" y="0"/>
                </a:moveTo>
                <a:lnTo>
                  <a:pt x="2556708" y="0"/>
                </a:lnTo>
                <a:lnTo>
                  <a:pt x="2556708" y="1042070"/>
                </a:lnTo>
                <a:lnTo>
                  <a:pt x="0" y="104207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190947" y="15849"/>
            <a:ext cx="4194107" cy="10271151"/>
            <a:chOff x="0" y="0"/>
            <a:chExt cx="1104621" cy="27051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621" cy="2705159"/>
            </a:xfrm>
            <a:custGeom>
              <a:avLst/>
              <a:gdLst/>
              <a:ahLst/>
              <a:cxnLst/>
              <a:rect r="r" b="b" t="t" l="l"/>
              <a:pathLst>
                <a:path h="2705159" w="1104621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9258300"/>
            <a:ext cx="1905000" cy="283369"/>
          </a:xfrm>
          <a:custGeom>
            <a:avLst/>
            <a:gdLst/>
            <a:ahLst/>
            <a:cxnLst/>
            <a:rect r="r" b="b" t="t" l="l"/>
            <a:pathLst>
              <a:path h="283369" w="1905000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4384" y="599709"/>
            <a:ext cx="14072064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Text Representation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405899"/>
            <a:ext cx="15162247" cy="5948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29"/>
              </a:lnSpc>
            </a:pPr>
          </a:p>
          <a:p>
            <a:pPr algn="l" marL="791070" indent="-395535" lvl="1">
              <a:lnSpc>
                <a:spcPts val="5129"/>
              </a:lnSpc>
              <a:buFont typeface="Arial"/>
              <a:buChar char="•"/>
            </a:pPr>
            <a:r>
              <a:rPr lang="en-US" sz="3664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TF-IDF (Term Frequency-Inverse Document Frequency):</a:t>
            </a:r>
          </a:p>
          <a:p>
            <a:pPr algn="l" marL="791070" indent="-395535" lvl="1">
              <a:lnSpc>
                <a:spcPts val="5129"/>
              </a:lnSpc>
              <a:buFont typeface="Arial"/>
              <a:buChar char="•"/>
            </a:pPr>
            <a:r>
              <a:rPr lang="en-US" sz="3664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Weighs word frequency by the rarity of the word across all documents, emphasizing important words.</a:t>
            </a:r>
          </a:p>
          <a:p>
            <a:pPr algn="l">
              <a:lnSpc>
                <a:spcPts val="5129"/>
              </a:lnSpc>
            </a:pPr>
          </a:p>
          <a:p>
            <a:pPr algn="l">
              <a:lnSpc>
                <a:spcPts val="4429"/>
              </a:lnSpc>
            </a:pPr>
          </a:p>
          <a:p>
            <a:pPr algn="l">
              <a:lnSpc>
                <a:spcPts val="4429"/>
              </a:lnSpc>
            </a:pPr>
          </a:p>
          <a:p>
            <a:pPr algn="l">
              <a:lnSpc>
                <a:spcPts val="4429"/>
              </a:lnSpc>
            </a:pPr>
          </a:p>
          <a:p>
            <a:pPr algn="l">
              <a:lnSpc>
                <a:spcPts val="4429"/>
              </a:lnSpc>
            </a:pPr>
          </a:p>
          <a:p>
            <a:pPr algn="l">
              <a:lnSpc>
                <a:spcPts val="4429"/>
              </a:lnSpc>
              <a:spcBef>
                <a:spcPct val="0"/>
              </a:spcBef>
            </a:pPr>
            <a:r>
              <a:rPr lang="en-US" sz="3164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5579303" y="9008688"/>
            <a:ext cx="2556708" cy="1042071"/>
          </a:xfrm>
          <a:custGeom>
            <a:avLst/>
            <a:gdLst/>
            <a:ahLst/>
            <a:cxnLst/>
            <a:rect r="r" b="b" t="t" l="l"/>
            <a:pathLst>
              <a:path h="1042071" w="2556708">
                <a:moveTo>
                  <a:pt x="0" y="0"/>
                </a:moveTo>
                <a:lnTo>
                  <a:pt x="2556708" y="0"/>
                </a:lnTo>
                <a:lnTo>
                  <a:pt x="2556708" y="1042070"/>
                </a:lnTo>
                <a:lnTo>
                  <a:pt x="0" y="10420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190947" y="15849"/>
            <a:ext cx="4194107" cy="10271151"/>
            <a:chOff x="0" y="0"/>
            <a:chExt cx="1104621" cy="27051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621" cy="2705159"/>
            </a:xfrm>
            <a:custGeom>
              <a:avLst/>
              <a:gdLst/>
              <a:ahLst/>
              <a:cxnLst/>
              <a:rect r="r" b="b" t="t" l="l"/>
              <a:pathLst>
                <a:path h="2705159" w="1104621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9258300"/>
            <a:ext cx="1905000" cy="283369"/>
          </a:xfrm>
          <a:custGeom>
            <a:avLst/>
            <a:gdLst/>
            <a:ahLst/>
            <a:cxnLst/>
            <a:rect r="r" b="b" t="t" l="l"/>
            <a:pathLst>
              <a:path h="283369" w="1905000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4384" y="599709"/>
            <a:ext cx="14072064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Text Representation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405899"/>
            <a:ext cx="15162247" cy="5948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29"/>
              </a:lnSpc>
            </a:pPr>
          </a:p>
          <a:p>
            <a:pPr algn="l" marL="791070" indent="-395535" lvl="1">
              <a:lnSpc>
                <a:spcPts val="5129"/>
              </a:lnSpc>
              <a:buFont typeface="Arial"/>
              <a:buChar char="•"/>
            </a:pPr>
            <a:r>
              <a:rPr lang="en-US" sz="3664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Word Embeddings:</a:t>
            </a:r>
          </a:p>
          <a:p>
            <a:pPr algn="l" marL="791070" indent="-395535" lvl="1">
              <a:lnSpc>
                <a:spcPts val="5129"/>
              </a:lnSpc>
              <a:buFont typeface="Arial"/>
              <a:buChar char="•"/>
            </a:pPr>
            <a:r>
              <a:rPr lang="en-US" sz="3664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Maps words to dense vectors in a continuous vector space (e.g., Word2Vec, GloVe).</a:t>
            </a:r>
          </a:p>
          <a:p>
            <a:pPr algn="l">
              <a:lnSpc>
                <a:spcPts val="5129"/>
              </a:lnSpc>
            </a:pPr>
          </a:p>
          <a:p>
            <a:pPr algn="l">
              <a:lnSpc>
                <a:spcPts val="4429"/>
              </a:lnSpc>
            </a:pPr>
          </a:p>
          <a:p>
            <a:pPr algn="l">
              <a:lnSpc>
                <a:spcPts val="4429"/>
              </a:lnSpc>
            </a:pPr>
          </a:p>
          <a:p>
            <a:pPr algn="l">
              <a:lnSpc>
                <a:spcPts val="4429"/>
              </a:lnSpc>
            </a:pPr>
          </a:p>
          <a:p>
            <a:pPr algn="l">
              <a:lnSpc>
                <a:spcPts val="4429"/>
              </a:lnSpc>
            </a:pPr>
          </a:p>
          <a:p>
            <a:pPr algn="l">
              <a:lnSpc>
                <a:spcPts val="4429"/>
              </a:lnSpc>
              <a:spcBef>
                <a:spcPct val="0"/>
              </a:spcBef>
            </a:pPr>
            <a:r>
              <a:rPr lang="en-US" sz="3164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5579303" y="9008688"/>
            <a:ext cx="2556708" cy="1042071"/>
          </a:xfrm>
          <a:custGeom>
            <a:avLst/>
            <a:gdLst/>
            <a:ahLst/>
            <a:cxnLst/>
            <a:rect r="r" b="b" t="t" l="l"/>
            <a:pathLst>
              <a:path h="1042071" w="2556708">
                <a:moveTo>
                  <a:pt x="0" y="0"/>
                </a:moveTo>
                <a:lnTo>
                  <a:pt x="2556708" y="0"/>
                </a:lnTo>
                <a:lnTo>
                  <a:pt x="2556708" y="1042070"/>
                </a:lnTo>
                <a:lnTo>
                  <a:pt x="0" y="10420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4816593" cy="2833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14350" y="2266830"/>
            <a:ext cx="17259300" cy="1259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359"/>
              </a:lnSpc>
              <a:spcBef>
                <a:spcPct val="0"/>
              </a:spcBef>
            </a:pPr>
            <a:r>
              <a:rPr lang="en-US" b="true" sz="7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Session 2: Image Pre-processing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14350" y="4695112"/>
            <a:ext cx="19314460" cy="1160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519"/>
              </a:lnSpc>
              <a:spcBef>
                <a:spcPct val="0"/>
              </a:spcBef>
            </a:pPr>
            <a:r>
              <a:rPr lang="en-US" sz="6799" i="true">
                <a:solidFill>
                  <a:srgbClr val="0F4662"/>
                </a:solidFill>
                <a:latin typeface="Cormorant Garamond Italics"/>
                <a:ea typeface="Cormorant Garamond Italics"/>
                <a:cs typeface="Cormorant Garamond Italics"/>
                <a:sym typeface="Cormorant Garamond Italics"/>
              </a:rPr>
              <a:t>What is a Digital Image?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767060" y="990600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28700" y="2463624"/>
            <a:ext cx="11716414" cy="73159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0915" indent="-320458" lvl="1">
              <a:lnSpc>
                <a:spcPts val="4156"/>
              </a:lnSpc>
              <a:buFont typeface="Arial"/>
              <a:buChar char="•"/>
            </a:pPr>
            <a:r>
              <a:rPr lang="en-US" b="true" sz="2968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 digital image is a grid of tiny elements called pixels. Each pixel contains information about color and brightness.</a:t>
            </a:r>
          </a:p>
          <a:p>
            <a:pPr algn="l">
              <a:lnSpc>
                <a:spcPts val="4156"/>
              </a:lnSpc>
            </a:pPr>
          </a:p>
          <a:p>
            <a:pPr algn="l" marL="640915" indent="-320458" lvl="1">
              <a:lnSpc>
                <a:spcPts val="4156"/>
              </a:lnSpc>
              <a:buFont typeface="Arial"/>
              <a:buChar char="•"/>
            </a:pPr>
            <a:r>
              <a:rPr lang="en-US" b="true" sz="2968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Pixels: Building blocks of an image.</a:t>
            </a:r>
          </a:p>
          <a:p>
            <a:pPr algn="l" marL="640915" indent="-320458" lvl="1">
              <a:lnSpc>
                <a:spcPts val="4156"/>
              </a:lnSpc>
              <a:buFont typeface="Arial"/>
              <a:buChar char="•"/>
            </a:pPr>
            <a:r>
              <a:rPr lang="en-US" b="true" sz="2968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Resolution: The number of pixels (width × height).</a:t>
            </a:r>
          </a:p>
          <a:p>
            <a:pPr algn="l" marL="640915" indent="-320458" lvl="1">
              <a:lnSpc>
                <a:spcPts val="4156"/>
              </a:lnSpc>
              <a:buFont typeface="Arial"/>
              <a:buChar char="•"/>
            </a:pPr>
            <a:r>
              <a:rPr lang="en-US" b="true" sz="2968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Color Depth: How many colors each pixel can represent.</a:t>
            </a:r>
          </a:p>
          <a:p>
            <a:pPr algn="l">
              <a:lnSpc>
                <a:spcPts val="4156"/>
              </a:lnSpc>
            </a:pPr>
          </a:p>
          <a:p>
            <a:pPr algn="l" marL="640915" indent="-320458" lvl="1">
              <a:lnSpc>
                <a:spcPts val="4156"/>
              </a:lnSpc>
              <a:buFont typeface="Arial"/>
              <a:buChar char="•"/>
            </a:pPr>
            <a:r>
              <a:rPr lang="en-US" b="true" sz="2968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Purpose:</a:t>
            </a:r>
          </a:p>
          <a:p>
            <a:pPr algn="l" marL="640915" indent="-320458" lvl="1">
              <a:lnSpc>
                <a:spcPts val="4156"/>
              </a:lnSpc>
              <a:buFont typeface="Arial"/>
              <a:buChar char="•"/>
            </a:pPr>
            <a:r>
              <a:rPr lang="en-US" b="true" sz="2968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Raw images can be imperfect or noisy. Preprocessing helps improve quality and extracts important features.</a:t>
            </a:r>
          </a:p>
          <a:p>
            <a:pPr algn="l">
              <a:lnSpc>
                <a:spcPts val="4156"/>
              </a:lnSpc>
            </a:pPr>
          </a:p>
          <a:p>
            <a:pPr algn="l">
              <a:lnSpc>
                <a:spcPts val="4156"/>
              </a:lnSpc>
            </a:pPr>
          </a:p>
          <a:p>
            <a:pPr algn="l">
              <a:lnSpc>
                <a:spcPts val="4156"/>
              </a:lnSpc>
            </a:pPr>
          </a:p>
          <a:p>
            <a:pPr algn="l">
              <a:lnSpc>
                <a:spcPts val="4156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599709"/>
            <a:ext cx="8115300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What is a Digital Image?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5579303" y="9008688"/>
            <a:ext cx="2556708" cy="1042071"/>
          </a:xfrm>
          <a:custGeom>
            <a:avLst/>
            <a:gdLst/>
            <a:ahLst/>
            <a:cxnLst/>
            <a:rect r="r" b="b" t="t" l="l"/>
            <a:pathLst>
              <a:path h="1042071" w="2556708">
                <a:moveTo>
                  <a:pt x="0" y="0"/>
                </a:moveTo>
                <a:lnTo>
                  <a:pt x="2556708" y="0"/>
                </a:lnTo>
                <a:lnTo>
                  <a:pt x="2556708" y="1042070"/>
                </a:lnTo>
                <a:lnTo>
                  <a:pt x="0" y="10420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643960" y="1723024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643960" y="9220200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028700" y="599709"/>
            <a:ext cx="804816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Key Objectives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43960" y="2090793"/>
            <a:ext cx="13448682" cy="662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9"/>
              </a:lnSpc>
              <a:spcBef>
                <a:spcPct val="0"/>
              </a:spcBef>
            </a:pPr>
            <a:r>
              <a:rPr lang="en-US" b="true" sz="38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Session 1: Text Pre-Processing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43960" y="3182358"/>
            <a:ext cx="6073782" cy="7273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98740" indent="-299370" lvl="1">
              <a:lnSpc>
                <a:spcPts val="3882"/>
              </a:lnSpc>
              <a:buFont typeface="Arial"/>
              <a:buChar char="•"/>
            </a:pPr>
            <a:r>
              <a:rPr lang="en-US" b="true" sz="2773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b="true" sz="2773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Regular Expressions</a:t>
            </a:r>
          </a:p>
          <a:p>
            <a:pPr algn="l">
              <a:lnSpc>
                <a:spcPts val="3882"/>
              </a:lnSpc>
            </a:pPr>
          </a:p>
          <a:p>
            <a:pPr algn="l" marL="598740" indent="-299370" lvl="1">
              <a:lnSpc>
                <a:spcPts val="3882"/>
              </a:lnSpc>
              <a:buFont typeface="Arial"/>
              <a:buChar char="•"/>
            </a:pPr>
            <a:r>
              <a:rPr lang="en-US" b="true" sz="2773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Tokenization</a:t>
            </a:r>
          </a:p>
          <a:p>
            <a:pPr algn="l">
              <a:lnSpc>
                <a:spcPts val="3882"/>
              </a:lnSpc>
            </a:pPr>
          </a:p>
          <a:p>
            <a:pPr algn="l" marL="598740" indent="-299370" lvl="1">
              <a:lnSpc>
                <a:spcPts val="3882"/>
              </a:lnSpc>
              <a:buFont typeface="Arial"/>
              <a:buChar char="•"/>
            </a:pPr>
            <a:r>
              <a:rPr lang="en-US" b="true" sz="2773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Removing Stop Words</a:t>
            </a:r>
          </a:p>
          <a:p>
            <a:pPr algn="l">
              <a:lnSpc>
                <a:spcPts val="3882"/>
              </a:lnSpc>
            </a:pPr>
          </a:p>
          <a:p>
            <a:pPr algn="l" marL="598740" indent="-299370" lvl="1">
              <a:lnSpc>
                <a:spcPts val="3882"/>
              </a:lnSpc>
              <a:buFont typeface="Arial"/>
              <a:buChar char="•"/>
            </a:pPr>
            <a:r>
              <a:rPr lang="en-US" b="true" sz="2773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Stemming  and  Lemmatization </a:t>
            </a:r>
          </a:p>
          <a:p>
            <a:pPr algn="l">
              <a:lnSpc>
                <a:spcPts val="3882"/>
              </a:lnSpc>
            </a:pPr>
          </a:p>
          <a:p>
            <a:pPr algn="l" marL="598740" indent="-299370" lvl="1">
              <a:lnSpc>
                <a:spcPts val="3882"/>
              </a:lnSpc>
              <a:buFont typeface="Arial"/>
              <a:buChar char="•"/>
            </a:pPr>
            <a:r>
              <a:rPr lang="en-US" b="true" sz="2773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 Representation</a:t>
            </a:r>
          </a:p>
          <a:p>
            <a:pPr algn="l">
              <a:lnSpc>
                <a:spcPts val="3882"/>
              </a:lnSpc>
            </a:pPr>
          </a:p>
          <a:p>
            <a:pPr algn="l">
              <a:lnSpc>
                <a:spcPts val="3882"/>
              </a:lnSpc>
            </a:pPr>
            <a:r>
              <a:rPr lang="en-US" sz="2773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  • Part of Speech (POS) Tagging</a:t>
            </a:r>
          </a:p>
          <a:p>
            <a:pPr algn="l">
              <a:lnSpc>
                <a:spcPts val="3882"/>
              </a:lnSpc>
            </a:pPr>
          </a:p>
          <a:p>
            <a:pPr algn="l">
              <a:lnSpc>
                <a:spcPts val="3882"/>
              </a:lnSpc>
            </a:pPr>
          </a:p>
          <a:p>
            <a:pPr algn="l">
              <a:lnSpc>
                <a:spcPts val="3882"/>
              </a:lnSpc>
            </a:pPr>
          </a:p>
          <a:p>
            <a:pPr algn="l">
              <a:lnSpc>
                <a:spcPts val="3882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5579303" y="9008688"/>
            <a:ext cx="2556708" cy="1042071"/>
          </a:xfrm>
          <a:custGeom>
            <a:avLst/>
            <a:gdLst/>
            <a:ahLst/>
            <a:cxnLst/>
            <a:rect r="r" b="b" t="t" l="l"/>
            <a:pathLst>
              <a:path h="1042071" w="2556708">
                <a:moveTo>
                  <a:pt x="0" y="0"/>
                </a:moveTo>
                <a:lnTo>
                  <a:pt x="2556708" y="0"/>
                </a:lnTo>
                <a:lnTo>
                  <a:pt x="2556708" y="1042070"/>
                </a:lnTo>
                <a:lnTo>
                  <a:pt x="0" y="10420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4816593" cy="2833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14350" y="2266830"/>
            <a:ext cx="17259300" cy="1259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359"/>
              </a:lnSpc>
              <a:spcBef>
                <a:spcPct val="0"/>
              </a:spcBef>
            </a:pPr>
            <a:r>
              <a:rPr lang="en-US" b="true" sz="7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Session 2: Image Pre-processing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14350" y="4695112"/>
            <a:ext cx="19314460" cy="1160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519"/>
              </a:lnSpc>
              <a:spcBef>
                <a:spcPct val="0"/>
              </a:spcBef>
            </a:pPr>
            <a:r>
              <a:rPr lang="en-US" sz="6799" i="true">
                <a:solidFill>
                  <a:srgbClr val="0F4662"/>
                </a:solidFill>
                <a:latin typeface="Cormorant Garamond Italics"/>
                <a:ea typeface="Cormorant Garamond Italics"/>
                <a:cs typeface="Cormorant Garamond Italics"/>
                <a:sym typeface="Cormorant Garamond Italics"/>
              </a:rPr>
              <a:t> Basic Image Operations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767060" y="990600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28700" y="2463624"/>
            <a:ext cx="14915577" cy="57443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0915" indent="-320458" lvl="1">
              <a:lnSpc>
                <a:spcPts val="4156"/>
              </a:lnSpc>
              <a:buFont typeface="Arial"/>
              <a:buChar char="•"/>
            </a:pPr>
            <a:r>
              <a:rPr lang="en-US" b="true" sz="2968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Grayscale Conversion:</a:t>
            </a:r>
          </a:p>
          <a:p>
            <a:pPr algn="l">
              <a:lnSpc>
                <a:spcPts val="4156"/>
              </a:lnSpc>
            </a:pPr>
            <a:r>
              <a:rPr lang="en-US" sz="2968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        </a:t>
            </a:r>
            <a:r>
              <a:rPr lang="en-US" sz="2968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Converts color images to shades of gray to simplify further processing.</a:t>
            </a:r>
          </a:p>
          <a:p>
            <a:pPr algn="l" marL="640915" indent="-320458" lvl="1">
              <a:lnSpc>
                <a:spcPts val="4156"/>
              </a:lnSpc>
              <a:buFont typeface="Arial"/>
              <a:buChar char="•"/>
            </a:pPr>
            <a:r>
              <a:rPr lang="en-US" b="true" sz="2968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Resizing :</a:t>
            </a:r>
          </a:p>
          <a:p>
            <a:pPr algn="l">
              <a:lnSpc>
                <a:spcPts val="4156"/>
              </a:lnSpc>
            </a:pPr>
            <a:r>
              <a:rPr lang="en-US" sz="2968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         </a:t>
            </a:r>
            <a:r>
              <a:rPr lang="en-US" sz="2968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Resizing: Adjust image dimensions.</a:t>
            </a:r>
          </a:p>
          <a:p>
            <a:pPr algn="l" marL="640915" indent="-320458" lvl="1">
              <a:lnSpc>
                <a:spcPts val="4156"/>
              </a:lnSpc>
              <a:buFont typeface="Arial"/>
              <a:buChar char="•"/>
            </a:pPr>
            <a:r>
              <a:rPr lang="en-US" b="true" sz="2968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Cropping: </a:t>
            </a:r>
          </a:p>
          <a:p>
            <a:pPr algn="l">
              <a:lnSpc>
                <a:spcPts val="4156"/>
              </a:lnSpc>
            </a:pPr>
            <a:r>
              <a:rPr lang="en-US" sz="2968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         </a:t>
            </a:r>
            <a:r>
              <a:rPr lang="en-US" sz="2968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Remove unwanted areas to focus on regions of interest.</a:t>
            </a:r>
          </a:p>
          <a:p>
            <a:pPr algn="l" marL="640915" indent="-320458" lvl="1">
              <a:lnSpc>
                <a:spcPts val="4156"/>
              </a:lnSpc>
              <a:buFont typeface="Arial"/>
              <a:buChar char="•"/>
            </a:pPr>
            <a:r>
              <a:rPr lang="en-US" b="true" sz="2968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Rotation:</a:t>
            </a:r>
          </a:p>
          <a:p>
            <a:pPr algn="l">
              <a:lnSpc>
                <a:spcPts val="4156"/>
              </a:lnSpc>
            </a:pPr>
            <a:r>
              <a:rPr lang="en-US" sz="2968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         </a:t>
            </a:r>
            <a:r>
              <a:rPr lang="en-US" sz="2968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Correct or adjust image orientation.</a:t>
            </a:r>
          </a:p>
          <a:p>
            <a:pPr algn="l" marL="640915" indent="-320458" lvl="1">
              <a:lnSpc>
                <a:spcPts val="4156"/>
              </a:lnSpc>
              <a:buFont typeface="Arial"/>
              <a:buChar char="•"/>
            </a:pPr>
            <a:r>
              <a:rPr lang="en-US" b="true" sz="2968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Visual Comparison:</a:t>
            </a:r>
          </a:p>
          <a:p>
            <a:pPr algn="l">
              <a:lnSpc>
                <a:spcPts val="4156"/>
              </a:lnSpc>
            </a:pPr>
            <a:r>
              <a:rPr lang="en-US" sz="2968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         </a:t>
            </a:r>
            <a:r>
              <a:rPr lang="en-US" sz="2968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Display before-and-after images to illustrate these operations.</a:t>
            </a:r>
          </a:p>
          <a:p>
            <a:pPr algn="l">
              <a:lnSpc>
                <a:spcPts val="4156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599709"/>
            <a:ext cx="8115300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 </a:t>
            </a: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Basic Image Operations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5579303" y="9008688"/>
            <a:ext cx="2556708" cy="1042071"/>
          </a:xfrm>
          <a:custGeom>
            <a:avLst/>
            <a:gdLst/>
            <a:ahLst/>
            <a:cxnLst/>
            <a:rect r="r" b="b" t="t" l="l"/>
            <a:pathLst>
              <a:path h="1042071" w="2556708">
                <a:moveTo>
                  <a:pt x="0" y="0"/>
                </a:moveTo>
                <a:lnTo>
                  <a:pt x="2556708" y="0"/>
                </a:lnTo>
                <a:lnTo>
                  <a:pt x="2556708" y="1042070"/>
                </a:lnTo>
                <a:lnTo>
                  <a:pt x="0" y="10420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767060" y="990600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3152543" y="2736928"/>
            <a:ext cx="11982914" cy="7083089"/>
          </a:xfrm>
          <a:custGeom>
            <a:avLst/>
            <a:gdLst/>
            <a:ahLst/>
            <a:cxnLst/>
            <a:rect r="r" b="b" t="t" l="l"/>
            <a:pathLst>
              <a:path h="7083089" w="11982914">
                <a:moveTo>
                  <a:pt x="0" y="0"/>
                </a:moveTo>
                <a:lnTo>
                  <a:pt x="11982914" y="0"/>
                </a:lnTo>
                <a:lnTo>
                  <a:pt x="11982914" y="7083090"/>
                </a:lnTo>
                <a:lnTo>
                  <a:pt x="0" y="70830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867" r="0" b="-2867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849117"/>
            <a:ext cx="7165027" cy="1708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8863" indent="-374431" lvl="1">
              <a:lnSpc>
                <a:spcPts val="4855"/>
              </a:lnSpc>
              <a:buFont typeface="Arial"/>
              <a:buChar char="•"/>
            </a:pPr>
            <a:r>
              <a:rPr lang="en-US" b="true" sz="3468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Grayscale Conversion:</a:t>
            </a:r>
          </a:p>
          <a:p>
            <a:pPr algn="l">
              <a:lnSpc>
                <a:spcPts val="4715"/>
              </a:lnSpc>
            </a:pPr>
            <a:r>
              <a:rPr lang="en-US" sz="3368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        </a:t>
            </a:r>
          </a:p>
          <a:p>
            <a:pPr algn="l">
              <a:lnSpc>
                <a:spcPts val="4156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599709"/>
            <a:ext cx="8115300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 </a:t>
            </a: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Basic Image Operations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5579303" y="9008688"/>
            <a:ext cx="2556708" cy="1042071"/>
          </a:xfrm>
          <a:custGeom>
            <a:avLst/>
            <a:gdLst/>
            <a:ahLst/>
            <a:cxnLst/>
            <a:rect r="r" b="b" t="t" l="l"/>
            <a:pathLst>
              <a:path h="1042071" w="2556708">
                <a:moveTo>
                  <a:pt x="0" y="0"/>
                </a:moveTo>
                <a:lnTo>
                  <a:pt x="2556708" y="0"/>
                </a:lnTo>
                <a:lnTo>
                  <a:pt x="2556708" y="1042070"/>
                </a:lnTo>
                <a:lnTo>
                  <a:pt x="0" y="10420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767060" y="990600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3549271" y="2736928"/>
            <a:ext cx="11189458" cy="7027947"/>
          </a:xfrm>
          <a:custGeom>
            <a:avLst/>
            <a:gdLst/>
            <a:ahLst/>
            <a:cxnLst/>
            <a:rect r="r" b="b" t="t" l="l"/>
            <a:pathLst>
              <a:path h="7027947" w="11189458">
                <a:moveTo>
                  <a:pt x="0" y="0"/>
                </a:moveTo>
                <a:lnTo>
                  <a:pt x="11189458" y="0"/>
                </a:lnTo>
                <a:lnTo>
                  <a:pt x="11189458" y="7027947"/>
                </a:lnTo>
                <a:lnTo>
                  <a:pt x="0" y="70279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849117"/>
            <a:ext cx="7165027" cy="1708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8863" indent="-374431" lvl="1">
              <a:lnSpc>
                <a:spcPts val="4855"/>
              </a:lnSpc>
              <a:buFont typeface="Arial"/>
              <a:buChar char="•"/>
            </a:pPr>
            <a:r>
              <a:rPr lang="en-US" b="true" sz="3468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Resizing :</a:t>
            </a:r>
          </a:p>
          <a:p>
            <a:pPr algn="l">
              <a:lnSpc>
                <a:spcPts val="4715"/>
              </a:lnSpc>
            </a:pPr>
            <a:r>
              <a:rPr lang="en-US" sz="3368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        </a:t>
            </a:r>
          </a:p>
          <a:p>
            <a:pPr algn="l">
              <a:lnSpc>
                <a:spcPts val="4156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599709"/>
            <a:ext cx="8115300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 </a:t>
            </a: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Basic Image Operations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5579303" y="9008688"/>
            <a:ext cx="2556708" cy="1042071"/>
          </a:xfrm>
          <a:custGeom>
            <a:avLst/>
            <a:gdLst/>
            <a:ahLst/>
            <a:cxnLst/>
            <a:rect r="r" b="b" t="t" l="l"/>
            <a:pathLst>
              <a:path h="1042071" w="2556708">
                <a:moveTo>
                  <a:pt x="0" y="0"/>
                </a:moveTo>
                <a:lnTo>
                  <a:pt x="2556708" y="0"/>
                </a:lnTo>
                <a:lnTo>
                  <a:pt x="2556708" y="1042070"/>
                </a:lnTo>
                <a:lnTo>
                  <a:pt x="0" y="10420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767060" y="990600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2487008" y="2185247"/>
            <a:ext cx="12844124" cy="6823441"/>
          </a:xfrm>
          <a:custGeom>
            <a:avLst/>
            <a:gdLst/>
            <a:ahLst/>
            <a:cxnLst/>
            <a:rect r="r" b="b" t="t" l="l"/>
            <a:pathLst>
              <a:path h="6823441" w="12844124">
                <a:moveTo>
                  <a:pt x="0" y="0"/>
                </a:moveTo>
                <a:lnTo>
                  <a:pt x="12844125" y="0"/>
                </a:lnTo>
                <a:lnTo>
                  <a:pt x="12844125" y="6823441"/>
                </a:lnTo>
                <a:lnTo>
                  <a:pt x="0" y="68234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599709"/>
            <a:ext cx="8115300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 </a:t>
            </a: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Basic Image Operations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5579303" y="9008688"/>
            <a:ext cx="2556708" cy="1042071"/>
          </a:xfrm>
          <a:custGeom>
            <a:avLst/>
            <a:gdLst/>
            <a:ahLst/>
            <a:cxnLst/>
            <a:rect r="r" b="b" t="t" l="l"/>
            <a:pathLst>
              <a:path h="1042071" w="2556708">
                <a:moveTo>
                  <a:pt x="0" y="0"/>
                </a:moveTo>
                <a:lnTo>
                  <a:pt x="2556708" y="0"/>
                </a:lnTo>
                <a:lnTo>
                  <a:pt x="2556708" y="1042070"/>
                </a:lnTo>
                <a:lnTo>
                  <a:pt x="0" y="10420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4816593" cy="2833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14350" y="2266830"/>
            <a:ext cx="17259300" cy="1259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359"/>
              </a:lnSpc>
              <a:spcBef>
                <a:spcPct val="0"/>
              </a:spcBef>
            </a:pPr>
            <a:r>
              <a:rPr lang="en-US" b="true" sz="7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Session 2: Image Pre-processing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14350" y="4695112"/>
            <a:ext cx="19314460" cy="1160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519"/>
              </a:lnSpc>
              <a:spcBef>
                <a:spcPct val="0"/>
              </a:spcBef>
            </a:pPr>
            <a:r>
              <a:rPr lang="en-US" sz="6799" i="true">
                <a:solidFill>
                  <a:srgbClr val="0F4662"/>
                </a:solidFill>
                <a:latin typeface="Cormorant Garamond Italics"/>
                <a:ea typeface="Cormorant Garamond Italics"/>
                <a:cs typeface="Cormorant Garamond Italics"/>
                <a:sym typeface="Cormorant Garamond Italics"/>
              </a:rPr>
              <a:t>Convolution 2D (Conv2D)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2923071" y="8512371"/>
            <a:ext cx="4346753" cy="0"/>
          </a:xfrm>
          <a:prstGeom prst="line">
            <a:avLst/>
          </a:prstGeom>
          <a:ln cap="flat" w="57150">
            <a:solidFill>
              <a:srgbClr val="7994A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1660540" y="8483796"/>
            <a:ext cx="4716390" cy="0"/>
          </a:xfrm>
          <a:prstGeom prst="line">
            <a:avLst/>
          </a:prstGeom>
          <a:ln cap="flat" w="57150">
            <a:solidFill>
              <a:srgbClr val="7994A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5579303" y="714009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4384" y="9529723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493371" y="2070970"/>
            <a:ext cx="11301259" cy="6145060"/>
          </a:xfrm>
          <a:custGeom>
            <a:avLst/>
            <a:gdLst/>
            <a:ahLst/>
            <a:cxnLst/>
            <a:rect r="r" b="b" t="t" l="l"/>
            <a:pathLst>
              <a:path h="6145060" w="11301259">
                <a:moveTo>
                  <a:pt x="0" y="0"/>
                </a:moveTo>
                <a:lnTo>
                  <a:pt x="11301258" y="0"/>
                </a:lnTo>
                <a:lnTo>
                  <a:pt x="11301258" y="6145060"/>
                </a:lnTo>
                <a:lnTo>
                  <a:pt x="0" y="61450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4384" y="599709"/>
            <a:ext cx="14072064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Convolution 2D :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5579303" y="9008688"/>
            <a:ext cx="2556708" cy="1042071"/>
          </a:xfrm>
          <a:custGeom>
            <a:avLst/>
            <a:gdLst/>
            <a:ahLst/>
            <a:cxnLst/>
            <a:rect r="r" b="b" t="t" l="l"/>
            <a:pathLst>
              <a:path h="1042071" w="2556708">
                <a:moveTo>
                  <a:pt x="0" y="0"/>
                </a:moveTo>
                <a:lnTo>
                  <a:pt x="2556708" y="0"/>
                </a:lnTo>
                <a:lnTo>
                  <a:pt x="2556708" y="1042070"/>
                </a:lnTo>
                <a:lnTo>
                  <a:pt x="0" y="104207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2923071" y="8512371"/>
            <a:ext cx="4346753" cy="0"/>
          </a:xfrm>
          <a:prstGeom prst="line">
            <a:avLst/>
          </a:prstGeom>
          <a:ln cap="flat" w="57150">
            <a:solidFill>
              <a:srgbClr val="7994A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1660540" y="8483796"/>
            <a:ext cx="4716390" cy="0"/>
          </a:xfrm>
          <a:prstGeom prst="line">
            <a:avLst/>
          </a:prstGeom>
          <a:ln cap="flat" w="57150">
            <a:solidFill>
              <a:srgbClr val="7994A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5579303" y="714009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4384" y="9529723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443388" y="2501704"/>
            <a:ext cx="13401224" cy="5982092"/>
          </a:xfrm>
          <a:custGeom>
            <a:avLst/>
            <a:gdLst/>
            <a:ahLst/>
            <a:cxnLst/>
            <a:rect r="r" b="b" t="t" l="l"/>
            <a:pathLst>
              <a:path h="5982092" w="13401224">
                <a:moveTo>
                  <a:pt x="0" y="0"/>
                </a:moveTo>
                <a:lnTo>
                  <a:pt x="13401224" y="0"/>
                </a:lnTo>
                <a:lnTo>
                  <a:pt x="13401224" y="5982092"/>
                </a:lnTo>
                <a:lnTo>
                  <a:pt x="0" y="59820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4384" y="599709"/>
            <a:ext cx="14072064" cy="3352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 i="true" b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Max Pooling:</a:t>
            </a:r>
          </a:p>
          <a:p>
            <a:pPr algn="l">
              <a:lnSpc>
                <a:spcPts val="8959"/>
              </a:lnSpc>
            </a:pPr>
          </a:p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 :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5579303" y="9008688"/>
            <a:ext cx="2556708" cy="1042071"/>
          </a:xfrm>
          <a:custGeom>
            <a:avLst/>
            <a:gdLst/>
            <a:ahLst/>
            <a:cxnLst/>
            <a:rect r="r" b="b" t="t" l="l"/>
            <a:pathLst>
              <a:path h="1042071" w="2556708">
                <a:moveTo>
                  <a:pt x="0" y="0"/>
                </a:moveTo>
                <a:lnTo>
                  <a:pt x="2556708" y="0"/>
                </a:lnTo>
                <a:lnTo>
                  <a:pt x="2556708" y="1042070"/>
                </a:lnTo>
                <a:lnTo>
                  <a:pt x="0" y="104207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93371" y="5577218"/>
            <a:ext cx="11301259" cy="2797062"/>
          </a:xfrm>
          <a:custGeom>
            <a:avLst/>
            <a:gdLst/>
            <a:ahLst/>
            <a:cxnLst/>
            <a:rect r="r" b="b" t="t" l="l"/>
            <a:pathLst>
              <a:path h="2797062" w="11301259">
                <a:moveTo>
                  <a:pt x="0" y="0"/>
                </a:moveTo>
                <a:lnTo>
                  <a:pt x="11301258" y="0"/>
                </a:lnTo>
                <a:lnTo>
                  <a:pt x="11301258" y="2797062"/>
                </a:lnTo>
                <a:lnTo>
                  <a:pt x="0" y="27970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599709"/>
            <a:ext cx="11534821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Dropout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14350" y="2233480"/>
            <a:ext cx="17259300" cy="236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Dropout is actually a form of regularization that aims to help prevent </a:t>
            </a:r>
            <a:r>
              <a:rPr lang="en-US" sz="27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overfitting by increasing testing accuracy, perhaps at the expense of training accuracy. </a:t>
            </a:r>
          </a:p>
          <a:p>
            <a:pPr algn="l">
              <a:lnSpc>
                <a:spcPts val="3779"/>
              </a:lnSpc>
            </a:pPr>
          </a:p>
          <a:p>
            <a:pPr algn="l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For each mini-batch in our training set, dropout layers, with probability p, randomly disconnect inputs from the preceding layer to the next layer in the network architecture.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5579303" y="9008688"/>
            <a:ext cx="2556708" cy="1042071"/>
          </a:xfrm>
          <a:custGeom>
            <a:avLst/>
            <a:gdLst/>
            <a:ahLst/>
            <a:cxnLst/>
            <a:rect r="r" b="b" t="t" l="l"/>
            <a:pathLst>
              <a:path h="1042071" w="2556708">
                <a:moveTo>
                  <a:pt x="0" y="0"/>
                </a:moveTo>
                <a:lnTo>
                  <a:pt x="2556708" y="0"/>
                </a:lnTo>
                <a:lnTo>
                  <a:pt x="2556708" y="1042070"/>
                </a:lnTo>
                <a:lnTo>
                  <a:pt x="0" y="10420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4816593" cy="2833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14350" y="2266830"/>
            <a:ext cx="17259300" cy="1259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359"/>
              </a:lnSpc>
              <a:spcBef>
                <a:spcPct val="0"/>
              </a:spcBef>
            </a:pPr>
            <a:r>
              <a:rPr lang="en-US" b="true" sz="7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Session 2: Image Pre-processing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14350" y="4695112"/>
            <a:ext cx="19314460" cy="1160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519"/>
              </a:lnSpc>
              <a:spcBef>
                <a:spcPct val="0"/>
              </a:spcBef>
            </a:pPr>
            <a:r>
              <a:rPr lang="en-US" sz="6799" i="true">
                <a:solidFill>
                  <a:srgbClr val="0F4662"/>
                </a:solidFill>
                <a:latin typeface="Cormorant Garamond Italics"/>
                <a:ea typeface="Cormorant Garamond Italics"/>
                <a:cs typeface="Cormorant Garamond Italics"/>
                <a:sym typeface="Cormorant Garamond Italics"/>
              </a:rPr>
              <a:t>Edge Detection</a:t>
            </a:r>
            <a:r>
              <a:rPr lang="en-US" sz="6799" i="true">
                <a:solidFill>
                  <a:srgbClr val="0F4662"/>
                </a:solidFill>
                <a:latin typeface="Cormorant Garamond Italics"/>
                <a:ea typeface="Cormorant Garamond Italics"/>
                <a:cs typeface="Cormorant Garamond Italics"/>
                <a:sym typeface="Cormorant Garamond Italics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643960" y="1723024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876061" y="8929657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028700" y="599709"/>
            <a:ext cx="804816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Key Objectives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43960" y="2001945"/>
            <a:ext cx="13448682" cy="662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9"/>
              </a:lnSpc>
              <a:spcBef>
                <a:spcPct val="0"/>
              </a:spcBef>
            </a:pPr>
            <a:r>
              <a:rPr lang="en-US" b="true" sz="38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Session 2: Image Pre-processing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43960" y="2998261"/>
            <a:ext cx="10633009" cy="6244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6827" indent="-318413" lvl="1">
              <a:lnSpc>
                <a:spcPts val="4129"/>
              </a:lnSpc>
              <a:buFont typeface="Arial"/>
              <a:buChar char="•"/>
            </a:pPr>
            <a:r>
              <a:rPr lang="en-US" b="true" sz="294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What is a Digital Image?</a:t>
            </a:r>
          </a:p>
          <a:p>
            <a:pPr algn="l">
              <a:lnSpc>
                <a:spcPts val="4129"/>
              </a:lnSpc>
            </a:pPr>
          </a:p>
          <a:p>
            <a:pPr algn="l" marL="636827" indent="-318413" lvl="1">
              <a:lnSpc>
                <a:spcPts val="4129"/>
              </a:lnSpc>
              <a:buFont typeface="Arial"/>
              <a:buChar char="•"/>
            </a:pPr>
            <a:r>
              <a:rPr lang="en-US" b="true" sz="294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Basic Image Operations</a:t>
            </a:r>
          </a:p>
          <a:p>
            <a:pPr algn="l">
              <a:lnSpc>
                <a:spcPts val="4129"/>
              </a:lnSpc>
            </a:pPr>
          </a:p>
          <a:p>
            <a:pPr algn="l" marL="636827" indent="-318413" lvl="1">
              <a:lnSpc>
                <a:spcPts val="4129"/>
              </a:lnSpc>
              <a:buFont typeface="Arial"/>
              <a:buChar char="•"/>
            </a:pPr>
            <a:r>
              <a:rPr lang="en-US" b="true" sz="294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Convolution 2D (Conv2D)</a:t>
            </a:r>
          </a:p>
          <a:p>
            <a:pPr algn="l">
              <a:lnSpc>
                <a:spcPts val="4129"/>
              </a:lnSpc>
            </a:pPr>
          </a:p>
          <a:p>
            <a:pPr algn="l" marL="636827" indent="-318413" lvl="1">
              <a:lnSpc>
                <a:spcPts val="4129"/>
              </a:lnSpc>
              <a:buFont typeface="Arial"/>
              <a:buChar char="•"/>
            </a:pPr>
            <a:r>
              <a:rPr lang="en-US" b="true" sz="294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Edge Detection </a:t>
            </a:r>
          </a:p>
          <a:p>
            <a:pPr algn="l">
              <a:lnSpc>
                <a:spcPts val="4129"/>
              </a:lnSpc>
            </a:pPr>
          </a:p>
          <a:p>
            <a:pPr algn="l" marL="636827" indent="-318413" lvl="1">
              <a:lnSpc>
                <a:spcPts val="4129"/>
              </a:lnSpc>
              <a:buFont typeface="Arial"/>
              <a:buChar char="•"/>
            </a:pPr>
            <a:r>
              <a:rPr lang="en-US" b="true" sz="294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Image Segmentation</a:t>
            </a:r>
          </a:p>
          <a:p>
            <a:pPr algn="l">
              <a:lnSpc>
                <a:spcPts val="4129"/>
              </a:lnSpc>
            </a:pPr>
          </a:p>
          <a:p>
            <a:pPr algn="l">
              <a:lnSpc>
                <a:spcPts val="4129"/>
              </a:lnSpc>
            </a:pPr>
          </a:p>
          <a:p>
            <a:pPr algn="l">
              <a:lnSpc>
                <a:spcPts val="4129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5579303" y="9008688"/>
            <a:ext cx="2556708" cy="1042071"/>
          </a:xfrm>
          <a:custGeom>
            <a:avLst/>
            <a:gdLst/>
            <a:ahLst/>
            <a:cxnLst/>
            <a:rect r="r" b="b" t="t" l="l"/>
            <a:pathLst>
              <a:path h="1042071" w="2556708">
                <a:moveTo>
                  <a:pt x="0" y="0"/>
                </a:moveTo>
                <a:lnTo>
                  <a:pt x="2556708" y="0"/>
                </a:lnTo>
                <a:lnTo>
                  <a:pt x="2556708" y="1042070"/>
                </a:lnTo>
                <a:lnTo>
                  <a:pt x="0" y="10420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767060" y="990600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4476530" y="4617586"/>
            <a:ext cx="9643384" cy="5332600"/>
          </a:xfrm>
          <a:custGeom>
            <a:avLst/>
            <a:gdLst/>
            <a:ahLst/>
            <a:cxnLst/>
            <a:rect r="r" b="b" t="t" l="l"/>
            <a:pathLst>
              <a:path h="5332600" w="9643384">
                <a:moveTo>
                  <a:pt x="0" y="0"/>
                </a:moveTo>
                <a:lnTo>
                  <a:pt x="9643384" y="0"/>
                </a:lnTo>
                <a:lnTo>
                  <a:pt x="9643384" y="5332600"/>
                </a:lnTo>
                <a:lnTo>
                  <a:pt x="0" y="5332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599709"/>
            <a:ext cx="8115300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Edge Detection</a:t>
            </a: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41506" y="1861077"/>
            <a:ext cx="17129224" cy="2160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5565" indent="-332783" lvl="1">
              <a:lnSpc>
                <a:spcPts val="4315"/>
              </a:lnSpc>
              <a:buFont typeface="Arial"/>
              <a:buChar char="•"/>
            </a:pPr>
            <a:r>
              <a:rPr lang="en-US" b="true" sz="3082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Edges define the boundaries of objects by highlighting sharp changes in pixel intensity.</a:t>
            </a:r>
          </a:p>
          <a:p>
            <a:pPr algn="l" marL="665565" indent="-332783" lvl="1">
              <a:lnSpc>
                <a:spcPts val="4315"/>
              </a:lnSpc>
              <a:buFont typeface="Arial"/>
              <a:buChar char="•"/>
            </a:pPr>
            <a:r>
              <a:rPr lang="en-US" b="true" sz="3082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Techniques:</a:t>
            </a:r>
          </a:p>
          <a:p>
            <a:pPr algn="l" marL="665565" indent="-332783" lvl="1">
              <a:lnSpc>
                <a:spcPts val="4315"/>
              </a:lnSpc>
              <a:buFont typeface="Arial"/>
              <a:buChar char="•"/>
            </a:pPr>
            <a:r>
              <a:rPr lang="en-US" b="true" sz="3082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Gradient Operators (Sobel, Prewitt): Compute gradients in the image.</a:t>
            </a:r>
          </a:p>
          <a:p>
            <a:pPr algn="l" marL="665565" indent="-332783" lvl="1">
              <a:lnSpc>
                <a:spcPts val="4315"/>
              </a:lnSpc>
              <a:buFont typeface="Arial"/>
              <a:buChar char="•"/>
            </a:pPr>
            <a:r>
              <a:rPr lang="en-US" b="true" sz="3082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Canny Edge Detector: A multi-stage algorithm that provides robust edge detection.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5579303" y="9008688"/>
            <a:ext cx="2556708" cy="1042071"/>
          </a:xfrm>
          <a:custGeom>
            <a:avLst/>
            <a:gdLst/>
            <a:ahLst/>
            <a:cxnLst/>
            <a:rect r="r" b="b" t="t" l="l"/>
            <a:pathLst>
              <a:path h="1042071" w="2556708">
                <a:moveTo>
                  <a:pt x="0" y="0"/>
                </a:moveTo>
                <a:lnTo>
                  <a:pt x="2556708" y="0"/>
                </a:lnTo>
                <a:lnTo>
                  <a:pt x="2556708" y="1042070"/>
                </a:lnTo>
                <a:lnTo>
                  <a:pt x="0" y="10420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4816593" cy="2833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14350" y="2266830"/>
            <a:ext cx="17259300" cy="1259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359"/>
              </a:lnSpc>
              <a:spcBef>
                <a:spcPct val="0"/>
              </a:spcBef>
            </a:pPr>
            <a:r>
              <a:rPr lang="en-US" b="true" sz="7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Session 2: Image Pre-processing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14350" y="4695112"/>
            <a:ext cx="19314460" cy="1160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519"/>
              </a:lnSpc>
              <a:spcBef>
                <a:spcPct val="0"/>
              </a:spcBef>
            </a:pPr>
            <a:r>
              <a:rPr lang="en-US" sz="6799" i="true">
                <a:solidFill>
                  <a:srgbClr val="0F4662"/>
                </a:solidFill>
                <a:latin typeface="Cormorant Garamond Italics"/>
                <a:ea typeface="Cormorant Garamond Italics"/>
                <a:cs typeface="Cormorant Garamond Italics"/>
                <a:sym typeface="Cormorant Garamond Italics"/>
              </a:rPr>
              <a:t>Image Segmentation</a:t>
            </a:r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449761" y="0"/>
            <a:ext cx="9838239" cy="10287000"/>
            <a:chOff x="0" y="0"/>
            <a:chExt cx="2591141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91141" cy="2709333"/>
            </a:xfrm>
            <a:custGeom>
              <a:avLst/>
              <a:gdLst/>
              <a:ahLst/>
              <a:cxnLst/>
              <a:rect r="r" b="b" t="t" l="l"/>
              <a:pathLst>
                <a:path h="2709333" w="2591141">
                  <a:moveTo>
                    <a:pt x="0" y="0"/>
                  </a:moveTo>
                  <a:lnTo>
                    <a:pt x="2591141" y="0"/>
                  </a:lnTo>
                  <a:lnTo>
                    <a:pt x="259114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2591141" cy="2833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028700" y="974152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0767060" y="1028700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028700" y="599709"/>
            <a:ext cx="9480749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Image Segmentation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69720" y="2606484"/>
            <a:ext cx="14648492" cy="3798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b="true" sz="27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The process of partitioning an image into meaningful regions or segments.</a:t>
            </a:r>
          </a:p>
          <a:p>
            <a:pPr algn="l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b="true" sz="27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Why Segment?</a:t>
            </a:r>
          </a:p>
          <a:p>
            <a:pPr algn="l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b="true" sz="27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To isolate objects or regions for further analysis (e.g., separating a foreground object from the background).</a:t>
            </a:r>
          </a:p>
          <a:p>
            <a:pPr algn="l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b="true" sz="27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Common Methods:</a:t>
            </a:r>
          </a:p>
          <a:p>
            <a:pPr algn="l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b="true" sz="27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Thresholding: Dividing pixels based on intensity values.</a:t>
            </a:r>
          </a:p>
          <a:p>
            <a:pPr algn="l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b="true" sz="27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Clustering (e.g., K-means): Grouping pixels with similar characteristics</a:t>
            </a:r>
          </a:p>
          <a:p>
            <a:pPr algn="l">
              <a:lnSpc>
                <a:spcPts val="3779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5579303" y="9008688"/>
            <a:ext cx="2556708" cy="1042071"/>
          </a:xfrm>
          <a:custGeom>
            <a:avLst/>
            <a:gdLst/>
            <a:ahLst/>
            <a:cxnLst/>
            <a:rect r="r" b="b" t="t" l="l"/>
            <a:pathLst>
              <a:path h="1042071" w="2556708">
                <a:moveTo>
                  <a:pt x="0" y="0"/>
                </a:moveTo>
                <a:lnTo>
                  <a:pt x="2556708" y="0"/>
                </a:lnTo>
                <a:lnTo>
                  <a:pt x="2556708" y="1042070"/>
                </a:lnTo>
                <a:lnTo>
                  <a:pt x="0" y="10420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449761" y="0"/>
            <a:ext cx="9838239" cy="10287000"/>
            <a:chOff x="0" y="0"/>
            <a:chExt cx="2591141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91141" cy="2709333"/>
            </a:xfrm>
            <a:custGeom>
              <a:avLst/>
              <a:gdLst/>
              <a:ahLst/>
              <a:cxnLst/>
              <a:rect r="r" b="b" t="t" l="l"/>
              <a:pathLst>
                <a:path h="2709333" w="2591141">
                  <a:moveTo>
                    <a:pt x="0" y="0"/>
                  </a:moveTo>
                  <a:lnTo>
                    <a:pt x="2591141" y="0"/>
                  </a:lnTo>
                  <a:lnTo>
                    <a:pt x="259114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2591141" cy="2833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028700" y="974152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0767060" y="1028700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3048615" y="2675143"/>
            <a:ext cx="12190770" cy="6038062"/>
          </a:xfrm>
          <a:custGeom>
            <a:avLst/>
            <a:gdLst/>
            <a:ahLst/>
            <a:cxnLst/>
            <a:rect r="r" b="b" t="t" l="l"/>
            <a:pathLst>
              <a:path h="6038062" w="12190770">
                <a:moveTo>
                  <a:pt x="0" y="0"/>
                </a:moveTo>
                <a:lnTo>
                  <a:pt x="12190770" y="0"/>
                </a:lnTo>
                <a:lnTo>
                  <a:pt x="12190770" y="6038061"/>
                </a:lnTo>
                <a:lnTo>
                  <a:pt x="0" y="60380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599709"/>
            <a:ext cx="9480749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Image Segmentation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5579303" y="9008688"/>
            <a:ext cx="2556708" cy="1042071"/>
          </a:xfrm>
          <a:custGeom>
            <a:avLst/>
            <a:gdLst/>
            <a:ahLst/>
            <a:cxnLst/>
            <a:rect r="r" b="b" t="t" l="l"/>
            <a:pathLst>
              <a:path h="1042071" w="2556708">
                <a:moveTo>
                  <a:pt x="0" y="0"/>
                </a:moveTo>
                <a:lnTo>
                  <a:pt x="2556708" y="0"/>
                </a:lnTo>
                <a:lnTo>
                  <a:pt x="2556708" y="1042070"/>
                </a:lnTo>
                <a:lnTo>
                  <a:pt x="0" y="10420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8575" y="0"/>
            <a:ext cx="18288000" cy="10287000"/>
            <a:chOff x="0" y="0"/>
            <a:chExt cx="481659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4816593" cy="2833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832835" y="4104312"/>
            <a:ext cx="6622331" cy="1859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5118"/>
              </a:lnSpc>
              <a:spcBef>
                <a:spcPct val="0"/>
              </a:spcBef>
            </a:pPr>
            <a:r>
              <a:rPr lang="en-US" sz="10799" i="true">
                <a:solidFill>
                  <a:srgbClr val="0F4662"/>
                </a:solidFill>
                <a:latin typeface="Cormorant Garamond Italics"/>
                <a:ea typeface="Cormorant Garamond Italics"/>
                <a:cs typeface="Cormorant Garamond Italics"/>
                <a:sym typeface="Cormorant Garamond Italics"/>
              </a:rPr>
              <a:t>Any question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8304001" y="1116666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304001" y="9008400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8" id="8"/>
          <p:cNvSpPr/>
          <p:nvPr/>
        </p:nvSpPr>
        <p:spPr>
          <a:xfrm>
            <a:off x="5897880" y="221508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5897880" y="815988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42710" y="3369664"/>
            <a:ext cx="11402580" cy="3185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009"/>
              </a:lnSpc>
              <a:spcBef>
                <a:spcPct val="0"/>
              </a:spcBef>
            </a:pPr>
            <a:r>
              <a:rPr lang="en-US" b="true" sz="18577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Thank you</a:t>
            </a:r>
          </a:p>
        </p:txBody>
      </p:sp>
      <p:sp>
        <p:nvSpPr>
          <p:cNvPr name="AutoShape 3" id="3"/>
          <p:cNvSpPr/>
          <p:nvPr/>
        </p:nvSpPr>
        <p:spPr>
          <a:xfrm>
            <a:off x="5897880" y="221508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304001" y="1116666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5897880" y="815988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8275426" y="9008400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4816593" cy="2833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366523" y="4039235"/>
            <a:ext cx="13053915" cy="1160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519"/>
              </a:lnSpc>
              <a:spcBef>
                <a:spcPct val="0"/>
              </a:spcBef>
            </a:pPr>
            <a:r>
              <a:rPr lang="en-US" sz="6799" i="true">
                <a:solidFill>
                  <a:srgbClr val="0F4662"/>
                </a:solidFill>
                <a:latin typeface="Cormorant Garamond Italics"/>
                <a:ea typeface="Cormorant Garamond Italics"/>
                <a:cs typeface="Cormorant Garamond Italics"/>
                <a:sym typeface="Cormorant Garamond Italics"/>
              </a:rPr>
              <a:t> </a:t>
            </a:r>
            <a:r>
              <a:rPr lang="en-US" sz="6799" i="true">
                <a:solidFill>
                  <a:srgbClr val="0F4662"/>
                </a:solidFill>
                <a:latin typeface="Cormorant Garamond Italics"/>
                <a:ea typeface="Cormorant Garamond Italics"/>
                <a:cs typeface="Cormorant Garamond Italics"/>
                <a:sym typeface="Cormorant Garamond Italics"/>
              </a:rPr>
              <a:t>Regular Expressions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465508"/>
            <a:ext cx="17259300" cy="1259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359"/>
              </a:lnSpc>
              <a:spcBef>
                <a:spcPct val="0"/>
              </a:spcBef>
            </a:pPr>
            <a:r>
              <a:rPr lang="en-US" b="true" sz="7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Session 1: Text Pre-Processing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190947" y="29506"/>
            <a:ext cx="4194107" cy="10271151"/>
            <a:chOff x="0" y="0"/>
            <a:chExt cx="1104621" cy="27051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621" cy="2705159"/>
            </a:xfrm>
            <a:custGeom>
              <a:avLst/>
              <a:gdLst/>
              <a:ahLst/>
              <a:cxnLst/>
              <a:rect r="r" b="b" t="t" l="l"/>
              <a:pathLst>
                <a:path h="2705159" w="1104621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8974931"/>
            <a:ext cx="1905000" cy="283369"/>
          </a:xfrm>
          <a:custGeom>
            <a:avLst/>
            <a:gdLst/>
            <a:ahLst/>
            <a:cxnLst/>
            <a:rect r="r" b="b" t="t" l="l"/>
            <a:pathLst>
              <a:path h="283369" w="1905000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44366" y="2572324"/>
            <a:ext cx="11706330" cy="2435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29"/>
              </a:lnSpc>
            </a:pPr>
            <a:r>
              <a:rPr lang="en-US" sz="28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• A regular expression is a sequence of characters that specifies a search pattern in text</a:t>
            </a:r>
            <a:r>
              <a:rPr lang="en-US" sz="28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</a:p>
          <a:p>
            <a:pPr algn="l">
              <a:lnSpc>
                <a:spcPts val="4929"/>
              </a:lnSpc>
            </a:pPr>
          </a:p>
          <a:p>
            <a:pPr algn="l" marL="0" indent="0" lvl="0">
              <a:lnSpc>
                <a:spcPts val="4929"/>
              </a:lnSpc>
            </a:pPr>
            <a:r>
              <a:rPr lang="en-US" sz="28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• 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546901" y="4725029"/>
            <a:ext cx="11301259" cy="3461011"/>
          </a:xfrm>
          <a:custGeom>
            <a:avLst/>
            <a:gdLst/>
            <a:ahLst/>
            <a:cxnLst/>
            <a:rect r="r" b="b" t="t" l="l"/>
            <a:pathLst>
              <a:path h="3461011" w="11301259">
                <a:moveTo>
                  <a:pt x="0" y="0"/>
                </a:moveTo>
                <a:lnTo>
                  <a:pt x="11301259" y="0"/>
                </a:lnTo>
                <a:lnTo>
                  <a:pt x="11301259" y="3461010"/>
                </a:lnTo>
                <a:lnTo>
                  <a:pt x="0" y="34610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599709"/>
            <a:ext cx="939024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 </a:t>
            </a: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Regular Expressions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5579303" y="9008688"/>
            <a:ext cx="2556708" cy="1042071"/>
          </a:xfrm>
          <a:custGeom>
            <a:avLst/>
            <a:gdLst/>
            <a:ahLst/>
            <a:cxnLst/>
            <a:rect r="r" b="b" t="t" l="l"/>
            <a:pathLst>
              <a:path h="1042071" w="2556708">
                <a:moveTo>
                  <a:pt x="0" y="0"/>
                </a:moveTo>
                <a:lnTo>
                  <a:pt x="2556708" y="0"/>
                </a:lnTo>
                <a:lnTo>
                  <a:pt x="2556708" y="1042070"/>
                </a:lnTo>
                <a:lnTo>
                  <a:pt x="0" y="104207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190947" y="15849"/>
            <a:ext cx="4194107" cy="10271151"/>
            <a:chOff x="0" y="0"/>
            <a:chExt cx="1104621" cy="27051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621" cy="2705159"/>
            </a:xfrm>
            <a:custGeom>
              <a:avLst/>
              <a:gdLst/>
              <a:ahLst/>
              <a:cxnLst/>
              <a:rect r="r" b="b" t="t" l="l"/>
              <a:pathLst>
                <a:path h="2705159" w="1104621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8974931"/>
            <a:ext cx="1905000" cy="283369"/>
          </a:xfrm>
          <a:custGeom>
            <a:avLst/>
            <a:gdLst/>
            <a:ahLst/>
            <a:cxnLst/>
            <a:rect r="r" b="b" t="t" l="l"/>
            <a:pathLst>
              <a:path h="283369" w="1905000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94225" y="4425381"/>
            <a:ext cx="7651809" cy="2482094"/>
          </a:xfrm>
          <a:custGeom>
            <a:avLst/>
            <a:gdLst/>
            <a:ahLst/>
            <a:cxnLst/>
            <a:rect r="r" b="b" t="t" l="l"/>
            <a:pathLst>
              <a:path h="2482094" w="7651809">
                <a:moveTo>
                  <a:pt x="0" y="0"/>
                </a:moveTo>
                <a:lnTo>
                  <a:pt x="7651809" y="0"/>
                </a:lnTo>
                <a:lnTo>
                  <a:pt x="7651809" y="2482094"/>
                </a:lnTo>
                <a:lnTo>
                  <a:pt x="0" y="24820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415" r="0" b="-415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94225" y="6907475"/>
            <a:ext cx="10316521" cy="1902719"/>
          </a:xfrm>
          <a:custGeom>
            <a:avLst/>
            <a:gdLst/>
            <a:ahLst/>
            <a:cxnLst/>
            <a:rect r="r" b="b" t="t" l="l"/>
            <a:pathLst>
              <a:path h="1902719" w="10316521">
                <a:moveTo>
                  <a:pt x="0" y="0"/>
                </a:moveTo>
                <a:lnTo>
                  <a:pt x="10316522" y="0"/>
                </a:lnTo>
                <a:lnTo>
                  <a:pt x="10316522" y="1902719"/>
                </a:lnTo>
                <a:lnTo>
                  <a:pt x="0" y="190271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53" r="0" b="-153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94225" y="1542049"/>
            <a:ext cx="11706330" cy="2435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29"/>
              </a:lnSpc>
            </a:pPr>
          </a:p>
          <a:p>
            <a:pPr algn="l" marL="0" indent="0" lvl="0">
              <a:lnSpc>
                <a:spcPts val="4929"/>
              </a:lnSpc>
            </a:pPr>
            <a:r>
              <a:rPr lang="en-US" sz="28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• Use Cases for Regex: – Parsing documents with expected component structure – e.g. remove certain sections from emails – Validating User Input: e.g. does email match xxx@xxx.com?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599709"/>
            <a:ext cx="939024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 </a:t>
            </a: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Regular Expressions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5579303" y="9008688"/>
            <a:ext cx="2556708" cy="1042071"/>
          </a:xfrm>
          <a:custGeom>
            <a:avLst/>
            <a:gdLst/>
            <a:ahLst/>
            <a:cxnLst/>
            <a:rect r="r" b="b" t="t" l="l"/>
            <a:pathLst>
              <a:path h="1042071" w="2556708">
                <a:moveTo>
                  <a:pt x="0" y="0"/>
                </a:moveTo>
                <a:lnTo>
                  <a:pt x="2556708" y="0"/>
                </a:lnTo>
                <a:lnTo>
                  <a:pt x="2556708" y="1042070"/>
                </a:lnTo>
                <a:lnTo>
                  <a:pt x="0" y="10420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4816593" cy="2833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366523" y="4039235"/>
            <a:ext cx="13053915" cy="1160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519"/>
              </a:lnSpc>
              <a:spcBef>
                <a:spcPct val="0"/>
              </a:spcBef>
            </a:pPr>
            <a:r>
              <a:rPr lang="en-US" sz="6799" i="true">
                <a:solidFill>
                  <a:srgbClr val="0F4662"/>
                </a:solidFill>
                <a:latin typeface="Cormorant Garamond Italics"/>
                <a:ea typeface="Cormorant Garamond Italics"/>
                <a:cs typeface="Cormorant Garamond Italics"/>
                <a:sym typeface="Cormorant Garamond Italics"/>
              </a:rPr>
              <a:t>Tokenization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465508"/>
            <a:ext cx="17259300" cy="1259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359"/>
              </a:lnSpc>
              <a:spcBef>
                <a:spcPct val="0"/>
              </a:spcBef>
            </a:pPr>
            <a:r>
              <a:rPr lang="en-US" b="true" sz="7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Session 1: Text Pre-Processing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276672" y="43684"/>
            <a:ext cx="4194107" cy="10271151"/>
            <a:chOff x="0" y="0"/>
            <a:chExt cx="1104621" cy="27051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621" cy="2705159"/>
            </a:xfrm>
            <a:custGeom>
              <a:avLst/>
              <a:gdLst/>
              <a:ahLst/>
              <a:cxnLst/>
              <a:rect r="r" b="b" t="t" l="l"/>
              <a:pathLst>
                <a:path h="2705159" w="1104621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8974931"/>
            <a:ext cx="1905000" cy="283369"/>
          </a:xfrm>
          <a:custGeom>
            <a:avLst/>
            <a:gdLst/>
            <a:ahLst/>
            <a:cxnLst/>
            <a:rect r="r" b="b" t="t" l="l"/>
            <a:pathLst>
              <a:path h="283369" w="1905000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599709"/>
            <a:ext cx="939024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Tokenization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836413"/>
            <a:ext cx="10221489" cy="6638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97"/>
              </a:lnSpc>
            </a:pPr>
            <a:r>
              <a:rPr lang="en-US" sz="378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Tokenization is a key (and mandatory) aspect of working with text data.</a:t>
            </a:r>
          </a:p>
          <a:p>
            <a:pPr algn="l">
              <a:lnSpc>
                <a:spcPts val="5297"/>
              </a:lnSpc>
            </a:pPr>
          </a:p>
          <a:p>
            <a:pPr algn="l">
              <a:lnSpc>
                <a:spcPts val="5297"/>
              </a:lnSpc>
            </a:pPr>
            <a:r>
              <a:rPr lang="en-US" sz="378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Splitting raw text into small units (tokens)for processing:</a:t>
            </a:r>
          </a:p>
          <a:p>
            <a:pPr algn="l">
              <a:lnSpc>
                <a:spcPts val="5297"/>
              </a:lnSpc>
            </a:pPr>
          </a:p>
          <a:p>
            <a:pPr algn="l">
              <a:lnSpc>
                <a:spcPts val="5297"/>
              </a:lnSpc>
            </a:pPr>
            <a:r>
              <a:rPr lang="en-US" sz="378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– Words </a:t>
            </a:r>
          </a:p>
          <a:p>
            <a:pPr algn="l">
              <a:lnSpc>
                <a:spcPts val="5297"/>
              </a:lnSpc>
            </a:pPr>
            <a:r>
              <a:rPr lang="en-US" sz="378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– Sentences </a:t>
            </a:r>
          </a:p>
          <a:p>
            <a:pPr algn="l">
              <a:lnSpc>
                <a:spcPts val="5297"/>
              </a:lnSpc>
            </a:pPr>
            <a:r>
              <a:rPr lang="en-US" sz="378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– N-grams</a:t>
            </a:r>
          </a:p>
          <a:p>
            <a:pPr algn="l">
              <a:lnSpc>
                <a:spcPts val="5297"/>
              </a:lnSpc>
              <a:spcBef>
                <a:spcPct val="0"/>
              </a:spcBef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5579303" y="9008688"/>
            <a:ext cx="2556708" cy="1042071"/>
          </a:xfrm>
          <a:custGeom>
            <a:avLst/>
            <a:gdLst/>
            <a:ahLst/>
            <a:cxnLst/>
            <a:rect r="r" b="b" t="t" l="l"/>
            <a:pathLst>
              <a:path h="1042071" w="2556708">
                <a:moveTo>
                  <a:pt x="0" y="0"/>
                </a:moveTo>
                <a:lnTo>
                  <a:pt x="2556708" y="0"/>
                </a:lnTo>
                <a:lnTo>
                  <a:pt x="2556708" y="1042070"/>
                </a:lnTo>
                <a:lnTo>
                  <a:pt x="0" y="10420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DAGgPEC8lIc</dc:identifier>
  <dcterms:modified xsi:type="dcterms:W3CDTF">2011-08-01T06:04:30Z</dcterms:modified>
  <cp:revision>1</cp:revision>
  <dc:title>Copy of White Blue Simple Modern Enhancing Sales Strategy Presentation</dc:title>
</cp:coreProperties>
</file>