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Yeseva One" charset="1" panose="00000500000000000000"/>
      <p:regular r:id="rId38"/>
    </p:embeddedFont>
    <p:embeddedFont>
      <p:font typeface="Poppins" charset="1" panose="00000500000000000000"/>
      <p:regular r:id="rId39"/>
    </p:embeddedFont>
    <p:embeddedFont>
      <p:font typeface="Libre Baskerville" charset="1" panose="02000000000000000000"/>
      <p:regular r:id="rId40"/>
    </p:embeddedFont>
    <p:embeddedFont>
      <p:font typeface="Roboto Bold" charset="1" panose="02000000000000000000"/>
      <p:regular r:id="rId41"/>
    </p:embeddedFont>
    <p:embeddedFont>
      <p:font typeface="Libre Baskerville Bold" charset="1" panose="02000000000000000000"/>
      <p:regular r:id="rId42"/>
    </p:embeddedFont>
    <p:embeddedFont>
      <p:font typeface="Abril Fatface" charset="1" panose="02000503000000020003"/>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22675"/>
            <a:ext cx="11491532" cy="3961080"/>
          </a:xfrm>
          <a:prstGeom prst="rect">
            <a:avLst/>
          </a:prstGeom>
        </p:spPr>
        <p:txBody>
          <a:bodyPr anchor="t" rtlCol="false" tIns="0" lIns="0" bIns="0" rIns="0">
            <a:spAutoFit/>
          </a:bodyPr>
          <a:lstStyle/>
          <a:p>
            <a:pPr algn="ctr">
              <a:lnSpc>
                <a:spcPts val="11372"/>
              </a:lnSpc>
            </a:pPr>
            <a:r>
              <a:rPr lang="en-US" sz="11372">
                <a:solidFill>
                  <a:srgbClr val="1CA29B"/>
                </a:solidFill>
                <a:latin typeface="Yeseva One"/>
                <a:ea typeface="Yeseva One"/>
                <a:cs typeface="Yeseva One"/>
                <a:sym typeface="Yeseva One"/>
              </a:rPr>
              <a:t>Data Pre-Processing</a:t>
            </a:r>
          </a:p>
          <a:p>
            <a:pPr algn="ctr">
              <a:lnSpc>
                <a:spcPts val="4573"/>
              </a:lnSpc>
            </a:pPr>
          </a:p>
          <a:p>
            <a:pPr algn="ctr">
              <a:lnSpc>
                <a:spcPts val="4273"/>
              </a:lnSpc>
            </a:pPr>
            <a:r>
              <a:rPr lang="en-US" sz="4273">
                <a:solidFill>
                  <a:srgbClr val="000000"/>
                </a:solidFill>
                <a:latin typeface="Poppins"/>
                <a:ea typeface="Poppins"/>
                <a:cs typeface="Poppins"/>
                <a:sym typeface="Poppins"/>
              </a:rPr>
              <a:t>In Machine Learning</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IEEE</a:t>
            </a:r>
          </a:p>
        </p:txBody>
      </p:sp>
      <p:sp>
        <p:nvSpPr>
          <p:cNvPr name="Freeform 7" id="7"/>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40013" y="72322"/>
            <a:ext cx="2376305" cy="2376305"/>
          </a:xfrm>
          <a:custGeom>
            <a:avLst/>
            <a:gdLst/>
            <a:ahLst/>
            <a:cxnLst/>
            <a:rect r="r" b="b" t="t" l="l"/>
            <a:pathLst>
              <a:path h="2376305" w="2376305">
                <a:moveTo>
                  <a:pt x="0" y="0"/>
                </a:moveTo>
                <a:lnTo>
                  <a:pt x="2376304" y="0"/>
                </a:lnTo>
                <a:lnTo>
                  <a:pt x="2376304" y="2376305"/>
                </a:lnTo>
                <a:lnTo>
                  <a:pt x="0" y="2376305"/>
                </a:lnTo>
                <a:lnTo>
                  <a:pt x="0" y="0"/>
                </a:lnTo>
                <a:close/>
              </a:path>
            </a:pathLst>
          </a:custGeom>
          <a:blipFill>
            <a:blip r:embed="rId8"/>
            <a:stretch>
              <a:fillRect l="0" t="0" r="0" b="0"/>
            </a:stretch>
          </a:blipFill>
        </p:spPr>
      </p:sp>
      <p:sp>
        <p:nvSpPr>
          <p:cNvPr name="Freeform 9" id="9"/>
          <p:cNvSpPr/>
          <p:nvPr/>
        </p:nvSpPr>
        <p:spPr>
          <a:xfrm flipH="false" flipV="false" rot="0">
            <a:off x="12326437" y="8624323"/>
            <a:ext cx="5706769" cy="1662677"/>
          </a:xfrm>
          <a:custGeom>
            <a:avLst/>
            <a:gdLst/>
            <a:ahLst/>
            <a:cxnLst/>
            <a:rect r="r" b="b" t="t" l="l"/>
            <a:pathLst>
              <a:path h="1662677" w="5706769">
                <a:moveTo>
                  <a:pt x="0" y="0"/>
                </a:moveTo>
                <a:lnTo>
                  <a:pt x="5706769" y="0"/>
                </a:lnTo>
                <a:lnTo>
                  <a:pt x="5706769" y="1662677"/>
                </a:lnTo>
                <a:lnTo>
                  <a:pt x="0" y="1662677"/>
                </a:lnTo>
                <a:lnTo>
                  <a:pt x="0" y="0"/>
                </a:lnTo>
                <a:close/>
              </a:path>
            </a:pathLst>
          </a:custGeom>
          <a:blipFill>
            <a:blip r:embed="rId9"/>
            <a:stretch>
              <a:fillRect l="0" t="0" r="0" b="0"/>
            </a:stretch>
          </a:blipFill>
        </p:spPr>
      </p:sp>
      <p:sp>
        <p:nvSpPr>
          <p:cNvPr name="TextBox 10" id="10"/>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Galala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895648" y="1422400"/>
            <a:ext cx="8496705" cy="2354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Standardizing Data Formats</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668267" y="4981575"/>
            <a:ext cx="12951465" cy="3523313"/>
          </a:xfrm>
          <a:prstGeom prst="rect">
            <a:avLst/>
          </a:prstGeom>
        </p:spPr>
        <p:txBody>
          <a:bodyPr anchor="t" rtlCol="false" tIns="0" lIns="0" bIns="0" rIns="0">
            <a:spAutoFit/>
          </a:bodyPr>
          <a:lstStyle/>
          <a:p>
            <a:pPr algn="ctr" marL="715657" indent="-357828" lvl="1">
              <a:lnSpc>
                <a:spcPts val="5635"/>
              </a:lnSpc>
              <a:buFont typeface="Arial"/>
              <a:buChar char="•"/>
            </a:pPr>
            <a:r>
              <a:rPr lang="en-US" b="true" sz="3314">
                <a:solidFill>
                  <a:srgbClr val="000000"/>
                </a:solidFill>
                <a:latin typeface="Libre Baskerville Bold"/>
                <a:ea typeface="Libre Baskerville Bold"/>
                <a:cs typeface="Libre Baskerville Bold"/>
                <a:sym typeface="Libre Baskerville Bold"/>
              </a:rPr>
              <a:t>Different data formats can cause confusion, especially with dates or text fields.</a:t>
            </a:r>
          </a:p>
          <a:p>
            <a:pPr algn="ctr" marL="715657" indent="-357828" lvl="1">
              <a:lnSpc>
                <a:spcPts val="5635"/>
              </a:lnSpc>
              <a:buFont typeface="Arial"/>
              <a:buChar char="•"/>
            </a:pPr>
            <a:r>
              <a:rPr lang="en-US" b="true" sz="3314">
                <a:solidFill>
                  <a:srgbClr val="000000"/>
                </a:solidFill>
                <a:latin typeface="Libre Baskerville Bold"/>
                <a:ea typeface="Libre Baskerville Bold"/>
                <a:cs typeface="Libre Baskerville Bold"/>
                <a:sym typeface="Libre Baskerville Bold"/>
              </a:rPr>
              <a:t>Examples: Converting date formats to be consistent, changing all text to lowercase for uniformity.</a:t>
            </a:r>
          </a:p>
          <a:p>
            <a:pPr algn="ctr">
              <a:lnSpc>
                <a:spcPts val="563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322895" y="3768649"/>
            <a:ext cx="8821105" cy="3998525"/>
            <a:chOff x="0" y="0"/>
            <a:chExt cx="11761473" cy="5331366"/>
          </a:xfrm>
        </p:grpSpPr>
        <p:pic>
          <p:nvPicPr>
            <p:cNvPr name="Picture 7" id="7"/>
            <p:cNvPicPr>
              <a:picLocks noChangeAspect="true"/>
            </p:cNvPicPr>
            <p:nvPr/>
          </p:nvPicPr>
          <p:blipFill>
            <a:blip r:embed="rId8"/>
            <a:srcRect l="0" t="19780" r="0" b="19780"/>
            <a:stretch>
              <a:fillRect/>
            </a:stretch>
          </p:blipFill>
          <p:spPr>
            <a:xfrm flipH="false" flipV="false">
              <a:off x="0" y="0"/>
              <a:ext cx="11761473" cy="5331366"/>
            </a:xfrm>
            <a:prstGeom prst="rect">
              <a:avLst/>
            </a:prstGeom>
          </p:spPr>
        </p:pic>
      </p:grpSp>
      <p:sp>
        <p:nvSpPr>
          <p:cNvPr name="TextBox 8" id="8"/>
          <p:cNvSpPr txBox="true"/>
          <p:nvPr/>
        </p:nvSpPr>
        <p:spPr>
          <a:xfrm rot="0">
            <a:off x="564735" y="618351"/>
            <a:ext cx="8579265" cy="3497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Business problem</a:t>
            </a:r>
          </a:p>
          <a:p>
            <a:pPr algn="ctr">
              <a:lnSpc>
                <a:spcPts val="9060"/>
              </a:lnSpc>
            </a:pPr>
          </a:p>
        </p:txBody>
      </p:sp>
      <p:sp>
        <p:nvSpPr>
          <p:cNvPr name="TextBox 9" id="9"/>
          <p:cNvSpPr txBox="true"/>
          <p:nvPr/>
        </p:nvSpPr>
        <p:spPr>
          <a:xfrm rot="0">
            <a:off x="9367504" y="403517"/>
            <a:ext cx="9144000" cy="9496425"/>
          </a:xfrm>
          <a:prstGeom prst="rect">
            <a:avLst/>
          </a:prstGeom>
        </p:spPr>
        <p:txBody>
          <a:bodyPr anchor="t" rtlCol="false" tIns="0" lIns="0" bIns="0" rIns="0">
            <a:spAutoFit/>
          </a:bodyPr>
          <a:lstStyle/>
          <a:p>
            <a:pPr algn="l">
              <a:lnSpc>
                <a:spcPts val="4732"/>
              </a:lnSpc>
            </a:pPr>
            <a:r>
              <a:rPr lang="en-US" sz="3380">
                <a:solidFill>
                  <a:srgbClr val="000000"/>
                </a:solidFill>
                <a:latin typeface="Libre Baskerville"/>
                <a:ea typeface="Libre Baskerville"/>
                <a:cs typeface="Libre Baskerville"/>
                <a:sym typeface="Libre Baskerville"/>
              </a:rPr>
              <a:t>Imagine a company analyzing customer orders. Their data includes:</a:t>
            </a:r>
          </a:p>
          <a:p>
            <a:pPr algn="l" marL="729802" indent="-364901" lvl="1">
              <a:lnSpc>
                <a:spcPts val="4732"/>
              </a:lnSpc>
              <a:buFont typeface="Arial"/>
              <a:buChar char="•"/>
            </a:pPr>
            <a:r>
              <a:rPr lang="en-US" b="true" sz="3380">
                <a:solidFill>
                  <a:srgbClr val="000000"/>
                </a:solidFill>
                <a:latin typeface="Libre Baskerville Bold"/>
                <a:ea typeface="Libre Baskerville Bold"/>
                <a:cs typeface="Libre Baskerville Bold"/>
                <a:sym typeface="Libre Baskerville Bold"/>
              </a:rPr>
              <a:t>Some orders have missing delivery dates.</a:t>
            </a:r>
          </a:p>
          <a:p>
            <a:pPr algn="l" marL="729802" indent="-364901" lvl="1">
              <a:lnSpc>
                <a:spcPts val="4732"/>
              </a:lnSpc>
              <a:buFont typeface="Arial"/>
              <a:buChar char="•"/>
            </a:pPr>
            <a:r>
              <a:rPr lang="en-US" b="true" sz="3380">
                <a:solidFill>
                  <a:srgbClr val="000000"/>
                </a:solidFill>
                <a:latin typeface="Libre Baskerville Bold"/>
                <a:ea typeface="Libre Baskerville Bold"/>
                <a:cs typeface="Libre Baskerville Bold"/>
                <a:sym typeface="Libre Baskerville Bold"/>
              </a:rPr>
              <a:t>A few customer names are duplicated.</a:t>
            </a:r>
          </a:p>
          <a:p>
            <a:pPr algn="l" marL="729802" indent="-364901" lvl="1">
              <a:lnSpc>
                <a:spcPts val="4732"/>
              </a:lnSpc>
              <a:buFont typeface="Arial"/>
              <a:buChar char="•"/>
            </a:pPr>
            <a:r>
              <a:rPr lang="en-US" b="true" sz="3380">
                <a:solidFill>
                  <a:srgbClr val="000000"/>
                </a:solidFill>
                <a:latin typeface="Libre Baskerville Bold"/>
                <a:ea typeface="Libre Baskerville Bold"/>
                <a:cs typeface="Libre Baskerville Bold"/>
                <a:sym typeface="Libre Baskerville Bold"/>
              </a:rPr>
              <a:t>Some order prices are way higher than expected (likely errors).</a:t>
            </a:r>
          </a:p>
          <a:p>
            <a:pPr algn="l">
              <a:lnSpc>
                <a:spcPts val="4732"/>
              </a:lnSpc>
            </a:pPr>
          </a:p>
          <a:p>
            <a:pPr algn="l">
              <a:lnSpc>
                <a:spcPts val="4732"/>
              </a:lnSpc>
            </a:pPr>
            <a:r>
              <a:rPr lang="en-US" sz="3380">
                <a:solidFill>
                  <a:srgbClr val="000000"/>
                </a:solidFill>
                <a:latin typeface="Libre Baskerville"/>
                <a:ea typeface="Libre Baskerville"/>
                <a:cs typeface="Libre Baskerville"/>
                <a:sym typeface="Libre Baskerville"/>
              </a:rPr>
              <a:t>By handling these issues (e.g., filling missing dates, removing duplicates, flagging extreme prices), the company will get a cleaner, more accurate dataset that leads to better insights on customer behavior.</a:t>
            </a:r>
          </a:p>
          <a:p>
            <a:pPr algn="l">
              <a:lnSpc>
                <a:spcPts val="338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2827646" y="3235187"/>
            <a:ext cx="12889484" cy="3251201"/>
          </a:xfrm>
          <a:prstGeom prst="rect">
            <a:avLst/>
          </a:prstGeom>
        </p:spPr>
        <p:txBody>
          <a:bodyPr anchor="t" rtlCol="false" tIns="0" lIns="0" bIns="0" rIns="0">
            <a:spAutoFit/>
          </a:bodyPr>
          <a:lstStyle/>
          <a:p>
            <a:pPr algn="ctr">
              <a:lnSpc>
                <a:spcPts val="12500"/>
              </a:lnSpc>
            </a:pPr>
            <a:r>
              <a:rPr lang="en-US" sz="12500">
                <a:solidFill>
                  <a:srgbClr val="C62F4A"/>
                </a:solidFill>
                <a:latin typeface="Yeseva One"/>
                <a:ea typeface="Yeseva One"/>
                <a:cs typeface="Yeseva One"/>
                <a:sym typeface="Yeseva One"/>
              </a:rPr>
              <a:t>Data Transformation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68319" y="63544"/>
            <a:ext cx="11449915" cy="5523055"/>
            <a:chOff x="0" y="0"/>
            <a:chExt cx="15266554" cy="7364073"/>
          </a:xfrm>
        </p:grpSpPr>
        <p:pic>
          <p:nvPicPr>
            <p:cNvPr name="Picture 7" id="7"/>
            <p:cNvPicPr>
              <a:picLocks noChangeAspect="true"/>
            </p:cNvPicPr>
            <p:nvPr/>
          </p:nvPicPr>
          <p:blipFill>
            <a:blip r:embed="rId8"/>
            <a:srcRect l="0" t="5033" r="0" b="5033"/>
            <a:stretch>
              <a:fillRect/>
            </a:stretch>
          </p:blipFill>
          <p:spPr>
            <a:xfrm flipH="false" flipV="false">
              <a:off x="0" y="0"/>
              <a:ext cx="15266554" cy="7364073"/>
            </a:xfrm>
            <a:prstGeom prst="rect">
              <a:avLst/>
            </a:prstGeom>
          </p:spPr>
        </p:pic>
      </p:grpSp>
      <p:sp>
        <p:nvSpPr>
          <p:cNvPr name="TextBox 8" id="8"/>
          <p:cNvSpPr txBox="true"/>
          <p:nvPr/>
        </p:nvSpPr>
        <p:spPr>
          <a:xfrm rot="0">
            <a:off x="602610" y="6410122"/>
            <a:ext cx="7492689" cy="2848178"/>
          </a:xfrm>
          <a:prstGeom prst="rect">
            <a:avLst/>
          </a:prstGeom>
        </p:spPr>
        <p:txBody>
          <a:bodyPr anchor="t" rtlCol="false" tIns="0" lIns="0" bIns="0" rIns="0">
            <a:spAutoFit/>
          </a:bodyPr>
          <a:lstStyle/>
          <a:p>
            <a:pPr algn="l">
              <a:lnSpc>
                <a:spcPts val="5722"/>
              </a:lnSpc>
            </a:pPr>
            <a:r>
              <a:rPr lang="en-US" sz="3269" b="true">
                <a:solidFill>
                  <a:srgbClr val="000000"/>
                </a:solidFill>
                <a:latin typeface="Libre Baskerville Bold"/>
                <a:ea typeface="Libre Baskerville Bold"/>
                <a:cs typeface="Libre Baskerville Bold"/>
                <a:sym typeface="Libre Baskerville Bold"/>
              </a:rPr>
              <a:t>Data transformation involves changing the format, structure, or values of data so that it’s consistent and ready for analysis.</a:t>
            </a:r>
          </a:p>
        </p:txBody>
      </p:sp>
      <p:sp>
        <p:nvSpPr>
          <p:cNvPr name="TextBox 9" id="9"/>
          <p:cNvSpPr txBox="true"/>
          <p:nvPr/>
        </p:nvSpPr>
        <p:spPr>
          <a:xfrm rot="0">
            <a:off x="9690584" y="5709583"/>
            <a:ext cx="7866890" cy="4296881"/>
          </a:xfrm>
          <a:prstGeom prst="rect">
            <a:avLst/>
          </a:prstGeom>
        </p:spPr>
        <p:txBody>
          <a:bodyPr anchor="t" rtlCol="false" tIns="0" lIns="0" bIns="0" rIns="0">
            <a:spAutoFit/>
          </a:bodyPr>
          <a:lstStyle/>
          <a:p>
            <a:pPr algn="ctr">
              <a:lnSpc>
                <a:spcPts val="4902"/>
              </a:lnSpc>
            </a:pPr>
            <a:r>
              <a:rPr lang="en-US" b="true" sz="2971">
                <a:solidFill>
                  <a:srgbClr val="000000"/>
                </a:solidFill>
                <a:latin typeface="Libre Baskerville Bold"/>
                <a:ea typeface="Libre Baskerville Bold"/>
                <a:cs typeface="Libre Baskerville Bold"/>
                <a:sym typeface="Libre Baskerville Bold"/>
              </a:rPr>
              <a:t>The main goal is to make different types of data comparable and easy to interpret, ensuring that machine learning algorithms can work effectively. This step often includes scaling, normalizing, encoding, or restructuring data into a usable format.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119637"/>
            <a:ext cx="11696350" cy="2354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Types of Data Transformation</a:t>
            </a:r>
          </a:p>
        </p:txBody>
      </p:sp>
      <p:sp>
        <p:nvSpPr>
          <p:cNvPr name="TextBox 7" id="7"/>
          <p:cNvSpPr txBox="true"/>
          <p:nvPr/>
        </p:nvSpPr>
        <p:spPr>
          <a:xfrm rot="0">
            <a:off x="762030" y="4910448"/>
            <a:ext cx="5692369" cy="1428788"/>
          </a:xfrm>
          <a:prstGeom prst="rect">
            <a:avLst/>
          </a:prstGeom>
        </p:spPr>
        <p:txBody>
          <a:bodyPr anchor="t" rtlCol="false" tIns="0" lIns="0" bIns="0" rIns="0">
            <a:spAutoFit/>
          </a:bodyPr>
          <a:lstStyle/>
          <a:p>
            <a:pPr algn="ctr">
              <a:lnSpc>
                <a:spcPts val="5526"/>
              </a:lnSpc>
            </a:pPr>
            <a:r>
              <a:rPr lang="en-US" sz="5526">
                <a:solidFill>
                  <a:srgbClr val="000000"/>
                </a:solidFill>
                <a:latin typeface="Yeseva One"/>
                <a:ea typeface="Yeseva One"/>
                <a:cs typeface="Yeseva One"/>
                <a:sym typeface="Yeseva One"/>
              </a:rPr>
              <a:t>Scaling and Normalization</a:t>
            </a:r>
          </a:p>
        </p:txBody>
      </p:sp>
      <p:sp>
        <p:nvSpPr>
          <p:cNvPr name="TextBox 8" id="8"/>
          <p:cNvSpPr txBox="true"/>
          <p:nvPr/>
        </p:nvSpPr>
        <p:spPr>
          <a:xfrm rot="0">
            <a:off x="6454399" y="6672019"/>
            <a:ext cx="5589669" cy="1772381"/>
          </a:xfrm>
          <a:prstGeom prst="rect">
            <a:avLst/>
          </a:prstGeom>
        </p:spPr>
        <p:txBody>
          <a:bodyPr anchor="t" rtlCol="false" tIns="0" lIns="0" bIns="0" rIns="0">
            <a:spAutoFit/>
          </a:bodyPr>
          <a:lstStyle/>
          <a:p>
            <a:pPr algn="ctr">
              <a:lnSpc>
                <a:spcPts val="4634"/>
              </a:lnSpc>
            </a:pPr>
            <a:r>
              <a:rPr lang="en-US" sz="4634">
                <a:solidFill>
                  <a:srgbClr val="000000"/>
                </a:solidFill>
                <a:latin typeface="Yeseva One"/>
                <a:ea typeface="Yeseva One"/>
                <a:cs typeface="Yeseva One"/>
                <a:sym typeface="Yeseva One"/>
              </a:rPr>
              <a:t>Encoding Categorical Variables</a:t>
            </a:r>
          </a:p>
        </p:txBody>
      </p:sp>
      <p:sp>
        <p:nvSpPr>
          <p:cNvPr name="TextBox 9" id="9"/>
          <p:cNvSpPr txBox="true"/>
          <p:nvPr/>
        </p:nvSpPr>
        <p:spPr>
          <a:xfrm rot="0">
            <a:off x="12359910" y="4900923"/>
            <a:ext cx="5470604" cy="1250792"/>
          </a:xfrm>
          <a:prstGeom prst="rect">
            <a:avLst/>
          </a:prstGeom>
        </p:spPr>
        <p:txBody>
          <a:bodyPr anchor="t" rtlCol="false" tIns="0" lIns="0" bIns="0" rIns="0">
            <a:spAutoFit/>
          </a:bodyPr>
          <a:lstStyle/>
          <a:p>
            <a:pPr algn="ctr">
              <a:lnSpc>
                <a:spcPts val="4846"/>
              </a:lnSpc>
            </a:pPr>
            <a:r>
              <a:rPr lang="en-US" sz="4846">
                <a:solidFill>
                  <a:srgbClr val="000000"/>
                </a:solidFill>
                <a:latin typeface="Yeseva One"/>
                <a:ea typeface="Yeseva One"/>
                <a:cs typeface="Yeseva One"/>
                <a:sym typeface="Yeseva One"/>
              </a:rPr>
              <a:t>Feature Engineering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968750" y="1190625"/>
            <a:ext cx="8244966" cy="2290254"/>
          </a:xfrm>
          <a:prstGeom prst="rect">
            <a:avLst/>
          </a:prstGeom>
        </p:spPr>
        <p:txBody>
          <a:bodyPr anchor="t" rtlCol="false" tIns="0" lIns="0" bIns="0" rIns="0">
            <a:spAutoFit/>
          </a:bodyPr>
          <a:lstStyle/>
          <a:p>
            <a:pPr algn="ctr">
              <a:lnSpc>
                <a:spcPts val="8792"/>
              </a:lnSpc>
            </a:pPr>
            <a:r>
              <a:rPr lang="en-US" sz="8792">
                <a:solidFill>
                  <a:srgbClr val="C62F4A"/>
                </a:solidFill>
                <a:latin typeface="Yeseva One"/>
                <a:ea typeface="Yeseva One"/>
                <a:cs typeface="Yeseva One"/>
                <a:sym typeface="Yeseva One"/>
              </a:rPr>
              <a:t>Scaling and Normalization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14350" y="3709624"/>
            <a:ext cx="17259300" cy="6924127"/>
          </a:xfrm>
          <a:prstGeom prst="rect">
            <a:avLst/>
          </a:prstGeom>
        </p:spPr>
        <p:txBody>
          <a:bodyPr anchor="t" rtlCol="false" tIns="0" lIns="0" bIns="0" rIns="0">
            <a:spAutoFit/>
          </a:bodyPr>
          <a:lstStyle/>
          <a:p>
            <a:pPr algn="ctr" marL="890759" indent="-445380" lvl="1">
              <a:lnSpc>
                <a:spcPts val="7880"/>
              </a:lnSpc>
              <a:buFont typeface="Arial"/>
              <a:buChar char="•"/>
            </a:pPr>
            <a:r>
              <a:rPr lang="en-US" sz="4125">
                <a:solidFill>
                  <a:srgbClr val="000000"/>
                </a:solidFill>
                <a:latin typeface="Yeseva One"/>
                <a:ea typeface="Yeseva One"/>
                <a:cs typeface="Yeseva One"/>
                <a:sym typeface="Yeseva One"/>
              </a:rPr>
              <a:t>This adjusts n</a:t>
            </a:r>
            <a:r>
              <a:rPr lang="en-US" sz="4125">
                <a:solidFill>
                  <a:srgbClr val="000000"/>
                </a:solidFill>
                <a:latin typeface="Yeseva One"/>
                <a:ea typeface="Yeseva One"/>
                <a:cs typeface="Yeseva One"/>
                <a:sym typeface="Yeseva One"/>
              </a:rPr>
              <a:t>umerical data so it falls within a specific range, making it easier for models to process and compare.</a:t>
            </a:r>
          </a:p>
          <a:p>
            <a:pPr algn="ctr" marL="890759" indent="-445380" lvl="1">
              <a:lnSpc>
                <a:spcPts val="7880"/>
              </a:lnSpc>
              <a:buFont typeface="Arial"/>
              <a:buChar char="•"/>
            </a:pPr>
            <a:r>
              <a:rPr lang="en-US" sz="4125">
                <a:solidFill>
                  <a:srgbClr val="000000"/>
                </a:solidFill>
                <a:latin typeface="Yeseva One"/>
                <a:ea typeface="Yeseva One"/>
                <a:cs typeface="Yeseva One"/>
                <a:sym typeface="Yeseva One"/>
              </a:rPr>
              <a:t>Examples: Converting heights from centimeters to a 0–1 scale; changing monthly sales to a standard deviation scale.</a:t>
            </a:r>
          </a:p>
          <a:p>
            <a:pPr algn="ctr" marL="890759" indent="-445380" lvl="1">
              <a:lnSpc>
                <a:spcPts val="7880"/>
              </a:lnSpc>
              <a:buFont typeface="Arial"/>
              <a:buChar char="•"/>
            </a:pPr>
            <a:r>
              <a:rPr lang="en-US" sz="4125">
                <a:solidFill>
                  <a:srgbClr val="000000"/>
                </a:solidFill>
                <a:latin typeface="Yeseva One"/>
                <a:ea typeface="Yeseva One"/>
                <a:cs typeface="Yeseva One"/>
                <a:sym typeface="Yeseva One"/>
              </a:rPr>
              <a:t>Methods: Min-Max scaling, standardization (Z-score), or log transformation.</a:t>
            </a:r>
          </a:p>
          <a:p>
            <a:pPr algn="ctr">
              <a:lnSpc>
                <a:spcPts val="788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968750" y="405343"/>
            <a:ext cx="8203027" cy="3389351"/>
          </a:xfrm>
          <a:prstGeom prst="rect">
            <a:avLst/>
          </a:prstGeom>
        </p:spPr>
        <p:txBody>
          <a:bodyPr anchor="t" rtlCol="false" tIns="0" lIns="0" bIns="0" rIns="0">
            <a:spAutoFit/>
          </a:bodyPr>
          <a:lstStyle/>
          <a:p>
            <a:pPr algn="ctr">
              <a:lnSpc>
                <a:spcPts val="8747"/>
              </a:lnSpc>
            </a:pPr>
            <a:r>
              <a:rPr lang="en-US" sz="8747">
                <a:solidFill>
                  <a:srgbClr val="C62F4A"/>
                </a:solidFill>
                <a:latin typeface="Yeseva One"/>
                <a:ea typeface="Yeseva One"/>
                <a:cs typeface="Yeseva One"/>
                <a:sym typeface="Yeseva One"/>
              </a:rPr>
              <a:t>Encoding Categorical Variables</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409227" y="4240751"/>
            <a:ext cx="15532979" cy="5796814"/>
          </a:xfrm>
          <a:prstGeom prst="rect">
            <a:avLst/>
          </a:prstGeom>
        </p:spPr>
        <p:txBody>
          <a:bodyPr anchor="t" rtlCol="false" tIns="0" lIns="0" bIns="0" rIns="0">
            <a:spAutoFit/>
          </a:bodyPr>
          <a:lstStyle/>
          <a:p>
            <a:pPr algn="ctr" marL="802010" indent="-401005" lvl="1">
              <a:lnSpc>
                <a:spcPts val="5163"/>
              </a:lnSpc>
              <a:buFont typeface="Arial"/>
              <a:buChar char="•"/>
            </a:pPr>
            <a:r>
              <a:rPr lang="en-US" b="true" sz="3714">
                <a:solidFill>
                  <a:srgbClr val="000000"/>
                </a:solidFill>
                <a:latin typeface="Libre Baskerville Bold"/>
                <a:ea typeface="Libre Baskerville Bold"/>
                <a:cs typeface="Libre Baskerville Bold"/>
                <a:sym typeface="Libre Baskerville Bold"/>
              </a:rPr>
              <a:t>Converting text-based categories (e.g., “red,” “blue,” “green”) into numerical values so they can be used in analysis.</a:t>
            </a:r>
          </a:p>
          <a:p>
            <a:pPr algn="ctr" marL="802010" indent="-401005" lvl="1">
              <a:lnSpc>
                <a:spcPts val="5163"/>
              </a:lnSpc>
              <a:buFont typeface="Arial"/>
              <a:buChar char="•"/>
            </a:pPr>
            <a:r>
              <a:rPr lang="en-US" b="true" sz="3714">
                <a:solidFill>
                  <a:srgbClr val="000000"/>
                </a:solidFill>
                <a:latin typeface="Libre Baskerville Bold"/>
                <a:ea typeface="Libre Baskerville Bold"/>
                <a:cs typeface="Libre Baskerville Bold"/>
                <a:sym typeface="Libre Baskerville Bold"/>
              </a:rPr>
              <a:t>Examples: Assigning 0 to “Male” and 1 to “Female” in a dataset, or creating a new column for each color in a dataset.</a:t>
            </a:r>
          </a:p>
          <a:p>
            <a:pPr algn="ctr" marL="802010" indent="-401005" lvl="1">
              <a:lnSpc>
                <a:spcPts val="5163"/>
              </a:lnSpc>
              <a:buFont typeface="Arial"/>
              <a:buChar char="•"/>
            </a:pPr>
            <a:r>
              <a:rPr lang="en-US" b="true" sz="3714">
                <a:solidFill>
                  <a:srgbClr val="000000"/>
                </a:solidFill>
                <a:latin typeface="Libre Baskerville Bold"/>
                <a:ea typeface="Libre Baskerville Bold"/>
                <a:cs typeface="Libre Baskerville Bold"/>
                <a:sym typeface="Libre Baskerville Bold"/>
              </a:rPr>
              <a:t>Methods: One-hot encoding, label encoding, or binary encoding.</a:t>
            </a:r>
          </a:p>
          <a:p>
            <a:pPr algn="ctr">
              <a:lnSpc>
                <a:spcPts val="5163"/>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9024041" y="5143500"/>
            <a:ext cx="8736622" cy="3720548"/>
            <a:chOff x="0" y="0"/>
            <a:chExt cx="11648830" cy="4960730"/>
          </a:xfrm>
        </p:grpSpPr>
        <p:pic>
          <p:nvPicPr>
            <p:cNvPr name="Picture 7" id="7"/>
            <p:cNvPicPr>
              <a:picLocks noChangeAspect="true"/>
            </p:cNvPicPr>
            <p:nvPr/>
          </p:nvPicPr>
          <p:blipFill>
            <a:blip r:embed="rId8"/>
            <a:srcRect l="0" t="14511" r="0" b="14511"/>
            <a:stretch>
              <a:fillRect/>
            </a:stretch>
          </p:blipFill>
          <p:spPr>
            <a:xfrm flipH="false" flipV="false">
              <a:off x="0" y="0"/>
              <a:ext cx="11648830" cy="4960730"/>
            </a:xfrm>
            <a:prstGeom prst="rect">
              <a:avLst/>
            </a:prstGeom>
          </p:spPr>
        </p:pic>
      </p:grpSp>
      <p:sp>
        <p:nvSpPr>
          <p:cNvPr name="TextBox 8" id="8"/>
          <p:cNvSpPr txBox="true"/>
          <p:nvPr/>
        </p:nvSpPr>
        <p:spPr>
          <a:xfrm rot="0">
            <a:off x="4895648" y="482650"/>
            <a:ext cx="8496705" cy="2360491"/>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Feature Engineering</a:t>
            </a:r>
          </a:p>
        </p:txBody>
      </p:sp>
      <p:sp>
        <p:nvSpPr>
          <p:cNvPr name="TextBox 9" id="9"/>
          <p:cNvSpPr txBox="true"/>
          <p:nvPr/>
        </p:nvSpPr>
        <p:spPr>
          <a:xfrm rot="0">
            <a:off x="0" y="2862304"/>
            <a:ext cx="9144000" cy="7771193"/>
          </a:xfrm>
          <a:prstGeom prst="rect">
            <a:avLst/>
          </a:prstGeom>
        </p:spPr>
        <p:txBody>
          <a:bodyPr anchor="t" rtlCol="false" tIns="0" lIns="0" bIns="0" rIns="0">
            <a:spAutoFit/>
          </a:bodyPr>
          <a:lstStyle/>
          <a:p>
            <a:pPr algn="l" marL="729802" indent="-364901" lvl="1">
              <a:lnSpc>
                <a:spcPts val="5780"/>
              </a:lnSpc>
              <a:buFont typeface="Arial"/>
              <a:buChar char="•"/>
            </a:pPr>
            <a:r>
              <a:rPr lang="en-US" b="true" sz="3380">
                <a:solidFill>
                  <a:srgbClr val="000000"/>
                </a:solidFill>
                <a:latin typeface="Libre Baskerville Bold"/>
                <a:ea typeface="Libre Baskerville Bold"/>
                <a:cs typeface="Libre Baskerville Bold"/>
                <a:sym typeface="Libre Baskerville Bold"/>
              </a:rPr>
              <a:t>Creating new features based on existing data to highlight important patterns or relationships.</a:t>
            </a:r>
          </a:p>
          <a:p>
            <a:pPr algn="l" marL="729802" indent="-364901" lvl="1">
              <a:lnSpc>
                <a:spcPts val="4901"/>
              </a:lnSpc>
              <a:buFont typeface="Arial"/>
              <a:buChar char="•"/>
            </a:pPr>
            <a:r>
              <a:rPr lang="en-US" b="true" sz="3380">
                <a:solidFill>
                  <a:srgbClr val="C62F4A"/>
                </a:solidFill>
                <a:latin typeface="Libre Baskerville Bold"/>
                <a:ea typeface="Libre Baskerville Bold"/>
                <a:cs typeface="Libre Baskerville Bold"/>
                <a:sym typeface="Libre Baskerville Bold"/>
              </a:rPr>
              <a:t>Example</a:t>
            </a:r>
            <a:r>
              <a:rPr lang="en-US" b="true" sz="3380">
                <a:solidFill>
                  <a:srgbClr val="000000"/>
                </a:solidFill>
                <a:latin typeface="Libre Baskerville Bold"/>
                <a:ea typeface="Libre Baskerville Bold"/>
                <a:cs typeface="Libre Baskerville Bold"/>
                <a:sym typeface="Libre Baskerville Bold"/>
              </a:rPr>
              <a:t>: Combining “first name” and “last name” fields into a single “full name” column; extracting "day of the week" from a date.</a:t>
            </a:r>
          </a:p>
          <a:p>
            <a:pPr algn="l" marL="729802" indent="-364901" lvl="1">
              <a:lnSpc>
                <a:spcPts val="4901"/>
              </a:lnSpc>
              <a:buFont typeface="Arial"/>
              <a:buChar char="•"/>
            </a:pPr>
            <a:r>
              <a:rPr lang="en-US" b="true" sz="3380">
                <a:solidFill>
                  <a:srgbClr val="C62F4A"/>
                </a:solidFill>
                <a:latin typeface="Libre Baskerville Bold"/>
                <a:ea typeface="Libre Baskerville Bold"/>
                <a:cs typeface="Libre Baskerville Bold"/>
                <a:sym typeface="Libre Baskerville Bold"/>
              </a:rPr>
              <a:t>Methods</a:t>
            </a:r>
            <a:r>
              <a:rPr lang="en-US" b="true" sz="3380">
                <a:solidFill>
                  <a:srgbClr val="000000"/>
                </a:solidFill>
                <a:latin typeface="Libre Baskerville Bold"/>
                <a:ea typeface="Libre Baskerville Bold"/>
                <a:cs typeface="Libre Baskerville Bold"/>
                <a:sym typeface="Libre Baskerville Bold"/>
              </a:rPr>
              <a:t>: Combining fields, extracting parts of a field, or applying mathematical transformations.</a:t>
            </a:r>
          </a:p>
          <a:p>
            <a:pPr algn="l">
              <a:lnSpc>
                <a:spcPts val="4901"/>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1500544" y="1482466"/>
            <a:ext cx="15758756" cy="6938476"/>
          </a:xfrm>
          <a:prstGeom prst="rect">
            <a:avLst/>
          </a:prstGeom>
        </p:spPr>
        <p:txBody>
          <a:bodyPr anchor="t" rtlCol="false" tIns="0" lIns="0" bIns="0" rIns="0">
            <a:spAutoFit/>
          </a:bodyPr>
          <a:lstStyle/>
          <a:p>
            <a:pPr algn="ctr">
              <a:lnSpc>
                <a:spcPts val="18673"/>
              </a:lnSpc>
            </a:pPr>
            <a:r>
              <a:rPr lang="en-US" sz="11526">
                <a:solidFill>
                  <a:srgbClr val="C62F4A"/>
                </a:solidFill>
                <a:latin typeface="Yeseva One"/>
                <a:ea typeface="Yeseva One"/>
                <a:cs typeface="Yeseva One"/>
                <a:sym typeface="Yeseva One"/>
              </a:rPr>
              <a:t>Data cleaning</a:t>
            </a:r>
          </a:p>
          <a:p>
            <a:pPr algn="ctr">
              <a:lnSpc>
                <a:spcPts val="18673"/>
              </a:lnSpc>
            </a:pPr>
          </a:p>
          <a:p>
            <a:pPr algn="ctr">
              <a:lnSpc>
                <a:spcPts val="18673"/>
              </a:lnSpc>
            </a:pPr>
            <a:r>
              <a:rPr lang="en-US" sz="11526">
                <a:solidFill>
                  <a:srgbClr val="C62F4A"/>
                </a:solidFill>
                <a:latin typeface="Yeseva One"/>
                <a:ea typeface="Yeseva One"/>
                <a:cs typeface="Yeseva One"/>
                <a:sym typeface="Yeseva One"/>
              </a:rPr>
              <a:t>Data Transformation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762861" y="3974164"/>
            <a:ext cx="4053232" cy="2421806"/>
          </a:xfrm>
          <a:custGeom>
            <a:avLst/>
            <a:gdLst/>
            <a:ahLst/>
            <a:cxnLst/>
            <a:rect r="r" b="b" t="t" l="l"/>
            <a:pathLst>
              <a:path h="2421806" w="4053232">
                <a:moveTo>
                  <a:pt x="0" y="0"/>
                </a:moveTo>
                <a:lnTo>
                  <a:pt x="4053232" y="0"/>
                </a:lnTo>
                <a:lnTo>
                  <a:pt x="4053232" y="2421806"/>
                </a:lnTo>
                <a:lnTo>
                  <a:pt x="0" y="24218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2005829" y="4375630"/>
            <a:ext cx="13658919" cy="1773865"/>
          </a:xfrm>
          <a:prstGeom prst="rect">
            <a:avLst/>
          </a:prstGeom>
        </p:spPr>
        <p:txBody>
          <a:bodyPr anchor="t" rtlCol="false" tIns="0" lIns="0" bIns="0" rIns="0">
            <a:spAutoFit/>
          </a:bodyPr>
          <a:lstStyle/>
          <a:p>
            <a:pPr algn="ctr">
              <a:lnSpc>
                <a:spcPts val="13246"/>
              </a:lnSpc>
            </a:pPr>
            <a:r>
              <a:rPr lang="en-US" sz="13246">
                <a:solidFill>
                  <a:srgbClr val="C62F4A"/>
                </a:solidFill>
                <a:latin typeface="Yeseva One"/>
                <a:ea typeface="Yeseva One"/>
                <a:cs typeface="Yeseva One"/>
                <a:sym typeface="Yeseva One"/>
              </a:rPr>
              <a:t>Data Reduction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396429" y="734259"/>
            <a:ext cx="8496705" cy="1211224"/>
          </a:xfrm>
          <a:prstGeom prst="rect">
            <a:avLst/>
          </a:prstGeom>
        </p:spPr>
        <p:txBody>
          <a:bodyPr anchor="t" rtlCol="false" tIns="0" lIns="0" bIns="0" rIns="0">
            <a:spAutoFit/>
          </a:bodyPr>
          <a:lstStyle/>
          <a:p>
            <a:pPr algn="ctr">
              <a:lnSpc>
                <a:spcPts val="9060"/>
              </a:lnSpc>
            </a:pPr>
            <a:r>
              <a:rPr lang="en-US" sz="9060">
                <a:solidFill>
                  <a:srgbClr val="1CA29B"/>
                </a:solidFill>
                <a:latin typeface="Yeseva One"/>
                <a:ea typeface="Yeseva One"/>
                <a:cs typeface="Yeseva One"/>
                <a:sym typeface="Yeseva One"/>
              </a:rPr>
              <a:t>Abstract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480969" y="1850850"/>
            <a:ext cx="13837965" cy="7519122"/>
          </a:xfrm>
          <a:prstGeom prst="rect">
            <a:avLst/>
          </a:prstGeom>
        </p:spPr>
        <p:txBody>
          <a:bodyPr anchor="t" rtlCol="false" tIns="0" lIns="0" bIns="0" rIns="0">
            <a:spAutoFit/>
          </a:bodyPr>
          <a:lstStyle/>
          <a:p>
            <a:pPr algn="ctr">
              <a:lnSpc>
                <a:spcPts val="2867"/>
              </a:lnSpc>
            </a:pPr>
          </a:p>
          <a:p>
            <a:pPr algn="ctr">
              <a:lnSpc>
                <a:spcPts val="5238"/>
              </a:lnSpc>
            </a:pPr>
            <a:r>
              <a:rPr lang="en-US" sz="3563" b="true">
                <a:solidFill>
                  <a:srgbClr val="000000"/>
                </a:solidFill>
                <a:latin typeface="Roboto Bold"/>
                <a:ea typeface="Roboto Bold"/>
                <a:cs typeface="Roboto Bold"/>
                <a:sym typeface="Roboto Bold"/>
              </a:rPr>
              <a:t>This presentation explains why data pre-processing is essential for improving the quality of data and making machine learning models more accurate. It begins with the (importance of data pre-processing) and how it helps reduce errors and organize data effectively. We will go over the (main types of pre-processing) steps, such as cleaning, transforming, reducing, extracting features, and splitting data, along with a simple, real-life example to make these ideas clear. (Practical tips) and (useful references) are also provided to help apply these methods. This overview aims to make data pre-processing understandable and show its key role in successful data analysis.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119637"/>
            <a:ext cx="11696350" cy="2354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Types of Data Reduction</a:t>
            </a:r>
          </a:p>
        </p:txBody>
      </p:sp>
      <p:sp>
        <p:nvSpPr>
          <p:cNvPr name="TextBox 7" id="7"/>
          <p:cNvSpPr txBox="true"/>
          <p:nvPr/>
        </p:nvSpPr>
        <p:spPr>
          <a:xfrm rot="0">
            <a:off x="762030" y="4910448"/>
            <a:ext cx="5692369" cy="1476412"/>
          </a:xfrm>
          <a:prstGeom prst="rect">
            <a:avLst/>
          </a:prstGeom>
        </p:spPr>
        <p:txBody>
          <a:bodyPr anchor="t" rtlCol="false" tIns="0" lIns="0" bIns="0" rIns="0">
            <a:spAutoFit/>
          </a:bodyPr>
          <a:lstStyle/>
          <a:p>
            <a:pPr algn="ctr">
              <a:lnSpc>
                <a:spcPts val="5626"/>
              </a:lnSpc>
            </a:pPr>
            <a:r>
              <a:rPr lang="en-US" sz="5626">
                <a:solidFill>
                  <a:srgbClr val="000000"/>
                </a:solidFill>
                <a:latin typeface="Yeseva One"/>
                <a:ea typeface="Yeseva One"/>
                <a:cs typeface="Yeseva One"/>
                <a:sym typeface="Yeseva One"/>
              </a:rPr>
              <a:t>Feature Selection</a:t>
            </a:r>
          </a:p>
        </p:txBody>
      </p:sp>
      <p:sp>
        <p:nvSpPr>
          <p:cNvPr name="TextBox 8" id="8"/>
          <p:cNvSpPr txBox="true"/>
          <p:nvPr/>
        </p:nvSpPr>
        <p:spPr>
          <a:xfrm rot="0">
            <a:off x="6454399" y="6672019"/>
            <a:ext cx="5589669" cy="1277853"/>
          </a:xfrm>
          <a:prstGeom prst="rect">
            <a:avLst/>
          </a:prstGeom>
        </p:spPr>
        <p:txBody>
          <a:bodyPr anchor="t" rtlCol="false" tIns="0" lIns="0" bIns="0" rIns="0">
            <a:spAutoFit/>
          </a:bodyPr>
          <a:lstStyle/>
          <a:p>
            <a:pPr algn="ctr">
              <a:lnSpc>
                <a:spcPts val="4934"/>
              </a:lnSpc>
            </a:pPr>
            <a:r>
              <a:rPr lang="en-US" sz="4934">
                <a:solidFill>
                  <a:srgbClr val="000000"/>
                </a:solidFill>
                <a:latin typeface="Yeseva One"/>
                <a:ea typeface="Yeseva One"/>
                <a:cs typeface="Yeseva One"/>
                <a:sym typeface="Yeseva One"/>
              </a:rPr>
              <a:t>Dimensionality Reduction</a:t>
            </a:r>
          </a:p>
        </p:txBody>
      </p:sp>
      <p:sp>
        <p:nvSpPr>
          <p:cNvPr name="TextBox 9" id="9"/>
          <p:cNvSpPr txBox="true"/>
          <p:nvPr/>
        </p:nvSpPr>
        <p:spPr>
          <a:xfrm rot="0">
            <a:off x="12244230" y="5056141"/>
            <a:ext cx="5470604" cy="704760"/>
          </a:xfrm>
          <a:prstGeom prst="rect">
            <a:avLst/>
          </a:prstGeom>
        </p:spPr>
        <p:txBody>
          <a:bodyPr anchor="t" rtlCol="false" tIns="0" lIns="0" bIns="0" rIns="0">
            <a:spAutoFit/>
          </a:bodyPr>
          <a:lstStyle/>
          <a:p>
            <a:pPr algn="ctr">
              <a:lnSpc>
                <a:spcPts val="5246"/>
              </a:lnSpc>
            </a:pPr>
            <a:r>
              <a:rPr lang="en-US" sz="5246">
                <a:solidFill>
                  <a:srgbClr val="000000"/>
                </a:solidFill>
                <a:latin typeface="Yeseva One"/>
                <a:ea typeface="Yeseva One"/>
                <a:cs typeface="Yeseva One"/>
                <a:sym typeface="Yeseva One"/>
              </a:rPr>
              <a:t>Sampling</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968750" y="543880"/>
            <a:ext cx="8244966" cy="2290254"/>
          </a:xfrm>
          <a:prstGeom prst="rect">
            <a:avLst/>
          </a:prstGeom>
        </p:spPr>
        <p:txBody>
          <a:bodyPr anchor="t" rtlCol="false" tIns="0" lIns="0" bIns="0" rIns="0">
            <a:spAutoFit/>
          </a:bodyPr>
          <a:lstStyle/>
          <a:p>
            <a:pPr algn="ctr">
              <a:lnSpc>
                <a:spcPts val="8792"/>
              </a:lnSpc>
            </a:pPr>
            <a:r>
              <a:rPr lang="en-US" sz="8792">
                <a:solidFill>
                  <a:srgbClr val="C62F4A"/>
                </a:solidFill>
                <a:latin typeface="Yeseva One"/>
                <a:ea typeface="Yeseva One"/>
                <a:cs typeface="Yeseva One"/>
                <a:sym typeface="Yeseva One"/>
              </a:rPr>
              <a:t>Feature Selection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14350" y="2985270"/>
            <a:ext cx="17259300" cy="7924252"/>
          </a:xfrm>
          <a:prstGeom prst="rect">
            <a:avLst/>
          </a:prstGeom>
        </p:spPr>
        <p:txBody>
          <a:bodyPr anchor="t" rtlCol="false" tIns="0" lIns="0" bIns="0" rIns="0">
            <a:spAutoFit/>
          </a:bodyPr>
          <a:lstStyle/>
          <a:p>
            <a:pPr algn="ctr" marL="890759" indent="-445380" lvl="1">
              <a:lnSpc>
                <a:spcPts val="7880"/>
              </a:lnSpc>
              <a:buFont typeface="Arial"/>
              <a:buChar char="•"/>
            </a:pPr>
            <a:r>
              <a:rPr lang="en-US" sz="4125">
                <a:solidFill>
                  <a:srgbClr val="000000"/>
                </a:solidFill>
                <a:latin typeface="Yeseva One"/>
                <a:ea typeface="Yeseva One"/>
                <a:cs typeface="Yeseva One"/>
                <a:sym typeface="Yeseva One"/>
              </a:rPr>
              <a:t>Choose only the most relevant features (columns) for the analysis and ignore the rest.</a:t>
            </a:r>
          </a:p>
          <a:p>
            <a:pPr algn="ctr" marL="890759" indent="-445380" lvl="1">
              <a:lnSpc>
                <a:spcPts val="7880"/>
              </a:lnSpc>
              <a:buFont typeface="Arial"/>
              <a:buChar char="•"/>
            </a:pPr>
            <a:r>
              <a:rPr lang="en-US" sz="4125">
                <a:solidFill>
                  <a:srgbClr val="000000"/>
                </a:solidFill>
                <a:latin typeface="Yeseva One"/>
                <a:ea typeface="Yeseva One"/>
                <a:cs typeface="Yeseva One"/>
                <a:sym typeface="Yeseva One"/>
              </a:rPr>
              <a:t>Example: In a dataset predicting car prices, selecting features like “year,” “mileage,” and “model” while ignoring “owner’s name” or “color.”</a:t>
            </a:r>
          </a:p>
          <a:p>
            <a:pPr algn="ctr" marL="890759" indent="-445380" lvl="1">
              <a:lnSpc>
                <a:spcPts val="7880"/>
              </a:lnSpc>
              <a:buFont typeface="Arial"/>
              <a:buChar char="•"/>
            </a:pPr>
            <a:r>
              <a:rPr lang="en-US" sz="4125">
                <a:solidFill>
                  <a:srgbClr val="000000"/>
                </a:solidFill>
                <a:latin typeface="Yeseva One"/>
                <a:ea typeface="Yeseva One"/>
                <a:cs typeface="Yeseva One"/>
                <a:sym typeface="Yeseva One"/>
              </a:rPr>
              <a:t>Methods: Manually picking important features, or using statistical tools like correlation analysis.</a:t>
            </a:r>
          </a:p>
          <a:p>
            <a:pPr algn="ctr">
              <a:lnSpc>
                <a:spcPts val="788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968750" y="543880"/>
            <a:ext cx="8762361" cy="2290254"/>
          </a:xfrm>
          <a:prstGeom prst="rect">
            <a:avLst/>
          </a:prstGeom>
        </p:spPr>
        <p:txBody>
          <a:bodyPr anchor="t" rtlCol="false" tIns="0" lIns="0" bIns="0" rIns="0">
            <a:spAutoFit/>
          </a:bodyPr>
          <a:lstStyle/>
          <a:p>
            <a:pPr algn="ctr">
              <a:lnSpc>
                <a:spcPts val="8792"/>
              </a:lnSpc>
            </a:pPr>
            <a:r>
              <a:rPr lang="en-US" sz="8792">
                <a:solidFill>
                  <a:srgbClr val="C62F4A"/>
                </a:solidFill>
                <a:latin typeface="Yeseva One"/>
                <a:ea typeface="Yeseva One"/>
                <a:cs typeface="Yeseva One"/>
                <a:sym typeface="Yeseva One"/>
              </a:rPr>
              <a:t>Dimensionality Reduction</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14350" y="3184853"/>
            <a:ext cx="17259300" cy="7924252"/>
          </a:xfrm>
          <a:prstGeom prst="rect">
            <a:avLst/>
          </a:prstGeom>
        </p:spPr>
        <p:txBody>
          <a:bodyPr anchor="t" rtlCol="false" tIns="0" lIns="0" bIns="0" rIns="0">
            <a:spAutoFit/>
          </a:bodyPr>
          <a:lstStyle/>
          <a:p>
            <a:pPr algn="ctr" marL="890759" indent="-445380" lvl="1">
              <a:lnSpc>
                <a:spcPts val="7880"/>
              </a:lnSpc>
              <a:buFont typeface="Arial"/>
              <a:buChar char="•"/>
            </a:pPr>
            <a:r>
              <a:rPr lang="en-US" sz="4125">
                <a:solidFill>
                  <a:srgbClr val="000000"/>
                </a:solidFill>
                <a:latin typeface="Yeseva One"/>
                <a:ea typeface="Yeseva One"/>
                <a:cs typeface="Yeseva One"/>
                <a:sym typeface="Yeseva One"/>
              </a:rPr>
              <a:t>Combine or transform features to reduce the number of columns, making the data simpler.</a:t>
            </a:r>
          </a:p>
          <a:p>
            <a:pPr algn="ctr" marL="890759" indent="-445380" lvl="1">
              <a:lnSpc>
                <a:spcPts val="7880"/>
              </a:lnSpc>
              <a:buFont typeface="Arial"/>
              <a:buChar char="•"/>
            </a:pPr>
            <a:r>
              <a:rPr lang="en-US" sz="4125">
                <a:solidFill>
                  <a:srgbClr val="000000"/>
                </a:solidFill>
                <a:latin typeface="Yeseva One"/>
                <a:ea typeface="Yeseva One"/>
                <a:cs typeface="Yeseva One"/>
                <a:sym typeface="Yeseva One"/>
              </a:rPr>
              <a:t>Example: In customer data, combining different types of interactions (e.g., website visits, app usage) into a single “user engagement” score.</a:t>
            </a:r>
          </a:p>
          <a:p>
            <a:pPr algn="ctr" marL="890759" indent="-445380" lvl="1">
              <a:lnSpc>
                <a:spcPts val="7880"/>
              </a:lnSpc>
              <a:buFont typeface="Arial"/>
              <a:buChar char="•"/>
            </a:pPr>
            <a:r>
              <a:rPr lang="en-US" sz="4125">
                <a:solidFill>
                  <a:srgbClr val="000000"/>
                </a:solidFill>
                <a:latin typeface="Yeseva One"/>
                <a:ea typeface="Yeseva One"/>
                <a:cs typeface="Yeseva One"/>
                <a:sym typeface="Yeseva One"/>
              </a:rPr>
              <a:t>Methods: Principal Component Analysis (PCA) or t-SNE.</a:t>
            </a:r>
          </a:p>
          <a:p>
            <a:pPr algn="ctr">
              <a:lnSpc>
                <a:spcPts val="7880"/>
              </a:lnSpc>
            </a:pPr>
          </a:p>
          <a:p>
            <a:pPr algn="ctr">
              <a:lnSpc>
                <a:spcPts val="7880"/>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968750" y="1110171"/>
            <a:ext cx="8762361" cy="1175829"/>
          </a:xfrm>
          <a:prstGeom prst="rect">
            <a:avLst/>
          </a:prstGeom>
        </p:spPr>
        <p:txBody>
          <a:bodyPr anchor="t" rtlCol="false" tIns="0" lIns="0" bIns="0" rIns="0">
            <a:spAutoFit/>
          </a:bodyPr>
          <a:lstStyle/>
          <a:p>
            <a:pPr algn="ctr">
              <a:lnSpc>
                <a:spcPts val="8792"/>
              </a:lnSpc>
            </a:pPr>
            <a:r>
              <a:rPr lang="en-US" sz="8792">
                <a:solidFill>
                  <a:srgbClr val="C62F4A"/>
                </a:solidFill>
                <a:latin typeface="Yeseva One"/>
                <a:ea typeface="Yeseva One"/>
                <a:cs typeface="Yeseva One"/>
                <a:sym typeface="Yeseva One"/>
              </a:rPr>
              <a:t>Sampling</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54810" y="2997769"/>
            <a:ext cx="17590241" cy="6031931"/>
          </a:xfrm>
          <a:prstGeom prst="rect">
            <a:avLst/>
          </a:prstGeom>
        </p:spPr>
        <p:txBody>
          <a:bodyPr anchor="t" rtlCol="false" tIns="0" lIns="0" bIns="0" rIns="0">
            <a:spAutoFit/>
          </a:bodyPr>
          <a:lstStyle/>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Use a smaller, representative part of the dataset rather than the entire dataset.</a:t>
            </a:r>
          </a:p>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Example: Instead of analyzing 1 million customer entries, analyzing a sample of 10,000 customers.</a:t>
            </a:r>
          </a:p>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Methods: Random sampling or systematic sampling.</a:t>
            </a:r>
          </a:p>
          <a:p>
            <a:pPr algn="ctr">
              <a:lnSpc>
                <a:spcPts val="8031"/>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2031699" y="4375630"/>
            <a:ext cx="13658919" cy="1773865"/>
          </a:xfrm>
          <a:prstGeom prst="rect">
            <a:avLst/>
          </a:prstGeom>
        </p:spPr>
        <p:txBody>
          <a:bodyPr anchor="t" rtlCol="false" tIns="0" lIns="0" bIns="0" rIns="0">
            <a:spAutoFit/>
          </a:bodyPr>
          <a:lstStyle/>
          <a:p>
            <a:pPr algn="ctr">
              <a:lnSpc>
                <a:spcPts val="13246"/>
              </a:lnSpc>
            </a:pPr>
            <a:r>
              <a:rPr lang="en-US" sz="13246">
                <a:solidFill>
                  <a:srgbClr val="C62F4A"/>
                </a:solidFill>
                <a:latin typeface="Yeseva One"/>
                <a:ea typeface="Yeseva One"/>
                <a:cs typeface="Yeseva One"/>
                <a:sym typeface="Yeseva One"/>
              </a:rPr>
              <a:t> Data Splitting</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405162" y="790404"/>
            <a:ext cx="15477676" cy="8706192"/>
          </a:xfrm>
          <a:custGeom>
            <a:avLst/>
            <a:gdLst/>
            <a:ahLst/>
            <a:cxnLst/>
            <a:rect r="r" b="b" t="t" l="l"/>
            <a:pathLst>
              <a:path h="8706192" w="15477676">
                <a:moveTo>
                  <a:pt x="0" y="0"/>
                </a:moveTo>
                <a:lnTo>
                  <a:pt x="15477676" y="0"/>
                </a:lnTo>
                <a:lnTo>
                  <a:pt x="15477676" y="8706192"/>
                </a:lnTo>
                <a:lnTo>
                  <a:pt x="0" y="8706192"/>
                </a:lnTo>
                <a:lnTo>
                  <a:pt x="0" y="0"/>
                </a:lnTo>
                <a:close/>
              </a:path>
            </a:pathLst>
          </a:custGeom>
          <a:blipFill>
            <a:blip r:embed="rId2"/>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533828" y="1422400"/>
            <a:ext cx="8496705" cy="1211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 Data Splitting</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328165" y="3270578"/>
            <a:ext cx="15222159" cy="5211326"/>
          </a:xfrm>
          <a:prstGeom prst="rect">
            <a:avLst/>
          </a:prstGeom>
        </p:spPr>
        <p:txBody>
          <a:bodyPr anchor="t" rtlCol="false" tIns="0" lIns="0" bIns="0" rIns="0">
            <a:spAutoFit/>
          </a:bodyPr>
          <a:lstStyle/>
          <a:p>
            <a:pPr algn="ctr">
              <a:lnSpc>
                <a:spcPts val="6957"/>
              </a:lnSpc>
            </a:pPr>
            <a:r>
              <a:rPr lang="en-US" sz="3975" b="true">
                <a:solidFill>
                  <a:srgbClr val="000000"/>
                </a:solidFill>
                <a:latin typeface="Libre Baskerville Bold"/>
                <a:ea typeface="Libre Baskerville Bold"/>
                <a:cs typeface="Libre Baskerville Bold"/>
                <a:sym typeface="Libre Baskerville Bold"/>
              </a:rPr>
              <a:t>Data splitting is the process of dividing a dataset into different parts to ensure that machine learning models are trained and tested effectively. It helps evaluate how well a model will perform on new, unseen data. Typically, data is split into training and testing sets, and sometimes a validation set is added for fine-tuning.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119637"/>
            <a:ext cx="11696350" cy="2354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Types of Data Splitting Sets</a:t>
            </a:r>
          </a:p>
        </p:txBody>
      </p:sp>
      <p:sp>
        <p:nvSpPr>
          <p:cNvPr name="TextBox 7" id="7"/>
          <p:cNvSpPr txBox="true"/>
          <p:nvPr/>
        </p:nvSpPr>
        <p:spPr>
          <a:xfrm rot="0">
            <a:off x="762030" y="4910448"/>
            <a:ext cx="5692369" cy="762037"/>
          </a:xfrm>
          <a:prstGeom prst="rect">
            <a:avLst/>
          </a:prstGeom>
        </p:spPr>
        <p:txBody>
          <a:bodyPr anchor="t" rtlCol="false" tIns="0" lIns="0" bIns="0" rIns="0">
            <a:spAutoFit/>
          </a:bodyPr>
          <a:lstStyle/>
          <a:p>
            <a:pPr algn="ctr">
              <a:lnSpc>
                <a:spcPts val="5626"/>
              </a:lnSpc>
            </a:pPr>
            <a:r>
              <a:rPr lang="en-US" sz="5626">
                <a:solidFill>
                  <a:srgbClr val="000000"/>
                </a:solidFill>
                <a:latin typeface="Yeseva One"/>
                <a:ea typeface="Yeseva One"/>
                <a:cs typeface="Yeseva One"/>
                <a:sym typeface="Yeseva One"/>
              </a:rPr>
              <a:t>Training Set</a:t>
            </a:r>
          </a:p>
        </p:txBody>
      </p:sp>
      <p:sp>
        <p:nvSpPr>
          <p:cNvPr name="TextBox 8" id="8"/>
          <p:cNvSpPr txBox="true"/>
          <p:nvPr/>
        </p:nvSpPr>
        <p:spPr>
          <a:xfrm rot="0">
            <a:off x="5994096" y="7034559"/>
            <a:ext cx="5589669" cy="658728"/>
          </a:xfrm>
          <a:prstGeom prst="rect">
            <a:avLst/>
          </a:prstGeom>
        </p:spPr>
        <p:txBody>
          <a:bodyPr anchor="t" rtlCol="false" tIns="0" lIns="0" bIns="0" rIns="0">
            <a:spAutoFit/>
          </a:bodyPr>
          <a:lstStyle/>
          <a:p>
            <a:pPr algn="ctr">
              <a:lnSpc>
                <a:spcPts val="4934"/>
              </a:lnSpc>
            </a:pPr>
            <a:r>
              <a:rPr lang="en-US" sz="4934">
                <a:solidFill>
                  <a:srgbClr val="000000"/>
                </a:solidFill>
                <a:latin typeface="Yeseva One"/>
                <a:ea typeface="Yeseva One"/>
                <a:cs typeface="Yeseva One"/>
                <a:sym typeface="Yeseva One"/>
              </a:rPr>
              <a:t>Testing Set</a:t>
            </a:r>
          </a:p>
        </p:txBody>
      </p:sp>
      <p:sp>
        <p:nvSpPr>
          <p:cNvPr name="TextBox 9" id="9"/>
          <p:cNvSpPr txBox="true"/>
          <p:nvPr/>
        </p:nvSpPr>
        <p:spPr>
          <a:xfrm rot="0">
            <a:off x="10795522" y="4833982"/>
            <a:ext cx="5470604" cy="704760"/>
          </a:xfrm>
          <a:prstGeom prst="rect">
            <a:avLst/>
          </a:prstGeom>
        </p:spPr>
        <p:txBody>
          <a:bodyPr anchor="t" rtlCol="false" tIns="0" lIns="0" bIns="0" rIns="0">
            <a:spAutoFit/>
          </a:bodyPr>
          <a:lstStyle/>
          <a:p>
            <a:pPr algn="ctr">
              <a:lnSpc>
                <a:spcPts val="5246"/>
              </a:lnSpc>
            </a:pPr>
            <a:r>
              <a:rPr lang="en-US" sz="5246">
                <a:solidFill>
                  <a:srgbClr val="000000"/>
                </a:solidFill>
                <a:latin typeface="Yeseva One"/>
                <a:ea typeface="Yeseva One"/>
                <a:cs typeface="Yeseva One"/>
                <a:sym typeface="Yeseva One"/>
              </a:rPr>
              <a:t>Validation Set</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968750" y="1110171"/>
            <a:ext cx="8762361" cy="1175829"/>
          </a:xfrm>
          <a:prstGeom prst="rect">
            <a:avLst/>
          </a:prstGeom>
        </p:spPr>
        <p:txBody>
          <a:bodyPr anchor="t" rtlCol="false" tIns="0" lIns="0" bIns="0" rIns="0">
            <a:spAutoFit/>
          </a:bodyPr>
          <a:lstStyle/>
          <a:p>
            <a:pPr algn="ctr">
              <a:lnSpc>
                <a:spcPts val="8792"/>
              </a:lnSpc>
            </a:pPr>
            <a:r>
              <a:rPr lang="en-US" sz="8792">
                <a:solidFill>
                  <a:srgbClr val="C62F4A"/>
                </a:solidFill>
                <a:latin typeface="Yeseva One"/>
                <a:ea typeface="Yeseva One"/>
                <a:cs typeface="Yeseva One"/>
                <a:sym typeface="Yeseva One"/>
              </a:rPr>
              <a:t>Training Set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54810" y="2790811"/>
            <a:ext cx="17590241" cy="7051233"/>
          </a:xfrm>
          <a:prstGeom prst="rect">
            <a:avLst/>
          </a:prstGeom>
        </p:spPr>
        <p:txBody>
          <a:bodyPr anchor="t" rtlCol="false" tIns="0" lIns="0" bIns="0" rIns="0">
            <a:spAutoFit/>
          </a:bodyPr>
          <a:lstStyle/>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The portion of data used to train the model, allowing it to learn patterns and relationships.</a:t>
            </a:r>
          </a:p>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Example: Using 70% of a customer dataset to teach a model to predict purchase behavior.</a:t>
            </a:r>
          </a:p>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Purpose: Helps the model "learn" from data so it can make accurate predictions.</a:t>
            </a:r>
          </a:p>
          <a:p>
            <a:pPr algn="ctr">
              <a:lnSpc>
                <a:spcPts val="8031"/>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01130" y="1110171"/>
            <a:ext cx="10029981" cy="1175829"/>
          </a:xfrm>
          <a:prstGeom prst="rect">
            <a:avLst/>
          </a:prstGeom>
        </p:spPr>
        <p:txBody>
          <a:bodyPr anchor="t" rtlCol="false" tIns="0" lIns="0" bIns="0" rIns="0">
            <a:spAutoFit/>
          </a:bodyPr>
          <a:lstStyle/>
          <a:p>
            <a:pPr algn="ctr">
              <a:lnSpc>
                <a:spcPts val="8792"/>
              </a:lnSpc>
            </a:pPr>
            <a:r>
              <a:rPr lang="en-US" sz="8792">
                <a:solidFill>
                  <a:srgbClr val="C62F4A"/>
                </a:solidFill>
                <a:latin typeface="Yeseva One"/>
                <a:ea typeface="Yeseva One"/>
                <a:cs typeface="Yeseva One"/>
                <a:sym typeface="Yeseva One"/>
              </a:rPr>
              <a:t>Testing Set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54810" y="2790811"/>
            <a:ext cx="17590241" cy="7051233"/>
          </a:xfrm>
          <a:prstGeom prst="rect">
            <a:avLst/>
          </a:prstGeom>
        </p:spPr>
        <p:txBody>
          <a:bodyPr anchor="t" rtlCol="false" tIns="0" lIns="0" bIns="0" rIns="0">
            <a:spAutoFit/>
          </a:bodyPr>
          <a:lstStyle/>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A separate portion of data used to test the model after training to evaluate its accuracy and generalization.</a:t>
            </a:r>
          </a:p>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Example: Using the remaining 30% of the customer dataset to see how well the model predicts new customer purchases.</a:t>
            </a:r>
          </a:p>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Purpose: Ensures that the model performs well on new data, not just on data it has seen.</a:t>
            </a:r>
          </a:p>
          <a:p>
            <a:pPr algn="ctr">
              <a:lnSpc>
                <a:spcPts val="803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777037" y="2319853"/>
            <a:ext cx="8496705" cy="1211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Overview</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087464" y="4702610"/>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Introduction</a:t>
            </a:r>
          </a:p>
        </p:txBody>
      </p:sp>
      <p:sp>
        <p:nvSpPr>
          <p:cNvPr name="TextBox 8" id="8"/>
          <p:cNvSpPr txBox="true"/>
          <p:nvPr/>
        </p:nvSpPr>
        <p:spPr>
          <a:xfrm rot="0">
            <a:off x="3007048" y="5433496"/>
            <a:ext cx="3777199" cy="360426"/>
          </a:xfrm>
          <a:prstGeom prst="rect">
            <a:avLst/>
          </a:prstGeom>
        </p:spPr>
        <p:txBody>
          <a:bodyPr anchor="t" rtlCol="false" tIns="0" lIns="0" bIns="0" rIns="0">
            <a:spAutoFit/>
          </a:bodyPr>
          <a:lstStyle/>
          <a:p>
            <a:pPr algn="just">
              <a:lnSpc>
                <a:spcPts val="2727"/>
              </a:lnSpc>
            </a:pPr>
            <a:r>
              <a:rPr lang="en-US" sz="2700">
                <a:solidFill>
                  <a:srgbClr val="000000"/>
                </a:solidFill>
                <a:latin typeface="Libre Baskerville"/>
                <a:ea typeface="Libre Baskerville"/>
                <a:cs typeface="Libre Baskerville"/>
                <a:sym typeface="Libre Baskerville"/>
              </a:rPr>
              <a:t>Example in real life</a:t>
            </a:r>
          </a:p>
        </p:txBody>
      </p:sp>
      <p:sp>
        <p:nvSpPr>
          <p:cNvPr name="TextBox 9" id="9"/>
          <p:cNvSpPr txBox="true"/>
          <p:nvPr/>
        </p:nvSpPr>
        <p:spPr>
          <a:xfrm rot="0">
            <a:off x="3087464" y="6185971"/>
            <a:ext cx="3379147"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Data cleaning</a:t>
            </a:r>
          </a:p>
        </p:txBody>
      </p:sp>
      <p:sp>
        <p:nvSpPr>
          <p:cNvPr name="TextBox 10" id="10"/>
          <p:cNvSpPr txBox="true"/>
          <p:nvPr/>
        </p:nvSpPr>
        <p:spPr>
          <a:xfrm rot="0">
            <a:off x="3087464" y="6928921"/>
            <a:ext cx="3777199" cy="781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Data transformation</a:t>
            </a:r>
          </a:p>
        </p:txBody>
      </p:sp>
      <p:sp>
        <p:nvSpPr>
          <p:cNvPr name="TextBox 11" id="11"/>
          <p:cNvSpPr txBox="true"/>
          <p:nvPr/>
        </p:nvSpPr>
        <p:spPr>
          <a:xfrm rot="0">
            <a:off x="7503264" y="4702610"/>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Data reduction</a:t>
            </a:r>
          </a:p>
        </p:txBody>
      </p:sp>
      <p:sp>
        <p:nvSpPr>
          <p:cNvPr name="TextBox 12" id="12"/>
          <p:cNvSpPr txBox="true"/>
          <p:nvPr/>
        </p:nvSpPr>
        <p:spPr>
          <a:xfrm rot="0">
            <a:off x="7456339" y="5460747"/>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Data splitting</a:t>
            </a:r>
          </a:p>
        </p:txBody>
      </p:sp>
      <p:sp>
        <p:nvSpPr>
          <p:cNvPr name="TextBox 13" id="13"/>
          <p:cNvSpPr txBox="true"/>
          <p:nvPr/>
        </p:nvSpPr>
        <p:spPr>
          <a:xfrm rot="0">
            <a:off x="7503264" y="6239946"/>
            <a:ext cx="4050235"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Evaluation</a:t>
            </a:r>
          </a:p>
        </p:txBody>
      </p:sp>
      <p:sp>
        <p:nvSpPr>
          <p:cNvPr name="TextBox 14" id="14"/>
          <p:cNvSpPr txBox="true"/>
          <p:nvPr/>
        </p:nvSpPr>
        <p:spPr>
          <a:xfrm rot="0">
            <a:off x="12319420" y="4720336"/>
            <a:ext cx="3777199" cy="400050"/>
          </a:xfrm>
          <a:prstGeom prst="rect">
            <a:avLst/>
          </a:prstGeom>
        </p:spPr>
        <p:txBody>
          <a:bodyPr anchor="t" rtlCol="false" tIns="0" lIns="0" bIns="0" rIns="0">
            <a:spAutoFit/>
          </a:bodyPr>
          <a:lstStyle/>
          <a:p>
            <a:pPr algn="l">
              <a:lnSpc>
                <a:spcPts val="3000"/>
              </a:lnSpc>
            </a:pPr>
            <a:r>
              <a:rPr lang="en-US" sz="3000">
                <a:solidFill>
                  <a:srgbClr val="000000"/>
                </a:solidFill>
                <a:latin typeface="Libre Baskerville"/>
                <a:ea typeface="Libre Baskerville"/>
                <a:cs typeface="Libre Baskerville"/>
                <a:sym typeface="Libre Baskerville"/>
              </a:rPr>
              <a:t>Tips</a:t>
            </a:r>
          </a:p>
        </p:txBody>
      </p:sp>
      <p:sp>
        <p:nvSpPr>
          <p:cNvPr name="TextBox 15" id="15"/>
          <p:cNvSpPr txBox="true"/>
          <p:nvPr/>
        </p:nvSpPr>
        <p:spPr>
          <a:xfrm rot="0">
            <a:off x="2191381"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01</a:t>
            </a:r>
          </a:p>
        </p:txBody>
      </p:sp>
      <p:sp>
        <p:nvSpPr>
          <p:cNvPr name="TextBox 16" id="16"/>
          <p:cNvSpPr txBox="true"/>
          <p:nvPr/>
        </p:nvSpPr>
        <p:spPr>
          <a:xfrm rot="0">
            <a:off x="2191381" y="540809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02</a:t>
            </a:r>
          </a:p>
        </p:txBody>
      </p:sp>
      <p:sp>
        <p:nvSpPr>
          <p:cNvPr name="TextBox 17" id="17"/>
          <p:cNvSpPr txBox="true"/>
          <p:nvPr/>
        </p:nvSpPr>
        <p:spPr>
          <a:xfrm rot="0">
            <a:off x="2191381" y="61510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03</a:t>
            </a:r>
          </a:p>
        </p:txBody>
      </p:sp>
      <p:sp>
        <p:nvSpPr>
          <p:cNvPr name="TextBox 18" id="18"/>
          <p:cNvSpPr txBox="true"/>
          <p:nvPr/>
        </p:nvSpPr>
        <p:spPr>
          <a:xfrm rot="0">
            <a:off x="2191381" y="68876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04</a:t>
            </a:r>
          </a:p>
        </p:txBody>
      </p:sp>
      <p:sp>
        <p:nvSpPr>
          <p:cNvPr name="TextBox 19" id="19"/>
          <p:cNvSpPr txBox="true"/>
          <p:nvPr/>
        </p:nvSpPr>
        <p:spPr>
          <a:xfrm rot="0">
            <a:off x="6607881"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05</a:t>
            </a:r>
          </a:p>
        </p:txBody>
      </p:sp>
      <p:sp>
        <p:nvSpPr>
          <p:cNvPr name="TextBox 20" id="20"/>
          <p:cNvSpPr txBox="true"/>
          <p:nvPr/>
        </p:nvSpPr>
        <p:spPr>
          <a:xfrm rot="0">
            <a:off x="6607881" y="5460747"/>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06</a:t>
            </a:r>
          </a:p>
        </p:txBody>
      </p:sp>
      <p:sp>
        <p:nvSpPr>
          <p:cNvPr name="TextBox 21" id="21"/>
          <p:cNvSpPr txBox="true"/>
          <p:nvPr/>
        </p:nvSpPr>
        <p:spPr>
          <a:xfrm rot="0">
            <a:off x="6607881" y="6239946"/>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07</a:t>
            </a:r>
          </a:p>
        </p:txBody>
      </p:sp>
      <p:sp>
        <p:nvSpPr>
          <p:cNvPr name="TextBox 22" id="22"/>
          <p:cNvSpPr txBox="true"/>
          <p:nvPr/>
        </p:nvSpPr>
        <p:spPr>
          <a:xfrm rot="0">
            <a:off x="11423337" y="4667685"/>
            <a:ext cx="848458" cy="4699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08</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701130" y="1110171"/>
            <a:ext cx="10029981" cy="1175829"/>
          </a:xfrm>
          <a:prstGeom prst="rect">
            <a:avLst/>
          </a:prstGeom>
        </p:spPr>
        <p:txBody>
          <a:bodyPr anchor="t" rtlCol="false" tIns="0" lIns="0" bIns="0" rIns="0">
            <a:spAutoFit/>
          </a:bodyPr>
          <a:lstStyle/>
          <a:p>
            <a:pPr algn="ctr">
              <a:lnSpc>
                <a:spcPts val="8792"/>
              </a:lnSpc>
            </a:pPr>
            <a:r>
              <a:rPr lang="en-US" sz="8792">
                <a:solidFill>
                  <a:srgbClr val="C62F4A"/>
                </a:solidFill>
                <a:latin typeface="Yeseva One"/>
                <a:ea typeface="Yeseva One"/>
                <a:cs typeface="Yeseva One"/>
                <a:sym typeface="Yeseva One"/>
              </a:rPr>
              <a:t>Validation Set</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54810" y="2790811"/>
            <a:ext cx="17590241" cy="7051233"/>
          </a:xfrm>
          <a:prstGeom prst="rect">
            <a:avLst/>
          </a:prstGeom>
        </p:spPr>
        <p:txBody>
          <a:bodyPr anchor="t" rtlCol="false" tIns="0" lIns="0" bIns="0" rIns="0">
            <a:spAutoFit/>
          </a:bodyPr>
          <a:lstStyle/>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An additional subset used during training to fine-tune model parameters and prevent overfitting.</a:t>
            </a:r>
          </a:p>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Example: Splitting 10% from the training data to validate and adjust model settings before final testing.</a:t>
            </a:r>
          </a:p>
          <a:p>
            <a:pPr algn="ctr" marL="907839" indent="-453920" lvl="1">
              <a:lnSpc>
                <a:spcPts val="8031"/>
              </a:lnSpc>
              <a:buFont typeface="Arial"/>
              <a:buChar char="•"/>
            </a:pPr>
            <a:r>
              <a:rPr lang="en-US" sz="4204">
                <a:solidFill>
                  <a:srgbClr val="000000"/>
                </a:solidFill>
                <a:latin typeface="Yeseva One"/>
                <a:ea typeface="Yeseva One"/>
                <a:cs typeface="Yeseva One"/>
                <a:sym typeface="Yeseva One"/>
              </a:rPr>
              <a:t>Purpose: Helps optimize the model and select the best version to avoid overfitting or underfitting.</a:t>
            </a:r>
          </a:p>
          <a:p>
            <a:pPr algn="ctr">
              <a:lnSpc>
                <a:spcPts val="8031"/>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462816" y="291342"/>
            <a:ext cx="11729781" cy="6525090"/>
          </a:xfrm>
          <a:custGeom>
            <a:avLst/>
            <a:gdLst/>
            <a:ahLst/>
            <a:cxnLst/>
            <a:rect r="r" b="b" t="t" l="l"/>
            <a:pathLst>
              <a:path h="6525090" w="11729781">
                <a:moveTo>
                  <a:pt x="0" y="0"/>
                </a:moveTo>
                <a:lnTo>
                  <a:pt x="11729781" y="0"/>
                </a:lnTo>
                <a:lnTo>
                  <a:pt x="11729781" y="6525089"/>
                </a:lnTo>
                <a:lnTo>
                  <a:pt x="0" y="6525089"/>
                </a:lnTo>
                <a:lnTo>
                  <a:pt x="0" y="0"/>
                </a:lnTo>
                <a:close/>
              </a:path>
            </a:pathLst>
          </a:custGeom>
          <a:blipFill>
            <a:blip r:embed="rId2"/>
            <a:stretch>
              <a:fillRect l="0" t="-9921" r="0" b="-9921"/>
            </a:stretch>
          </a:blipFill>
        </p:spPr>
      </p:sp>
      <p:sp>
        <p:nvSpPr>
          <p:cNvPr name="TextBox 3" id="3"/>
          <p:cNvSpPr txBox="true"/>
          <p:nvPr/>
        </p:nvSpPr>
        <p:spPr>
          <a:xfrm rot="0">
            <a:off x="12192597" y="1095375"/>
            <a:ext cx="5070180" cy="1044377"/>
          </a:xfrm>
          <a:prstGeom prst="rect">
            <a:avLst/>
          </a:prstGeom>
        </p:spPr>
        <p:txBody>
          <a:bodyPr anchor="t" rtlCol="false" tIns="0" lIns="0" bIns="0" rIns="0">
            <a:spAutoFit/>
          </a:bodyPr>
          <a:lstStyle/>
          <a:p>
            <a:pPr algn="ctr" marL="861919" indent="-430959" lvl="1">
              <a:lnSpc>
                <a:spcPts val="3992"/>
              </a:lnSpc>
              <a:buFont typeface="Arial"/>
              <a:buChar char="•"/>
            </a:pPr>
            <a:r>
              <a:rPr lang="en-US" sz="3992">
                <a:solidFill>
                  <a:srgbClr val="000000"/>
                </a:solidFill>
                <a:latin typeface="Yeseva One"/>
                <a:ea typeface="Yeseva One"/>
                <a:cs typeface="Yeseva One"/>
                <a:sym typeface="Yeseva One"/>
              </a:rPr>
              <a:t> Start with Data Cleaning First</a:t>
            </a:r>
          </a:p>
        </p:txBody>
      </p:sp>
      <p:sp>
        <p:nvSpPr>
          <p:cNvPr name="TextBox 4" id="4"/>
          <p:cNvSpPr txBox="true"/>
          <p:nvPr/>
        </p:nvSpPr>
        <p:spPr>
          <a:xfrm rot="0">
            <a:off x="12394693" y="2937427"/>
            <a:ext cx="4868085" cy="1973785"/>
          </a:xfrm>
          <a:prstGeom prst="rect">
            <a:avLst/>
          </a:prstGeom>
        </p:spPr>
        <p:txBody>
          <a:bodyPr anchor="t" rtlCol="false" tIns="0" lIns="0" bIns="0" rIns="0">
            <a:spAutoFit/>
          </a:bodyPr>
          <a:lstStyle/>
          <a:p>
            <a:pPr algn="ctr" marL="827563" indent="-413782" lvl="1">
              <a:lnSpc>
                <a:spcPts val="3833"/>
              </a:lnSpc>
              <a:buFont typeface="Arial"/>
              <a:buChar char="•"/>
            </a:pPr>
            <a:r>
              <a:rPr lang="en-US" sz="3833">
                <a:solidFill>
                  <a:srgbClr val="000000"/>
                </a:solidFill>
                <a:latin typeface="Yeseva One"/>
                <a:ea typeface="Yeseva One"/>
                <a:cs typeface="Yeseva One"/>
                <a:sym typeface="Yeseva One"/>
              </a:rPr>
              <a:t>Use Feature Engineering for Better Model Performance</a:t>
            </a:r>
          </a:p>
        </p:txBody>
      </p:sp>
      <p:sp>
        <p:nvSpPr>
          <p:cNvPr name="TextBox 5" id="5"/>
          <p:cNvSpPr txBox="true"/>
          <p:nvPr/>
        </p:nvSpPr>
        <p:spPr>
          <a:xfrm rot="0">
            <a:off x="12394693" y="5702025"/>
            <a:ext cx="4868085" cy="1002235"/>
          </a:xfrm>
          <a:prstGeom prst="rect">
            <a:avLst/>
          </a:prstGeom>
        </p:spPr>
        <p:txBody>
          <a:bodyPr anchor="t" rtlCol="false" tIns="0" lIns="0" bIns="0" rIns="0">
            <a:spAutoFit/>
          </a:bodyPr>
          <a:lstStyle/>
          <a:p>
            <a:pPr algn="ctr" marL="827563" indent="-413782" lvl="1">
              <a:lnSpc>
                <a:spcPts val="3833"/>
              </a:lnSpc>
              <a:buFont typeface="Arial"/>
              <a:buChar char="•"/>
            </a:pPr>
            <a:r>
              <a:rPr lang="en-US" sz="3833">
                <a:solidFill>
                  <a:srgbClr val="000000"/>
                </a:solidFill>
                <a:latin typeface="Yeseva One"/>
                <a:ea typeface="Yeseva One"/>
                <a:cs typeface="Yeseva One"/>
                <a:sym typeface="Yeseva One"/>
              </a:rPr>
              <a:t>Handle Outliers Carefully</a:t>
            </a:r>
          </a:p>
        </p:txBody>
      </p:sp>
      <p:sp>
        <p:nvSpPr>
          <p:cNvPr name="TextBox 6" id="6"/>
          <p:cNvSpPr txBox="true"/>
          <p:nvPr/>
        </p:nvSpPr>
        <p:spPr>
          <a:xfrm rot="0">
            <a:off x="1028700" y="7444686"/>
            <a:ext cx="4868085" cy="1002235"/>
          </a:xfrm>
          <a:prstGeom prst="rect">
            <a:avLst/>
          </a:prstGeom>
        </p:spPr>
        <p:txBody>
          <a:bodyPr anchor="t" rtlCol="false" tIns="0" lIns="0" bIns="0" rIns="0">
            <a:spAutoFit/>
          </a:bodyPr>
          <a:lstStyle/>
          <a:p>
            <a:pPr algn="ctr" marL="827563" indent="-413782" lvl="1">
              <a:lnSpc>
                <a:spcPts val="3833"/>
              </a:lnSpc>
              <a:buFont typeface="Arial"/>
              <a:buChar char="•"/>
            </a:pPr>
            <a:r>
              <a:rPr lang="en-US" sz="3833">
                <a:solidFill>
                  <a:srgbClr val="000000"/>
                </a:solidFill>
                <a:latin typeface="Yeseva One"/>
                <a:ea typeface="Yeseva One"/>
                <a:cs typeface="Yeseva One"/>
                <a:sym typeface="Yeseva One"/>
              </a:rPr>
              <a:t>Document Every Step</a:t>
            </a:r>
          </a:p>
        </p:txBody>
      </p:sp>
      <p:sp>
        <p:nvSpPr>
          <p:cNvPr name="TextBox 7" id="7"/>
          <p:cNvSpPr txBox="true"/>
          <p:nvPr/>
        </p:nvSpPr>
        <p:spPr>
          <a:xfrm rot="0">
            <a:off x="7045187" y="7444686"/>
            <a:ext cx="4868085" cy="1973785"/>
          </a:xfrm>
          <a:prstGeom prst="rect">
            <a:avLst/>
          </a:prstGeom>
        </p:spPr>
        <p:txBody>
          <a:bodyPr anchor="t" rtlCol="false" tIns="0" lIns="0" bIns="0" rIns="0">
            <a:spAutoFit/>
          </a:bodyPr>
          <a:lstStyle/>
          <a:p>
            <a:pPr algn="ctr" marL="827563" indent="-413782" lvl="1">
              <a:lnSpc>
                <a:spcPts val="3833"/>
              </a:lnSpc>
              <a:buFont typeface="Arial"/>
              <a:buChar char="•"/>
            </a:pPr>
            <a:r>
              <a:rPr lang="en-US" sz="3833">
                <a:solidFill>
                  <a:srgbClr val="000000"/>
                </a:solidFill>
                <a:latin typeface="Yeseva One"/>
                <a:ea typeface="Yeseva One"/>
                <a:cs typeface="Yeseva One"/>
                <a:sym typeface="Yeseva One"/>
              </a:rPr>
              <a:t>Test with Different Preprocessing Strategies</a:t>
            </a:r>
          </a:p>
        </p:txBody>
      </p:sp>
      <p:sp>
        <p:nvSpPr>
          <p:cNvPr name="Freeform 8" id="8"/>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3283182" y="3632200"/>
            <a:ext cx="11721636" cy="3251201"/>
          </a:xfrm>
          <a:prstGeom prst="rect">
            <a:avLst/>
          </a:prstGeom>
        </p:spPr>
        <p:txBody>
          <a:bodyPr anchor="t" rtlCol="false" tIns="0" lIns="0" bIns="0" rIns="0">
            <a:spAutoFit/>
          </a:bodyPr>
          <a:lstStyle/>
          <a:p>
            <a:pPr algn="ctr">
              <a:lnSpc>
                <a:spcPts val="12500"/>
              </a:lnSpc>
            </a:pPr>
            <a:r>
              <a:rPr lang="en-US" sz="12500">
                <a:solidFill>
                  <a:srgbClr val="1CA29B"/>
                </a:solidFill>
                <a:latin typeface="Yeseva One"/>
                <a:ea typeface="Yeseva One"/>
                <a:cs typeface="Yeseva One"/>
                <a:sym typeface="Yeseva One"/>
              </a:rPr>
              <a:t>Thank</a:t>
            </a:r>
          </a:p>
          <a:p>
            <a:pPr algn="ctr">
              <a:lnSpc>
                <a:spcPts val="12500"/>
              </a:lnSpc>
            </a:pPr>
            <a:r>
              <a:rPr lang="en-US" sz="12500">
                <a:solidFill>
                  <a:srgbClr val="1CA29B"/>
                </a:solidFill>
                <a:latin typeface="Yeseva One"/>
                <a:ea typeface="Yeseva One"/>
                <a:cs typeface="Yeseva One"/>
                <a:sym typeface="Yeseva One"/>
              </a:rPr>
              <a:t>You</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283182" y="1089025"/>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Galala University</a:t>
            </a:r>
          </a:p>
        </p:txBody>
      </p:sp>
      <p:sp>
        <p:nvSpPr>
          <p:cNvPr name="TextBox 7" id="7"/>
          <p:cNvSpPr txBox="true"/>
          <p:nvPr/>
        </p:nvSpPr>
        <p:spPr>
          <a:xfrm rot="0">
            <a:off x="3283182" y="8858250"/>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IEEE</a:t>
            </a:r>
          </a:p>
        </p:txBody>
      </p:sp>
      <p:sp>
        <p:nvSpPr>
          <p:cNvPr name="Freeform 8" id="8"/>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0013" y="72322"/>
            <a:ext cx="2376305" cy="2376305"/>
          </a:xfrm>
          <a:custGeom>
            <a:avLst/>
            <a:gdLst/>
            <a:ahLst/>
            <a:cxnLst/>
            <a:rect r="r" b="b" t="t" l="l"/>
            <a:pathLst>
              <a:path h="2376305" w="2376305">
                <a:moveTo>
                  <a:pt x="0" y="0"/>
                </a:moveTo>
                <a:lnTo>
                  <a:pt x="2376304" y="0"/>
                </a:lnTo>
                <a:lnTo>
                  <a:pt x="2376304" y="2376305"/>
                </a:lnTo>
                <a:lnTo>
                  <a:pt x="0" y="2376305"/>
                </a:lnTo>
                <a:lnTo>
                  <a:pt x="0" y="0"/>
                </a:lnTo>
                <a:close/>
              </a:path>
            </a:pathLst>
          </a:custGeom>
          <a:blipFill>
            <a:blip r:embed="rId8"/>
            <a:stretch>
              <a:fillRect l="0" t="0" r="0" b="0"/>
            </a:stretch>
          </a:blipFill>
        </p:spPr>
      </p:sp>
      <p:sp>
        <p:nvSpPr>
          <p:cNvPr name="Freeform 10" id="10"/>
          <p:cNvSpPr/>
          <p:nvPr/>
        </p:nvSpPr>
        <p:spPr>
          <a:xfrm flipH="false" flipV="false" rot="0">
            <a:off x="12326437" y="8624323"/>
            <a:ext cx="5706769" cy="1662677"/>
          </a:xfrm>
          <a:custGeom>
            <a:avLst/>
            <a:gdLst/>
            <a:ahLst/>
            <a:cxnLst/>
            <a:rect r="r" b="b" t="t" l="l"/>
            <a:pathLst>
              <a:path h="1662677" w="5706769">
                <a:moveTo>
                  <a:pt x="0" y="0"/>
                </a:moveTo>
                <a:lnTo>
                  <a:pt x="5706769" y="0"/>
                </a:lnTo>
                <a:lnTo>
                  <a:pt x="5706769" y="1662677"/>
                </a:lnTo>
                <a:lnTo>
                  <a:pt x="0" y="1662677"/>
                </a:lnTo>
                <a:lnTo>
                  <a:pt x="0" y="0"/>
                </a:lnTo>
                <a:close/>
              </a:path>
            </a:pathLst>
          </a:custGeom>
          <a:blipFill>
            <a:blip r:embed="rId9"/>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10061822" y="3501599"/>
            <a:ext cx="7568775" cy="4434659"/>
            <a:chOff x="0" y="0"/>
            <a:chExt cx="10091699" cy="5912879"/>
          </a:xfrm>
        </p:grpSpPr>
        <p:pic>
          <p:nvPicPr>
            <p:cNvPr name="Picture 7" id="7"/>
            <p:cNvPicPr>
              <a:picLocks noChangeAspect="true"/>
            </p:cNvPicPr>
            <p:nvPr/>
          </p:nvPicPr>
          <p:blipFill>
            <a:blip r:embed="rId8"/>
            <a:srcRect l="0" t="1173" r="0" b="1173"/>
            <a:stretch>
              <a:fillRect/>
            </a:stretch>
          </p:blipFill>
          <p:spPr>
            <a:xfrm flipH="false" flipV="false">
              <a:off x="0" y="0"/>
              <a:ext cx="10091699" cy="5912879"/>
            </a:xfrm>
            <a:prstGeom prst="rect">
              <a:avLst/>
            </a:prstGeom>
          </p:spPr>
        </p:pic>
      </p:grpSp>
      <p:sp>
        <p:nvSpPr>
          <p:cNvPr name="TextBox 8" id="8"/>
          <p:cNvSpPr txBox="true"/>
          <p:nvPr/>
        </p:nvSpPr>
        <p:spPr>
          <a:xfrm rot="0">
            <a:off x="4895648" y="1422400"/>
            <a:ext cx="8496705" cy="1211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Introduction</a:t>
            </a:r>
          </a:p>
        </p:txBody>
      </p:sp>
      <p:sp>
        <p:nvSpPr>
          <p:cNvPr name="TextBox 9" id="9"/>
          <p:cNvSpPr txBox="true"/>
          <p:nvPr/>
        </p:nvSpPr>
        <p:spPr>
          <a:xfrm rot="0">
            <a:off x="1028700" y="3828823"/>
            <a:ext cx="8708191" cy="4556908"/>
          </a:xfrm>
          <a:prstGeom prst="rect">
            <a:avLst/>
          </a:prstGeom>
        </p:spPr>
        <p:txBody>
          <a:bodyPr anchor="t" rtlCol="false" tIns="0" lIns="0" bIns="0" rIns="0">
            <a:spAutoFit/>
          </a:bodyPr>
          <a:lstStyle/>
          <a:p>
            <a:pPr algn="l">
              <a:lnSpc>
                <a:spcPts val="4506"/>
              </a:lnSpc>
            </a:pPr>
            <a:r>
              <a:rPr lang="en-US" sz="3219" b="true">
                <a:solidFill>
                  <a:srgbClr val="000000"/>
                </a:solidFill>
                <a:latin typeface="Libre Baskerville Bold"/>
                <a:ea typeface="Libre Baskerville Bold"/>
                <a:cs typeface="Libre Baskerville Bold"/>
                <a:sym typeface="Libre Baskerville Bold"/>
              </a:rPr>
              <a:t>Data pre-processing</a:t>
            </a:r>
            <a:r>
              <a:rPr lang="en-US" sz="3219">
                <a:solidFill>
                  <a:srgbClr val="000000"/>
                </a:solidFill>
                <a:latin typeface="Libre Baskerville"/>
                <a:ea typeface="Libre Baskerville"/>
                <a:cs typeface="Libre Baskerville"/>
                <a:sym typeface="Libre Baskerville"/>
              </a:rPr>
              <a:t> is like getting data "ready" for analysis, similar to organizing your workspace before starting a project. Raw data is often messy, with missing information, duplicates, or numbers and text that don’t make sense together. If we skip this step, it can confuse the analysis or lead to inaccurate results.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988779" y="2496945"/>
            <a:ext cx="12572533" cy="4961265"/>
            <a:chOff x="0" y="0"/>
            <a:chExt cx="16763378" cy="6615020"/>
          </a:xfrm>
        </p:grpSpPr>
        <p:pic>
          <p:nvPicPr>
            <p:cNvPr name="Picture 7" id="7"/>
            <p:cNvPicPr>
              <a:picLocks noChangeAspect="true"/>
            </p:cNvPicPr>
            <p:nvPr/>
          </p:nvPicPr>
          <p:blipFill>
            <a:blip r:embed="rId8"/>
            <a:srcRect l="0" t="20350" r="0" b="20350"/>
            <a:stretch>
              <a:fillRect/>
            </a:stretch>
          </p:blipFill>
          <p:spPr>
            <a:xfrm flipH="false" flipV="false">
              <a:off x="0" y="0"/>
              <a:ext cx="16763378" cy="6615020"/>
            </a:xfrm>
            <a:prstGeom prst="rect">
              <a:avLst/>
            </a:prstGeom>
          </p:spPr>
        </p:pic>
      </p:grpSp>
      <p:sp>
        <p:nvSpPr>
          <p:cNvPr name="TextBox 8" id="8"/>
          <p:cNvSpPr txBox="true"/>
          <p:nvPr/>
        </p:nvSpPr>
        <p:spPr>
          <a:xfrm rot="0">
            <a:off x="4845263" y="1074776"/>
            <a:ext cx="8496705" cy="1211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Plan a Party</a:t>
            </a:r>
          </a:p>
        </p:txBody>
      </p:sp>
      <p:sp>
        <p:nvSpPr>
          <p:cNvPr name="TextBox 9" id="9"/>
          <p:cNvSpPr txBox="true"/>
          <p:nvPr/>
        </p:nvSpPr>
        <p:spPr>
          <a:xfrm rot="0">
            <a:off x="4739734" y="8172585"/>
            <a:ext cx="8098393" cy="578484"/>
          </a:xfrm>
          <a:prstGeom prst="rect">
            <a:avLst/>
          </a:prstGeom>
        </p:spPr>
        <p:txBody>
          <a:bodyPr anchor="t" rtlCol="false" tIns="0" lIns="0" bIns="0" rIns="0">
            <a:spAutoFit/>
          </a:bodyPr>
          <a:lstStyle/>
          <a:p>
            <a:pPr algn="ctr">
              <a:lnSpc>
                <a:spcPts val="4399"/>
              </a:lnSpc>
              <a:spcBef>
                <a:spcPct val="0"/>
              </a:spcBef>
            </a:pPr>
            <a:r>
              <a:rPr lang="en-US" sz="4399">
                <a:solidFill>
                  <a:srgbClr val="000000"/>
                </a:solidFill>
                <a:latin typeface="Abril Fatface"/>
                <a:ea typeface="Abril Fatface"/>
                <a:cs typeface="Abril Fatface"/>
                <a:sym typeface="Abril Fatface"/>
              </a:rPr>
              <a:t>How we will plan for the party?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471071" y="216846"/>
            <a:ext cx="11529518" cy="5681738"/>
            <a:chOff x="0" y="0"/>
            <a:chExt cx="15372691" cy="7575650"/>
          </a:xfrm>
        </p:grpSpPr>
        <p:pic>
          <p:nvPicPr>
            <p:cNvPr name="Picture 7" id="7"/>
            <p:cNvPicPr>
              <a:picLocks noChangeAspect="true"/>
            </p:cNvPicPr>
            <p:nvPr/>
          </p:nvPicPr>
          <p:blipFill>
            <a:blip r:embed="rId8"/>
            <a:srcRect l="0" t="16372" r="0" b="16372"/>
            <a:stretch>
              <a:fillRect/>
            </a:stretch>
          </p:blipFill>
          <p:spPr>
            <a:xfrm flipH="false" flipV="false">
              <a:off x="0" y="0"/>
              <a:ext cx="15372691" cy="7575650"/>
            </a:xfrm>
            <a:prstGeom prst="rect">
              <a:avLst/>
            </a:prstGeom>
          </p:spPr>
        </p:pic>
      </p:grpSp>
      <p:sp>
        <p:nvSpPr>
          <p:cNvPr name="TextBox 8" id="8"/>
          <p:cNvSpPr txBox="true"/>
          <p:nvPr/>
        </p:nvSpPr>
        <p:spPr>
          <a:xfrm rot="0">
            <a:off x="1526948" y="6254678"/>
            <a:ext cx="14595280" cy="3884002"/>
          </a:xfrm>
          <a:prstGeom prst="rect">
            <a:avLst/>
          </a:prstGeom>
        </p:spPr>
        <p:txBody>
          <a:bodyPr anchor="t" rtlCol="false" tIns="0" lIns="0" bIns="0" rIns="0">
            <a:spAutoFit/>
          </a:bodyPr>
          <a:lstStyle/>
          <a:p>
            <a:pPr algn="l">
              <a:lnSpc>
                <a:spcPts val="4446"/>
              </a:lnSpc>
            </a:pPr>
            <a:r>
              <a:rPr lang="en-US" sz="3176" b="true">
                <a:solidFill>
                  <a:srgbClr val="000000"/>
                </a:solidFill>
                <a:latin typeface="Libre Baskerville Bold"/>
                <a:ea typeface="Libre Baskerville Bold"/>
                <a:cs typeface="Libre Baskerville Bold"/>
                <a:sym typeface="Libre Baskerville Bold"/>
              </a:rPr>
              <a:t>Data cleaning  is the first and most important step in data pre-processing. It involves fixing or removing incorrect, incomplete, or irrelevant data. The goal is to improve data quality so that it doesn’t negatively impact analysis or machine learning models. Without data cleaning, errors in the data can lead to poor insights or inaccurate predictions.</a:t>
            </a:r>
          </a:p>
          <a:p>
            <a:pPr algn="l">
              <a:lnSpc>
                <a:spcPts val="419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Freeform 2" id="2"/>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66137">
            <a:off x="-945021" y="5277747"/>
            <a:ext cx="5210769" cy="6721137"/>
          </a:xfrm>
          <a:custGeom>
            <a:avLst/>
            <a:gdLst/>
            <a:ahLst/>
            <a:cxnLst/>
            <a:rect r="r" b="b" t="t" l="l"/>
            <a:pathLst>
              <a:path h="6721137" w="5210769">
                <a:moveTo>
                  <a:pt x="0" y="0"/>
                </a:moveTo>
                <a:lnTo>
                  <a:pt x="5210769" y="0"/>
                </a:lnTo>
                <a:lnTo>
                  <a:pt x="5210769" y="6721137"/>
                </a:lnTo>
                <a:lnTo>
                  <a:pt x="0" y="6721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5664369">
            <a:off x="-4083956" y="15519561"/>
            <a:ext cx="11721636" cy="400050"/>
          </a:xfrm>
          <a:prstGeom prst="rect">
            <a:avLst/>
          </a:prstGeom>
        </p:spPr>
        <p:txBody>
          <a:bodyPr anchor="t" rtlCol="false" tIns="0" lIns="0" bIns="0" rIns="0">
            <a:spAutoFit/>
          </a:bodyPr>
          <a:lstStyle/>
          <a:p>
            <a:pPr algn="ctr">
              <a:lnSpc>
                <a:spcPts val="3000"/>
              </a:lnSpc>
            </a:pPr>
            <a:r>
              <a:rPr lang="en-US" sz="3000">
                <a:solidFill>
                  <a:srgbClr val="000000"/>
                </a:solidFill>
                <a:latin typeface="Libre Baskerville"/>
                <a:ea typeface="Libre Baskerville"/>
                <a:cs typeface="Libre Baskerville"/>
                <a:sym typeface="Libre Baskerville"/>
              </a:rPr>
              <a:t>Presented by Juliana Silva</a:t>
            </a:r>
          </a:p>
        </p:txBody>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968750" y="362240"/>
            <a:ext cx="8496705" cy="2354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Types of data cleaning</a:t>
            </a:r>
          </a:p>
        </p:txBody>
      </p:sp>
      <p:sp>
        <p:nvSpPr>
          <p:cNvPr name="TextBox 8" id="8"/>
          <p:cNvSpPr txBox="true"/>
          <p:nvPr/>
        </p:nvSpPr>
        <p:spPr>
          <a:xfrm rot="0">
            <a:off x="1328165" y="5529449"/>
            <a:ext cx="4963220" cy="2114550"/>
          </a:xfrm>
          <a:prstGeom prst="rect">
            <a:avLst/>
          </a:prstGeom>
        </p:spPr>
        <p:txBody>
          <a:bodyPr anchor="t" rtlCol="false" tIns="0" lIns="0" bIns="0" rIns="0">
            <a:spAutoFit/>
          </a:bodyPr>
          <a:lstStyle/>
          <a:p>
            <a:pPr algn="l">
              <a:lnSpc>
                <a:spcPts val="4200"/>
              </a:lnSpc>
            </a:pPr>
            <a:r>
              <a:rPr lang="en-US" sz="3000" b="true">
                <a:solidFill>
                  <a:srgbClr val="000000"/>
                </a:solidFill>
                <a:latin typeface="Libre Baskerville Bold"/>
                <a:ea typeface="Libre Baskerville Bold"/>
                <a:cs typeface="Libre Baskerville Bold"/>
                <a:sym typeface="Libre Baskerville Bold"/>
              </a:rPr>
              <a:t>Methods:</a:t>
            </a:r>
            <a:r>
              <a:rPr lang="en-US" sz="3000">
                <a:solidFill>
                  <a:srgbClr val="000000"/>
                </a:solidFill>
                <a:latin typeface="Libre Baskerville"/>
                <a:ea typeface="Libre Baskerville"/>
                <a:cs typeface="Libre Baskerville"/>
                <a:sym typeface="Libre Baskerville"/>
              </a:rPr>
              <a:t> Imputation (mean/median/mode), removal, or flagging missing data.</a:t>
            </a:r>
          </a:p>
        </p:txBody>
      </p:sp>
      <p:sp>
        <p:nvSpPr>
          <p:cNvPr name="TextBox 9" id="9"/>
          <p:cNvSpPr txBox="true"/>
          <p:nvPr/>
        </p:nvSpPr>
        <p:spPr>
          <a:xfrm rot="0">
            <a:off x="6780574" y="5333059"/>
            <a:ext cx="4873057" cy="3669007"/>
          </a:xfrm>
          <a:prstGeom prst="rect">
            <a:avLst/>
          </a:prstGeom>
        </p:spPr>
        <p:txBody>
          <a:bodyPr anchor="t" rtlCol="false" tIns="0" lIns="0" bIns="0" rIns="0">
            <a:spAutoFit/>
          </a:bodyPr>
          <a:lstStyle/>
          <a:p>
            <a:pPr algn="l">
              <a:lnSpc>
                <a:spcPts val="4136"/>
              </a:lnSpc>
            </a:pPr>
            <a:r>
              <a:rPr lang="en-US" sz="2954" b="true">
                <a:solidFill>
                  <a:srgbClr val="000000"/>
                </a:solidFill>
                <a:latin typeface="Libre Baskerville Bold"/>
                <a:ea typeface="Libre Baskerville Bold"/>
                <a:cs typeface="Libre Baskerville Bold"/>
                <a:sym typeface="Libre Baskerville Bold"/>
              </a:rPr>
              <a:t>Methods:</a:t>
            </a:r>
            <a:r>
              <a:rPr lang="en-US" sz="2954">
                <a:solidFill>
                  <a:srgbClr val="000000"/>
                </a:solidFill>
                <a:latin typeface="Libre Baskerville"/>
                <a:ea typeface="Libre Baskerville"/>
                <a:cs typeface="Libre Baskerville"/>
                <a:sym typeface="Libre Baskerville"/>
              </a:rPr>
              <a:t> Manual inspection, statistical checks, or setting realistic limits on data values.</a:t>
            </a:r>
          </a:p>
          <a:p>
            <a:pPr algn="l">
              <a:lnSpc>
                <a:spcPts val="4136"/>
              </a:lnSpc>
            </a:pPr>
          </a:p>
          <a:p>
            <a:pPr algn="l">
              <a:lnSpc>
                <a:spcPts val="4136"/>
              </a:lnSpc>
            </a:pPr>
          </a:p>
        </p:txBody>
      </p:sp>
      <p:sp>
        <p:nvSpPr>
          <p:cNvPr name="TextBox 10" id="10"/>
          <p:cNvSpPr txBox="true"/>
          <p:nvPr/>
        </p:nvSpPr>
        <p:spPr>
          <a:xfrm rot="0">
            <a:off x="12321914" y="5342584"/>
            <a:ext cx="4852055" cy="2114550"/>
          </a:xfrm>
          <a:prstGeom prst="rect">
            <a:avLst/>
          </a:prstGeom>
        </p:spPr>
        <p:txBody>
          <a:bodyPr anchor="t" rtlCol="false" tIns="0" lIns="0" bIns="0" rIns="0">
            <a:spAutoFit/>
          </a:bodyPr>
          <a:lstStyle/>
          <a:p>
            <a:pPr algn="l">
              <a:lnSpc>
                <a:spcPts val="4200"/>
              </a:lnSpc>
            </a:pPr>
            <a:r>
              <a:rPr lang="en-US" sz="3000">
                <a:solidFill>
                  <a:srgbClr val="000000"/>
                </a:solidFill>
                <a:latin typeface="Libre Baskerville"/>
                <a:ea typeface="Libre Baskerville"/>
                <a:cs typeface="Libre Baskerville"/>
                <a:sym typeface="Libre Baskerville"/>
              </a:rPr>
              <a:t> </a:t>
            </a:r>
            <a:r>
              <a:rPr lang="en-US" sz="3000" b="true">
                <a:solidFill>
                  <a:srgbClr val="000000"/>
                </a:solidFill>
                <a:latin typeface="Libre Baskerville Bold"/>
                <a:ea typeface="Libre Baskerville Bold"/>
                <a:cs typeface="Libre Baskerville Bold"/>
                <a:sym typeface="Libre Baskerville Bold"/>
              </a:rPr>
              <a:t>Methods: </a:t>
            </a:r>
            <a:r>
              <a:rPr lang="en-US" sz="3000">
                <a:solidFill>
                  <a:srgbClr val="000000"/>
                </a:solidFill>
                <a:latin typeface="Libre Baskerville"/>
                <a:ea typeface="Libre Baskerville"/>
                <a:cs typeface="Libre Baskerville"/>
                <a:sym typeface="Libre Baskerville"/>
              </a:rPr>
              <a:t>Use consistent date, number, and text formats across the dataset.</a:t>
            </a:r>
          </a:p>
        </p:txBody>
      </p:sp>
      <p:sp>
        <p:nvSpPr>
          <p:cNvPr name="TextBox 11" id="11"/>
          <p:cNvSpPr txBox="true"/>
          <p:nvPr/>
        </p:nvSpPr>
        <p:spPr>
          <a:xfrm rot="0">
            <a:off x="1581597" y="3337519"/>
            <a:ext cx="4456357" cy="90805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Handling missing values</a:t>
            </a:r>
          </a:p>
        </p:txBody>
      </p:sp>
      <p:sp>
        <p:nvSpPr>
          <p:cNvPr name="TextBox 12" id="12"/>
          <p:cNvSpPr txBox="true"/>
          <p:nvPr/>
        </p:nvSpPr>
        <p:spPr>
          <a:xfrm rot="0">
            <a:off x="7139869" y="3219618"/>
            <a:ext cx="3631414" cy="1346200"/>
          </a:xfrm>
          <a:prstGeom prst="rect">
            <a:avLst/>
          </a:prstGeom>
        </p:spPr>
        <p:txBody>
          <a:bodyPr anchor="t" rtlCol="false" tIns="0" lIns="0" bIns="0" rIns="0">
            <a:spAutoFit/>
          </a:bodyPr>
          <a:lstStyle/>
          <a:p>
            <a:pPr algn="ctr">
              <a:lnSpc>
                <a:spcPts val="3500"/>
              </a:lnSpc>
            </a:pPr>
            <a:r>
              <a:rPr lang="en-US" sz="3500">
                <a:solidFill>
                  <a:srgbClr val="000000"/>
                </a:solidFill>
                <a:latin typeface="Yeseva One"/>
                <a:ea typeface="Yeseva One"/>
                <a:cs typeface="Yeseva One"/>
                <a:sym typeface="Yeseva One"/>
              </a:rPr>
              <a:t>Correcting Errors and Outliers</a:t>
            </a:r>
          </a:p>
        </p:txBody>
      </p:sp>
      <p:sp>
        <p:nvSpPr>
          <p:cNvPr name="TextBox 13" id="13"/>
          <p:cNvSpPr txBox="true"/>
          <p:nvPr/>
        </p:nvSpPr>
        <p:spPr>
          <a:xfrm rot="0">
            <a:off x="12321914" y="3086268"/>
            <a:ext cx="4487038" cy="1225550"/>
          </a:xfrm>
          <a:prstGeom prst="rect">
            <a:avLst/>
          </a:prstGeom>
        </p:spPr>
        <p:txBody>
          <a:bodyPr anchor="t" rtlCol="false" tIns="0" lIns="0" bIns="0" rIns="0">
            <a:spAutoFit/>
          </a:bodyPr>
          <a:lstStyle/>
          <a:p>
            <a:pPr algn="ctr">
              <a:lnSpc>
                <a:spcPts val="4900"/>
              </a:lnSpc>
            </a:pPr>
            <a:r>
              <a:rPr lang="en-US" sz="3500">
                <a:solidFill>
                  <a:srgbClr val="000000"/>
                </a:solidFill>
                <a:latin typeface="Yeseva One"/>
                <a:ea typeface="Yeseva One"/>
                <a:cs typeface="Yeseva One"/>
                <a:sym typeface="Yeseva One"/>
              </a:rPr>
              <a:t>Standardizing Data Formats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4647169" y="613650"/>
            <a:ext cx="8496705" cy="3497224"/>
          </a:xfrm>
          <a:prstGeom prst="rect">
            <a:avLst/>
          </a:prstGeom>
        </p:spPr>
        <p:txBody>
          <a:bodyPr anchor="t" rtlCol="false" tIns="0" lIns="0" bIns="0" rIns="0">
            <a:spAutoFit/>
          </a:bodyPr>
          <a:lstStyle/>
          <a:p>
            <a:pPr algn="ctr">
              <a:lnSpc>
                <a:spcPts val="9060"/>
              </a:lnSpc>
            </a:pPr>
            <a:r>
              <a:rPr lang="en-US" sz="9060">
                <a:solidFill>
                  <a:srgbClr val="C62F4A"/>
                </a:solidFill>
                <a:latin typeface="Yeseva One"/>
                <a:ea typeface="Yeseva One"/>
                <a:cs typeface="Yeseva One"/>
                <a:sym typeface="Yeseva One"/>
              </a:rPr>
              <a:t>Handling missing values</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870144" y="5038725"/>
            <a:ext cx="14547713" cy="3520607"/>
          </a:xfrm>
          <a:prstGeom prst="rect">
            <a:avLst/>
          </a:prstGeom>
        </p:spPr>
        <p:txBody>
          <a:bodyPr anchor="t" rtlCol="false" tIns="0" lIns="0" bIns="0" rIns="0">
            <a:spAutoFit/>
          </a:bodyPr>
          <a:lstStyle/>
          <a:p>
            <a:pPr algn="ctr" marL="803859" indent="-401929" lvl="1">
              <a:lnSpc>
                <a:spcPts val="5696"/>
              </a:lnSpc>
              <a:buFont typeface="Arial"/>
              <a:buChar char="•"/>
            </a:pPr>
            <a:r>
              <a:rPr lang="en-US" b="true" sz="3723">
                <a:solidFill>
                  <a:srgbClr val="000000"/>
                </a:solidFill>
                <a:latin typeface="Libre Baskerville Bold"/>
                <a:ea typeface="Libre Baskerville Bold"/>
                <a:cs typeface="Libre Baskerville Bold"/>
                <a:sym typeface="Libre Baskerville Bold"/>
              </a:rPr>
              <a:t>Sometimes data has missing entries, like a blank cell in a spreadsheet.</a:t>
            </a:r>
          </a:p>
          <a:p>
            <a:pPr algn="ctr" marL="803859" indent="-401929" lvl="1">
              <a:lnSpc>
                <a:spcPts val="5696"/>
              </a:lnSpc>
              <a:buFont typeface="Arial"/>
              <a:buChar char="•"/>
            </a:pPr>
            <a:r>
              <a:rPr lang="en-US" b="true" sz="3723">
                <a:solidFill>
                  <a:srgbClr val="000000"/>
                </a:solidFill>
                <a:latin typeface="Libre Baskerville Bold"/>
                <a:ea typeface="Libre Baskerville Bold"/>
                <a:cs typeface="Libre Baskerville Bold"/>
                <a:sym typeface="Libre Baskerville Bold"/>
              </a:rPr>
              <a:t>Examples: Filling in missing ages with the average age, dropping rows where critical information is missing.</a:t>
            </a:r>
          </a:p>
          <a:p>
            <a:pPr algn="ctr">
              <a:lnSpc>
                <a:spcPts val="569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D5D1"/>
        </a:solidFill>
      </p:bgPr>
    </p:bg>
    <p:spTree>
      <p:nvGrpSpPr>
        <p:cNvPr id="1" name=""/>
        <p:cNvGrpSpPr/>
        <p:nvPr/>
      </p:nvGrpSpPr>
      <p:grpSpPr>
        <a:xfrm>
          <a:off x="0" y="0"/>
          <a:ext cx="0" cy="0"/>
          <a:chOff x="0" y="0"/>
          <a:chExt cx="0" cy="0"/>
        </a:xfrm>
      </p:grpSpPr>
      <p:sp>
        <p:nvSpPr>
          <p:cNvPr name="TextBox 2" id="2"/>
          <p:cNvSpPr txBox="true"/>
          <p:nvPr/>
        </p:nvSpPr>
        <p:spPr>
          <a:xfrm rot="0">
            <a:off x="5054387" y="921314"/>
            <a:ext cx="8179225" cy="3393373"/>
          </a:xfrm>
          <a:prstGeom prst="rect">
            <a:avLst/>
          </a:prstGeom>
        </p:spPr>
        <p:txBody>
          <a:bodyPr anchor="t" rtlCol="false" tIns="0" lIns="0" bIns="0" rIns="0">
            <a:spAutoFit/>
          </a:bodyPr>
          <a:lstStyle/>
          <a:p>
            <a:pPr algn="ctr">
              <a:lnSpc>
                <a:spcPts val="8722"/>
              </a:lnSpc>
            </a:pPr>
            <a:r>
              <a:rPr lang="en-US" sz="8722">
                <a:solidFill>
                  <a:srgbClr val="C62F4A"/>
                </a:solidFill>
                <a:latin typeface="Yeseva One"/>
                <a:ea typeface="Yeseva One"/>
                <a:cs typeface="Yeseva One"/>
                <a:sym typeface="Yeseva One"/>
              </a:rPr>
              <a:t>Correcting Errors and Outliers</a:t>
            </a:r>
          </a:p>
        </p:txBody>
      </p:sp>
      <p:sp>
        <p:nvSpPr>
          <p:cNvPr name="Freeform 3" id="3"/>
          <p:cNvSpPr/>
          <p:nvPr/>
        </p:nvSpPr>
        <p:spPr>
          <a:xfrm flipH="false" flipV="false" rot="0">
            <a:off x="12610204" y="-571500"/>
            <a:ext cx="6626483" cy="5715000"/>
          </a:xfrm>
          <a:custGeom>
            <a:avLst/>
            <a:gdLst/>
            <a:ahLst/>
            <a:cxnLst/>
            <a:rect r="r" b="b" t="t" l="l"/>
            <a:pathLst>
              <a:path h="5715000" w="6626483">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266137">
            <a:off x="-1277219" y="5897732"/>
            <a:ext cx="5210769" cy="6721137"/>
          </a:xfrm>
          <a:custGeom>
            <a:avLst/>
            <a:gdLst/>
            <a:ahLst/>
            <a:cxnLst/>
            <a:rect r="r" b="b" t="t" l="l"/>
            <a:pathLst>
              <a:path h="6721137" w="5210769">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5569636">
            <a:off x="779619" y="-2269556"/>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755510">
            <a:off x="14637629" y="5499669"/>
            <a:ext cx="4096053" cy="7060062"/>
          </a:xfrm>
          <a:custGeom>
            <a:avLst/>
            <a:gdLst/>
            <a:ahLst/>
            <a:cxnLst/>
            <a:rect r="r" b="b" t="t" l="l"/>
            <a:pathLst>
              <a:path h="7060062" w="4096053">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827646" y="4532280"/>
            <a:ext cx="12640263" cy="5149299"/>
          </a:xfrm>
          <a:prstGeom prst="rect">
            <a:avLst/>
          </a:prstGeom>
        </p:spPr>
        <p:txBody>
          <a:bodyPr anchor="t" rtlCol="false" tIns="0" lIns="0" bIns="0" rIns="0">
            <a:spAutoFit/>
          </a:bodyPr>
          <a:lstStyle/>
          <a:p>
            <a:pPr algn="ctr" marL="698460" indent="-349230" lvl="1">
              <a:lnSpc>
                <a:spcPts val="5111"/>
              </a:lnSpc>
              <a:buFont typeface="Arial"/>
              <a:buChar char="•"/>
            </a:pPr>
            <a:r>
              <a:rPr lang="en-US" b="true" sz="3235">
                <a:solidFill>
                  <a:srgbClr val="000000"/>
                </a:solidFill>
                <a:latin typeface="Libre Baskerville Bold"/>
                <a:ea typeface="Libre Baskerville Bold"/>
                <a:cs typeface="Libre Baskerville Bold"/>
                <a:sym typeface="Libre Baskerville Bold"/>
              </a:rPr>
              <a:t>Errors can include typos, out-of-range values, or formatting issues, while outliers are unusually high or low values that don’t fit the pattern.</a:t>
            </a:r>
          </a:p>
          <a:p>
            <a:pPr algn="ctr">
              <a:lnSpc>
                <a:spcPts val="5111"/>
              </a:lnSpc>
            </a:pPr>
          </a:p>
          <a:p>
            <a:pPr algn="ctr" marL="698460" indent="-349230" lvl="1">
              <a:lnSpc>
                <a:spcPts val="5111"/>
              </a:lnSpc>
              <a:buFont typeface="Arial"/>
              <a:buChar char="•"/>
            </a:pPr>
            <a:r>
              <a:rPr lang="en-US" b="true" sz="3235">
                <a:solidFill>
                  <a:srgbClr val="000000"/>
                </a:solidFill>
                <a:latin typeface="Libre Baskerville Bold"/>
                <a:ea typeface="Libre Baskerville Bold"/>
                <a:cs typeface="Libre Baskerville Bold"/>
                <a:sym typeface="Libre Baskerville Bold"/>
              </a:rPr>
              <a:t>Examples: Fixing a misspelled category name or removing an outlier price (like $1000 in a list of $10-$50 items).</a:t>
            </a:r>
          </a:p>
          <a:p>
            <a:pPr algn="ctr">
              <a:lnSpc>
                <a:spcPts val="511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DAGVOYRVemM</dc:identifier>
  <dcterms:modified xsi:type="dcterms:W3CDTF">2011-08-01T06:04:30Z</dcterms:modified>
  <cp:revision>1</cp:revision>
  <dc:title>Soft Sand Minimalist Modern Thesis Defense Presentation</dc:title>
</cp:coreProperties>
</file>