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60" r:id="rId5"/>
    <p:sldId id="259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90" r:id="rId21"/>
    <p:sldId id="289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AAFA97-5F17-4F95-BB77-EA8D250A9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71EF498-6456-42B4-A1DF-FFC15D1B7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43C668-0B64-4C1A-9CC6-7044D9A8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60-0203-4B56-B712-7059B88B4982}" type="datetimeFigureOut">
              <a:rPr lang="tr-TR" smtClean="0"/>
              <a:t>12.01.2021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B0A610-B234-4BE1-A700-45AA49FD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1E6096-0948-4E22-93C4-8A2925E3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FB39-6B52-4E3F-B1D2-B0CFAB0015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14E870-256B-4477-A117-E7A90C73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A5CDE9C-4B0F-4ECF-B7B1-D17161F02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BEE22D-F531-4D7A-9229-8D6AA23A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60-0203-4B56-B712-7059B88B4982}" type="datetimeFigureOut">
              <a:rPr lang="tr-TR" smtClean="0"/>
              <a:t>12.01.2021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AA0890-F466-4B8E-A9B1-AB074E29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24D4A1-6D56-4672-8F95-DBCEA6F0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FB39-6B52-4E3F-B1D2-B0CFAB0015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651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6A5F363-98BE-466C-85BE-6156FD8F4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9EDACBF-23FC-40D1-9304-99C0ECF8D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39E824-BF2E-48BA-BC31-9D05AF82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60-0203-4B56-B712-7059B88B4982}" type="datetimeFigureOut">
              <a:rPr lang="tr-TR" smtClean="0"/>
              <a:t>12.01.2021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E03BB8-8E92-4D0F-B71E-2660F4DB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E7A39D-0298-406B-963B-49BC1467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FB39-6B52-4E3F-B1D2-B0CFAB0015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279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7D43B2-AD05-4087-9CF4-0D5585E0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7470AB-0CE7-44B7-989C-E5532F0A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7B2DE3-72B5-4920-9795-BAFD6C67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60-0203-4B56-B712-7059B88B4982}" type="datetimeFigureOut">
              <a:rPr lang="tr-TR" smtClean="0"/>
              <a:t>12.01.2021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FC88B4-721D-4A9B-810A-ED2E68CB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CE7F78-79BD-47AD-A714-251A505C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FB39-6B52-4E3F-B1D2-B0CFAB0015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27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503E4C-A226-46CC-904B-2769A049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CC46607-CD34-4711-A631-86D80EA4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313E68-2B80-4089-BCC8-70585695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60-0203-4B56-B712-7059B88B4982}" type="datetimeFigureOut">
              <a:rPr lang="tr-TR" smtClean="0"/>
              <a:t>12.01.2021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C336A5-EFA8-4EA4-8B8B-7CE6F7EA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3D12F3-0107-4848-8B7A-BFDB0D85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FB39-6B52-4E3F-B1D2-B0CFAB0015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46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983D6A-6118-4088-8A8C-37EF2665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2B6C3B-BEC8-4E10-9A82-83D66A3F1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2813338-5752-42D4-86D6-C9478B93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1C0EF84-D498-42FB-A9F0-51DB2B64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60-0203-4B56-B712-7059B88B4982}" type="datetimeFigureOut">
              <a:rPr lang="tr-TR" smtClean="0"/>
              <a:t>12.01.2021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F37FA7F-B376-4456-B721-523D7C2E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31FB7B6-AF26-457C-8A5F-8AFB2BF2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FB39-6B52-4E3F-B1D2-B0CFAB0015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4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44F27F-F7BE-4C45-BE87-8F8DF4E5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DD4FC4C-EFF4-4772-835F-D2F550FE6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A8DF95-B809-4682-B869-76A33CEC6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B098EFE-CF9A-4B0B-BC30-374CA949A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842A7BA-B1A1-408C-B924-9C6C7F62F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E202324-4AA8-4AB9-9B29-1DFC43DE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60-0203-4B56-B712-7059B88B4982}" type="datetimeFigureOut">
              <a:rPr lang="tr-TR" smtClean="0"/>
              <a:t>12.01.2021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D93021-71A0-40BF-B447-37EB47A3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A9DD7CD-52FE-4F9C-AE95-CB83EEE6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FB39-6B52-4E3F-B1D2-B0CFAB0015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44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EF760B-2803-4398-BEF9-2CF594FA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FC116A-00FE-4E4C-9ED2-6E7D5575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60-0203-4B56-B712-7059B88B4982}" type="datetimeFigureOut">
              <a:rPr lang="tr-TR" smtClean="0"/>
              <a:t>12.01.2021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0680958-5879-4ACB-B4FF-24B3ADC0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C96BF4E-65DE-43D8-8E72-89336F79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FB39-6B52-4E3F-B1D2-B0CFAB0015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05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7546851-7430-4763-B316-3833524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60-0203-4B56-B712-7059B88B4982}" type="datetimeFigureOut">
              <a:rPr lang="tr-TR" smtClean="0"/>
              <a:t>12.01.2021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268A66E-59CE-489B-AA57-F8EBEEBF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CF975D8-298F-4CC8-A2CC-D1B69D0D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FB39-6B52-4E3F-B1D2-B0CFAB0015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159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403522-CCF9-4FC9-B8A9-C4F58CFC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51E790-D626-43FD-B89F-62976CD0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A3C98D7-0545-44FC-AA5C-1326F338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99C247-D51E-418D-8A1D-41252BA0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60-0203-4B56-B712-7059B88B4982}" type="datetimeFigureOut">
              <a:rPr lang="tr-TR" smtClean="0"/>
              <a:t>12.01.2021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0292F8-9784-4CAD-B2A1-00FB23EB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EF8FB7-20B3-4596-ADD9-78F9BF1C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FB39-6B52-4E3F-B1D2-B0CFAB0015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3084C2-24BF-467E-B2DE-A35AACAF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A3F94C4-0FB5-400A-8263-0F16A66AD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86AB470-F927-453D-8A84-EA7438605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22DCFB-5B0D-41C1-B6B1-A0391F5B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60-0203-4B56-B712-7059B88B4982}" type="datetimeFigureOut">
              <a:rPr lang="tr-TR" smtClean="0"/>
              <a:t>12.01.2021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07F7C6B-9990-4711-BDE8-EDEEF5CD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B5F17E-E65E-4005-B26B-01A80C0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FB39-6B52-4E3F-B1D2-B0CFAB0015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05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2B0A793-695B-46BD-8789-A29D9FCF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9FA7ED-EE51-4A28-8C55-C591FB90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2F5F39-A798-46EB-BF35-F3FB403D0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E760-0203-4B56-B712-7059B88B4982}" type="datetimeFigureOut">
              <a:rPr lang="tr-TR" smtClean="0"/>
              <a:t>12.01.2021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F50520-F432-42E6-930B-F11E4868F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EFEC98-2545-4818-ACEB-B4446A25D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FB39-6B52-4E3F-B1D2-B0CFAB0015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575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EE49E3-E1F3-4957-AE64-6F8A06A31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Java Başlangıç Seviye Eğitimi</a:t>
            </a:r>
            <a:br>
              <a:rPr lang="tr-TR" dirty="0">
                <a:latin typeface="Agency FB" panose="020B0503020202020204" pitchFamily="34" charset="0"/>
              </a:rPr>
            </a:br>
            <a:r>
              <a:rPr lang="tr-TR" dirty="0">
                <a:latin typeface="Agency FB" panose="020B0503020202020204" pitchFamily="34" charset="0"/>
              </a:rPr>
              <a:t>Hafta #8 – Son Ders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1B83B23-CD12-4B20-A554-31B5BF889CB9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B9379C80-109E-4AF9-8035-C58D1FB2E1B3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CFD421A8-3040-4591-A549-F36E8ACDA13A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6E8C503-1538-48C4-9A9D-3122388E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2" y="3731936"/>
            <a:ext cx="11289119" cy="11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Main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main(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[] </a:t>
            </a:r>
            <a:r>
              <a:rPr lang="tr-TR" dirty="0" err="1">
                <a:latin typeface="Agency FB" panose="020B0503020202020204" pitchFamily="34" charset="0"/>
              </a:rPr>
              <a:t>args</a:t>
            </a:r>
            <a:r>
              <a:rPr lang="tr-TR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Cat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myCat</a:t>
            </a:r>
            <a:r>
              <a:rPr lang="tr-TR" dirty="0">
                <a:latin typeface="Agency FB" panose="020B0503020202020204" pitchFamily="34" charset="0"/>
              </a:rPr>
              <a:t> = </a:t>
            </a:r>
            <a:r>
              <a:rPr lang="tr-TR" dirty="0" err="1">
                <a:latin typeface="Agency FB" panose="020B0503020202020204" pitchFamily="34" charset="0"/>
              </a:rPr>
              <a:t>new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Cat</a:t>
            </a:r>
            <a:r>
              <a:rPr lang="tr-TR" dirty="0">
                <a:latin typeface="Agency FB" panose="020B0503020202020204" pitchFamily="34" charset="0"/>
              </a:rPr>
              <a:t>(); // </a:t>
            </a:r>
            <a:r>
              <a:rPr lang="tr-TR" dirty="0" err="1">
                <a:latin typeface="Agency FB" panose="020B0503020202020204" pitchFamily="34" charset="0"/>
              </a:rPr>
              <a:t>Create</a:t>
            </a:r>
            <a:r>
              <a:rPr lang="tr-TR" dirty="0">
                <a:latin typeface="Agency FB" panose="020B0503020202020204" pitchFamily="34" charset="0"/>
              </a:rPr>
              <a:t> a </a:t>
            </a:r>
            <a:r>
              <a:rPr lang="tr-TR" dirty="0" err="1">
                <a:latin typeface="Agency FB" panose="020B0503020202020204" pitchFamily="34" charset="0"/>
              </a:rPr>
              <a:t>Cat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object</a:t>
            </a:r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myCat.animalSound</a:t>
            </a:r>
            <a:r>
              <a:rPr lang="tr-TR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myCat.sleep</a:t>
            </a:r>
            <a:r>
              <a:rPr lang="tr-TR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7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0" i="0" dirty="0" err="1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Interfaces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Agency FB" panose="020B0503020202020204" pitchFamily="34" charset="0"/>
              </a:rPr>
              <a:t>Java'da soyutlama sağlamanın bir başka yolu </a:t>
            </a:r>
            <a:r>
              <a:rPr lang="tr-TR" dirty="0" err="1">
                <a:latin typeface="Agency FB" panose="020B0503020202020204" pitchFamily="34" charset="0"/>
              </a:rPr>
              <a:t>Interfacelerdir</a:t>
            </a:r>
            <a:r>
              <a:rPr lang="tr-TR" dirty="0">
                <a:latin typeface="Agency FB" panose="020B0503020202020204" pitchFamily="34" charset="0"/>
              </a:rPr>
              <a:t>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, ilgili yöntemleri boş gövdelerle gruplamak için kullanılan tamamen "soyut bir sınıftır":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// interface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interface Animal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en-US" dirty="0">
                <a:latin typeface="Agency FB" panose="020B0503020202020204" pitchFamily="34" charset="0"/>
              </a:rPr>
              <a:t>public void </a:t>
            </a:r>
            <a:r>
              <a:rPr lang="en-US" dirty="0" err="1">
                <a:latin typeface="Agency FB" panose="020B0503020202020204" pitchFamily="34" charset="0"/>
              </a:rPr>
              <a:t>animalSound</a:t>
            </a:r>
            <a:r>
              <a:rPr lang="en-US" dirty="0">
                <a:latin typeface="Agency FB" panose="020B0503020202020204" pitchFamily="34" charset="0"/>
              </a:rPr>
              <a:t>(); // interface method (does not have a body)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en-US" dirty="0">
                <a:latin typeface="Agency FB" panose="020B0503020202020204" pitchFamily="34" charset="0"/>
              </a:rPr>
              <a:t>public void run(); // interface method (does not have a body)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}</a:t>
            </a:r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3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Interface’lere</a:t>
            </a:r>
            <a:r>
              <a:rPr lang="tr-TR" dirty="0">
                <a:latin typeface="Agency FB" panose="020B0503020202020204" pitchFamily="34" charset="0"/>
              </a:rPr>
              <a:t> Erişmek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 yöntemlerine erişmek için </a:t>
            </a:r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, </a:t>
            </a:r>
            <a:r>
              <a:rPr lang="tr-TR" dirty="0" err="1">
                <a:latin typeface="Agency FB" panose="020B0503020202020204" pitchFamily="34" charset="0"/>
              </a:rPr>
              <a:t>implements</a:t>
            </a:r>
            <a:r>
              <a:rPr lang="tr-TR" dirty="0">
                <a:latin typeface="Agency FB" panose="020B0503020202020204" pitchFamily="34" charset="0"/>
              </a:rPr>
              <a:t> anahtar sözcüğüyle (</a:t>
            </a:r>
            <a:r>
              <a:rPr lang="tr-TR" dirty="0" err="1">
                <a:latin typeface="Agency FB" panose="020B0503020202020204" pitchFamily="34" charset="0"/>
              </a:rPr>
              <a:t>extends</a:t>
            </a:r>
            <a:r>
              <a:rPr lang="tr-TR" dirty="0">
                <a:latin typeface="Agency FB" panose="020B0503020202020204" pitchFamily="34" charset="0"/>
              </a:rPr>
              <a:t> yerine) başka bir sınıf tarafından "uygulanmalıdır" (miras alınmış gibi). </a:t>
            </a:r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 yönteminin gövdesi, ‘’</a:t>
            </a:r>
            <a:r>
              <a:rPr lang="tr-TR" dirty="0" err="1">
                <a:latin typeface="Agency FB" panose="020B0503020202020204" pitchFamily="34" charset="0"/>
              </a:rPr>
              <a:t>implement</a:t>
            </a:r>
            <a:r>
              <a:rPr lang="tr-TR" dirty="0">
                <a:latin typeface="Agency FB" panose="020B0503020202020204" pitchFamily="34" charset="0"/>
              </a:rPr>
              <a:t>" sınıfı tarafından sağlanır:</a:t>
            </a:r>
          </a:p>
        </p:txBody>
      </p:sp>
    </p:spTree>
    <p:extLst>
      <p:ext uri="{BB962C8B-B14F-4D97-AF65-F5344CB8AC3E}">
        <p14:creationId xmlns:p14="http://schemas.microsoft.com/office/powerpoint/2010/main" val="306419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151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Animal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animalSound</a:t>
            </a:r>
            <a:r>
              <a:rPr lang="tr-TR" dirty="0">
                <a:latin typeface="Agency FB" panose="020B0503020202020204" pitchFamily="34" charset="0"/>
              </a:rPr>
              <a:t>(); // </a:t>
            </a:r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(</a:t>
            </a:r>
            <a:r>
              <a:rPr lang="tr-TR" dirty="0" err="1">
                <a:latin typeface="Agency FB" panose="020B0503020202020204" pitchFamily="34" charset="0"/>
              </a:rPr>
              <a:t>does</a:t>
            </a:r>
            <a:r>
              <a:rPr lang="tr-TR" dirty="0">
                <a:latin typeface="Agency FB" panose="020B0503020202020204" pitchFamily="34" charset="0"/>
              </a:rPr>
              <a:t> not </a:t>
            </a:r>
            <a:r>
              <a:rPr lang="tr-TR" dirty="0" err="1">
                <a:latin typeface="Agency FB" panose="020B0503020202020204" pitchFamily="34" charset="0"/>
              </a:rPr>
              <a:t>have</a:t>
            </a:r>
            <a:r>
              <a:rPr lang="tr-TR" dirty="0">
                <a:latin typeface="Agency FB" panose="020B0503020202020204" pitchFamily="34" charset="0"/>
              </a:rPr>
              <a:t> a body)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sleep</a:t>
            </a:r>
            <a:r>
              <a:rPr lang="tr-TR" dirty="0">
                <a:latin typeface="Agency FB" panose="020B0503020202020204" pitchFamily="34" charset="0"/>
              </a:rPr>
              <a:t>(); // </a:t>
            </a:r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(</a:t>
            </a:r>
            <a:r>
              <a:rPr lang="tr-TR" dirty="0" err="1">
                <a:latin typeface="Agency FB" panose="020B0503020202020204" pitchFamily="34" charset="0"/>
              </a:rPr>
              <a:t>does</a:t>
            </a:r>
            <a:r>
              <a:rPr lang="tr-TR" dirty="0">
                <a:latin typeface="Agency FB" panose="020B0503020202020204" pitchFamily="34" charset="0"/>
              </a:rPr>
              <a:t> not </a:t>
            </a:r>
            <a:r>
              <a:rPr lang="tr-TR" dirty="0" err="1">
                <a:latin typeface="Agency FB" panose="020B0503020202020204" pitchFamily="34" charset="0"/>
              </a:rPr>
              <a:t>have</a:t>
            </a:r>
            <a:r>
              <a:rPr lang="tr-TR" dirty="0">
                <a:latin typeface="Agency FB" panose="020B0503020202020204" pitchFamily="34" charset="0"/>
              </a:rPr>
              <a:t> a body)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Cat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implements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Animal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animalSound</a:t>
            </a:r>
            <a:r>
              <a:rPr lang="tr-TR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("</a:t>
            </a:r>
            <a:r>
              <a:rPr lang="tr-TR" dirty="0" err="1">
                <a:latin typeface="Agency FB" panose="020B0503020202020204" pitchFamily="34" charset="0"/>
              </a:rPr>
              <a:t>The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cat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says</a:t>
            </a:r>
            <a:r>
              <a:rPr lang="tr-TR" dirty="0">
                <a:latin typeface="Agency FB" panose="020B0503020202020204" pitchFamily="34" charset="0"/>
              </a:rPr>
              <a:t>: </a:t>
            </a:r>
            <a:r>
              <a:rPr lang="tr-TR" dirty="0" err="1">
                <a:latin typeface="Agency FB" panose="020B0503020202020204" pitchFamily="34" charset="0"/>
              </a:rPr>
              <a:t>meoww</a:t>
            </a:r>
            <a:r>
              <a:rPr lang="tr-TR" dirty="0">
                <a:latin typeface="Agency FB" panose="020B0503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sleep</a:t>
            </a:r>
            <a:r>
              <a:rPr lang="tr-TR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  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("</a:t>
            </a:r>
            <a:r>
              <a:rPr lang="tr-TR" dirty="0" err="1">
                <a:latin typeface="Agency FB" panose="020B0503020202020204" pitchFamily="34" charset="0"/>
              </a:rPr>
              <a:t>Zzz</a:t>
            </a:r>
            <a:r>
              <a:rPr lang="tr-TR" dirty="0">
                <a:latin typeface="Agency FB" panose="020B0503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Main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main(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[] </a:t>
            </a:r>
            <a:r>
              <a:rPr lang="tr-TR" dirty="0" err="1">
                <a:latin typeface="Agency FB" panose="020B0503020202020204" pitchFamily="34" charset="0"/>
              </a:rPr>
              <a:t>args</a:t>
            </a:r>
            <a:r>
              <a:rPr lang="tr-TR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Cat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myCat</a:t>
            </a:r>
            <a:r>
              <a:rPr lang="tr-TR" dirty="0">
                <a:latin typeface="Agency FB" panose="020B0503020202020204" pitchFamily="34" charset="0"/>
              </a:rPr>
              <a:t> = </a:t>
            </a:r>
            <a:r>
              <a:rPr lang="tr-TR" dirty="0" err="1">
                <a:latin typeface="Agency FB" panose="020B0503020202020204" pitchFamily="34" charset="0"/>
              </a:rPr>
              <a:t>new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Cat</a:t>
            </a:r>
            <a:r>
              <a:rPr lang="tr-TR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myCat.animalSound</a:t>
            </a:r>
            <a:r>
              <a:rPr lang="tr-TR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myCat.sleep</a:t>
            </a:r>
            <a:r>
              <a:rPr lang="tr-TR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  <a:p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5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Interfaceler</a:t>
            </a:r>
            <a:r>
              <a:rPr lang="tr-TR" dirty="0">
                <a:latin typeface="Agency FB" panose="020B0503020202020204" pitchFamily="34" charset="0"/>
              </a:rPr>
              <a:t> İlgili Notlar: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classlar</a:t>
            </a:r>
            <a:r>
              <a:rPr lang="tr-TR" dirty="0">
                <a:latin typeface="Agency FB" panose="020B0503020202020204" pitchFamily="34" charset="0"/>
              </a:rPr>
              <a:t> gibi, </a:t>
            </a:r>
            <a:r>
              <a:rPr lang="tr-TR" dirty="0" err="1">
                <a:latin typeface="Agency FB" panose="020B0503020202020204" pitchFamily="34" charset="0"/>
              </a:rPr>
              <a:t>interfaceler</a:t>
            </a:r>
            <a:r>
              <a:rPr lang="tr-TR" dirty="0">
                <a:latin typeface="Agency FB" panose="020B0503020202020204" pitchFamily="34" charset="0"/>
              </a:rPr>
              <a:t> de nesne oluşturmak için kullanılamaz (yukarıdaki örnekte, </a:t>
            </a:r>
            <a:r>
              <a:rPr lang="tr-TR" dirty="0" err="1">
                <a:latin typeface="Agency FB" panose="020B0503020202020204" pitchFamily="34" charset="0"/>
              </a:rPr>
              <a:t>MyMainClass'da</a:t>
            </a:r>
            <a:r>
              <a:rPr lang="tr-TR" dirty="0">
                <a:latin typeface="Agency FB" panose="020B0503020202020204" pitchFamily="34" charset="0"/>
              </a:rPr>
              <a:t> bir "</a:t>
            </a:r>
            <a:r>
              <a:rPr lang="tr-TR" dirty="0" err="1">
                <a:latin typeface="Agency FB" panose="020B0503020202020204" pitchFamily="34" charset="0"/>
              </a:rPr>
              <a:t>Animal</a:t>
            </a:r>
            <a:r>
              <a:rPr lang="tr-TR" dirty="0">
                <a:latin typeface="Agency FB" panose="020B0503020202020204" pitchFamily="34" charset="0"/>
              </a:rPr>
              <a:t>" nesnesi oluşturmak mümkün değildir)</a:t>
            </a:r>
          </a:p>
          <a:p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 yöntemlerinin bir gövdesi yoktur - gövde, "uygulama" sınıfı tarafından sağlanır</a:t>
            </a:r>
          </a:p>
          <a:p>
            <a:r>
              <a:rPr lang="tr-TR" dirty="0">
                <a:latin typeface="Agency FB" panose="020B0503020202020204" pitchFamily="34" charset="0"/>
              </a:rPr>
              <a:t>Bir </a:t>
            </a:r>
            <a:r>
              <a:rPr lang="tr-TR" dirty="0" err="1">
                <a:latin typeface="Agency FB" panose="020B0503020202020204" pitchFamily="34" charset="0"/>
              </a:rPr>
              <a:t>Interface’in</a:t>
            </a:r>
            <a:r>
              <a:rPr lang="tr-TR" dirty="0">
                <a:latin typeface="Agency FB" panose="020B0503020202020204" pitchFamily="34" charset="0"/>
              </a:rPr>
              <a:t> uygulanmasında, tüm </a:t>
            </a:r>
            <a:r>
              <a:rPr lang="tr-TR" dirty="0" err="1">
                <a:latin typeface="Agency FB" panose="020B0503020202020204" pitchFamily="34" charset="0"/>
              </a:rPr>
              <a:t>methodları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override</a:t>
            </a:r>
            <a:r>
              <a:rPr lang="tr-TR" dirty="0">
                <a:latin typeface="Agency FB" panose="020B0503020202020204" pitchFamily="34" charset="0"/>
              </a:rPr>
              <a:t> etmelisiniz.</a:t>
            </a:r>
          </a:p>
          <a:p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methodları</a:t>
            </a:r>
            <a:r>
              <a:rPr lang="tr-TR" dirty="0">
                <a:latin typeface="Agency FB" panose="020B0503020202020204" pitchFamily="34" charset="0"/>
              </a:rPr>
              <a:t> varsayılan olarak </a:t>
            </a:r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ve </a:t>
            </a:r>
            <a:r>
              <a:rPr lang="tr-TR" dirty="0" err="1">
                <a:latin typeface="Agency FB" panose="020B0503020202020204" pitchFamily="34" charset="0"/>
              </a:rPr>
              <a:t>public’tir</a:t>
            </a:r>
            <a:r>
              <a:rPr lang="tr-TR" dirty="0">
                <a:latin typeface="Agency FB" panose="020B0503020202020204" pitchFamily="34" charset="0"/>
              </a:rPr>
              <a:t>.</a:t>
            </a:r>
          </a:p>
          <a:p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 nitelikleri varsayılan olarak 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, statik ve </a:t>
            </a:r>
            <a:r>
              <a:rPr lang="tr-TR" dirty="0" err="1">
                <a:latin typeface="Agency FB" panose="020B0503020202020204" pitchFamily="34" charset="0"/>
              </a:rPr>
              <a:t>finaldır</a:t>
            </a:r>
            <a:r>
              <a:rPr lang="tr-TR" dirty="0">
                <a:latin typeface="Agency FB" panose="020B0503020202020204" pitchFamily="34" charset="0"/>
              </a:rPr>
              <a:t>.</a:t>
            </a:r>
          </a:p>
          <a:p>
            <a:r>
              <a:rPr lang="tr-TR" dirty="0">
                <a:latin typeface="Agency FB" panose="020B0503020202020204" pitchFamily="34" charset="0"/>
              </a:rPr>
              <a:t>Bir </a:t>
            </a:r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constructor</a:t>
            </a:r>
            <a:r>
              <a:rPr lang="tr-TR" dirty="0">
                <a:latin typeface="Agency FB" panose="020B0503020202020204" pitchFamily="34" charset="0"/>
              </a:rPr>
              <a:t> içeremez (çünkü nesne oluşturmak için kullanılamaz)</a:t>
            </a:r>
          </a:p>
          <a:p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 Neden ve Ne Zaman Kullanılmalı?</a:t>
            </a:r>
          </a:p>
          <a:p>
            <a:pPr lvl="1"/>
            <a:r>
              <a:rPr lang="tr-TR" dirty="0">
                <a:latin typeface="Agency FB" panose="020B0503020202020204" pitchFamily="34" charset="0"/>
              </a:rPr>
              <a:t>1) Güvenliği sağlamak için - belirli ayrıntıları gizleyin ve yalnızca bir nesnenin (</a:t>
            </a:r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) önemli ayrıntılarını gösterin.</a:t>
            </a:r>
          </a:p>
          <a:p>
            <a:pPr lvl="1"/>
            <a:r>
              <a:rPr lang="tr-TR" dirty="0">
                <a:latin typeface="Agency FB" panose="020B0503020202020204" pitchFamily="34" charset="0"/>
              </a:rPr>
              <a:t>2) Java, "çoklu mirası" desteklemez (bir sınıf yalnızca bir üst sınıftan miras alabilir). Ancak, sınıf birden çok </a:t>
            </a:r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 uygulayabildiğinden </a:t>
            </a:r>
            <a:r>
              <a:rPr lang="tr-TR" dirty="0" err="1">
                <a:latin typeface="Agency FB" panose="020B0503020202020204" pitchFamily="34" charset="0"/>
              </a:rPr>
              <a:t>interfaceler</a:t>
            </a:r>
            <a:r>
              <a:rPr lang="tr-TR" dirty="0">
                <a:latin typeface="Agency FB" panose="020B0503020202020204" pitchFamily="34" charset="0"/>
              </a:rPr>
              <a:t> ile elde edilebilir. Not: Birden çok </a:t>
            </a:r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 uygulamak için, bunları virgülle ayırın (aşağıdaki örneğe bakın).</a:t>
            </a:r>
          </a:p>
        </p:txBody>
      </p:sp>
    </p:spTree>
    <p:extLst>
      <p:ext uri="{BB962C8B-B14F-4D97-AF65-F5344CB8AC3E}">
        <p14:creationId xmlns:p14="http://schemas.microsoft.com/office/powerpoint/2010/main" val="181537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412812"/>
            <a:ext cx="10883283" cy="5699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300" dirty="0" err="1">
                <a:latin typeface="Agency FB" panose="020B0503020202020204" pitchFamily="34" charset="0"/>
              </a:rPr>
              <a:t>interface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FirstInterface</a:t>
            </a:r>
            <a:r>
              <a:rPr lang="tr-TR" sz="13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	</a:t>
            </a:r>
            <a:r>
              <a:rPr lang="tr-TR" sz="1300" dirty="0" err="1">
                <a:latin typeface="Agency FB" panose="020B0503020202020204" pitchFamily="34" charset="0"/>
              </a:rPr>
              <a:t>public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void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myMethod</a:t>
            </a:r>
            <a:r>
              <a:rPr lang="tr-TR" sz="1300" dirty="0">
                <a:latin typeface="Agency FB" panose="020B0503020202020204" pitchFamily="34" charset="0"/>
              </a:rPr>
              <a:t>(); // </a:t>
            </a:r>
            <a:r>
              <a:rPr lang="tr-TR" sz="1300" dirty="0" err="1">
                <a:latin typeface="Agency FB" panose="020B0503020202020204" pitchFamily="34" charset="0"/>
              </a:rPr>
              <a:t>interface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method</a:t>
            </a:r>
            <a:endParaRPr lang="tr-TR" sz="13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tr-TR" sz="1300" dirty="0" err="1">
                <a:latin typeface="Agency FB" panose="020B0503020202020204" pitchFamily="34" charset="0"/>
              </a:rPr>
              <a:t>interface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SecondInterface</a:t>
            </a:r>
            <a:r>
              <a:rPr lang="tr-TR" sz="13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	</a:t>
            </a:r>
            <a:r>
              <a:rPr lang="tr-TR" sz="1300" dirty="0" err="1">
                <a:latin typeface="Agency FB" panose="020B0503020202020204" pitchFamily="34" charset="0"/>
              </a:rPr>
              <a:t>public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void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myOtherMethod</a:t>
            </a:r>
            <a:r>
              <a:rPr lang="tr-TR" sz="1300" dirty="0">
                <a:latin typeface="Agency FB" panose="020B0503020202020204" pitchFamily="34" charset="0"/>
              </a:rPr>
              <a:t>(); // </a:t>
            </a:r>
            <a:r>
              <a:rPr lang="tr-TR" sz="1300" dirty="0" err="1">
                <a:latin typeface="Agency FB" panose="020B0503020202020204" pitchFamily="34" charset="0"/>
              </a:rPr>
              <a:t>interface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method</a:t>
            </a:r>
            <a:endParaRPr lang="tr-TR" sz="13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tr-TR" sz="1300" dirty="0" err="1">
                <a:latin typeface="Agency FB" panose="020B0503020202020204" pitchFamily="34" charset="0"/>
              </a:rPr>
              <a:t>class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DemoClass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implements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FirstInterface</a:t>
            </a:r>
            <a:r>
              <a:rPr lang="tr-TR" sz="1300" dirty="0">
                <a:latin typeface="Agency FB" panose="020B0503020202020204" pitchFamily="34" charset="0"/>
              </a:rPr>
              <a:t>, </a:t>
            </a:r>
            <a:r>
              <a:rPr lang="tr-TR" sz="1300" dirty="0" err="1">
                <a:latin typeface="Agency FB" panose="020B0503020202020204" pitchFamily="34" charset="0"/>
              </a:rPr>
              <a:t>SecondInterface</a:t>
            </a:r>
            <a:r>
              <a:rPr lang="tr-TR" sz="13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	</a:t>
            </a:r>
            <a:r>
              <a:rPr lang="tr-TR" sz="1300" dirty="0" err="1">
                <a:latin typeface="Agency FB" panose="020B0503020202020204" pitchFamily="34" charset="0"/>
              </a:rPr>
              <a:t>public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void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myMethod</a:t>
            </a:r>
            <a:r>
              <a:rPr lang="tr-TR" sz="1300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		</a:t>
            </a:r>
            <a:r>
              <a:rPr lang="tr-TR" sz="1300" dirty="0" err="1">
                <a:latin typeface="Agency FB" panose="020B0503020202020204" pitchFamily="34" charset="0"/>
              </a:rPr>
              <a:t>System.out.println</a:t>
            </a:r>
            <a:r>
              <a:rPr lang="tr-TR" sz="1300" dirty="0">
                <a:latin typeface="Agency FB" panose="020B0503020202020204" pitchFamily="34" charset="0"/>
              </a:rPr>
              <a:t>("</a:t>
            </a:r>
            <a:r>
              <a:rPr lang="tr-TR" sz="1300" dirty="0" err="1">
                <a:latin typeface="Agency FB" panose="020B0503020202020204" pitchFamily="34" charset="0"/>
              </a:rPr>
              <a:t>Some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text</a:t>
            </a:r>
            <a:r>
              <a:rPr lang="tr-TR" sz="1300" dirty="0">
                <a:latin typeface="Agency FB" panose="020B0503020202020204" pitchFamily="34" charset="0"/>
              </a:rPr>
              <a:t>..");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	</a:t>
            </a:r>
            <a:r>
              <a:rPr lang="tr-TR" sz="1300" dirty="0" err="1">
                <a:latin typeface="Agency FB" panose="020B0503020202020204" pitchFamily="34" charset="0"/>
              </a:rPr>
              <a:t>public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void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myOtherMethod</a:t>
            </a:r>
            <a:r>
              <a:rPr lang="tr-TR" sz="1300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		</a:t>
            </a:r>
            <a:r>
              <a:rPr lang="tr-TR" sz="1300" dirty="0" err="1">
                <a:latin typeface="Agency FB" panose="020B0503020202020204" pitchFamily="34" charset="0"/>
              </a:rPr>
              <a:t>System.out.println</a:t>
            </a:r>
            <a:r>
              <a:rPr lang="tr-TR" sz="1300" dirty="0">
                <a:latin typeface="Agency FB" panose="020B0503020202020204" pitchFamily="34" charset="0"/>
              </a:rPr>
              <a:t>("</a:t>
            </a:r>
            <a:r>
              <a:rPr lang="tr-TR" sz="1300" dirty="0" err="1">
                <a:latin typeface="Agency FB" panose="020B0503020202020204" pitchFamily="34" charset="0"/>
              </a:rPr>
              <a:t>Some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other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text</a:t>
            </a:r>
            <a:r>
              <a:rPr lang="tr-TR" sz="1300" dirty="0">
                <a:latin typeface="Agency FB" panose="020B0503020202020204" pitchFamily="34" charset="0"/>
              </a:rPr>
              <a:t>...");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tr-TR" sz="1300" dirty="0" err="1">
                <a:latin typeface="Agency FB" panose="020B0503020202020204" pitchFamily="34" charset="0"/>
              </a:rPr>
              <a:t>class</a:t>
            </a:r>
            <a:r>
              <a:rPr lang="tr-TR" sz="1300" dirty="0">
                <a:latin typeface="Agency FB" panose="020B0503020202020204" pitchFamily="34" charset="0"/>
              </a:rPr>
              <a:t> Main {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	 </a:t>
            </a:r>
            <a:r>
              <a:rPr lang="tr-TR" sz="1300" dirty="0" err="1">
                <a:latin typeface="Agency FB" panose="020B0503020202020204" pitchFamily="34" charset="0"/>
              </a:rPr>
              <a:t>public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static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void</a:t>
            </a:r>
            <a:r>
              <a:rPr lang="tr-TR" sz="1300" dirty="0">
                <a:latin typeface="Agency FB" panose="020B0503020202020204" pitchFamily="34" charset="0"/>
              </a:rPr>
              <a:t> main(</a:t>
            </a:r>
            <a:r>
              <a:rPr lang="tr-TR" sz="1300" dirty="0" err="1">
                <a:latin typeface="Agency FB" panose="020B0503020202020204" pitchFamily="34" charset="0"/>
              </a:rPr>
              <a:t>String</a:t>
            </a:r>
            <a:r>
              <a:rPr lang="tr-TR" sz="1300" dirty="0">
                <a:latin typeface="Agency FB" panose="020B0503020202020204" pitchFamily="34" charset="0"/>
              </a:rPr>
              <a:t>[] </a:t>
            </a:r>
            <a:r>
              <a:rPr lang="tr-TR" sz="1300" dirty="0" err="1">
                <a:latin typeface="Agency FB" panose="020B0503020202020204" pitchFamily="34" charset="0"/>
              </a:rPr>
              <a:t>args</a:t>
            </a:r>
            <a:r>
              <a:rPr lang="tr-TR" sz="1300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		</a:t>
            </a:r>
            <a:r>
              <a:rPr lang="tr-TR" sz="1300" dirty="0" err="1">
                <a:latin typeface="Agency FB" panose="020B0503020202020204" pitchFamily="34" charset="0"/>
              </a:rPr>
              <a:t>DemoClass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myObj</a:t>
            </a:r>
            <a:r>
              <a:rPr lang="tr-TR" sz="1300" dirty="0">
                <a:latin typeface="Agency FB" panose="020B0503020202020204" pitchFamily="34" charset="0"/>
              </a:rPr>
              <a:t> = </a:t>
            </a:r>
            <a:r>
              <a:rPr lang="tr-TR" sz="1300" dirty="0" err="1">
                <a:latin typeface="Agency FB" panose="020B0503020202020204" pitchFamily="34" charset="0"/>
              </a:rPr>
              <a:t>new</a:t>
            </a:r>
            <a:r>
              <a:rPr lang="tr-TR" sz="1300" dirty="0">
                <a:latin typeface="Agency FB" panose="020B0503020202020204" pitchFamily="34" charset="0"/>
              </a:rPr>
              <a:t> </a:t>
            </a:r>
            <a:r>
              <a:rPr lang="tr-TR" sz="1300" dirty="0" err="1">
                <a:latin typeface="Agency FB" panose="020B0503020202020204" pitchFamily="34" charset="0"/>
              </a:rPr>
              <a:t>DemoClass</a:t>
            </a:r>
            <a:r>
              <a:rPr lang="tr-TR" sz="1300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		</a:t>
            </a:r>
            <a:r>
              <a:rPr lang="tr-TR" sz="1300" dirty="0" err="1">
                <a:latin typeface="Agency FB" panose="020B0503020202020204" pitchFamily="34" charset="0"/>
              </a:rPr>
              <a:t>myObj.myMethod</a:t>
            </a:r>
            <a:r>
              <a:rPr lang="tr-TR" sz="1300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		</a:t>
            </a:r>
            <a:r>
              <a:rPr lang="tr-TR" sz="1300" dirty="0" err="1">
                <a:latin typeface="Agency FB" panose="020B0503020202020204" pitchFamily="34" charset="0"/>
              </a:rPr>
              <a:t>myObj.myOtherMethod</a:t>
            </a:r>
            <a:r>
              <a:rPr lang="tr-TR" sz="1300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1300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07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0" i="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Java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Enums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>
                <a:latin typeface="Agency FB" panose="020B0503020202020204" pitchFamily="34" charset="0"/>
              </a:rPr>
              <a:t>Enum</a:t>
            </a:r>
            <a:r>
              <a:rPr lang="tr-TR" dirty="0">
                <a:latin typeface="Agency FB" panose="020B0503020202020204" pitchFamily="34" charset="0"/>
              </a:rPr>
              <a:t>, bir grup sabiti (son değişkenler gibi değiştirilemez değişkenler) temsil eden özel bir "sınıftır".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Bir </a:t>
            </a:r>
            <a:r>
              <a:rPr lang="tr-TR" dirty="0" err="1">
                <a:latin typeface="Agency FB" panose="020B0503020202020204" pitchFamily="34" charset="0"/>
              </a:rPr>
              <a:t>enum</a:t>
            </a:r>
            <a:r>
              <a:rPr lang="tr-TR" dirty="0">
                <a:latin typeface="Agency FB" panose="020B0503020202020204" pitchFamily="34" charset="0"/>
              </a:rPr>
              <a:t> oluşturmak için </a:t>
            </a:r>
            <a:r>
              <a:rPr lang="tr-TR" dirty="0" err="1">
                <a:latin typeface="Agency FB" panose="020B0503020202020204" pitchFamily="34" charset="0"/>
              </a:rPr>
              <a:t>enum</a:t>
            </a:r>
            <a:r>
              <a:rPr lang="tr-TR" dirty="0">
                <a:latin typeface="Agency FB" panose="020B0503020202020204" pitchFamily="34" charset="0"/>
              </a:rPr>
              <a:t> anahtar sözcüğünü kullanın (sınıf veya arabirim yerine) ve sabitleri virgülle ayırın. Büyük harflerle yazılmaları gerektiğini unutmayın:</a:t>
            </a:r>
          </a:p>
        </p:txBody>
      </p:sp>
    </p:spTree>
    <p:extLst>
      <p:ext uri="{BB962C8B-B14F-4D97-AF65-F5344CB8AC3E}">
        <p14:creationId xmlns:p14="http://schemas.microsoft.com/office/powerpoint/2010/main" val="178596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Java </a:t>
            </a:r>
            <a:r>
              <a:rPr lang="tr-TR" dirty="0" err="1">
                <a:latin typeface="Agency FB" panose="020B0503020202020204" pitchFamily="34" charset="0"/>
              </a:rPr>
              <a:t>Enums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gency FB" panose="020B0503020202020204" pitchFamily="34" charset="0"/>
              </a:rPr>
              <a:t>enum</a:t>
            </a:r>
            <a:r>
              <a:rPr lang="en-US" dirty="0">
                <a:latin typeface="Agency FB" panose="020B0503020202020204" pitchFamily="34" charset="0"/>
              </a:rPr>
              <a:t> Level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en-US" dirty="0">
                <a:latin typeface="Agency FB" panose="020B0503020202020204" pitchFamily="34" charset="0"/>
              </a:rPr>
              <a:t>LOW,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en-US" dirty="0">
                <a:latin typeface="Agency FB" panose="020B0503020202020204" pitchFamily="34" charset="0"/>
              </a:rPr>
              <a:t>MEDIUM,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en-US" dirty="0">
                <a:latin typeface="Agency FB" panose="020B0503020202020204" pitchFamily="34" charset="0"/>
              </a:rPr>
              <a:t>HIGH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}</a:t>
            </a:r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Level </a:t>
            </a:r>
            <a:r>
              <a:rPr lang="tr-TR" dirty="0" err="1">
                <a:latin typeface="Agency FB" panose="020B0503020202020204" pitchFamily="34" charset="0"/>
              </a:rPr>
              <a:t>myVar</a:t>
            </a:r>
            <a:r>
              <a:rPr lang="tr-TR" dirty="0">
                <a:latin typeface="Agency FB" panose="020B0503020202020204" pitchFamily="34" charset="0"/>
              </a:rPr>
              <a:t> = </a:t>
            </a:r>
            <a:r>
              <a:rPr lang="tr-TR" dirty="0" err="1">
                <a:latin typeface="Agency FB" panose="020B0503020202020204" pitchFamily="34" charset="0"/>
              </a:rPr>
              <a:t>Level.MEDIUM</a:t>
            </a:r>
            <a:r>
              <a:rPr lang="tr-TR" dirty="0">
                <a:latin typeface="Agency FB" panose="020B05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310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0" i="0" dirty="0" err="1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Enum</a:t>
            </a:r>
            <a:r>
              <a:rPr lang="tr-TR" b="0" i="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 inside a Class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Main { 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enum</a:t>
            </a:r>
            <a:r>
              <a:rPr lang="tr-TR" dirty="0">
                <a:latin typeface="Agency FB" panose="020B0503020202020204" pitchFamily="34" charset="0"/>
              </a:rPr>
              <a:t> Level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LOW,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MEDIUM,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HIGH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main(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[] </a:t>
            </a:r>
            <a:r>
              <a:rPr lang="tr-TR" dirty="0" err="1">
                <a:latin typeface="Agency FB" panose="020B0503020202020204" pitchFamily="34" charset="0"/>
              </a:rPr>
              <a:t>args</a:t>
            </a:r>
            <a:r>
              <a:rPr lang="tr-TR" dirty="0">
                <a:latin typeface="Agency FB" panose="020B0503020202020204" pitchFamily="34" charset="0"/>
              </a:rPr>
              <a:t>) { 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Level </a:t>
            </a:r>
            <a:r>
              <a:rPr lang="tr-TR" dirty="0" err="1">
                <a:latin typeface="Agency FB" panose="020B0503020202020204" pitchFamily="34" charset="0"/>
              </a:rPr>
              <a:t>myVar</a:t>
            </a:r>
            <a:r>
              <a:rPr lang="tr-TR" dirty="0">
                <a:latin typeface="Agency FB" panose="020B0503020202020204" pitchFamily="34" charset="0"/>
              </a:rPr>
              <a:t> = </a:t>
            </a:r>
            <a:r>
              <a:rPr lang="tr-TR" dirty="0" err="1">
                <a:latin typeface="Agency FB" panose="020B0503020202020204" pitchFamily="34" charset="0"/>
              </a:rPr>
              <a:t>Level.MEDIUM</a:t>
            </a:r>
            <a:r>
              <a:rPr lang="tr-TR" dirty="0">
                <a:latin typeface="Agency FB" panose="020B0503020202020204" pitchFamily="34" charset="0"/>
              </a:rPr>
              <a:t>; 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 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</a:t>
            </a:r>
            <a:r>
              <a:rPr lang="tr-TR" dirty="0" err="1">
                <a:latin typeface="Agency FB" panose="020B0503020202020204" pitchFamily="34" charset="0"/>
              </a:rPr>
              <a:t>myVar</a:t>
            </a:r>
            <a:r>
              <a:rPr lang="tr-TR" dirty="0">
                <a:latin typeface="Agency FB" panose="020B0503020202020204" pitchFamily="34" charset="0"/>
              </a:rPr>
              <a:t>); 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 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  <a:p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4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Enum</a:t>
            </a:r>
            <a:r>
              <a:rPr lang="tr-TR" dirty="0">
                <a:latin typeface="Agency FB" panose="020B0503020202020204" pitchFamily="34" charset="0"/>
              </a:rPr>
              <a:t> İçerisinde Döngü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>
                <a:latin typeface="Agency FB" panose="020B0503020202020204" pitchFamily="34" charset="0"/>
              </a:rPr>
              <a:t>ForEach</a:t>
            </a:r>
            <a:r>
              <a:rPr lang="tr-TR" dirty="0">
                <a:latin typeface="Agency FB" panose="020B0503020202020204" pitchFamily="34" charset="0"/>
              </a:rPr>
              <a:t> döngüsünü ve </a:t>
            </a:r>
            <a:r>
              <a:rPr lang="tr-TR" dirty="0" err="1">
                <a:latin typeface="Agency FB" panose="020B0503020202020204" pitchFamily="34" charset="0"/>
              </a:rPr>
              <a:t>values</a:t>
            </a:r>
            <a:r>
              <a:rPr lang="tr-TR" dirty="0">
                <a:latin typeface="Agency FB" panose="020B0503020202020204" pitchFamily="34" charset="0"/>
              </a:rPr>
              <a:t>() </a:t>
            </a:r>
            <a:r>
              <a:rPr lang="tr-TR" dirty="0" err="1">
                <a:latin typeface="Agency FB" panose="020B0503020202020204" pitchFamily="34" charset="0"/>
              </a:rPr>
              <a:t>methodunu</a:t>
            </a:r>
            <a:r>
              <a:rPr lang="tr-TR" dirty="0">
                <a:latin typeface="Agency FB" panose="020B0503020202020204" pitchFamily="34" charset="0"/>
              </a:rPr>
              <a:t> kullanarak </a:t>
            </a:r>
            <a:r>
              <a:rPr lang="tr-TR" dirty="0" err="1">
                <a:latin typeface="Agency FB" panose="020B0503020202020204" pitchFamily="34" charset="0"/>
              </a:rPr>
              <a:t>Enum</a:t>
            </a:r>
            <a:r>
              <a:rPr lang="tr-TR" dirty="0">
                <a:latin typeface="Agency FB" panose="020B0503020202020204" pitchFamily="34" charset="0"/>
              </a:rPr>
              <a:t> değerlerine erişebiliyoruz.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for</a:t>
            </a:r>
            <a:r>
              <a:rPr lang="tr-TR" dirty="0">
                <a:latin typeface="Agency FB" panose="020B0503020202020204" pitchFamily="34" charset="0"/>
              </a:rPr>
              <a:t> (Level </a:t>
            </a:r>
            <a:r>
              <a:rPr lang="tr-TR" dirty="0" err="1">
                <a:latin typeface="Agency FB" panose="020B0503020202020204" pitchFamily="34" charset="0"/>
              </a:rPr>
              <a:t>myVar</a:t>
            </a:r>
            <a:r>
              <a:rPr lang="tr-TR" dirty="0">
                <a:latin typeface="Agency FB" panose="020B0503020202020204" pitchFamily="34" charset="0"/>
              </a:rPr>
              <a:t> : </a:t>
            </a:r>
            <a:r>
              <a:rPr lang="tr-TR" dirty="0" err="1">
                <a:latin typeface="Agency FB" panose="020B0503020202020204" pitchFamily="34" charset="0"/>
              </a:rPr>
              <a:t>Level.values</a:t>
            </a:r>
            <a:r>
              <a:rPr lang="tr-TR" dirty="0">
                <a:latin typeface="Agency FB" panose="020B0503020202020204" pitchFamily="34" charset="0"/>
              </a:rPr>
              <a:t>())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</a:t>
            </a:r>
            <a:r>
              <a:rPr lang="tr-TR" dirty="0" err="1">
                <a:latin typeface="Agency FB" panose="020B0503020202020204" pitchFamily="34" charset="0"/>
              </a:rPr>
              <a:t>myVar</a:t>
            </a:r>
            <a:r>
              <a:rPr lang="tr-TR" dirty="0">
                <a:latin typeface="Agency FB" panose="020B05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82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Java Inner Class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Java'da, sınıfları (bir sınıf içindeki bir sınıf) iç içe yerleştirmek de mümkündür. Yuvalanmış sınıfların amacı, birbirine ait olan sınıfları gruplamaktır, bu da kodunuzu daha okunaklı ve sürdürülebilir kılar.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İç sınıfa erişmek için, dış sınıfın bir nesnesini ve ardından iç sınıfın bir nesnesini oluşturun:</a:t>
            </a:r>
          </a:p>
        </p:txBody>
      </p:sp>
    </p:spTree>
    <p:extLst>
      <p:ext uri="{BB962C8B-B14F-4D97-AF65-F5344CB8AC3E}">
        <p14:creationId xmlns:p14="http://schemas.microsoft.com/office/powerpoint/2010/main" val="3188236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Bu hafta yapacağımız uygulamalar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Mini Proje : Geometrik Şekiller(</a:t>
            </a:r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>
                <a:latin typeface="Agency FB" panose="020B0503020202020204" pitchFamily="34" charset="0"/>
              </a:rPr>
              <a:t> Class)</a:t>
            </a:r>
            <a:endParaRPr lang="tr-TR" dirty="0">
              <a:latin typeface="Agency FB" panose="020B0503020202020204" pitchFamily="34" charset="0"/>
            </a:endParaRPr>
          </a:p>
          <a:p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tr-TR" sz="2800" dirty="0">
                <a:latin typeface="Agency FB" panose="020B0503020202020204" pitchFamily="34" charset="0"/>
              </a:rPr>
              <a:t>Şimdi </a:t>
            </a:r>
            <a:r>
              <a:rPr lang="tr-TR" sz="2800" dirty="0" err="1">
                <a:latin typeface="Agency FB" panose="020B0503020202020204" pitchFamily="34" charset="0"/>
              </a:rPr>
              <a:t>IDE’miz</a:t>
            </a:r>
            <a:r>
              <a:rPr lang="tr-TR" sz="2800" dirty="0">
                <a:latin typeface="Agency FB" panose="020B0503020202020204" pitchFamily="34" charset="0"/>
              </a:rPr>
              <a:t> üzerinden detaylı örnekler yapalım!</a:t>
            </a:r>
          </a:p>
          <a:p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8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Dinlediğiniz için çok teşekkürler</a:t>
            </a:r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Gelecek derslerde görüşmek üzere!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1387C-7E6E-463F-A95F-ED32351FB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9" y="4267842"/>
            <a:ext cx="11289119" cy="11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Inner Class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OuterClass</a:t>
            </a:r>
            <a:r>
              <a:rPr lang="tr-TR" sz="20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int</a:t>
            </a:r>
            <a:r>
              <a:rPr lang="tr-TR" sz="2000" dirty="0">
                <a:latin typeface="Agency FB" panose="020B0503020202020204" pitchFamily="34" charset="0"/>
              </a:rPr>
              <a:t> x = 10;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InnerClass</a:t>
            </a:r>
            <a:r>
              <a:rPr lang="tr-TR" sz="20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int</a:t>
            </a:r>
            <a:r>
              <a:rPr lang="tr-TR" sz="2000" dirty="0">
                <a:latin typeface="Agency FB" panose="020B0503020202020204" pitchFamily="34" charset="0"/>
              </a:rPr>
              <a:t> y = 5;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Main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static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void</a:t>
            </a:r>
            <a:r>
              <a:rPr lang="tr-TR" sz="2000" dirty="0">
                <a:latin typeface="Agency FB" panose="020B0503020202020204" pitchFamily="34" charset="0"/>
              </a:rPr>
              <a:t> main(</a:t>
            </a:r>
            <a:r>
              <a:rPr lang="tr-TR" sz="2000" dirty="0" err="1">
                <a:latin typeface="Agency FB" panose="020B0503020202020204" pitchFamily="34" charset="0"/>
              </a:rPr>
              <a:t>String</a:t>
            </a:r>
            <a:r>
              <a:rPr lang="tr-TR" sz="2000" dirty="0">
                <a:latin typeface="Agency FB" panose="020B0503020202020204" pitchFamily="34" charset="0"/>
              </a:rPr>
              <a:t>[] </a:t>
            </a:r>
            <a:r>
              <a:rPr lang="tr-TR" sz="2000" dirty="0" err="1">
                <a:latin typeface="Agency FB" panose="020B0503020202020204" pitchFamily="34" charset="0"/>
              </a:rPr>
              <a:t>args</a:t>
            </a:r>
            <a:r>
              <a:rPr lang="tr-TR" sz="2000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OuterClass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myOuter</a:t>
            </a:r>
            <a:r>
              <a:rPr lang="tr-TR" sz="2000" dirty="0">
                <a:latin typeface="Agency FB" panose="020B0503020202020204" pitchFamily="34" charset="0"/>
              </a:rPr>
              <a:t> = </a:t>
            </a:r>
            <a:r>
              <a:rPr lang="tr-TR" sz="2000" dirty="0" err="1">
                <a:latin typeface="Agency FB" panose="020B0503020202020204" pitchFamily="34" charset="0"/>
              </a:rPr>
              <a:t>new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OuterClass</a:t>
            </a:r>
            <a:r>
              <a:rPr lang="tr-TR" sz="2000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OuterClass.InnerClass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myInner</a:t>
            </a:r>
            <a:r>
              <a:rPr lang="tr-TR" sz="2000" dirty="0">
                <a:latin typeface="Agency FB" panose="020B0503020202020204" pitchFamily="34" charset="0"/>
              </a:rPr>
              <a:t> = </a:t>
            </a:r>
            <a:r>
              <a:rPr lang="tr-TR" sz="2000" dirty="0" err="1">
                <a:latin typeface="Agency FB" panose="020B0503020202020204" pitchFamily="34" charset="0"/>
              </a:rPr>
              <a:t>myOuter.new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InnerClass</a:t>
            </a:r>
            <a:r>
              <a:rPr lang="tr-TR" sz="2000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System.out.println</a:t>
            </a:r>
            <a:r>
              <a:rPr lang="tr-TR" sz="2000" dirty="0">
                <a:latin typeface="Agency FB" panose="020B0503020202020204" pitchFamily="34" charset="0"/>
              </a:rPr>
              <a:t>(</a:t>
            </a:r>
            <a:r>
              <a:rPr lang="tr-TR" sz="2000" dirty="0" err="1">
                <a:latin typeface="Agency FB" panose="020B0503020202020204" pitchFamily="34" charset="0"/>
              </a:rPr>
              <a:t>myInner.y</a:t>
            </a:r>
            <a:r>
              <a:rPr lang="tr-TR" sz="2000" dirty="0">
                <a:latin typeface="Agency FB" panose="020B0503020202020204" pitchFamily="34" charset="0"/>
              </a:rPr>
              <a:t> + </a:t>
            </a:r>
            <a:r>
              <a:rPr lang="tr-TR" sz="2000" dirty="0" err="1">
                <a:latin typeface="Agency FB" panose="020B0503020202020204" pitchFamily="34" charset="0"/>
              </a:rPr>
              <a:t>myOuter.x</a:t>
            </a:r>
            <a:r>
              <a:rPr lang="tr-TR" sz="2000" dirty="0">
                <a:latin typeface="Agency FB" panose="020B05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07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7"/>
            <a:ext cx="10515600" cy="1325563"/>
          </a:xfrm>
        </p:spPr>
        <p:txBody>
          <a:bodyPr/>
          <a:lstStyle/>
          <a:p>
            <a:pPr algn="ctr"/>
            <a:r>
              <a:rPr lang="tr-TR" b="0" i="0" dirty="0" err="1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Private</a:t>
            </a:r>
            <a:r>
              <a:rPr lang="tr-TR" b="0" i="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 Inner Class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110602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44" y="1110534"/>
            <a:ext cx="10515600" cy="5881456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>
                <a:latin typeface="Agency FB" panose="020B0503020202020204" pitchFamily="34" charset="0"/>
              </a:rPr>
              <a:t>Default</a:t>
            </a:r>
            <a:r>
              <a:rPr lang="tr-TR" dirty="0">
                <a:latin typeface="Agency FB" panose="020B0503020202020204" pitchFamily="34" charset="0"/>
              </a:rPr>
              <a:t> bir sınıfın aksine, bir </a:t>
            </a:r>
            <a:r>
              <a:rPr lang="tr-TR" dirty="0" err="1">
                <a:latin typeface="Agency FB" panose="020B0503020202020204" pitchFamily="34" charset="0"/>
              </a:rPr>
              <a:t>inner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private</a:t>
            </a:r>
            <a:r>
              <a:rPr lang="tr-TR" dirty="0">
                <a:latin typeface="Agency FB" panose="020B0503020202020204" pitchFamily="34" charset="0"/>
              </a:rPr>
              <a:t> veya </a:t>
            </a:r>
            <a:r>
              <a:rPr lang="tr-TR" dirty="0" err="1">
                <a:latin typeface="Agency FB" panose="020B0503020202020204" pitchFamily="34" charset="0"/>
              </a:rPr>
              <a:t>protected</a:t>
            </a:r>
            <a:r>
              <a:rPr lang="tr-TR" dirty="0">
                <a:latin typeface="Agency FB" panose="020B0503020202020204" pitchFamily="34" charset="0"/>
              </a:rPr>
              <a:t> olabilir. Dış nesnelerin iç sınıfa erişmesini istemiyorsanız, sınıfı </a:t>
            </a:r>
            <a:r>
              <a:rPr lang="tr-TR" dirty="0" err="1">
                <a:latin typeface="Agency FB" panose="020B0503020202020204" pitchFamily="34" charset="0"/>
              </a:rPr>
              <a:t>private</a:t>
            </a:r>
            <a:r>
              <a:rPr lang="tr-TR" dirty="0">
                <a:latin typeface="Agency FB" panose="020B0503020202020204" pitchFamily="34" charset="0"/>
              </a:rPr>
              <a:t> olarak bildirin:</a:t>
            </a:r>
          </a:p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OuterClass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 x = 10;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private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InnerClass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 y = 5;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Main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main(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[] </a:t>
            </a:r>
            <a:r>
              <a:rPr lang="tr-TR" dirty="0" err="1">
                <a:latin typeface="Agency FB" panose="020B0503020202020204" pitchFamily="34" charset="0"/>
              </a:rPr>
              <a:t>args</a:t>
            </a:r>
            <a:r>
              <a:rPr lang="tr-TR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OuterClass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myOuter</a:t>
            </a:r>
            <a:r>
              <a:rPr lang="tr-TR" dirty="0">
                <a:latin typeface="Agency FB" panose="020B0503020202020204" pitchFamily="34" charset="0"/>
              </a:rPr>
              <a:t> = </a:t>
            </a:r>
            <a:r>
              <a:rPr lang="tr-TR" dirty="0" err="1">
                <a:latin typeface="Agency FB" panose="020B0503020202020204" pitchFamily="34" charset="0"/>
              </a:rPr>
              <a:t>new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OuterClass</a:t>
            </a:r>
            <a:r>
              <a:rPr lang="tr-TR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OuterClass.InnerClass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myInner</a:t>
            </a:r>
            <a:r>
              <a:rPr lang="tr-TR" dirty="0">
                <a:latin typeface="Agency FB" panose="020B0503020202020204" pitchFamily="34" charset="0"/>
              </a:rPr>
              <a:t> = </a:t>
            </a:r>
            <a:r>
              <a:rPr lang="tr-TR" dirty="0" err="1">
                <a:latin typeface="Agency FB" panose="020B0503020202020204" pitchFamily="34" charset="0"/>
              </a:rPr>
              <a:t>myOuter.new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InnerClass</a:t>
            </a:r>
            <a:r>
              <a:rPr lang="tr-TR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</a:t>
            </a:r>
            <a:r>
              <a:rPr lang="tr-TR" dirty="0" err="1">
                <a:latin typeface="Agency FB" panose="020B0503020202020204" pitchFamily="34" charset="0"/>
              </a:rPr>
              <a:t>myInner.y</a:t>
            </a:r>
            <a:r>
              <a:rPr lang="tr-TR" dirty="0">
                <a:latin typeface="Agency FB" panose="020B0503020202020204" pitchFamily="34" charset="0"/>
              </a:rPr>
              <a:t> + </a:t>
            </a:r>
            <a:r>
              <a:rPr lang="tr-TR" dirty="0" err="1">
                <a:latin typeface="Agency FB" panose="020B0503020202020204" pitchFamily="34" charset="0"/>
              </a:rPr>
              <a:t>myOuter.x</a:t>
            </a:r>
            <a:r>
              <a:rPr lang="tr-TR" dirty="0">
                <a:latin typeface="Agency FB" panose="020B05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  <a:p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3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Inner Class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16136"/>
          </a:xfrm>
        </p:spPr>
        <p:txBody>
          <a:bodyPr>
            <a:normAutofit fontScale="92500" lnSpcReduction="10000"/>
          </a:bodyPr>
          <a:lstStyle/>
          <a:p>
            <a:r>
              <a:rPr lang="tr-TR" sz="2000" dirty="0">
                <a:latin typeface="Agency FB" panose="020B0503020202020204" pitchFamily="34" charset="0"/>
              </a:rPr>
              <a:t>Bir </a:t>
            </a:r>
            <a:r>
              <a:rPr lang="tr-TR" sz="2000" dirty="0" err="1">
                <a:latin typeface="Agency FB" panose="020B0503020202020204" pitchFamily="34" charset="0"/>
              </a:rPr>
              <a:t>inner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static</a:t>
            </a:r>
            <a:r>
              <a:rPr lang="tr-TR" sz="2000" dirty="0">
                <a:latin typeface="Agency FB" panose="020B0503020202020204" pitchFamily="34" charset="0"/>
              </a:rPr>
              <a:t> de olabilir, yani dış sınıfın bir nesnesini oluşturmadan ona erişebilirsiniz:</a:t>
            </a:r>
          </a:p>
          <a:p>
            <a:pPr marL="0" indent="0">
              <a:buNone/>
            </a:pP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OuterClass</a:t>
            </a:r>
            <a:r>
              <a:rPr lang="tr-TR" sz="20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int</a:t>
            </a:r>
            <a:r>
              <a:rPr lang="tr-TR" sz="2000" dirty="0">
                <a:latin typeface="Agency FB" panose="020B0503020202020204" pitchFamily="34" charset="0"/>
              </a:rPr>
              <a:t> x = 10;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static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InnerClass</a:t>
            </a:r>
            <a:r>
              <a:rPr lang="tr-TR" sz="20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int</a:t>
            </a:r>
            <a:r>
              <a:rPr lang="tr-TR" sz="2000" dirty="0">
                <a:latin typeface="Agency FB" panose="020B0503020202020204" pitchFamily="34" charset="0"/>
              </a:rPr>
              <a:t> y = 5;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Main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static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void</a:t>
            </a:r>
            <a:r>
              <a:rPr lang="tr-TR" sz="2000" dirty="0">
                <a:latin typeface="Agency FB" panose="020B0503020202020204" pitchFamily="34" charset="0"/>
              </a:rPr>
              <a:t> main(</a:t>
            </a:r>
            <a:r>
              <a:rPr lang="tr-TR" sz="2000" dirty="0" err="1">
                <a:latin typeface="Agency FB" panose="020B0503020202020204" pitchFamily="34" charset="0"/>
              </a:rPr>
              <a:t>String</a:t>
            </a:r>
            <a:r>
              <a:rPr lang="tr-TR" sz="2000" dirty="0">
                <a:latin typeface="Agency FB" panose="020B0503020202020204" pitchFamily="34" charset="0"/>
              </a:rPr>
              <a:t>[] </a:t>
            </a:r>
            <a:r>
              <a:rPr lang="tr-TR" sz="2000" dirty="0" err="1">
                <a:latin typeface="Agency FB" panose="020B0503020202020204" pitchFamily="34" charset="0"/>
              </a:rPr>
              <a:t>args</a:t>
            </a:r>
            <a:r>
              <a:rPr lang="tr-TR" sz="2000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OuterClass.InnerClass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myInner</a:t>
            </a:r>
            <a:r>
              <a:rPr lang="tr-TR" sz="2000" dirty="0">
                <a:latin typeface="Agency FB" panose="020B0503020202020204" pitchFamily="34" charset="0"/>
              </a:rPr>
              <a:t> = </a:t>
            </a:r>
            <a:r>
              <a:rPr lang="tr-TR" sz="2000" dirty="0" err="1">
                <a:latin typeface="Agency FB" panose="020B0503020202020204" pitchFamily="34" charset="0"/>
              </a:rPr>
              <a:t>new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OuterClass.InnerClass</a:t>
            </a:r>
            <a:r>
              <a:rPr lang="tr-TR" sz="2000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System.out.println</a:t>
            </a:r>
            <a:r>
              <a:rPr lang="tr-TR" sz="2000" dirty="0">
                <a:latin typeface="Agency FB" panose="020B0503020202020204" pitchFamily="34" charset="0"/>
              </a:rPr>
              <a:t>(</a:t>
            </a:r>
            <a:r>
              <a:rPr lang="tr-TR" sz="2000" dirty="0" err="1">
                <a:latin typeface="Agency FB" panose="020B0503020202020204" pitchFamily="34" charset="0"/>
              </a:rPr>
              <a:t>myInner.y</a:t>
            </a:r>
            <a:r>
              <a:rPr lang="tr-TR" sz="2000" dirty="0">
                <a:latin typeface="Agency FB" panose="020B05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}</a:t>
            </a:r>
          </a:p>
          <a:p>
            <a:endParaRPr lang="tr-TR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2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Abstraction</a:t>
            </a:r>
            <a:r>
              <a:rPr lang="tr-TR" dirty="0">
                <a:latin typeface="Agency FB" panose="020B0503020202020204" pitchFamily="34" charset="0"/>
              </a:rPr>
              <a:t> in Java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Agency FB" panose="020B0503020202020204" pitchFamily="34" charset="0"/>
              </a:rPr>
              <a:t>Veri soyutlama, belirli ayrıntıları gizleme ve kullanıcıya yalnızca gerekli bilgileri gösterme işlemidir.</a:t>
            </a:r>
          </a:p>
          <a:p>
            <a:r>
              <a:rPr lang="tr-TR" dirty="0">
                <a:latin typeface="Agency FB" panose="020B0503020202020204" pitchFamily="34" charset="0"/>
              </a:rPr>
              <a:t>Soyutlama, </a:t>
            </a:r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sınıflar veya </a:t>
            </a:r>
            <a:r>
              <a:rPr lang="tr-TR" dirty="0" err="1">
                <a:latin typeface="Agency FB" panose="020B0503020202020204" pitchFamily="34" charset="0"/>
              </a:rPr>
              <a:t>interface</a:t>
            </a:r>
            <a:r>
              <a:rPr lang="tr-TR" dirty="0">
                <a:latin typeface="Agency FB" panose="020B0503020202020204" pitchFamily="34" charset="0"/>
              </a:rPr>
              <a:t> ile elde edilebilir</a:t>
            </a:r>
          </a:p>
          <a:p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anahtar sözcüğü, </a:t>
            </a:r>
            <a:r>
              <a:rPr lang="tr-TR" dirty="0" err="1">
                <a:latin typeface="Agency FB" panose="020B0503020202020204" pitchFamily="34" charset="0"/>
              </a:rPr>
              <a:t>classlar</a:t>
            </a:r>
            <a:r>
              <a:rPr lang="tr-TR" dirty="0">
                <a:latin typeface="Agency FB" panose="020B0503020202020204" pitchFamily="34" charset="0"/>
              </a:rPr>
              <a:t> ve </a:t>
            </a:r>
            <a:r>
              <a:rPr lang="tr-TR" dirty="0" err="1">
                <a:latin typeface="Agency FB" panose="020B0503020202020204" pitchFamily="34" charset="0"/>
              </a:rPr>
              <a:t>methodlar</a:t>
            </a:r>
            <a:r>
              <a:rPr lang="tr-TR" dirty="0">
                <a:latin typeface="Agency FB" panose="020B0503020202020204" pitchFamily="34" charset="0"/>
              </a:rPr>
              <a:t> için kullanılan, erişim dışı bir değiştiricidir:</a:t>
            </a:r>
          </a:p>
          <a:p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Class: nesne oluşturmak için kullanılamayan kısıtlı bir sınıftır (ona erişmek için başka bir sınıftan miras alınması gerekir).</a:t>
            </a:r>
          </a:p>
          <a:p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: Yalnızca </a:t>
            </a:r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class’da</a:t>
            </a:r>
            <a:r>
              <a:rPr lang="tr-TR" dirty="0">
                <a:latin typeface="Agency FB" panose="020B0503020202020204" pitchFamily="34" charset="0"/>
              </a:rPr>
              <a:t> kullanılabilir ve bir gövdesi yoktur. Gövde, </a:t>
            </a:r>
            <a:r>
              <a:rPr lang="tr-TR" dirty="0" err="1">
                <a:latin typeface="Agency FB" panose="020B0503020202020204" pitchFamily="34" charset="0"/>
              </a:rPr>
              <a:t>subclass</a:t>
            </a:r>
            <a:r>
              <a:rPr lang="tr-TR" dirty="0">
                <a:latin typeface="Agency FB" panose="020B0503020202020204" pitchFamily="34" charset="0"/>
              </a:rPr>
              <a:t> tarafından sağlanır (miras alınır).</a:t>
            </a:r>
          </a:p>
          <a:p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bir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hem </a:t>
            </a:r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hem de normal </a:t>
            </a:r>
            <a:r>
              <a:rPr lang="tr-TR" dirty="0" err="1">
                <a:latin typeface="Agency FB" panose="020B0503020202020204" pitchFamily="34" charset="0"/>
              </a:rPr>
              <a:t>methodlara</a:t>
            </a:r>
            <a:r>
              <a:rPr lang="tr-TR" dirty="0">
                <a:latin typeface="Agency FB" panose="020B0503020202020204" pitchFamily="34" charset="0"/>
              </a:rPr>
              <a:t> sahip olabilir:</a:t>
            </a:r>
          </a:p>
        </p:txBody>
      </p:sp>
    </p:spTree>
    <p:extLst>
      <p:ext uri="{BB962C8B-B14F-4D97-AF65-F5344CB8AC3E}">
        <p14:creationId xmlns:p14="http://schemas.microsoft.com/office/powerpoint/2010/main" val="146706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Class ve </a:t>
            </a:r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Animal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animalSound</a:t>
            </a:r>
            <a:r>
              <a:rPr lang="tr-TR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sleep</a:t>
            </a:r>
            <a:r>
              <a:rPr lang="tr-TR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("</a:t>
            </a:r>
            <a:r>
              <a:rPr lang="tr-TR" dirty="0" err="1">
                <a:latin typeface="Agency FB" panose="020B0503020202020204" pitchFamily="34" charset="0"/>
              </a:rPr>
              <a:t>Zzz</a:t>
            </a:r>
            <a:r>
              <a:rPr lang="tr-TR" dirty="0">
                <a:latin typeface="Agency FB" panose="020B0503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Yukarıdaki örnekten, </a:t>
            </a:r>
            <a:r>
              <a:rPr lang="tr-TR" dirty="0" err="1">
                <a:latin typeface="Agency FB" panose="020B0503020202020204" pitchFamily="34" charset="0"/>
              </a:rPr>
              <a:t>Animal</a:t>
            </a:r>
            <a:r>
              <a:rPr lang="tr-TR" dirty="0">
                <a:latin typeface="Agency FB" panose="020B0503020202020204" pitchFamily="34" charset="0"/>
              </a:rPr>
              <a:t> sınıfının bir nesnesini oluşturmak mümkün değildir: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Animal </a:t>
            </a:r>
            <a:r>
              <a:rPr lang="en-US" dirty="0" err="1">
                <a:latin typeface="Agency FB" panose="020B0503020202020204" pitchFamily="34" charset="0"/>
              </a:rPr>
              <a:t>myObj</a:t>
            </a:r>
            <a:r>
              <a:rPr lang="en-US" dirty="0">
                <a:latin typeface="Agency FB" panose="020B0503020202020204" pitchFamily="34" charset="0"/>
              </a:rPr>
              <a:t> = new Animal(); // will generate an error</a:t>
            </a:r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8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Class’a</a:t>
            </a:r>
            <a:r>
              <a:rPr lang="tr-TR" dirty="0">
                <a:latin typeface="Agency FB" panose="020B0503020202020204" pitchFamily="34" charset="0"/>
              </a:rPr>
              <a:t> Erişmek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class’a</a:t>
            </a:r>
            <a:r>
              <a:rPr lang="tr-TR" dirty="0">
                <a:latin typeface="Agency FB" panose="020B0503020202020204" pitchFamily="34" charset="0"/>
              </a:rPr>
              <a:t> erişmek için, başka bir sınıftan miras alınması gerekir. </a:t>
            </a:r>
            <a:r>
              <a:rPr lang="tr-TR" dirty="0" err="1">
                <a:latin typeface="Agency FB" panose="020B0503020202020204" pitchFamily="34" charset="0"/>
              </a:rPr>
              <a:t>Polymorphism</a:t>
            </a:r>
            <a:r>
              <a:rPr lang="tr-TR" dirty="0">
                <a:latin typeface="Agency FB" panose="020B0503020202020204" pitchFamily="34" charset="0"/>
              </a:rPr>
              <a:t> bölümünde kullandığımız </a:t>
            </a:r>
            <a:r>
              <a:rPr lang="tr-TR" dirty="0" err="1">
                <a:latin typeface="Agency FB" panose="020B0503020202020204" pitchFamily="34" charset="0"/>
              </a:rPr>
              <a:t>Animal</a:t>
            </a:r>
            <a:r>
              <a:rPr lang="tr-TR" dirty="0">
                <a:latin typeface="Agency FB" panose="020B0503020202020204" pitchFamily="34" charset="0"/>
              </a:rPr>
              <a:t> sınıfını </a:t>
            </a:r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bir </a:t>
            </a:r>
            <a:r>
              <a:rPr lang="tr-TR" dirty="0" err="1">
                <a:latin typeface="Agency FB" panose="020B0503020202020204" pitchFamily="34" charset="0"/>
              </a:rPr>
              <a:t>class’a</a:t>
            </a:r>
            <a:r>
              <a:rPr lang="tr-TR" dirty="0">
                <a:latin typeface="Agency FB" panose="020B0503020202020204" pitchFamily="34" charset="0"/>
              </a:rPr>
              <a:t> çevirelim:</a:t>
            </a:r>
          </a:p>
        </p:txBody>
      </p:sp>
    </p:spTree>
    <p:extLst>
      <p:ext uri="{BB962C8B-B14F-4D97-AF65-F5344CB8AC3E}">
        <p14:creationId xmlns:p14="http://schemas.microsoft.com/office/powerpoint/2010/main" val="414471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2508"/>
            <a:ext cx="10515600" cy="55529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// </a:t>
            </a:r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Animal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// </a:t>
            </a:r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(</a:t>
            </a:r>
            <a:r>
              <a:rPr lang="tr-TR" dirty="0" err="1">
                <a:latin typeface="Agency FB" panose="020B0503020202020204" pitchFamily="34" charset="0"/>
              </a:rPr>
              <a:t>does</a:t>
            </a:r>
            <a:r>
              <a:rPr lang="tr-TR" dirty="0">
                <a:latin typeface="Agency FB" panose="020B0503020202020204" pitchFamily="34" charset="0"/>
              </a:rPr>
              <a:t> not </a:t>
            </a:r>
            <a:r>
              <a:rPr lang="tr-TR" dirty="0" err="1">
                <a:latin typeface="Agency FB" panose="020B0503020202020204" pitchFamily="34" charset="0"/>
              </a:rPr>
              <a:t>have</a:t>
            </a:r>
            <a:r>
              <a:rPr lang="tr-TR" dirty="0">
                <a:latin typeface="Agency FB" panose="020B0503020202020204" pitchFamily="34" charset="0"/>
              </a:rPr>
              <a:t> a body)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abstract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animalSound</a:t>
            </a:r>
            <a:r>
              <a:rPr lang="tr-TR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// </a:t>
            </a:r>
            <a:r>
              <a:rPr lang="tr-TR" dirty="0" err="1">
                <a:latin typeface="Agency FB" panose="020B0503020202020204" pitchFamily="34" charset="0"/>
              </a:rPr>
              <a:t>Regular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sleep</a:t>
            </a:r>
            <a:r>
              <a:rPr lang="tr-TR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("</a:t>
            </a:r>
            <a:r>
              <a:rPr lang="tr-TR" dirty="0" err="1">
                <a:latin typeface="Agency FB" panose="020B0503020202020204" pitchFamily="34" charset="0"/>
              </a:rPr>
              <a:t>Zzz</a:t>
            </a:r>
            <a:r>
              <a:rPr lang="tr-TR" dirty="0">
                <a:latin typeface="Agency FB" panose="020B0503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// </a:t>
            </a:r>
            <a:r>
              <a:rPr lang="tr-TR" dirty="0" err="1">
                <a:latin typeface="Agency FB" panose="020B0503020202020204" pitchFamily="34" charset="0"/>
              </a:rPr>
              <a:t>Subclass</a:t>
            </a:r>
            <a:r>
              <a:rPr lang="tr-TR" dirty="0">
                <a:latin typeface="Agency FB" panose="020B0503020202020204" pitchFamily="34" charset="0"/>
              </a:rPr>
              <a:t> (</a:t>
            </a:r>
            <a:r>
              <a:rPr lang="tr-TR" dirty="0" err="1">
                <a:latin typeface="Agency FB" panose="020B0503020202020204" pitchFamily="34" charset="0"/>
              </a:rPr>
              <a:t>inherit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from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Animal</a:t>
            </a:r>
            <a:r>
              <a:rPr lang="tr-TR" dirty="0">
                <a:latin typeface="Agency FB" panose="020B05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Cat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extends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Animal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animalSound</a:t>
            </a:r>
            <a:r>
              <a:rPr lang="tr-TR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// </a:t>
            </a:r>
            <a:r>
              <a:rPr lang="tr-TR" dirty="0" err="1">
                <a:latin typeface="Agency FB" panose="020B0503020202020204" pitchFamily="34" charset="0"/>
              </a:rPr>
              <a:t>The</a:t>
            </a:r>
            <a:r>
              <a:rPr lang="tr-TR" dirty="0">
                <a:latin typeface="Agency FB" panose="020B0503020202020204" pitchFamily="34" charset="0"/>
              </a:rPr>
              <a:t> body of </a:t>
            </a:r>
            <a:r>
              <a:rPr lang="tr-TR" dirty="0" err="1">
                <a:latin typeface="Agency FB" panose="020B0503020202020204" pitchFamily="34" charset="0"/>
              </a:rPr>
              <a:t>animalSound</a:t>
            </a:r>
            <a:r>
              <a:rPr lang="tr-TR" dirty="0">
                <a:latin typeface="Agency FB" panose="020B0503020202020204" pitchFamily="34" charset="0"/>
              </a:rPr>
              <a:t>() is </a:t>
            </a:r>
            <a:r>
              <a:rPr lang="tr-TR" dirty="0" err="1">
                <a:latin typeface="Agency FB" panose="020B0503020202020204" pitchFamily="34" charset="0"/>
              </a:rPr>
              <a:t>provided</a:t>
            </a:r>
            <a:r>
              <a:rPr lang="tr-TR" dirty="0">
                <a:latin typeface="Agency FB" panose="020B0503020202020204" pitchFamily="34" charset="0"/>
              </a:rPr>
              <a:t> here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("</a:t>
            </a:r>
            <a:r>
              <a:rPr lang="tr-TR" dirty="0" err="1">
                <a:latin typeface="Agency FB" panose="020B0503020202020204" pitchFamily="34" charset="0"/>
              </a:rPr>
              <a:t>The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cat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says</a:t>
            </a:r>
            <a:r>
              <a:rPr lang="tr-TR" dirty="0">
                <a:latin typeface="Agency FB" panose="020B0503020202020204" pitchFamily="34" charset="0"/>
              </a:rPr>
              <a:t>: </a:t>
            </a:r>
            <a:r>
              <a:rPr lang="tr-TR" dirty="0" err="1">
                <a:latin typeface="Agency FB" panose="020B0503020202020204" pitchFamily="34" charset="0"/>
              </a:rPr>
              <a:t>meoww</a:t>
            </a:r>
            <a:r>
              <a:rPr lang="tr-TR" dirty="0">
                <a:latin typeface="Agency FB" panose="020B0503020202020204" pitchFamily="34" charset="0"/>
              </a:rPr>
              <a:t> ");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  <a:p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5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1317</Words>
  <Application>Microsoft Office PowerPoint</Application>
  <PresentationFormat>Geniş ekran</PresentationFormat>
  <Paragraphs>188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Office Teması</vt:lpstr>
      <vt:lpstr>Java Başlangıç Seviye Eğitimi Hafta #8 – Son Ders</vt:lpstr>
      <vt:lpstr>Java Inner Class</vt:lpstr>
      <vt:lpstr>Inner Class</vt:lpstr>
      <vt:lpstr>Private Inner Class</vt:lpstr>
      <vt:lpstr>Static Inner Class</vt:lpstr>
      <vt:lpstr>Abstraction in Java</vt:lpstr>
      <vt:lpstr>Abstract Class ve Abstract Method</vt:lpstr>
      <vt:lpstr>Abstract Class’a Erişmek</vt:lpstr>
      <vt:lpstr>PowerPoint Sunusu</vt:lpstr>
      <vt:lpstr>PowerPoint Sunusu</vt:lpstr>
      <vt:lpstr>Interfaces</vt:lpstr>
      <vt:lpstr>Interface’lere Erişmek</vt:lpstr>
      <vt:lpstr>PowerPoint Sunusu</vt:lpstr>
      <vt:lpstr>Interfaceler İlgili Notlar:</vt:lpstr>
      <vt:lpstr>PowerPoint Sunusu</vt:lpstr>
      <vt:lpstr>Java Enums</vt:lpstr>
      <vt:lpstr>Java Enums</vt:lpstr>
      <vt:lpstr>Enum inside a Class</vt:lpstr>
      <vt:lpstr>Enum İçerisinde Döngü</vt:lpstr>
      <vt:lpstr>Bu hafta yapacağımız uygulamalar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Başlangıç Seviye Eğitimi Hafta #8 – Son Ders</dc:title>
  <dc:creator>Ahmet Buğra Yiğiter</dc:creator>
  <cp:lastModifiedBy>Ahmet Buğra Yiğiter</cp:lastModifiedBy>
  <cp:revision>7</cp:revision>
  <dcterms:created xsi:type="dcterms:W3CDTF">2021-01-12T14:55:27Z</dcterms:created>
  <dcterms:modified xsi:type="dcterms:W3CDTF">2021-01-12T18:00:42Z</dcterms:modified>
</cp:coreProperties>
</file>