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8" r:id="rId8"/>
    <p:sldId id="269" r:id="rId9"/>
    <p:sldId id="270" r:id="rId10"/>
    <p:sldId id="264" r:id="rId11"/>
    <p:sldId id="265" r:id="rId12"/>
    <p:sldId id="266" r:id="rId13"/>
    <p:sldId id="267" r:id="rId14"/>
    <p:sldId id="271" r:id="rId15"/>
    <p:sldId id="263" r:id="rId16"/>
    <p:sldId id="272" r:id="rId17"/>
    <p:sldId id="273" r:id="rId18"/>
    <p:sldId id="274" r:id="rId19"/>
    <p:sldId id="275" r:id="rId20"/>
    <p:sldId id="276" r:id="rId21"/>
    <p:sldId id="277" r:id="rId22"/>
    <p:sldId id="278" r:id="rId23"/>
    <p:sldId id="279" r:id="rId24"/>
    <p:sldId id="280" r:id="rId25"/>
    <p:sldId id="284" r:id="rId26"/>
    <p:sldId id="281" r:id="rId27"/>
    <p:sldId id="282" r:id="rId28"/>
    <p:sldId id="283" r:id="rId29"/>
    <p:sldId id="285"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F3566A-A0E0-41A3-97A6-4CF0E64A3BA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4AEA3A5-AFAA-43A3-B27D-FD3729025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68F1A3D-D331-472E-BA6A-CF67104EEA0A}"/>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7EABBBC5-5641-41CC-9C24-37EE29EF1A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D3B5B24-3B51-4F5A-8FF0-2DA9CB1A6731}"/>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158614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6D1EFA-F116-4520-8D5E-0E0AA2A1E88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E3E9F62-6ACB-43DA-B73C-22DD9C9CF8E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5BFF06-0E9C-401D-A690-CEE90C4BFE9E}"/>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30062816-6DBE-4EBE-8765-BC1E513947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3EBD23-096E-4741-A241-6F3931ADB77C}"/>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408429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93C0754-CBBF-4DCA-A36E-6D30531F3E4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102A734-136B-4888-B05F-16FF9DE4E58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4FDC77-B95E-473A-B31E-E6BE763523F1}"/>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9D586CEE-840B-4051-BA07-B655F21F40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A582F8B-A3A9-4DAD-8CF4-250354DCD955}"/>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29200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84977-F9D3-442F-B734-B77AD7FB598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291701D-CE29-4E61-9D96-F90744AB0C9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9B71AB4-7926-4D3A-9127-8C64B1FB1DB3}"/>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52D09E00-515A-4603-A585-AAE948A3F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BB591E-8F9B-4810-BA00-9FBBB1674578}"/>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257906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822B7-F310-48B9-89E3-0C787EF4100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E7DCF7A-E95A-4121-8C52-36A10C5FF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0AEB881-F8F2-473C-8852-B349A5A9A536}"/>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3AF768C0-CF64-46EC-9E57-0DD154066C2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ADCCF2-9B78-4C4C-A49F-AB3D74C2D498}"/>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172210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B5822-77FA-480D-B95F-36578E707E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44AA379-3A50-4D6E-8C7E-F13995A493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C7F304D-7A8F-429D-A91D-6222E166623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304777F-1CE9-4FBD-9573-C4EE4774CBA4}"/>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6" name="Alt Bilgi Yer Tutucusu 5">
            <a:extLst>
              <a:ext uri="{FF2B5EF4-FFF2-40B4-BE49-F238E27FC236}">
                <a16:creationId xmlns:a16="http://schemas.microsoft.com/office/drawing/2014/main" id="{4AD039C9-E7B8-4B72-B881-DA657AD995D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3065F7-9456-40C1-8C1A-B21F2342E6B8}"/>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367515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E2E33C-C914-47FB-95AF-E9BFBB9932F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7DAE44B-84E7-474B-9A4E-1F1B48275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C715C90-7BF7-4B4D-BA50-02A1DE26B18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A36F5EB-49A2-4582-9C86-61FB9FA57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ED8FDAD-22D4-48FC-A63F-CB7432AF3E6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BBEDEC0-3CFF-4BAD-B554-861DC29A34FC}"/>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8" name="Alt Bilgi Yer Tutucusu 7">
            <a:extLst>
              <a:ext uri="{FF2B5EF4-FFF2-40B4-BE49-F238E27FC236}">
                <a16:creationId xmlns:a16="http://schemas.microsoft.com/office/drawing/2014/main" id="{B3C6FFC5-78E3-4001-8D0E-4E9B3C74061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A94D951-6AC6-4FD6-BE76-549AF51E16F3}"/>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400902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63E4C6-BC5C-4007-B36B-1AA4A39C842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C316C27-827F-4FE3-BC1A-2E5C27EB27EE}"/>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4" name="Alt Bilgi Yer Tutucusu 3">
            <a:extLst>
              <a:ext uri="{FF2B5EF4-FFF2-40B4-BE49-F238E27FC236}">
                <a16:creationId xmlns:a16="http://schemas.microsoft.com/office/drawing/2014/main" id="{4B7F5A94-D139-479F-9739-E6392FC950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D245876-7BFD-4CBB-A7BB-132D78124B9C}"/>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125802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2768EBF-0EE2-46A0-ADB8-E9DDA6A12C10}"/>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3" name="Alt Bilgi Yer Tutucusu 2">
            <a:extLst>
              <a:ext uri="{FF2B5EF4-FFF2-40B4-BE49-F238E27FC236}">
                <a16:creationId xmlns:a16="http://schemas.microsoft.com/office/drawing/2014/main" id="{6659BA19-004C-471C-BE1D-FBF47FA7D2E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C6B8019-4E3F-4457-A37B-9638B1C413D1}"/>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255162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B87145-A47E-4D17-B79F-B72EAF5F6EF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C24C395-2FCC-4CF3-BD64-D922A681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CE843E1-9285-460F-AB8E-D7F3A433C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62091B-B405-4A71-85BB-6315756E04FA}"/>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6" name="Alt Bilgi Yer Tutucusu 5">
            <a:extLst>
              <a:ext uri="{FF2B5EF4-FFF2-40B4-BE49-F238E27FC236}">
                <a16:creationId xmlns:a16="http://schemas.microsoft.com/office/drawing/2014/main" id="{BFFC422E-0E0D-441B-9E8D-CA6AE9483AC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A263CF4-AAA8-4AF1-B9A7-C38DEE153554}"/>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161982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451E98-DE9E-4E13-A47A-1805FC2BFC8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2A90DB8-3FC0-44A2-AA3B-7245A45BB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5F95054-C4D2-413D-9519-3720F00F6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E6B517E-140F-4593-A73F-049952E390D8}"/>
              </a:ext>
            </a:extLst>
          </p:cNvPr>
          <p:cNvSpPr>
            <a:spLocks noGrp="1"/>
          </p:cNvSpPr>
          <p:nvPr>
            <p:ph type="dt" sz="half" idx="10"/>
          </p:nvPr>
        </p:nvSpPr>
        <p:spPr/>
        <p:txBody>
          <a:bodyPr/>
          <a:lstStyle/>
          <a:p>
            <a:fld id="{9B0C94AF-904E-4C09-B648-72F5BE0D14C2}" type="datetimeFigureOut">
              <a:rPr lang="tr-TR" smtClean="0"/>
              <a:t>24.10.2020</a:t>
            </a:fld>
            <a:endParaRPr lang="tr-TR"/>
          </a:p>
        </p:txBody>
      </p:sp>
      <p:sp>
        <p:nvSpPr>
          <p:cNvPr id="6" name="Alt Bilgi Yer Tutucusu 5">
            <a:extLst>
              <a:ext uri="{FF2B5EF4-FFF2-40B4-BE49-F238E27FC236}">
                <a16:creationId xmlns:a16="http://schemas.microsoft.com/office/drawing/2014/main" id="{D80C99D3-4FAC-4FF7-ABBD-74ED567EAAD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F8B242-BC1A-49BE-BC79-BED61C72D221}"/>
              </a:ext>
            </a:extLst>
          </p:cNvPr>
          <p:cNvSpPr>
            <a:spLocks noGrp="1"/>
          </p:cNvSpPr>
          <p:nvPr>
            <p:ph type="sldNum" sz="quarter" idx="12"/>
          </p:nvPr>
        </p:nvSpPr>
        <p:spPr/>
        <p:txBody>
          <a:bodyPr/>
          <a:lstStyle/>
          <a:p>
            <a:fld id="{F6C56B70-A8EC-41F8-899B-9E25184996D0}" type="slidenum">
              <a:rPr lang="tr-TR" smtClean="0"/>
              <a:t>‹#›</a:t>
            </a:fld>
            <a:endParaRPr lang="tr-TR"/>
          </a:p>
        </p:txBody>
      </p:sp>
    </p:spTree>
    <p:extLst>
      <p:ext uri="{BB962C8B-B14F-4D97-AF65-F5344CB8AC3E}">
        <p14:creationId xmlns:p14="http://schemas.microsoft.com/office/powerpoint/2010/main" val="229738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D225990-59AF-47AC-A780-22E937BC1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DDCD86F-FD00-4B4F-98AE-AA764EA5D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E552C0-0E26-4057-B040-9B2617BBA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C94AF-904E-4C09-B648-72F5BE0D14C2}" type="datetimeFigureOut">
              <a:rPr lang="tr-TR" smtClean="0"/>
              <a:t>24.10.2020</a:t>
            </a:fld>
            <a:endParaRPr lang="tr-TR"/>
          </a:p>
        </p:txBody>
      </p:sp>
      <p:sp>
        <p:nvSpPr>
          <p:cNvPr id="5" name="Alt Bilgi Yer Tutucusu 4">
            <a:extLst>
              <a:ext uri="{FF2B5EF4-FFF2-40B4-BE49-F238E27FC236}">
                <a16:creationId xmlns:a16="http://schemas.microsoft.com/office/drawing/2014/main" id="{A685D76D-5A4C-4629-B702-AA8C7371C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90CDB0D-97A2-4A51-938A-020655A5F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56B70-A8EC-41F8-899B-9E25184996D0}" type="slidenum">
              <a:rPr lang="tr-TR" smtClean="0"/>
              <a:t>‹#›</a:t>
            </a:fld>
            <a:endParaRPr lang="tr-TR"/>
          </a:p>
        </p:txBody>
      </p:sp>
    </p:spTree>
    <p:extLst>
      <p:ext uri="{BB962C8B-B14F-4D97-AF65-F5344CB8AC3E}">
        <p14:creationId xmlns:p14="http://schemas.microsoft.com/office/powerpoint/2010/main" val="1366739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racle.com/tr/java/technologies/javase-download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E49E3-E1F3-4957-AE64-6F8A06A314D8}"/>
              </a:ext>
            </a:extLst>
          </p:cNvPr>
          <p:cNvSpPr>
            <a:spLocks noGrp="1"/>
          </p:cNvSpPr>
          <p:nvPr>
            <p:ph type="ctrTitle"/>
          </p:nvPr>
        </p:nvSpPr>
        <p:spPr/>
        <p:txBody>
          <a:bodyPr/>
          <a:lstStyle/>
          <a:p>
            <a:r>
              <a:rPr lang="tr-TR" dirty="0">
                <a:latin typeface="Agency FB" panose="020B0503020202020204" pitchFamily="34" charset="0"/>
              </a:rPr>
              <a:t>Java Başlangıç Seviye Eğitimi</a:t>
            </a:r>
            <a:br>
              <a:rPr lang="tr-TR" dirty="0">
                <a:latin typeface="Agency FB" panose="020B0503020202020204" pitchFamily="34" charset="0"/>
              </a:rPr>
            </a:br>
            <a:r>
              <a:rPr lang="tr-TR" dirty="0">
                <a:latin typeface="Agency FB" panose="020B0503020202020204" pitchFamily="34" charset="0"/>
              </a:rPr>
              <a:t>Hafta #1</a:t>
            </a:r>
          </a:p>
        </p:txBody>
      </p:sp>
      <p:sp>
        <p:nvSpPr>
          <p:cNvPr id="5" name="Dikdörtgen 4">
            <a:extLst>
              <a:ext uri="{FF2B5EF4-FFF2-40B4-BE49-F238E27FC236}">
                <a16:creationId xmlns:a16="http://schemas.microsoft.com/office/drawing/2014/main" id="{51B83B23-CD12-4B20-A554-31B5BF889CB9}"/>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B9379C80-109E-4AF9-8035-C58D1FB2E1B3}"/>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Dikdörtgen 8">
            <a:extLst>
              <a:ext uri="{FF2B5EF4-FFF2-40B4-BE49-F238E27FC236}">
                <a16:creationId xmlns:a16="http://schemas.microsoft.com/office/drawing/2014/main" id="{CFD421A8-3040-4591-A549-F36E8ACDA13A}"/>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2">
            <a:extLst>
              <a:ext uri="{FF2B5EF4-FFF2-40B4-BE49-F238E27FC236}">
                <a16:creationId xmlns:a16="http://schemas.microsoft.com/office/drawing/2014/main" id="{26E8C503-1538-48C4-9A9D-3122388E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02" y="3731936"/>
            <a:ext cx="11289119" cy="1171391"/>
          </a:xfrm>
          <a:prstGeom prst="rect">
            <a:avLst/>
          </a:prstGeom>
        </p:spPr>
      </p:pic>
    </p:spTree>
    <p:extLst>
      <p:ext uri="{BB962C8B-B14F-4D97-AF65-F5344CB8AC3E}">
        <p14:creationId xmlns:p14="http://schemas.microsoft.com/office/powerpoint/2010/main" val="70009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ile </a:t>
            </a:r>
            <a:r>
              <a:rPr lang="tr-TR" dirty="0" err="1">
                <a:latin typeface="Agency FB" panose="020B0503020202020204" pitchFamily="34" charset="0"/>
              </a:rPr>
              <a:t>Hello</a:t>
            </a:r>
            <a:r>
              <a:rPr lang="tr-TR" dirty="0">
                <a:latin typeface="Agency FB" panose="020B0503020202020204" pitchFamily="34" charset="0"/>
              </a:rPr>
              <a:t> World</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8" name="İçerik Yer Tutucusu 7" descr="metin içeren bir resim&#10;&#10;Açıklama otomatik olarak oluşturuldu">
            <a:extLst>
              <a:ext uri="{FF2B5EF4-FFF2-40B4-BE49-F238E27FC236}">
                <a16:creationId xmlns:a16="http://schemas.microsoft.com/office/drawing/2014/main" id="{532D88CF-6D4B-4FCE-92CE-77B88332B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380" y="2055813"/>
            <a:ext cx="8691239" cy="3192030"/>
          </a:xfrm>
        </p:spPr>
      </p:pic>
    </p:spTree>
    <p:extLst>
      <p:ext uri="{BB962C8B-B14F-4D97-AF65-F5344CB8AC3E}">
        <p14:creationId xmlns:p14="http://schemas.microsoft.com/office/powerpoint/2010/main" val="83496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Main </a:t>
            </a:r>
            <a:r>
              <a:rPr lang="tr-TR" dirty="0" err="1">
                <a:latin typeface="Agency FB" panose="020B0503020202020204" pitchFamily="34" charset="0"/>
              </a:rPr>
              <a:t>Methodu</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İçerik Yer Tutucusu 12">
            <a:extLst>
              <a:ext uri="{FF2B5EF4-FFF2-40B4-BE49-F238E27FC236}">
                <a16:creationId xmlns:a16="http://schemas.microsoft.com/office/drawing/2014/main" id="{660A1A67-ED50-47A0-84D4-26F01C86B97C}"/>
              </a:ext>
            </a:extLst>
          </p:cNvPr>
          <p:cNvSpPr txBox="1">
            <a:spLocks/>
          </p:cNvSpPr>
          <p:nvPr/>
        </p:nvSpPr>
        <p:spPr>
          <a:xfrm>
            <a:off x="838200" y="17646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latin typeface="Agency FB" panose="020B0503020202020204" pitchFamily="34" charset="0"/>
              </a:rPr>
              <a:t>Main () </a:t>
            </a:r>
            <a:r>
              <a:rPr lang="tr-TR" dirty="0" err="1">
                <a:latin typeface="Agency FB" panose="020B0503020202020204" pitchFamily="34" charset="0"/>
              </a:rPr>
              <a:t>methodu</a:t>
            </a:r>
            <a:r>
              <a:rPr lang="tr-TR" dirty="0">
                <a:latin typeface="Agency FB" panose="020B0503020202020204" pitchFamily="34" charset="0"/>
              </a:rPr>
              <a:t> gereklidir ve bunu her Java programında göreceksiniz:</a:t>
            </a:r>
          </a:p>
          <a:p>
            <a:endParaRPr lang="tr-TR" dirty="0">
              <a:latin typeface="Agency FB" panose="020B0503020202020204" pitchFamily="34" charset="0"/>
            </a:endParaRPr>
          </a:p>
          <a:p>
            <a:r>
              <a:rPr lang="tr-TR" dirty="0">
                <a:latin typeface="Agency FB" panose="020B0503020202020204" pitchFamily="34" charset="0"/>
              </a:rPr>
              <a:t>Java Main () </a:t>
            </a:r>
            <a:r>
              <a:rPr lang="tr-TR" dirty="0" err="1">
                <a:latin typeface="Agency FB" panose="020B0503020202020204" pitchFamily="34" charset="0"/>
              </a:rPr>
              <a:t>methodu</a:t>
            </a:r>
            <a:r>
              <a:rPr lang="tr-TR" dirty="0">
                <a:latin typeface="Agency FB" panose="020B0503020202020204" pitchFamily="34" charset="0"/>
              </a:rPr>
              <a:t> içindeki kodları çalıştırılacaktır. Şimdilik main </a:t>
            </a:r>
            <a:r>
              <a:rPr lang="tr-TR" dirty="0" err="1">
                <a:latin typeface="Agency FB" panose="020B0503020202020204" pitchFamily="34" charset="0"/>
              </a:rPr>
              <a:t>methodu</a:t>
            </a:r>
            <a:r>
              <a:rPr lang="tr-TR" dirty="0">
                <a:latin typeface="Agency FB" panose="020B0503020202020204" pitchFamily="34" charset="0"/>
              </a:rPr>
              <a:t> öncesindeki ve sonrasındaki </a:t>
            </a:r>
            <a:r>
              <a:rPr lang="tr-TR" dirty="0" err="1">
                <a:latin typeface="Agency FB" panose="020B0503020202020204" pitchFamily="34" charset="0"/>
              </a:rPr>
              <a:t>public,static,void</a:t>
            </a:r>
            <a:r>
              <a:rPr lang="tr-TR" dirty="0">
                <a:latin typeface="Agency FB" panose="020B0503020202020204" pitchFamily="34" charset="0"/>
              </a:rPr>
              <a:t> gibi anahtar kelimeleri anlamanıza gerek yok. Eğitimimiz devam ettikçe bunları yavaş yavaş tanıyacağız.</a:t>
            </a:r>
          </a:p>
          <a:p>
            <a:r>
              <a:rPr lang="tr-TR" dirty="0">
                <a:latin typeface="Agency FB" panose="020B0503020202020204" pitchFamily="34" charset="0"/>
              </a:rPr>
              <a:t>Şimdilik, her Java programının dosya adıyla eşleşmesi gereken bir sınıf adı olduğunu ve her programın main () </a:t>
            </a:r>
            <a:r>
              <a:rPr lang="tr-TR" dirty="0" err="1">
                <a:latin typeface="Agency FB" panose="020B0503020202020204" pitchFamily="34" charset="0"/>
              </a:rPr>
              <a:t>methodu</a:t>
            </a:r>
            <a:r>
              <a:rPr lang="tr-TR" dirty="0">
                <a:latin typeface="Agency FB" panose="020B0503020202020204" pitchFamily="34" charset="0"/>
              </a:rPr>
              <a:t> içermesi gerektiğini unutmayın.</a:t>
            </a:r>
          </a:p>
        </p:txBody>
      </p:sp>
      <p:pic>
        <p:nvPicPr>
          <p:cNvPr id="12" name="Resim 11">
            <a:extLst>
              <a:ext uri="{FF2B5EF4-FFF2-40B4-BE49-F238E27FC236}">
                <a16:creationId xmlns:a16="http://schemas.microsoft.com/office/drawing/2014/main" id="{4BFCDE74-E102-4A49-BFC2-5557BC70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04" y="2363762"/>
            <a:ext cx="10134600" cy="425963"/>
          </a:xfrm>
          <a:prstGeom prst="rect">
            <a:avLst/>
          </a:prstGeom>
        </p:spPr>
      </p:pic>
    </p:spTree>
    <p:extLst>
      <p:ext uri="{BB962C8B-B14F-4D97-AF65-F5344CB8AC3E}">
        <p14:creationId xmlns:p14="http://schemas.microsoft.com/office/powerpoint/2010/main" val="114491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b="0" i="0" dirty="0" err="1">
                <a:solidFill>
                  <a:srgbClr val="000000"/>
                </a:solidFill>
                <a:effectLst/>
                <a:latin typeface="Agency FB" panose="020B0503020202020204" pitchFamily="34" charset="0"/>
              </a:rPr>
              <a:t>System.out.println</a:t>
            </a:r>
            <a:r>
              <a:rPr lang="tr-TR" b="0" i="0" dirty="0">
                <a:solidFill>
                  <a:srgbClr val="000000"/>
                </a:solidFill>
                <a:effectLst/>
                <a:latin typeface="Agency FB" panose="020B0503020202020204" pitchFamily="34" charset="0"/>
              </a:rPr>
              <a: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a:latin typeface="Agency FB" panose="020B0503020202020204" pitchFamily="34" charset="0"/>
              </a:rPr>
              <a:t>main () </a:t>
            </a:r>
            <a:r>
              <a:rPr lang="tr-TR" dirty="0" err="1">
                <a:latin typeface="Agency FB" panose="020B0503020202020204" pitchFamily="34" charset="0"/>
              </a:rPr>
              <a:t>methodu</a:t>
            </a:r>
            <a:r>
              <a:rPr lang="tr-TR" dirty="0">
                <a:latin typeface="Agency FB" panose="020B0503020202020204" pitchFamily="34" charset="0"/>
              </a:rPr>
              <a:t> içinde, ekrana herhangi bir şey yazdırmak için </a:t>
            </a:r>
            <a:r>
              <a:rPr lang="tr-TR" dirty="0" err="1">
                <a:latin typeface="Agency FB" panose="020B0503020202020204" pitchFamily="34" charset="0"/>
              </a:rPr>
              <a:t>println</a:t>
            </a:r>
            <a:r>
              <a:rPr lang="tr-TR" dirty="0">
                <a:latin typeface="Agency FB" panose="020B0503020202020204" pitchFamily="34" charset="0"/>
              </a:rPr>
              <a:t> () yöntemini kullanabiliriz:</a:t>
            </a:r>
          </a:p>
        </p:txBody>
      </p:sp>
      <p:pic>
        <p:nvPicPr>
          <p:cNvPr id="8" name="İçerik Yer Tutucusu 7" descr="metin içeren bir resim&#10;&#10;Açıklama otomatik olarak oluşturuldu">
            <a:extLst>
              <a:ext uri="{FF2B5EF4-FFF2-40B4-BE49-F238E27FC236}">
                <a16:creationId xmlns:a16="http://schemas.microsoft.com/office/drawing/2014/main" id="{AA78FEFA-8E75-47D6-A5C5-0DFFB8AC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04" y="2733753"/>
            <a:ext cx="9434002" cy="1902450"/>
          </a:xfrm>
          <a:prstGeom prst="rect">
            <a:avLst/>
          </a:prstGeom>
        </p:spPr>
      </p:pic>
      <p:pic>
        <p:nvPicPr>
          <p:cNvPr id="4" name="Resim 3" descr="metin içeren bir resim&#10;&#10;Açıklama otomatik olarak oluşturuldu">
            <a:extLst>
              <a:ext uri="{FF2B5EF4-FFF2-40B4-BE49-F238E27FC236}">
                <a16:creationId xmlns:a16="http://schemas.microsoft.com/office/drawing/2014/main" id="{A4F80B0E-FD1E-436C-865A-9595EFA27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04" y="4636203"/>
            <a:ext cx="9434002" cy="1143160"/>
          </a:xfrm>
          <a:prstGeom prst="rect">
            <a:avLst/>
          </a:prstGeom>
        </p:spPr>
      </p:pic>
    </p:spTree>
    <p:extLst>
      <p:ext uri="{BB962C8B-B14F-4D97-AF65-F5344CB8AC3E}">
        <p14:creationId xmlns:p14="http://schemas.microsoft.com/office/powerpoint/2010/main" val="350575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Println</a:t>
            </a:r>
            <a:r>
              <a:rPr lang="tr-TR" dirty="0">
                <a:latin typeface="Agency FB" panose="020B0503020202020204" pitchFamily="34" charset="0"/>
              </a:rPr>
              <a:t>() ile </a:t>
            </a:r>
            <a:r>
              <a:rPr lang="tr-TR" dirty="0" err="1">
                <a:latin typeface="Agency FB" panose="020B0503020202020204" pitchFamily="34" charset="0"/>
              </a:rPr>
              <a:t>Print</a:t>
            </a:r>
            <a:r>
              <a:rPr lang="tr-TR" dirty="0">
                <a:latin typeface="Agency FB" panose="020B0503020202020204" pitchFamily="34" charset="0"/>
              </a:rPr>
              <a:t>() farkı</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4" name="İçerik Yer Tutucusu 3" descr="metin içeren bir resim&#10;&#10;Açıklama otomatik olarak oluşturuldu">
            <a:extLst>
              <a:ext uri="{FF2B5EF4-FFF2-40B4-BE49-F238E27FC236}">
                <a16:creationId xmlns:a16="http://schemas.microsoft.com/office/drawing/2014/main" id="{4F870B08-2CE9-480A-BD79-1EF1B44F7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348" y="1904113"/>
            <a:ext cx="3829584" cy="1877774"/>
          </a:xfrm>
        </p:spPr>
      </p:pic>
      <p:pic>
        <p:nvPicPr>
          <p:cNvPr id="9" name="Resim 8" descr="metin içeren bir resim&#10;&#10;Açıklama otomatik olarak oluşturuldu">
            <a:extLst>
              <a:ext uri="{FF2B5EF4-FFF2-40B4-BE49-F238E27FC236}">
                <a16:creationId xmlns:a16="http://schemas.microsoft.com/office/drawing/2014/main" id="{878B0006-6E9C-4DF9-97D0-7F08D08E2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862" y="4891595"/>
            <a:ext cx="3172268" cy="838317"/>
          </a:xfrm>
          <a:prstGeom prst="rect">
            <a:avLst/>
          </a:prstGeom>
        </p:spPr>
      </p:pic>
      <p:pic>
        <p:nvPicPr>
          <p:cNvPr id="24582" name="Picture 6" descr="Ok Işaretleme Aşağı - Pixabay'da ücretsiz vektör grafik">
            <a:extLst>
              <a:ext uri="{FF2B5EF4-FFF2-40B4-BE49-F238E27FC236}">
                <a16:creationId xmlns:a16="http://schemas.microsoft.com/office/drawing/2014/main" id="{1DF36ADD-6AB6-4362-983F-D49C6EA3F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060" y="3781887"/>
            <a:ext cx="1413584" cy="1109708"/>
          </a:xfrm>
          <a:prstGeom prst="rect">
            <a:avLst/>
          </a:prstGeom>
          <a:noFill/>
          <a:extLst>
            <a:ext uri="{909E8E84-426E-40DD-AFC4-6F175D3DCCD1}">
              <a14:hiddenFill xmlns:a14="http://schemas.microsoft.com/office/drawing/2010/main">
                <a:solidFill>
                  <a:srgbClr val="FFFFFF"/>
                </a:solidFill>
              </a14:hiddenFill>
            </a:ext>
          </a:extLst>
        </p:spPr>
      </p:pic>
      <p:pic>
        <p:nvPicPr>
          <p:cNvPr id="11" name="Resim 10" descr="metin içeren bir resim&#10;&#10;Açıklama otomatik olarak oluşturuldu">
            <a:extLst>
              <a:ext uri="{FF2B5EF4-FFF2-40B4-BE49-F238E27FC236}">
                <a16:creationId xmlns:a16="http://schemas.microsoft.com/office/drawing/2014/main" id="{6D83C9BC-35B7-4816-AF7D-561196EC5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2869" y="1895935"/>
            <a:ext cx="4293298" cy="1788298"/>
          </a:xfrm>
          <a:prstGeom prst="rect">
            <a:avLst/>
          </a:prstGeom>
        </p:spPr>
      </p:pic>
      <p:pic>
        <p:nvPicPr>
          <p:cNvPr id="14" name="Resim 13" descr="metin içeren bir resim&#10;&#10;Açıklama otomatik olarak oluşturuldu">
            <a:extLst>
              <a:ext uri="{FF2B5EF4-FFF2-40B4-BE49-F238E27FC236}">
                <a16:creationId xmlns:a16="http://schemas.microsoft.com/office/drawing/2014/main" id="{EEFEE21B-DCDB-45BE-A6B3-EFF19D79BD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9297" y="4789643"/>
            <a:ext cx="3648584" cy="647790"/>
          </a:xfrm>
          <a:prstGeom prst="rect">
            <a:avLst/>
          </a:prstGeom>
        </p:spPr>
      </p:pic>
      <p:pic>
        <p:nvPicPr>
          <p:cNvPr id="15" name="Picture 6" descr="Ok Işaretleme Aşağı - Pixabay'da ücretsiz vektör grafik">
            <a:extLst>
              <a:ext uri="{FF2B5EF4-FFF2-40B4-BE49-F238E27FC236}">
                <a16:creationId xmlns:a16="http://schemas.microsoft.com/office/drawing/2014/main" id="{C4B2682F-8283-49A5-AB00-D249BA0C2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2726" y="3684233"/>
            <a:ext cx="1413584" cy="110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1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Yorum Satırları</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İçerik Yer Tutucusu 8">
            <a:extLst>
              <a:ext uri="{FF2B5EF4-FFF2-40B4-BE49-F238E27FC236}">
                <a16:creationId xmlns:a16="http://schemas.microsoft.com/office/drawing/2014/main" id="{756214FE-B04A-4CBF-8353-6201BCC994F1}"/>
              </a:ext>
            </a:extLst>
          </p:cNvPr>
          <p:cNvSpPr>
            <a:spLocks noGrp="1"/>
          </p:cNvSpPr>
          <p:nvPr>
            <p:ph idx="1"/>
          </p:nvPr>
        </p:nvSpPr>
        <p:spPr/>
        <p:txBody>
          <a:bodyPr/>
          <a:lstStyle/>
          <a:p>
            <a:r>
              <a:rPr lang="tr-TR" dirty="0">
                <a:latin typeface="Agency FB" panose="020B0503020202020204" pitchFamily="34" charset="0"/>
              </a:rPr>
              <a:t>Java yorum satırlarını görmez ve derlemez.</a:t>
            </a:r>
          </a:p>
          <a:p>
            <a:r>
              <a:rPr lang="tr-TR" dirty="0">
                <a:latin typeface="Agency FB" panose="020B0503020202020204" pitchFamily="34" charset="0"/>
              </a:rPr>
              <a:t>Burayı not bırakmak için kullanabiliriz.</a:t>
            </a:r>
          </a:p>
          <a:p>
            <a:endParaRPr lang="tr-TR" dirty="0"/>
          </a:p>
        </p:txBody>
      </p:sp>
      <p:pic>
        <p:nvPicPr>
          <p:cNvPr id="11" name="İçerik Yer Tutucusu 3" descr="metin içeren bir resim&#10;&#10;Açıklama otomatik olarak oluşturuldu">
            <a:extLst>
              <a:ext uri="{FF2B5EF4-FFF2-40B4-BE49-F238E27FC236}">
                <a16:creationId xmlns:a16="http://schemas.microsoft.com/office/drawing/2014/main" id="{F06499CF-5258-4942-B96C-C1B340F19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252" y="2963869"/>
            <a:ext cx="9543495" cy="2575796"/>
          </a:xfrm>
          <a:prstGeom prst="rect">
            <a:avLst/>
          </a:prstGeom>
        </p:spPr>
      </p:pic>
    </p:spTree>
    <p:extLst>
      <p:ext uri="{BB962C8B-B14F-4D97-AF65-F5344CB8AC3E}">
        <p14:creationId xmlns:p14="http://schemas.microsoft.com/office/powerpoint/2010/main" val="12214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Veri Türleri</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28674" name="Picture 2">
            <a:extLst>
              <a:ext uri="{FF2B5EF4-FFF2-40B4-BE49-F238E27FC236}">
                <a16:creationId xmlns:a16="http://schemas.microsoft.com/office/drawing/2014/main" id="{B8E0044B-549A-4403-BF42-28FFB4B517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7376" y="1575279"/>
            <a:ext cx="8558074" cy="452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5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Bir Veri Tanımlama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a:latin typeface="Agency FB" panose="020B0503020202020204" pitchFamily="34" charset="0"/>
              </a:rPr>
              <a:t>tür değişken = değer;</a:t>
            </a:r>
          </a:p>
          <a:p>
            <a:r>
              <a:rPr lang="tr-TR" dirty="0">
                <a:latin typeface="Agency FB" panose="020B0503020202020204" pitchFamily="34" charset="0"/>
              </a:rPr>
              <a:t>Örnek;</a:t>
            </a:r>
          </a:p>
          <a:p>
            <a:pPr marL="0" indent="0">
              <a:buNone/>
            </a:pPr>
            <a:r>
              <a:rPr lang="tr-TR" dirty="0" err="1">
                <a:latin typeface="Agency FB" panose="020B0503020202020204" pitchFamily="34" charset="0"/>
              </a:rPr>
              <a:t>String</a:t>
            </a:r>
            <a:r>
              <a:rPr lang="tr-TR" dirty="0">
                <a:latin typeface="Agency FB" panose="020B0503020202020204" pitchFamily="34" charset="0"/>
              </a:rPr>
              <a:t> name = ‘’Ahmet’’;</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(name);</a:t>
            </a:r>
          </a:p>
          <a:p>
            <a:pPr marL="0" indent="0">
              <a:buNone/>
            </a:pPr>
            <a:r>
              <a:rPr lang="tr-TR" dirty="0">
                <a:latin typeface="Agency FB" panose="020B0503020202020204" pitchFamily="34" charset="0"/>
              </a:rPr>
              <a:t>Çıktı olarak ekranda:</a:t>
            </a:r>
          </a:p>
          <a:p>
            <a:pPr marL="0" indent="0">
              <a:buNone/>
            </a:pPr>
            <a:endParaRPr lang="tr-TR" dirty="0">
              <a:latin typeface="Agency FB" panose="020B0503020202020204" pitchFamily="34" charset="0"/>
            </a:endParaRPr>
          </a:p>
          <a:p>
            <a:pPr marL="0" indent="0">
              <a:buNone/>
            </a:pPr>
            <a:r>
              <a:rPr lang="tr-TR" dirty="0">
                <a:latin typeface="Agency FB" panose="020B0503020202020204" pitchFamily="34" charset="0"/>
              </a:rPr>
              <a:t>yazısını görürüz.</a:t>
            </a:r>
          </a:p>
        </p:txBody>
      </p:sp>
      <p:pic>
        <p:nvPicPr>
          <p:cNvPr id="8" name="Resim 7">
            <a:extLst>
              <a:ext uri="{FF2B5EF4-FFF2-40B4-BE49-F238E27FC236}">
                <a16:creationId xmlns:a16="http://schemas.microsoft.com/office/drawing/2014/main" id="{102AA8CF-4665-4D32-9FF7-F9C00EE2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04" y="4413346"/>
            <a:ext cx="2540124" cy="469372"/>
          </a:xfrm>
          <a:prstGeom prst="rect">
            <a:avLst/>
          </a:prstGeom>
        </p:spPr>
      </p:pic>
    </p:spTree>
    <p:extLst>
      <p:ext uri="{BB962C8B-B14F-4D97-AF65-F5344CB8AC3E}">
        <p14:creationId xmlns:p14="http://schemas.microsoft.com/office/powerpoint/2010/main" val="81419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Bir Veri Tanımlama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a:latin typeface="Agency FB" panose="020B0503020202020204" pitchFamily="34" charset="0"/>
              </a:rPr>
              <a:t>Örnek;</a:t>
            </a:r>
          </a:p>
          <a:p>
            <a:pPr marL="0" indent="0">
              <a:buNone/>
            </a:pPr>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myNum</a:t>
            </a:r>
            <a:r>
              <a:rPr lang="tr-TR" dirty="0">
                <a:latin typeface="Agency FB" panose="020B0503020202020204" pitchFamily="34" charset="0"/>
              </a:rPr>
              <a:t> = 15;</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myNum</a:t>
            </a:r>
            <a:r>
              <a:rPr lang="tr-TR" dirty="0">
                <a:latin typeface="Agency FB" panose="020B0503020202020204" pitchFamily="34" charset="0"/>
              </a:rPr>
              <a:t>);</a:t>
            </a:r>
          </a:p>
          <a:p>
            <a:pPr marL="0" indent="0">
              <a:buNone/>
            </a:pPr>
            <a:r>
              <a:rPr lang="tr-TR" dirty="0">
                <a:latin typeface="Agency FB" panose="020B0503020202020204" pitchFamily="34" charset="0"/>
              </a:rPr>
              <a:t>Çıktı olarak ekranda;</a:t>
            </a:r>
          </a:p>
          <a:p>
            <a:pPr marL="0" indent="0">
              <a:buNone/>
            </a:pPr>
            <a:endParaRPr lang="tr-TR" dirty="0">
              <a:latin typeface="Agency FB" panose="020B0503020202020204" pitchFamily="34" charset="0"/>
            </a:endParaRPr>
          </a:p>
          <a:p>
            <a:pPr marL="0" indent="0">
              <a:buNone/>
            </a:pPr>
            <a:endParaRPr lang="tr-TR" dirty="0">
              <a:latin typeface="Agency FB" panose="020B0503020202020204" pitchFamily="34" charset="0"/>
            </a:endParaRPr>
          </a:p>
          <a:p>
            <a:pPr marL="0" indent="0">
              <a:buNone/>
            </a:pPr>
            <a:r>
              <a:rPr lang="tr-TR" dirty="0">
                <a:latin typeface="Agency FB" panose="020B0503020202020204" pitchFamily="34" charset="0"/>
              </a:rPr>
              <a:t>yazısını görürüz.</a:t>
            </a:r>
          </a:p>
        </p:txBody>
      </p:sp>
      <p:pic>
        <p:nvPicPr>
          <p:cNvPr id="4" name="Resim 3">
            <a:extLst>
              <a:ext uri="{FF2B5EF4-FFF2-40B4-BE49-F238E27FC236}">
                <a16:creationId xmlns:a16="http://schemas.microsoft.com/office/drawing/2014/main" id="{4F39940E-C2EA-4E20-BC6C-2FE6B2011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94" y="4001294"/>
            <a:ext cx="3396423" cy="402030"/>
          </a:xfrm>
          <a:prstGeom prst="rect">
            <a:avLst/>
          </a:prstGeom>
        </p:spPr>
      </p:pic>
    </p:spTree>
    <p:extLst>
      <p:ext uri="{BB962C8B-B14F-4D97-AF65-F5344CB8AC3E}">
        <p14:creationId xmlns:p14="http://schemas.microsoft.com/office/powerpoint/2010/main" val="354002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Bir Veri Tanımlama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a:latin typeface="Agency FB" panose="020B0503020202020204" pitchFamily="34" charset="0"/>
              </a:rPr>
              <a:t>Örnek;</a:t>
            </a:r>
          </a:p>
          <a:p>
            <a:pPr marL="0" indent="0">
              <a:buNone/>
            </a:pPr>
            <a:r>
              <a:rPr lang="tr-TR" dirty="0" err="1">
                <a:latin typeface="Agency FB" panose="020B0503020202020204" pitchFamily="34" charset="0"/>
              </a:rPr>
              <a:t>double</a:t>
            </a:r>
            <a:r>
              <a:rPr lang="tr-TR" dirty="0">
                <a:latin typeface="Agency FB" panose="020B0503020202020204" pitchFamily="34" charset="0"/>
              </a:rPr>
              <a:t> </a:t>
            </a:r>
            <a:r>
              <a:rPr lang="tr-TR" dirty="0" err="1">
                <a:latin typeface="Agency FB" panose="020B0503020202020204" pitchFamily="34" charset="0"/>
              </a:rPr>
              <a:t>myNum</a:t>
            </a:r>
            <a:r>
              <a:rPr lang="tr-TR" dirty="0">
                <a:latin typeface="Agency FB" panose="020B0503020202020204" pitchFamily="34" charset="0"/>
              </a:rPr>
              <a:t> = 15.4;</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myNum</a:t>
            </a:r>
            <a:r>
              <a:rPr lang="tr-TR" dirty="0">
                <a:latin typeface="Agency FB" panose="020B0503020202020204" pitchFamily="34" charset="0"/>
              </a:rPr>
              <a:t>);</a:t>
            </a:r>
          </a:p>
          <a:p>
            <a:pPr marL="0" indent="0">
              <a:buNone/>
            </a:pPr>
            <a:r>
              <a:rPr lang="tr-TR" dirty="0">
                <a:latin typeface="Agency FB" panose="020B0503020202020204" pitchFamily="34" charset="0"/>
              </a:rPr>
              <a:t>Çıktı olarak ekranda;</a:t>
            </a:r>
          </a:p>
          <a:p>
            <a:pPr marL="0" indent="0">
              <a:buNone/>
            </a:pPr>
            <a:endParaRPr lang="tr-TR" dirty="0">
              <a:latin typeface="Agency FB" panose="020B0503020202020204" pitchFamily="34" charset="0"/>
            </a:endParaRPr>
          </a:p>
          <a:p>
            <a:pPr marL="0" indent="0">
              <a:buNone/>
            </a:pPr>
            <a:endParaRPr lang="tr-TR" dirty="0">
              <a:latin typeface="Agency FB" panose="020B0503020202020204" pitchFamily="34" charset="0"/>
            </a:endParaRPr>
          </a:p>
          <a:p>
            <a:pPr marL="0" indent="0">
              <a:buNone/>
            </a:pPr>
            <a:r>
              <a:rPr lang="tr-TR" dirty="0">
                <a:latin typeface="Agency FB" panose="020B0503020202020204" pitchFamily="34" charset="0"/>
              </a:rPr>
              <a:t>yazısını görürüz.</a:t>
            </a:r>
          </a:p>
        </p:txBody>
      </p:sp>
      <p:pic>
        <p:nvPicPr>
          <p:cNvPr id="4" name="Resim 3">
            <a:extLst>
              <a:ext uri="{FF2B5EF4-FFF2-40B4-BE49-F238E27FC236}">
                <a16:creationId xmlns:a16="http://schemas.microsoft.com/office/drawing/2014/main" id="{66A67494-E071-4155-A940-439E2606E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318" y="3952376"/>
            <a:ext cx="5528365" cy="433193"/>
          </a:xfrm>
          <a:prstGeom prst="rect">
            <a:avLst/>
          </a:prstGeom>
        </p:spPr>
      </p:pic>
    </p:spTree>
    <p:extLst>
      <p:ext uri="{BB962C8B-B14F-4D97-AF65-F5344CB8AC3E}">
        <p14:creationId xmlns:p14="http://schemas.microsoft.com/office/powerpoint/2010/main" val="1313944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Diğer Veri Türleri</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myNum</a:t>
            </a:r>
            <a:r>
              <a:rPr lang="tr-TR" dirty="0">
                <a:latin typeface="Agency FB" panose="020B0503020202020204" pitchFamily="34" charset="0"/>
              </a:rPr>
              <a:t> = 15</a:t>
            </a:r>
          </a:p>
          <a:p>
            <a:r>
              <a:rPr lang="tr-TR" dirty="0" err="1">
                <a:latin typeface="Agency FB" panose="020B0503020202020204" pitchFamily="34" charset="0"/>
              </a:rPr>
              <a:t>double</a:t>
            </a:r>
            <a:r>
              <a:rPr lang="tr-TR" dirty="0">
                <a:latin typeface="Agency FB" panose="020B0503020202020204" pitchFamily="34" charset="0"/>
              </a:rPr>
              <a:t> </a:t>
            </a:r>
            <a:r>
              <a:rPr lang="tr-TR" dirty="0" err="1">
                <a:latin typeface="Agency FB" panose="020B0503020202020204" pitchFamily="34" charset="0"/>
              </a:rPr>
              <a:t>myDoubleNum</a:t>
            </a:r>
            <a:r>
              <a:rPr lang="tr-TR" dirty="0">
                <a:latin typeface="Agency FB" panose="020B0503020202020204" pitchFamily="34" charset="0"/>
              </a:rPr>
              <a:t> = 15.4</a:t>
            </a:r>
          </a:p>
          <a:p>
            <a:r>
              <a:rPr lang="tr-TR" dirty="0" err="1">
                <a:latin typeface="Agency FB" panose="020B0503020202020204" pitchFamily="34" charset="0"/>
              </a:rPr>
              <a:t>float</a:t>
            </a:r>
            <a:r>
              <a:rPr lang="tr-TR" dirty="0">
                <a:latin typeface="Agency FB" panose="020B0503020202020204" pitchFamily="34" charset="0"/>
              </a:rPr>
              <a:t> </a:t>
            </a:r>
            <a:r>
              <a:rPr lang="tr-TR" dirty="0" err="1">
                <a:latin typeface="Agency FB" panose="020B0503020202020204" pitchFamily="34" charset="0"/>
              </a:rPr>
              <a:t>myFloatNum</a:t>
            </a:r>
            <a:r>
              <a:rPr lang="tr-TR" dirty="0">
                <a:latin typeface="Agency FB" panose="020B0503020202020204" pitchFamily="34" charset="0"/>
              </a:rPr>
              <a:t> = 5.99f;</a:t>
            </a:r>
          </a:p>
          <a:p>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myString</a:t>
            </a:r>
            <a:r>
              <a:rPr lang="tr-TR" dirty="0">
                <a:latin typeface="Agency FB" panose="020B0503020202020204" pitchFamily="34" charset="0"/>
              </a:rPr>
              <a:t> = ‘’</a:t>
            </a:r>
            <a:r>
              <a:rPr lang="tr-TR" dirty="0" err="1">
                <a:latin typeface="Agency FB" panose="020B0503020202020204" pitchFamily="34" charset="0"/>
              </a:rPr>
              <a:t>Hello</a:t>
            </a:r>
            <a:r>
              <a:rPr lang="tr-TR" dirty="0">
                <a:latin typeface="Agency FB" panose="020B0503020202020204" pitchFamily="34" charset="0"/>
              </a:rPr>
              <a:t> Online World!’’</a:t>
            </a:r>
          </a:p>
          <a:p>
            <a:r>
              <a:rPr lang="tr-TR" dirty="0" err="1">
                <a:latin typeface="Agency FB" panose="020B0503020202020204" pitchFamily="34" charset="0"/>
              </a:rPr>
              <a:t>char</a:t>
            </a:r>
            <a:r>
              <a:rPr lang="tr-TR" dirty="0">
                <a:latin typeface="Agency FB" panose="020B0503020202020204" pitchFamily="34" charset="0"/>
              </a:rPr>
              <a:t> </a:t>
            </a:r>
            <a:r>
              <a:rPr lang="tr-TR" dirty="0" err="1">
                <a:latin typeface="Agency FB" panose="020B0503020202020204" pitchFamily="34" charset="0"/>
              </a:rPr>
              <a:t>myLetter</a:t>
            </a:r>
            <a:r>
              <a:rPr lang="tr-TR" dirty="0">
                <a:latin typeface="Agency FB" panose="020B0503020202020204" pitchFamily="34" charset="0"/>
              </a:rPr>
              <a:t> = ‘D’;</a:t>
            </a:r>
          </a:p>
          <a:p>
            <a:r>
              <a:rPr lang="tr-TR" dirty="0" err="1">
                <a:latin typeface="Agency FB" panose="020B0503020202020204" pitchFamily="34" charset="0"/>
              </a:rPr>
              <a:t>boolean</a:t>
            </a:r>
            <a:r>
              <a:rPr lang="tr-TR" dirty="0">
                <a:latin typeface="Agency FB" panose="020B0503020202020204" pitchFamily="34" charset="0"/>
              </a:rPr>
              <a:t> </a:t>
            </a:r>
            <a:r>
              <a:rPr lang="tr-TR" dirty="0" err="1">
                <a:latin typeface="Agency FB" panose="020B0503020202020204" pitchFamily="34" charset="0"/>
              </a:rPr>
              <a:t>myBool</a:t>
            </a:r>
            <a:r>
              <a:rPr lang="tr-TR" dirty="0">
                <a:latin typeface="Agency FB" panose="020B0503020202020204" pitchFamily="34" charset="0"/>
              </a:rPr>
              <a:t> = </a:t>
            </a:r>
            <a:r>
              <a:rPr lang="tr-TR" dirty="0" err="1">
                <a:latin typeface="Agency FB" panose="020B0503020202020204" pitchFamily="34" charset="0"/>
              </a:rPr>
              <a:t>true</a:t>
            </a:r>
            <a:r>
              <a:rPr lang="tr-TR" dirty="0">
                <a:latin typeface="Agency FB" panose="020B0503020202020204" pitchFamily="34" charset="0"/>
              </a:rPr>
              <a:t>;</a:t>
            </a:r>
          </a:p>
        </p:txBody>
      </p:sp>
    </p:spTree>
    <p:extLst>
      <p:ext uri="{BB962C8B-B14F-4D97-AF65-F5344CB8AC3E}">
        <p14:creationId xmlns:p14="http://schemas.microsoft.com/office/powerpoint/2010/main" val="415719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Ders Müfredatı</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graphicFrame>
        <p:nvGraphicFramePr>
          <p:cNvPr id="14" name="Tablo 11">
            <a:extLst>
              <a:ext uri="{FF2B5EF4-FFF2-40B4-BE49-F238E27FC236}">
                <a16:creationId xmlns:a16="http://schemas.microsoft.com/office/drawing/2014/main" id="{43031976-10C9-40B3-BFF4-9FDBDD1F9701}"/>
              </a:ext>
            </a:extLst>
          </p:cNvPr>
          <p:cNvGraphicFramePr>
            <a:graphicFrameLocks noGrp="1"/>
          </p:cNvGraphicFramePr>
          <p:nvPr>
            <p:ph idx="1"/>
            <p:extLst>
              <p:ext uri="{D42A27DB-BD31-4B8C-83A1-F6EECF244321}">
                <p14:modId xmlns:p14="http://schemas.microsoft.com/office/powerpoint/2010/main" val="3400358887"/>
              </p:ext>
            </p:extLst>
          </p:nvPr>
        </p:nvGraphicFramePr>
        <p:xfrm>
          <a:off x="838200" y="1825625"/>
          <a:ext cx="10515600" cy="333756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215726107"/>
                    </a:ext>
                  </a:extLst>
                </a:gridCol>
                <a:gridCol w="5257800">
                  <a:extLst>
                    <a:ext uri="{9D8B030D-6E8A-4147-A177-3AD203B41FA5}">
                      <a16:colId xmlns:a16="http://schemas.microsoft.com/office/drawing/2014/main" val="3471708955"/>
                    </a:ext>
                  </a:extLst>
                </a:gridCol>
              </a:tblGrid>
              <a:tr h="370840">
                <a:tc>
                  <a:txBody>
                    <a:bodyPr/>
                    <a:lstStyle/>
                    <a:p>
                      <a:pPr algn="ctr"/>
                      <a:r>
                        <a:rPr lang="tr-TR" dirty="0"/>
                        <a:t>Hafta </a:t>
                      </a:r>
                    </a:p>
                  </a:txBody>
                  <a:tcPr/>
                </a:tc>
                <a:tc>
                  <a:txBody>
                    <a:bodyPr/>
                    <a:lstStyle/>
                    <a:p>
                      <a:pPr algn="ctr"/>
                      <a:r>
                        <a:rPr lang="tr-TR" dirty="0" err="1"/>
                        <a:t>İşlenicek</a:t>
                      </a:r>
                      <a:r>
                        <a:rPr lang="tr-TR" dirty="0"/>
                        <a:t> Konu</a:t>
                      </a:r>
                    </a:p>
                  </a:txBody>
                  <a:tcPr/>
                </a:tc>
                <a:extLst>
                  <a:ext uri="{0D108BD9-81ED-4DB2-BD59-A6C34878D82A}">
                    <a16:rowId xmlns:a16="http://schemas.microsoft.com/office/drawing/2014/main" val="784871315"/>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1.Hafta</a:t>
                      </a:r>
                      <a:endParaRPr lang="tr-TR" dirty="0">
                        <a:latin typeface="Agency FB" panose="020B0503020202020204" pitchFamily="34" charset="0"/>
                      </a:endParaRPr>
                    </a:p>
                  </a:txBody>
                  <a:tcPr/>
                </a:tc>
                <a:tc>
                  <a:txBody>
                    <a:bodyPr/>
                    <a:lstStyle/>
                    <a:p>
                      <a:pPr algn="ctr"/>
                      <a:r>
                        <a:rPr lang="tr-TR" sz="1600" b="1" kern="1200" dirty="0">
                          <a:solidFill>
                            <a:schemeClr val="tx1"/>
                          </a:solidFill>
                          <a:effectLst/>
                          <a:latin typeface="Agency FB" panose="020B0503020202020204" pitchFamily="34" charset="0"/>
                          <a:ea typeface="+mn-ea"/>
                          <a:cs typeface="+mn-cs"/>
                        </a:rPr>
                        <a:t>Java Hakkında Temel Bilgi ve Giriş</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1054114562"/>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2.Hafta</a:t>
                      </a:r>
                      <a:endParaRPr lang="tr-TR" dirty="0">
                        <a:latin typeface="Agency FB" panose="020B0503020202020204" pitchFamily="34" charset="0"/>
                      </a:endParaRPr>
                    </a:p>
                  </a:txBody>
                  <a:tcPr/>
                </a:tc>
                <a:tc>
                  <a:txBody>
                    <a:bodyPr/>
                    <a:lstStyle/>
                    <a:p>
                      <a:pPr algn="ctr"/>
                      <a:r>
                        <a:rPr lang="tr-TR" sz="1600" b="1" kern="1200" dirty="0">
                          <a:solidFill>
                            <a:schemeClr val="tx1"/>
                          </a:solidFill>
                          <a:effectLst/>
                          <a:latin typeface="Agency FB" panose="020B0503020202020204" pitchFamily="34" charset="0"/>
                          <a:ea typeface="+mn-ea"/>
                          <a:cs typeface="+mn-cs"/>
                        </a:rPr>
                        <a:t>Koşullu İfadeler ve Switch - Case</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1443270306"/>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3.Hafta</a:t>
                      </a:r>
                      <a:endParaRPr lang="tr-TR" dirty="0">
                        <a:latin typeface="Agency FB" panose="020B0503020202020204" pitchFamily="34" charset="0"/>
                      </a:endParaRPr>
                    </a:p>
                  </a:txBody>
                  <a:tcPr/>
                </a:tc>
                <a:tc>
                  <a:txBody>
                    <a:bodyPr/>
                    <a:lstStyle/>
                    <a:p>
                      <a:pPr algn="ctr"/>
                      <a:r>
                        <a:rPr lang="tr-TR" sz="1600" b="1" kern="1200" dirty="0">
                          <a:solidFill>
                            <a:schemeClr val="tx1"/>
                          </a:solidFill>
                          <a:effectLst/>
                          <a:latin typeface="Agency FB" panose="020B0503020202020204" pitchFamily="34" charset="0"/>
                          <a:ea typeface="+mn-ea"/>
                          <a:cs typeface="+mn-cs"/>
                        </a:rPr>
                        <a:t>Döngüler ve Karar Yapıları</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2247553166"/>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4.Hafta</a:t>
                      </a:r>
                      <a:endParaRPr lang="tr-TR" dirty="0">
                        <a:latin typeface="Agency FB" panose="020B0503020202020204" pitchFamily="34" charset="0"/>
                      </a:endParaRPr>
                    </a:p>
                  </a:txBody>
                  <a:tcPr/>
                </a:tc>
                <a:tc>
                  <a:txBody>
                    <a:bodyPr/>
                    <a:lstStyle/>
                    <a:p>
                      <a:pPr marL="63500" algn="ctr">
                        <a:lnSpc>
                          <a:spcPts val="1660"/>
                        </a:lnSpc>
                      </a:pPr>
                      <a:r>
                        <a:rPr lang="tr-TR" sz="1600" b="1" dirty="0">
                          <a:solidFill>
                            <a:schemeClr val="tx1"/>
                          </a:solidFill>
                          <a:effectLst/>
                          <a:latin typeface="Agency FB" panose="020B0503020202020204" pitchFamily="34" charset="0"/>
                          <a:ea typeface="Calibri" panose="020F0502020204030204" pitchFamily="34" charset="0"/>
                          <a:cs typeface="Arial" panose="020B0604020202020204" pitchFamily="34" charset="0"/>
                        </a:rPr>
                        <a:t>Metotlar ve Metotlarla </a:t>
                      </a:r>
                      <a:r>
                        <a:rPr lang="tr-TR" sz="1600" b="1" dirty="0" err="1">
                          <a:solidFill>
                            <a:schemeClr val="tx1"/>
                          </a:solidFill>
                          <a:effectLst/>
                          <a:latin typeface="Agency FB" panose="020B0503020202020204" pitchFamily="34" charset="0"/>
                          <a:ea typeface="Calibri" panose="020F0502020204030204" pitchFamily="34" charset="0"/>
                          <a:cs typeface="Arial" panose="020B0604020202020204" pitchFamily="34" charset="0"/>
                        </a:rPr>
                        <a:t>Overloading</a:t>
                      </a:r>
                      <a:endParaRPr lang="tr-TR" sz="1600" b="1" dirty="0">
                        <a:solidFill>
                          <a:schemeClr val="tx1"/>
                        </a:solidFill>
                        <a:effectLst/>
                        <a:latin typeface="Agency FB" panose="020B050302020202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605485373"/>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5.Hafta</a:t>
                      </a:r>
                      <a:endParaRPr lang="tr-TR" dirty="0">
                        <a:latin typeface="Agency FB" panose="020B0503020202020204" pitchFamily="34" charset="0"/>
                      </a:endParaRPr>
                    </a:p>
                  </a:txBody>
                  <a:tcPr/>
                </a:tc>
                <a:tc>
                  <a:txBody>
                    <a:bodyPr/>
                    <a:lstStyle/>
                    <a:p>
                      <a:pPr algn="ctr"/>
                      <a:r>
                        <a:rPr lang="tr-TR" sz="1600" b="1" kern="1200" dirty="0">
                          <a:solidFill>
                            <a:schemeClr val="tx1"/>
                          </a:solidFill>
                          <a:effectLst/>
                          <a:latin typeface="Agency FB" panose="020B0503020202020204" pitchFamily="34" charset="0"/>
                          <a:ea typeface="+mn-ea"/>
                          <a:cs typeface="+mn-cs"/>
                        </a:rPr>
                        <a:t>OOP Giriş (Sınıflar – Metotlar – </a:t>
                      </a:r>
                      <a:r>
                        <a:rPr lang="tr-TR" sz="1600" b="1" kern="1200" dirty="0" err="1">
                          <a:solidFill>
                            <a:schemeClr val="tx1"/>
                          </a:solidFill>
                          <a:effectLst/>
                          <a:latin typeface="Agency FB" panose="020B0503020202020204" pitchFamily="34" charset="0"/>
                          <a:ea typeface="+mn-ea"/>
                          <a:cs typeface="+mn-cs"/>
                        </a:rPr>
                        <a:t>Constructorlar</a:t>
                      </a:r>
                      <a:r>
                        <a:rPr lang="tr-TR" sz="1600" b="1" kern="1200" dirty="0">
                          <a:solidFill>
                            <a:schemeClr val="tx1"/>
                          </a:solidFill>
                          <a:effectLst/>
                          <a:latin typeface="Agency FB" panose="020B0503020202020204" pitchFamily="34" charset="0"/>
                          <a:ea typeface="+mn-ea"/>
                          <a:cs typeface="+mn-cs"/>
                        </a:rPr>
                        <a:t> ve </a:t>
                      </a:r>
                      <a:r>
                        <a:rPr lang="tr-TR" sz="1600" b="1" kern="1200" dirty="0" err="1">
                          <a:solidFill>
                            <a:schemeClr val="tx1"/>
                          </a:solidFill>
                          <a:effectLst/>
                          <a:latin typeface="Agency FB" panose="020B0503020202020204" pitchFamily="34" charset="0"/>
                          <a:ea typeface="+mn-ea"/>
                          <a:cs typeface="+mn-cs"/>
                        </a:rPr>
                        <a:t>Inheritance</a:t>
                      </a:r>
                      <a:r>
                        <a:rPr lang="tr-TR" sz="1600" b="1" kern="1200" dirty="0">
                          <a:solidFill>
                            <a:schemeClr val="tx1"/>
                          </a:solidFill>
                          <a:effectLst/>
                          <a:latin typeface="Agency FB" panose="020B0503020202020204" pitchFamily="34" charset="0"/>
                          <a:ea typeface="+mn-ea"/>
                          <a:cs typeface="+mn-cs"/>
                        </a:rPr>
                        <a:t>)</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3234127416"/>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6.Hafta</a:t>
                      </a:r>
                      <a:endParaRPr lang="tr-TR" dirty="0">
                        <a:latin typeface="Agency FB" panose="020B0503020202020204" pitchFamily="34" charset="0"/>
                      </a:endParaRPr>
                    </a:p>
                  </a:txBody>
                  <a:tcPr/>
                </a:tc>
                <a:tc>
                  <a:txBody>
                    <a:bodyPr/>
                    <a:lstStyle/>
                    <a:p>
                      <a:pPr algn="ctr"/>
                      <a:r>
                        <a:rPr lang="tr-TR" sz="1600" b="1" kern="1200" dirty="0">
                          <a:solidFill>
                            <a:schemeClr val="tx1"/>
                          </a:solidFill>
                          <a:effectLst/>
                          <a:latin typeface="Agency FB" panose="020B0503020202020204" pitchFamily="34" charset="0"/>
                          <a:ea typeface="+mn-ea"/>
                          <a:cs typeface="+mn-cs"/>
                        </a:rPr>
                        <a:t>OOP (</a:t>
                      </a:r>
                      <a:r>
                        <a:rPr lang="tr-TR" sz="1600" b="1" kern="1200" dirty="0" err="1">
                          <a:solidFill>
                            <a:schemeClr val="tx1"/>
                          </a:solidFill>
                          <a:effectLst/>
                          <a:latin typeface="Agency FB" panose="020B0503020202020204" pitchFamily="34" charset="0"/>
                          <a:ea typeface="+mn-ea"/>
                          <a:cs typeface="+mn-cs"/>
                        </a:rPr>
                        <a:t>Compositon</a:t>
                      </a:r>
                      <a:r>
                        <a:rPr lang="tr-TR" sz="1600" b="1" kern="1200" dirty="0">
                          <a:solidFill>
                            <a:schemeClr val="tx1"/>
                          </a:solidFill>
                          <a:effectLst/>
                          <a:latin typeface="Agency FB" panose="020B0503020202020204" pitchFamily="34" charset="0"/>
                          <a:ea typeface="+mn-ea"/>
                          <a:cs typeface="+mn-cs"/>
                        </a:rPr>
                        <a:t> – </a:t>
                      </a:r>
                      <a:r>
                        <a:rPr lang="tr-TR" sz="1600" b="1" kern="1200" dirty="0" err="1">
                          <a:solidFill>
                            <a:schemeClr val="tx1"/>
                          </a:solidFill>
                          <a:effectLst/>
                          <a:latin typeface="Agency FB" panose="020B0503020202020204" pitchFamily="34" charset="0"/>
                          <a:ea typeface="+mn-ea"/>
                          <a:cs typeface="+mn-cs"/>
                        </a:rPr>
                        <a:t>Encapsulation</a:t>
                      </a:r>
                      <a:r>
                        <a:rPr lang="tr-TR" sz="1600" b="1" kern="1200" dirty="0">
                          <a:solidFill>
                            <a:schemeClr val="tx1"/>
                          </a:solidFill>
                          <a:effectLst/>
                          <a:latin typeface="Agency FB" panose="020B0503020202020204" pitchFamily="34" charset="0"/>
                          <a:ea typeface="+mn-ea"/>
                          <a:cs typeface="+mn-cs"/>
                        </a:rPr>
                        <a:t> – </a:t>
                      </a:r>
                      <a:r>
                        <a:rPr lang="tr-TR" sz="1600" b="1" kern="1200" dirty="0" err="1">
                          <a:solidFill>
                            <a:schemeClr val="tx1"/>
                          </a:solidFill>
                          <a:effectLst/>
                          <a:latin typeface="Agency FB" panose="020B0503020202020204" pitchFamily="34" charset="0"/>
                          <a:ea typeface="+mn-ea"/>
                          <a:cs typeface="+mn-cs"/>
                        </a:rPr>
                        <a:t>Polymorphism</a:t>
                      </a:r>
                      <a:r>
                        <a:rPr lang="tr-TR" sz="1600" b="1" kern="1200" dirty="0">
                          <a:solidFill>
                            <a:schemeClr val="tx1"/>
                          </a:solidFill>
                          <a:effectLst/>
                          <a:latin typeface="Agency FB" panose="020B0503020202020204" pitchFamily="34" charset="0"/>
                          <a:ea typeface="+mn-ea"/>
                          <a:cs typeface="+mn-cs"/>
                        </a:rPr>
                        <a:t>)</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884951322"/>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7.Hafta</a:t>
                      </a:r>
                      <a:endParaRPr lang="tr-TR" dirty="0">
                        <a:latin typeface="Agency FB" panose="020B0503020202020204" pitchFamily="34" charset="0"/>
                      </a:endParaRPr>
                    </a:p>
                  </a:txBody>
                  <a:tcPr/>
                </a:tc>
                <a:tc>
                  <a:txBody>
                    <a:bodyPr/>
                    <a:lstStyle/>
                    <a:p>
                      <a:pPr algn="ctr"/>
                      <a:r>
                        <a:rPr lang="tr-TR" sz="1600" b="1" kern="1200" dirty="0" err="1">
                          <a:solidFill>
                            <a:schemeClr val="tx1"/>
                          </a:solidFill>
                          <a:effectLst/>
                          <a:latin typeface="Agency FB" panose="020B0503020202020204" pitchFamily="34" charset="0"/>
                          <a:ea typeface="+mn-ea"/>
                          <a:cs typeface="+mn-cs"/>
                        </a:rPr>
                        <a:t>Arrayler</a:t>
                      </a:r>
                      <a:r>
                        <a:rPr lang="tr-TR" sz="1600" b="1" kern="1200" dirty="0">
                          <a:solidFill>
                            <a:schemeClr val="tx1"/>
                          </a:solidFill>
                          <a:effectLst/>
                          <a:latin typeface="Agency FB" panose="020B0503020202020204" pitchFamily="34" charset="0"/>
                          <a:ea typeface="+mn-ea"/>
                          <a:cs typeface="+mn-cs"/>
                        </a:rPr>
                        <a:t>, </a:t>
                      </a:r>
                      <a:r>
                        <a:rPr lang="tr-TR" sz="1600" b="1" kern="1200" dirty="0" err="1">
                          <a:solidFill>
                            <a:schemeClr val="tx1"/>
                          </a:solidFill>
                          <a:effectLst/>
                          <a:latin typeface="Agency FB" panose="020B0503020202020204" pitchFamily="34" charset="0"/>
                          <a:ea typeface="+mn-ea"/>
                          <a:cs typeface="+mn-cs"/>
                        </a:rPr>
                        <a:t>Arraylistler</a:t>
                      </a:r>
                      <a:r>
                        <a:rPr lang="tr-TR" sz="1600" b="1" kern="1200" dirty="0">
                          <a:solidFill>
                            <a:schemeClr val="tx1"/>
                          </a:solidFill>
                          <a:effectLst/>
                          <a:latin typeface="Agency FB" panose="020B0503020202020204" pitchFamily="34" charset="0"/>
                          <a:ea typeface="+mn-ea"/>
                          <a:cs typeface="+mn-cs"/>
                        </a:rPr>
                        <a:t> ve </a:t>
                      </a:r>
                      <a:r>
                        <a:rPr lang="tr-TR" sz="1600" b="1" kern="1200" dirty="0" err="1">
                          <a:solidFill>
                            <a:schemeClr val="tx1"/>
                          </a:solidFill>
                          <a:effectLst/>
                          <a:latin typeface="Agency FB" panose="020B0503020202020204" pitchFamily="34" charset="0"/>
                          <a:ea typeface="+mn-ea"/>
                          <a:cs typeface="+mn-cs"/>
                        </a:rPr>
                        <a:t>LinkedListler</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3681736297"/>
                  </a:ext>
                </a:extLst>
              </a:tr>
              <a:tr h="370840">
                <a:tc>
                  <a:txBody>
                    <a:bodyPr/>
                    <a:lstStyle/>
                    <a:p>
                      <a:pPr algn="ctr"/>
                      <a:r>
                        <a:rPr lang="tr-TR" sz="1800" b="1" kern="1200" dirty="0">
                          <a:solidFill>
                            <a:schemeClr val="dk1"/>
                          </a:solidFill>
                          <a:effectLst/>
                          <a:latin typeface="Agency FB" panose="020B0503020202020204" pitchFamily="34" charset="0"/>
                          <a:ea typeface="+mn-ea"/>
                          <a:cs typeface="+mn-cs"/>
                        </a:rPr>
                        <a:t>8.Hafta</a:t>
                      </a:r>
                      <a:endParaRPr lang="tr-TR" dirty="0">
                        <a:latin typeface="Agency FB" panose="020B0503020202020204" pitchFamily="34" charset="0"/>
                      </a:endParaRPr>
                    </a:p>
                  </a:txBody>
                  <a:tcPr/>
                </a:tc>
                <a:tc>
                  <a:txBody>
                    <a:bodyPr/>
                    <a:lstStyle/>
                    <a:p>
                      <a:pPr algn="ctr"/>
                      <a:r>
                        <a:rPr lang="tr-TR" sz="1600" b="1" kern="1200" dirty="0" err="1">
                          <a:solidFill>
                            <a:schemeClr val="tx1"/>
                          </a:solidFill>
                          <a:effectLst/>
                          <a:latin typeface="Agency FB" panose="020B0503020202020204" pitchFamily="34" charset="0"/>
                          <a:ea typeface="+mn-ea"/>
                          <a:cs typeface="+mn-cs"/>
                        </a:rPr>
                        <a:t>Interfaceler</a:t>
                      </a:r>
                      <a:r>
                        <a:rPr lang="tr-TR" sz="1600" b="1" kern="1200" dirty="0">
                          <a:solidFill>
                            <a:schemeClr val="tx1"/>
                          </a:solidFill>
                          <a:effectLst/>
                          <a:latin typeface="Agency FB" panose="020B0503020202020204" pitchFamily="34" charset="0"/>
                          <a:ea typeface="+mn-ea"/>
                          <a:cs typeface="+mn-cs"/>
                        </a:rPr>
                        <a:t>, </a:t>
                      </a:r>
                      <a:r>
                        <a:rPr lang="tr-TR" sz="1600" b="1" kern="1200" dirty="0" err="1">
                          <a:solidFill>
                            <a:schemeClr val="tx1"/>
                          </a:solidFill>
                          <a:effectLst/>
                          <a:latin typeface="Agency FB" panose="020B0503020202020204" pitchFamily="34" charset="0"/>
                          <a:ea typeface="+mn-ea"/>
                          <a:cs typeface="+mn-cs"/>
                        </a:rPr>
                        <a:t>Abstract</a:t>
                      </a:r>
                      <a:r>
                        <a:rPr lang="tr-TR" sz="1600" b="1" kern="1200" dirty="0">
                          <a:solidFill>
                            <a:schemeClr val="tx1"/>
                          </a:solidFill>
                          <a:effectLst/>
                          <a:latin typeface="Agency FB" panose="020B0503020202020204" pitchFamily="34" charset="0"/>
                          <a:ea typeface="+mn-ea"/>
                          <a:cs typeface="+mn-cs"/>
                        </a:rPr>
                        <a:t> </a:t>
                      </a:r>
                      <a:r>
                        <a:rPr lang="tr-TR" sz="1600" b="1" kern="1200" dirty="0" err="1">
                          <a:solidFill>
                            <a:schemeClr val="tx1"/>
                          </a:solidFill>
                          <a:effectLst/>
                          <a:latin typeface="Agency FB" panose="020B0503020202020204" pitchFamily="34" charset="0"/>
                          <a:ea typeface="+mn-ea"/>
                          <a:cs typeface="+mn-cs"/>
                        </a:rPr>
                        <a:t>Classlar</a:t>
                      </a:r>
                      <a:r>
                        <a:rPr lang="tr-TR" sz="1600" b="1" kern="1200" dirty="0">
                          <a:solidFill>
                            <a:schemeClr val="tx1"/>
                          </a:solidFill>
                          <a:effectLst/>
                          <a:latin typeface="Agency FB" panose="020B0503020202020204" pitchFamily="34" charset="0"/>
                          <a:ea typeface="+mn-ea"/>
                          <a:cs typeface="+mn-cs"/>
                        </a:rPr>
                        <a:t> ve Inner </a:t>
                      </a:r>
                      <a:r>
                        <a:rPr lang="tr-TR" sz="1600" b="1" kern="1200" dirty="0" err="1">
                          <a:solidFill>
                            <a:schemeClr val="tx1"/>
                          </a:solidFill>
                          <a:effectLst/>
                          <a:latin typeface="Agency FB" panose="020B0503020202020204" pitchFamily="34" charset="0"/>
                          <a:ea typeface="+mn-ea"/>
                          <a:cs typeface="+mn-cs"/>
                        </a:rPr>
                        <a:t>Classlar</a:t>
                      </a:r>
                      <a:endParaRPr lang="tr-TR" sz="1600" b="1" dirty="0">
                        <a:solidFill>
                          <a:schemeClr val="tx1"/>
                        </a:solidFill>
                        <a:latin typeface="Agency FB" panose="020B0503020202020204" pitchFamily="34" charset="0"/>
                      </a:endParaRPr>
                    </a:p>
                  </a:txBody>
                  <a:tcPr/>
                </a:tc>
                <a:extLst>
                  <a:ext uri="{0D108BD9-81ED-4DB2-BD59-A6C34878D82A}">
                    <a16:rowId xmlns:a16="http://schemas.microsoft.com/office/drawing/2014/main" val="3857036294"/>
                  </a:ext>
                </a:extLst>
              </a:tr>
            </a:tbl>
          </a:graphicData>
        </a:graphic>
      </p:graphicFrame>
    </p:spTree>
    <p:extLst>
      <p:ext uri="{BB962C8B-B14F-4D97-AF65-F5344CB8AC3E}">
        <p14:creationId xmlns:p14="http://schemas.microsoft.com/office/powerpoint/2010/main" val="392111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Veri Dönüşümü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b="0" i="0" dirty="0" err="1">
                <a:solidFill>
                  <a:srgbClr val="000000"/>
                </a:solidFill>
                <a:effectLst/>
                <a:latin typeface="Agency FB" panose="020B0503020202020204" pitchFamily="34" charset="0"/>
              </a:rPr>
              <a:t>Widening</a:t>
            </a:r>
            <a:r>
              <a:rPr lang="tr-TR" b="0" i="0" dirty="0">
                <a:solidFill>
                  <a:srgbClr val="000000"/>
                </a:solidFill>
                <a:effectLst/>
                <a:latin typeface="Agency FB" panose="020B0503020202020204" pitchFamily="34" charset="0"/>
              </a:rPr>
              <a:t> </a:t>
            </a:r>
            <a:r>
              <a:rPr lang="tr-TR" b="0" i="0" dirty="0" err="1">
                <a:solidFill>
                  <a:srgbClr val="000000"/>
                </a:solidFill>
                <a:effectLst/>
                <a:latin typeface="Agency FB" panose="020B0503020202020204" pitchFamily="34" charset="0"/>
              </a:rPr>
              <a:t>Casting</a:t>
            </a:r>
            <a:endParaRPr lang="tr-TR" b="0" i="0" dirty="0">
              <a:solidFill>
                <a:srgbClr val="000000"/>
              </a:solidFill>
              <a:effectLst/>
              <a:latin typeface="Agency FB" panose="020B0503020202020204" pitchFamily="34" charset="0"/>
            </a:endParaRPr>
          </a:p>
          <a:p>
            <a:pPr marL="0" indent="0">
              <a:buNone/>
            </a:pPr>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myInt</a:t>
            </a:r>
            <a:r>
              <a:rPr lang="tr-TR" dirty="0">
                <a:latin typeface="Agency FB" panose="020B0503020202020204" pitchFamily="34" charset="0"/>
              </a:rPr>
              <a:t> = 9;</a:t>
            </a:r>
          </a:p>
          <a:p>
            <a:pPr marL="0" indent="0">
              <a:buNone/>
            </a:pPr>
            <a:r>
              <a:rPr lang="tr-TR" dirty="0" err="1">
                <a:latin typeface="Agency FB" panose="020B0503020202020204" pitchFamily="34" charset="0"/>
              </a:rPr>
              <a:t>double</a:t>
            </a:r>
            <a:r>
              <a:rPr lang="tr-TR" dirty="0">
                <a:latin typeface="Agency FB" panose="020B0503020202020204" pitchFamily="34" charset="0"/>
              </a:rPr>
              <a:t> </a:t>
            </a:r>
            <a:r>
              <a:rPr lang="tr-TR" dirty="0" err="1">
                <a:latin typeface="Agency FB" panose="020B0503020202020204" pitchFamily="34" charset="0"/>
              </a:rPr>
              <a:t>myDouble</a:t>
            </a:r>
            <a:r>
              <a:rPr lang="tr-TR" dirty="0">
                <a:latin typeface="Agency FB" panose="020B0503020202020204" pitchFamily="34" charset="0"/>
              </a:rPr>
              <a:t> = </a:t>
            </a:r>
            <a:r>
              <a:rPr lang="tr-TR" dirty="0" err="1">
                <a:latin typeface="Agency FB" panose="020B0503020202020204" pitchFamily="34" charset="0"/>
              </a:rPr>
              <a:t>myInt</a:t>
            </a:r>
            <a:r>
              <a:rPr lang="tr-TR" dirty="0">
                <a:latin typeface="Agency FB" panose="020B0503020202020204" pitchFamily="34" charset="0"/>
              </a:rPr>
              <a:t>;</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myInt</a:t>
            </a:r>
            <a:r>
              <a:rPr lang="tr-TR" dirty="0">
                <a:latin typeface="Agency FB" panose="020B0503020202020204" pitchFamily="34" charset="0"/>
              </a:rPr>
              <a:t>); //Çıktı olarak 9 verir.</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myDouble</a:t>
            </a:r>
            <a:r>
              <a:rPr lang="tr-TR" dirty="0">
                <a:latin typeface="Agency FB" panose="020B0503020202020204" pitchFamily="34" charset="0"/>
              </a:rPr>
              <a:t>); //Çıktı olarak 9.0 verir.</a:t>
            </a:r>
          </a:p>
        </p:txBody>
      </p:sp>
    </p:spTree>
    <p:extLst>
      <p:ext uri="{BB962C8B-B14F-4D97-AF65-F5344CB8AC3E}">
        <p14:creationId xmlns:p14="http://schemas.microsoft.com/office/powerpoint/2010/main" val="422577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Veri Dönüşümü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b="0" i="0" dirty="0" err="1">
                <a:solidFill>
                  <a:srgbClr val="000000"/>
                </a:solidFill>
                <a:effectLst/>
                <a:latin typeface="Agency FB" panose="020B0503020202020204" pitchFamily="34" charset="0"/>
              </a:rPr>
              <a:t>Narrowing</a:t>
            </a:r>
            <a:r>
              <a:rPr lang="tr-TR" b="0" i="0" dirty="0">
                <a:solidFill>
                  <a:srgbClr val="000000"/>
                </a:solidFill>
                <a:effectLst/>
                <a:latin typeface="Agency FB" panose="020B0503020202020204" pitchFamily="34" charset="0"/>
              </a:rPr>
              <a:t> </a:t>
            </a:r>
            <a:r>
              <a:rPr lang="tr-TR" b="0" i="0" dirty="0" err="1">
                <a:solidFill>
                  <a:srgbClr val="000000"/>
                </a:solidFill>
                <a:effectLst/>
                <a:latin typeface="Agency FB" panose="020B0503020202020204" pitchFamily="34" charset="0"/>
              </a:rPr>
              <a:t>Casting</a:t>
            </a:r>
            <a:endParaRPr lang="tr-TR" b="0" i="0" dirty="0">
              <a:solidFill>
                <a:srgbClr val="000000"/>
              </a:solidFill>
              <a:effectLst/>
              <a:latin typeface="Agency FB" panose="020B0503020202020204" pitchFamily="34" charset="0"/>
            </a:endParaRPr>
          </a:p>
          <a:p>
            <a:pPr marL="0" indent="0">
              <a:buNone/>
            </a:pPr>
            <a:r>
              <a:rPr lang="tr-TR" dirty="0" err="1">
                <a:latin typeface="Agency FB" panose="020B0503020202020204" pitchFamily="34" charset="0"/>
              </a:rPr>
              <a:t>double</a:t>
            </a:r>
            <a:r>
              <a:rPr lang="tr-TR" dirty="0">
                <a:latin typeface="Agency FB" panose="020B0503020202020204" pitchFamily="34" charset="0"/>
              </a:rPr>
              <a:t> </a:t>
            </a:r>
            <a:r>
              <a:rPr lang="tr-TR" dirty="0" err="1">
                <a:latin typeface="Agency FB" panose="020B0503020202020204" pitchFamily="34" charset="0"/>
              </a:rPr>
              <a:t>myDouble</a:t>
            </a:r>
            <a:r>
              <a:rPr lang="tr-TR" dirty="0">
                <a:latin typeface="Agency FB" panose="020B0503020202020204" pitchFamily="34" charset="0"/>
              </a:rPr>
              <a:t> = 9.78;</a:t>
            </a:r>
          </a:p>
          <a:p>
            <a:pPr marL="0" indent="0">
              <a:buNone/>
            </a:pPr>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myInt</a:t>
            </a:r>
            <a:r>
              <a:rPr lang="tr-TR" dirty="0">
                <a:latin typeface="Agency FB" panose="020B0503020202020204" pitchFamily="34" charset="0"/>
              </a:rPr>
              <a:t> = (</a:t>
            </a:r>
            <a:r>
              <a:rPr lang="tr-TR" dirty="0" err="1">
                <a:latin typeface="Agency FB" panose="020B0503020202020204" pitchFamily="34" charset="0"/>
              </a:rPr>
              <a:t>int</a:t>
            </a:r>
            <a:r>
              <a:rPr lang="tr-TR" dirty="0">
                <a:latin typeface="Agency FB" panose="020B0503020202020204" pitchFamily="34" charset="0"/>
              </a:rPr>
              <a:t>)</a:t>
            </a:r>
            <a:r>
              <a:rPr lang="tr-TR" dirty="0" err="1">
                <a:latin typeface="Agency FB" panose="020B0503020202020204" pitchFamily="34" charset="0"/>
              </a:rPr>
              <a:t>myDouble</a:t>
            </a:r>
            <a:r>
              <a:rPr lang="tr-TR" dirty="0">
                <a:latin typeface="Agency FB" panose="020B0503020202020204" pitchFamily="34" charset="0"/>
              </a:rPr>
              <a:t>;</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myDouble</a:t>
            </a:r>
            <a:r>
              <a:rPr lang="tr-TR" dirty="0">
                <a:latin typeface="Agency FB" panose="020B0503020202020204" pitchFamily="34" charset="0"/>
              </a:rPr>
              <a:t>); //Çıktı olarak 9.78 verir.</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myInt</a:t>
            </a:r>
            <a:r>
              <a:rPr lang="tr-TR" dirty="0">
                <a:latin typeface="Agency FB" panose="020B0503020202020204" pitchFamily="34" charset="0"/>
              </a:rPr>
              <a:t>); //Çıktı olarak 9 verir.</a:t>
            </a:r>
          </a:p>
        </p:txBody>
      </p:sp>
    </p:spTree>
    <p:extLst>
      <p:ext uri="{BB962C8B-B14F-4D97-AF65-F5344CB8AC3E}">
        <p14:creationId xmlns:p14="http://schemas.microsoft.com/office/powerpoint/2010/main" val="2519702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Operatörler</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13314" name="Picture 2" descr="Java – Operators and Expressions | Java Tutorial | Java Download | Java  Programming | Learn Java">
            <a:extLst>
              <a:ext uri="{FF2B5EF4-FFF2-40B4-BE49-F238E27FC236}">
                <a16:creationId xmlns:a16="http://schemas.microsoft.com/office/drawing/2014/main" id="{F9EDDCA5-6A33-457A-8A7B-70A0D24077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5599" y="1690688"/>
            <a:ext cx="52008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6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Strings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normAutofit lnSpcReduction="10000"/>
          </a:bodyPr>
          <a:lstStyle/>
          <a:p>
            <a:pPr marL="0" indent="0">
              <a:buNone/>
            </a:pPr>
            <a:r>
              <a:rPr lang="tr-TR" sz="2400" dirty="0" err="1">
                <a:latin typeface="Agency FB" panose="020B0503020202020204" pitchFamily="34" charset="0"/>
              </a:rPr>
              <a:t>String</a:t>
            </a:r>
            <a:r>
              <a:rPr lang="tr-TR" sz="2400" dirty="0">
                <a:latin typeface="Agency FB" panose="020B0503020202020204" pitchFamily="34" charset="0"/>
              </a:rPr>
              <a:t> </a:t>
            </a:r>
            <a:r>
              <a:rPr lang="tr-TR" sz="2400" dirty="0" err="1">
                <a:latin typeface="Agency FB" panose="020B0503020202020204" pitchFamily="34" charset="0"/>
              </a:rPr>
              <a:t>myString</a:t>
            </a:r>
            <a:r>
              <a:rPr lang="tr-TR" sz="2400" dirty="0">
                <a:latin typeface="Agency FB" panose="020B0503020202020204" pitchFamily="34" charset="0"/>
              </a:rPr>
              <a:t> = ‘’</a:t>
            </a:r>
            <a:r>
              <a:rPr lang="tr-TR" sz="2400" dirty="0" err="1">
                <a:latin typeface="Agency FB" panose="020B0503020202020204" pitchFamily="34" charset="0"/>
              </a:rPr>
              <a:t>Hello</a:t>
            </a:r>
            <a:r>
              <a:rPr lang="tr-TR" sz="2400" dirty="0">
                <a:latin typeface="Agency FB" panose="020B0503020202020204" pitchFamily="34" charset="0"/>
              </a:rPr>
              <a:t> Online World’’;</a:t>
            </a:r>
          </a:p>
          <a:p>
            <a:pPr marL="0" indent="0">
              <a:buNone/>
            </a:pPr>
            <a:r>
              <a:rPr lang="tr-TR" sz="2400" b="1" dirty="0" err="1">
                <a:latin typeface="Agency FB" panose="020B0503020202020204" pitchFamily="34" charset="0"/>
              </a:rPr>
              <a:t>String</a:t>
            </a:r>
            <a:r>
              <a:rPr lang="tr-TR" sz="2400" b="1" dirty="0">
                <a:latin typeface="Agency FB" panose="020B0503020202020204" pitchFamily="34" charset="0"/>
              </a:rPr>
              <a:t> </a:t>
            </a:r>
            <a:r>
              <a:rPr lang="tr-TR" sz="2400" b="1" dirty="0" err="1">
                <a:latin typeface="Agency FB" panose="020B0503020202020204" pitchFamily="34" charset="0"/>
              </a:rPr>
              <a:t>Metodları</a:t>
            </a:r>
            <a:r>
              <a:rPr lang="tr-TR" sz="2400" b="1" dirty="0">
                <a:latin typeface="Agency FB" panose="020B0503020202020204" pitchFamily="34" charset="0"/>
              </a:rPr>
              <a:t> : </a:t>
            </a:r>
          </a:p>
          <a:p>
            <a:r>
              <a:rPr lang="tr-TR" sz="2400" b="1" dirty="0" err="1">
                <a:latin typeface="Agency FB" panose="020B0503020202020204" pitchFamily="34" charset="0"/>
              </a:rPr>
              <a:t>length</a:t>
            </a:r>
            <a:r>
              <a:rPr lang="tr-TR" sz="2400" b="1" dirty="0">
                <a:latin typeface="Agency FB" panose="020B0503020202020204" pitchFamily="34" charset="0"/>
              </a:rPr>
              <a:t>();</a:t>
            </a:r>
          </a:p>
          <a:p>
            <a:pPr marL="0" indent="0">
              <a:buNone/>
            </a:pPr>
            <a:r>
              <a:rPr lang="tr-TR" sz="2400" dirty="0" err="1">
                <a:latin typeface="Agency FB" panose="020B0503020202020204" pitchFamily="34" charset="0"/>
              </a:rPr>
              <a:t>System.out.println</a:t>
            </a:r>
            <a:r>
              <a:rPr lang="tr-TR" sz="2400" dirty="0">
                <a:latin typeface="Agency FB" panose="020B0503020202020204" pitchFamily="34" charset="0"/>
              </a:rPr>
              <a:t>(</a:t>
            </a:r>
            <a:r>
              <a:rPr lang="tr-TR" sz="2400" dirty="0" err="1">
                <a:latin typeface="Agency FB" panose="020B0503020202020204" pitchFamily="34" charset="0"/>
              </a:rPr>
              <a:t>myString.length</a:t>
            </a:r>
            <a:r>
              <a:rPr lang="tr-TR" sz="2400" dirty="0">
                <a:latin typeface="Agency FB" panose="020B0503020202020204" pitchFamily="34" charset="0"/>
              </a:rPr>
              <a:t>());</a:t>
            </a:r>
          </a:p>
          <a:p>
            <a:pPr marL="0" indent="0">
              <a:buNone/>
            </a:pPr>
            <a:r>
              <a:rPr lang="tr-TR" sz="2400" dirty="0">
                <a:latin typeface="Agency FB" panose="020B0503020202020204" pitchFamily="34" charset="0"/>
              </a:rPr>
              <a:t>//</a:t>
            </a:r>
            <a:r>
              <a:rPr lang="tr-TR" sz="2400" dirty="0" err="1">
                <a:latin typeface="Agency FB" panose="020B0503020202020204" pitchFamily="34" charset="0"/>
              </a:rPr>
              <a:t>String’imizin</a:t>
            </a:r>
            <a:r>
              <a:rPr lang="tr-TR" sz="2400" dirty="0">
                <a:latin typeface="Agency FB" panose="020B0503020202020204" pitchFamily="34" charset="0"/>
              </a:rPr>
              <a:t> uzunluğunu verir : 18.</a:t>
            </a:r>
          </a:p>
          <a:p>
            <a:r>
              <a:rPr lang="tr-TR" sz="2400" b="1" dirty="0" err="1">
                <a:latin typeface="Agency FB" panose="020B0503020202020204" pitchFamily="34" charset="0"/>
              </a:rPr>
              <a:t>toUpperCase</a:t>
            </a:r>
            <a:r>
              <a:rPr lang="tr-TR" sz="2400" b="1" dirty="0">
                <a:latin typeface="Agency FB" panose="020B0503020202020204" pitchFamily="34" charset="0"/>
              </a:rPr>
              <a:t>(); &amp; </a:t>
            </a:r>
            <a:r>
              <a:rPr lang="tr-TR" sz="2400" b="1" dirty="0" err="1">
                <a:latin typeface="Agency FB" panose="020B0503020202020204" pitchFamily="34" charset="0"/>
              </a:rPr>
              <a:t>toLowerCase</a:t>
            </a:r>
            <a:r>
              <a:rPr lang="tr-TR" sz="2400" b="1" dirty="0">
                <a:latin typeface="Agency FB" panose="020B0503020202020204" pitchFamily="34" charset="0"/>
              </a:rPr>
              <a:t>();</a:t>
            </a:r>
          </a:p>
          <a:p>
            <a:pPr marL="0" indent="0">
              <a:buNone/>
            </a:pPr>
            <a:r>
              <a:rPr lang="tr-TR" sz="2400" dirty="0" err="1">
                <a:latin typeface="Agency FB" panose="020B0503020202020204" pitchFamily="34" charset="0"/>
              </a:rPr>
              <a:t>System.out.println</a:t>
            </a:r>
            <a:r>
              <a:rPr lang="tr-TR" sz="2400" dirty="0">
                <a:latin typeface="Agency FB" panose="020B0503020202020204" pitchFamily="34" charset="0"/>
              </a:rPr>
              <a:t>(</a:t>
            </a:r>
            <a:r>
              <a:rPr lang="tr-TR" sz="2400" dirty="0" err="1">
                <a:latin typeface="Agency FB" panose="020B0503020202020204" pitchFamily="34" charset="0"/>
              </a:rPr>
              <a:t>myString.toUpperCase</a:t>
            </a:r>
            <a:r>
              <a:rPr lang="tr-TR" sz="2400" dirty="0">
                <a:latin typeface="Agency FB" panose="020B0503020202020204" pitchFamily="34" charset="0"/>
              </a:rPr>
              <a:t>());</a:t>
            </a:r>
          </a:p>
          <a:p>
            <a:pPr marL="0" indent="0">
              <a:buNone/>
            </a:pPr>
            <a:r>
              <a:rPr lang="tr-TR" sz="2400" dirty="0">
                <a:latin typeface="Agency FB" panose="020B0503020202020204" pitchFamily="34" charset="0"/>
              </a:rPr>
              <a:t>//Çıktı olarak HELLO ONLINE WORLD verir.</a:t>
            </a:r>
          </a:p>
          <a:p>
            <a:pPr marL="0" indent="0">
              <a:buNone/>
            </a:pPr>
            <a:r>
              <a:rPr lang="tr-TR" sz="2400" dirty="0" err="1">
                <a:latin typeface="Agency FB" panose="020B0503020202020204" pitchFamily="34" charset="0"/>
              </a:rPr>
              <a:t>System.out.println</a:t>
            </a:r>
            <a:r>
              <a:rPr lang="tr-TR" sz="2400" dirty="0">
                <a:latin typeface="Agency FB" panose="020B0503020202020204" pitchFamily="34" charset="0"/>
              </a:rPr>
              <a:t>(</a:t>
            </a:r>
            <a:r>
              <a:rPr lang="tr-TR" sz="2400" dirty="0" err="1">
                <a:latin typeface="Agency FB" panose="020B0503020202020204" pitchFamily="34" charset="0"/>
              </a:rPr>
              <a:t>myString.toLowerCase</a:t>
            </a:r>
            <a:r>
              <a:rPr lang="tr-TR" sz="2400" dirty="0">
                <a:latin typeface="Agency FB" panose="020B0503020202020204" pitchFamily="34" charset="0"/>
              </a:rPr>
              <a:t>());</a:t>
            </a:r>
          </a:p>
          <a:p>
            <a:pPr marL="0" indent="0">
              <a:buNone/>
            </a:pPr>
            <a:r>
              <a:rPr lang="tr-TR" sz="2400" dirty="0">
                <a:latin typeface="Agency FB" panose="020B0503020202020204" pitchFamily="34" charset="0"/>
              </a:rPr>
              <a:t>//Çıktı olarak </a:t>
            </a:r>
            <a:r>
              <a:rPr lang="tr-TR" sz="2400" dirty="0" err="1">
                <a:latin typeface="Agency FB" panose="020B0503020202020204" pitchFamily="34" charset="0"/>
              </a:rPr>
              <a:t>hello</a:t>
            </a:r>
            <a:r>
              <a:rPr lang="tr-TR" sz="2400" dirty="0">
                <a:latin typeface="Agency FB" panose="020B0503020202020204" pitchFamily="34" charset="0"/>
              </a:rPr>
              <a:t> online </a:t>
            </a:r>
            <a:r>
              <a:rPr lang="tr-TR" sz="2400" dirty="0" err="1">
                <a:latin typeface="Agency FB" panose="020B0503020202020204" pitchFamily="34" charset="0"/>
              </a:rPr>
              <a:t>world</a:t>
            </a:r>
            <a:r>
              <a:rPr lang="tr-TR" sz="2400" dirty="0">
                <a:latin typeface="Agency FB" panose="020B0503020202020204" pitchFamily="34" charset="0"/>
              </a:rPr>
              <a:t> verir.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73494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Strings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normAutofit/>
          </a:bodyPr>
          <a:lstStyle/>
          <a:p>
            <a:r>
              <a:rPr lang="tr-TR" sz="2400" b="1" dirty="0" err="1">
                <a:latin typeface="Agency FB" panose="020B0503020202020204" pitchFamily="34" charset="0"/>
              </a:rPr>
              <a:t>indexOf</a:t>
            </a:r>
            <a:r>
              <a:rPr lang="tr-TR" sz="2400" b="1" dirty="0">
                <a:latin typeface="Agency FB" panose="020B0503020202020204" pitchFamily="34" charset="0"/>
              </a:rPr>
              <a:t>();</a:t>
            </a:r>
          </a:p>
          <a:p>
            <a:pPr marL="0" indent="0">
              <a:buNone/>
            </a:pPr>
            <a:r>
              <a:rPr lang="tr-TR" sz="2400" dirty="0" err="1">
                <a:latin typeface="Agency FB" panose="020B0503020202020204" pitchFamily="34" charset="0"/>
              </a:rPr>
              <a:t>System.out.println</a:t>
            </a:r>
            <a:r>
              <a:rPr lang="tr-TR" sz="2400" dirty="0">
                <a:latin typeface="Agency FB" panose="020B0503020202020204" pitchFamily="34" charset="0"/>
              </a:rPr>
              <a:t>(</a:t>
            </a:r>
            <a:r>
              <a:rPr lang="tr-TR" sz="2400" dirty="0" err="1">
                <a:latin typeface="Agency FB" panose="020B0503020202020204" pitchFamily="34" charset="0"/>
              </a:rPr>
              <a:t>myString.indexOf</a:t>
            </a:r>
            <a:r>
              <a:rPr lang="tr-TR" sz="2400" dirty="0">
                <a:latin typeface="Agency FB" panose="020B0503020202020204" pitchFamily="34" charset="0"/>
              </a:rPr>
              <a:t>(‘’Online’’));</a:t>
            </a:r>
          </a:p>
          <a:p>
            <a:pPr marL="0" indent="0">
              <a:buNone/>
            </a:pPr>
            <a:r>
              <a:rPr lang="tr-TR" sz="2400" dirty="0">
                <a:latin typeface="Agency FB" panose="020B0503020202020204" pitchFamily="34" charset="0"/>
              </a:rPr>
              <a:t>//Çıktı olarak 6 yani Online kelimesinin başladığı </a:t>
            </a:r>
            <a:r>
              <a:rPr lang="tr-TR" sz="2400" dirty="0" err="1">
                <a:latin typeface="Agency FB" panose="020B0503020202020204" pitchFamily="34" charset="0"/>
              </a:rPr>
              <a:t>index’i</a:t>
            </a:r>
            <a:r>
              <a:rPr lang="tr-TR" sz="2400" dirty="0">
                <a:latin typeface="Agency FB" panose="020B0503020202020204" pitchFamily="34" charset="0"/>
              </a:rPr>
              <a:t> verir.</a:t>
            </a:r>
          </a:p>
          <a:p>
            <a:r>
              <a:rPr lang="tr-TR" sz="2400" b="1" dirty="0" err="1">
                <a:latin typeface="Agency FB" panose="020B0503020202020204" pitchFamily="34" charset="0"/>
              </a:rPr>
              <a:t>equals</a:t>
            </a:r>
            <a:r>
              <a:rPr lang="tr-TR" sz="2400" b="1" dirty="0">
                <a:latin typeface="Agency FB" panose="020B0503020202020204" pitchFamily="34" charset="0"/>
              </a:rPr>
              <a:t>();</a:t>
            </a:r>
          </a:p>
          <a:p>
            <a:pPr marL="0" indent="0">
              <a:buNone/>
            </a:pPr>
            <a:r>
              <a:rPr lang="tr-TR" sz="2400" dirty="0">
                <a:latin typeface="Agency FB" panose="020B0503020202020204" pitchFamily="34" charset="0"/>
              </a:rPr>
              <a:t>İki </a:t>
            </a:r>
            <a:r>
              <a:rPr lang="tr-TR" sz="2400" dirty="0" err="1">
                <a:latin typeface="Agency FB" panose="020B0503020202020204" pitchFamily="34" charset="0"/>
              </a:rPr>
              <a:t>String’i</a:t>
            </a:r>
            <a:r>
              <a:rPr lang="tr-TR" sz="2400" dirty="0">
                <a:latin typeface="Agency FB" panose="020B0503020202020204" pitchFamily="34" charset="0"/>
              </a:rPr>
              <a:t> karşılaştırmak için kullanılır.</a:t>
            </a:r>
          </a:p>
          <a:p>
            <a:pPr marL="0" indent="0">
              <a:buNone/>
            </a:pPr>
            <a:r>
              <a:rPr lang="tr-TR" sz="2400" dirty="0" err="1">
                <a:latin typeface="Agency FB" panose="020B0503020202020204" pitchFamily="34" charset="0"/>
              </a:rPr>
              <a:t>String</a:t>
            </a:r>
            <a:r>
              <a:rPr lang="tr-TR" sz="2400" dirty="0">
                <a:latin typeface="Agency FB" panose="020B0503020202020204" pitchFamily="34" charset="0"/>
              </a:rPr>
              <a:t> a = ‘’gazi’’;</a:t>
            </a:r>
          </a:p>
          <a:p>
            <a:pPr marL="0" indent="0">
              <a:buNone/>
            </a:pPr>
            <a:r>
              <a:rPr lang="tr-TR" sz="2400" dirty="0" err="1">
                <a:latin typeface="Agency FB" panose="020B0503020202020204" pitchFamily="34" charset="0"/>
              </a:rPr>
              <a:t>String</a:t>
            </a:r>
            <a:r>
              <a:rPr lang="tr-TR" sz="2400" dirty="0">
                <a:latin typeface="Agency FB" panose="020B0503020202020204" pitchFamily="34" charset="0"/>
              </a:rPr>
              <a:t> b = ‘’Gazi’’;</a:t>
            </a:r>
          </a:p>
          <a:p>
            <a:pPr marL="0" indent="0">
              <a:buNone/>
            </a:pPr>
            <a:r>
              <a:rPr lang="tr-TR" sz="2400" dirty="0" err="1">
                <a:latin typeface="Agency FB" panose="020B0503020202020204" pitchFamily="34" charset="0"/>
              </a:rPr>
              <a:t>System.out.println</a:t>
            </a:r>
            <a:r>
              <a:rPr lang="tr-TR" sz="2400" dirty="0">
                <a:latin typeface="Agency FB" panose="020B0503020202020204" pitchFamily="34" charset="0"/>
              </a:rPr>
              <a:t>(</a:t>
            </a:r>
            <a:r>
              <a:rPr lang="tr-TR" sz="2400" dirty="0" err="1">
                <a:latin typeface="Agency FB" panose="020B0503020202020204" pitchFamily="34" charset="0"/>
              </a:rPr>
              <a:t>a.equals</a:t>
            </a:r>
            <a:r>
              <a:rPr lang="tr-TR" sz="2400" dirty="0">
                <a:latin typeface="Agency FB" panose="020B0503020202020204" pitchFamily="34" charset="0"/>
              </a:rPr>
              <a:t>(b)); //</a:t>
            </a:r>
            <a:r>
              <a:rPr lang="tr-TR" sz="2400" dirty="0" err="1">
                <a:latin typeface="Agency FB" panose="020B0503020202020204" pitchFamily="34" charset="0"/>
              </a:rPr>
              <a:t>false</a:t>
            </a:r>
            <a:r>
              <a:rPr lang="tr-TR" sz="2400" dirty="0">
                <a:latin typeface="Agency FB" panose="020B0503020202020204" pitchFamily="34" charset="0"/>
              </a:rPr>
              <a:t> çıktısı döner çünkü Java büyük – küçük harf duyarlılığı olan bir dildir. Gazi ve gazi kelimeleri Java için aynı kelimeler değildir.</a:t>
            </a:r>
          </a:p>
          <a:p>
            <a:pPr marL="0" indent="0">
              <a:buNone/>
            </a:pPr>
            <a:endParaRPr lang="tr-TR" sz="2400" dirty="0">
              <a:latin typeface="Agency FB" panose="020B0503020202020204" pitchFamily="34" charset="0"/>
            </a:endParaRPr>
          </a:p>
          <a:p>
            <a:pPr marL="0" indent="0">
              <a:buNone/>
            </a:pPr>
            <a:endParaRPr lang="tr-TR" b="1" dirty="0"/>
          </a:p>
          <a:p>
            <a:pPr marL="0" indent="0">
              <a:buNone/>
            </a:pPr>
            <a:endParaRPr lang="tr-TR" dirty="0"/>
          </a:p>
        </p:txBody>
      </p:sp>
    </p:spTree>
    <p:extLst>
      <p:ext uri="{BB962C8B-B14F-4D97-AF65-F5344CB8AC3E}">
        <p14:creationId xmlns:p14="http://schemas.microsoft.com/office/powerpoint/2010/main" val="106852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Strings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pPr marL="0" indent="0">
              <a:buNone/>
            </a:pPr>
            <a:r>
              <a:rPr lang="tr-TR" sz="2800" b="1" dirty="0" err="1">
                <a:latin typeface="Agency FB" panose="020B0503020202020204" pitchFamily="34" charset="0"/>
              </a:rPr>
              <a:t>String</a:t>
            </a:r>
            <a:r>
              <a:rPr lang="tr-TR" sz="2800" b="1" dirty="0">
                <a:latin typeface="Agency FB" panose="020B0503020202020204" pitchFamily="34" charset="0"/>
              </a:rPr>
              <a:t> Birleştirme :</a:t>
            </a:r>
          </a:p>
          <a:p>
            <a:pPr marL="0" indent="0">
              <a:buNone/>
            </a:pPr>
            <a:r>
              <a:rPr lang="tr-TR" sz="2800" dirty="0">
                <a:latin typeface="Agency FB" panose="020B0503020202020204" pitchFamily="34" charset="0"/>
              </a:rPr>
              <a:t>Bu işlemi iki şekilde yapabiliriz.                                                   </a:t>
            </a:r>
          </a:p>
          <a:p>
            <a:pPr marL="514350" indent="-514350">
              <a:buAutoNum type="arabicParenR"/>
            </a:pPr>
            <a:r>
              <a:rPr lang="tr-TR" sz="2800" dirty="0" err="1">
                <a:latin typeface="Agency FB" panose="020B0503020202020204" pitchFamily="34" charset="0"/>
              </a:rPr>
              <a:t>String</a:t>
            </a:r>
            <a:r>
              <a:rPr lang="tr-TR" sz="2800" dirty="0">
                <a:latin typeface="Agency FB" panose="020B0503020202020204" pitchFamily="34" charset="0"/>
              </a:rPr>
              <a:t> ad = ‘’Ahmet’’;                                         2) </a:t>
            </a:r>
            <a:r>
              <a:rPr lang="tr-TR" sz="2800" dirty="0" err="1">
                <a:latin typeface="Agency FB" panose="020B0503020202020204" pitchFamily="34" charset="0"/>
              </a:rPr>
              <a:t>String</a:t>
            </a:r>
            <a:r>
              <a:rPr lang="tr-TR" sz="2800" dirty="0">
                <a:latin typeface="Agency FB" panose="020B0503020202020204" pitchFamily="34" charset="0"/>
              </a:rPr>
              <a:t> ad = ‘’Ahmet ’’;</a:t>
            </a:r>
          </a:p>
          <a:p>
            <a:pPr marL="0" indent="0">
              <a:buNone/>
            </a:pPr>
            <a:r>
              <a:rPr lang="tr-TR" sz="2800" dirty="0">
                <a:latin typeface="Agency FB" panose="020B0503020202020204" pitchFamily="34" charset="0"/>
              </a:rPr>
              <a:t>        </a:t>
            </a:r>
            <a:r>
              <a:rPr lang="tr-TR" sz="2800" dirty="0" err="1">
                <a:latin typeface="Agency FB" panose="020B0503020202020204" pitchFamily="34" charset="0"/>
              </a:rPr>
              <a:t>String</a:t>
            </a:r>
            <a:r>
              <a:rPr lang="tr-TR" sz="2800" dirty="0">
                <a:latin typeface="Agency FB" panose="020B0503020202020204" pitchFamily="34" charset="0"/>
              </a:rPr>
              <a:t> </a:t>
            </a:r>
            <a:r>
              <a:rPr lang="tr-TR" sz="2800" dirty="0" err="1">
                <a:latin typeface="Agency FB" panose="020B0503020202020204" pitchFamily="34" charset="0"/>
              </a:rPr>
              <a:t>soyad</a:t>
            </a:r>
            <a:r>
              <a:rPr lang="tr-TR" sz="2800" dirty="0">
                <a:latin typeface="Agency FB" panose="020B0503020202020204" pitchFamily="34" charset="0"/>
              </a:rPr>
              <a:t> = ‘’Yiğiter’’;                                       </a:t>
            </a:r>
            <a:r>
              <a:rPr lang="tr-TR" sz="2800" dirty="0" err="1">
                <a:latin typeface="Agency FB" panose="020B0503020202020204" pitchFamily="34" charset="0"/>
              </a:rPr>
              <a:t>String</a:t>
            </a:r>
            <a:r>
              <a:rPr lang="tr-TR" sz="2800" dirty="0">
                <a:latin typeface="Agency FB" panose="020B0503020202020204" pitchFamily="34" charset="0"/>
              </a:rPr>
              <a:t> </a:t>
            </a:r>
            <a:r>
              <a:rPr lang="tr-TR" sz="2800" dirty="0" err="1">
                <a:latin typeface="Agency FB" panose="020B0503020202020204" pitchFamily="34" charset="0"/>
              </a:rPr>
              <a:t>soyad</a:t>
            </a:r>
            <a:r>
              <a:rPr lang="tr-TR" sz="2800" dirty="0">
                <a:latin typeface="Agency FB" panose="020B0503020202020204" pitchFamily="34" charset="0"/>
              </a:rPr>
              <a:t> = ‘’Yiğiter’’;</a:t>
            </a:r>
          </a:p>
          <a:p>
            <a:pPr marL="0" indent="0">
              <a:buNone/>
            </a:pPr>
            <a:r>
              <a:rPr lang="tr-TR" sz="2800" dirty="0">
                <a:latin typeface="Agency FB" panose="020B0503020202020204" pitchFamily="34" charset="0"/>
              </a:rPr>
              <a:t>        </a:t>
            </a:r>
            <a:r>
              <a:rPr lang="tr-TR" sz="2800" dirty="0" err="1">
                <a:latin typeface="Agency FB" panose="020B0503020202020204" pitchFamily="34" charset="0"/>
              </a:rPr>
              <a:t>String</a:t>
            </a:r>
            <a:r>
              <a:rPr lang="tr-TR" sz="2800" dirty="0">
                <a:latin typeface="Agency FB" panose="020B0503020202020204" pitchFamily="34" charset="0"/>
              </a:rPr>
              <a:t> </a:t>
            </a:r>
            <a:r>
              <a:rPr lang="tr-TR" sz="2800" dirty="0" err="1">
                <a:latin typeface="Agency FB" panose="020B0503020202020204" pitchFamily="34" charset="0"/>
              </a:rPr>
              <a:t>adSoyad</a:t>
            </a:r>
            <a:r>
              <a:rPr lang="tr-TR" sz="2800" dirty="0">
                <a:latin typeface="Agency FB" panose="020B0503020202020204" pitchFamily="34" charset="0"/>
              </a:rPr>
              <a:t> = ad + ‘’ ‘’ + </a:t>
            </a:r>
            <a:r>
              <a:rPr lang="tr-TR" sz="2800" dirty="0" err="1">
                <a:latin typeface="Agency FB" panose="020B0503020202020204" pitchFamily="34" charset="0"/>
              </a:rPr>
              <a:t>soyad</a:t>
            </a:r>
            <a:r>
              <a:rPr lang="tr-TR" sz="2800" dirty="0">
                <a:latin typeface="Agency FB" panose="020B0503020202020204" pitchFamily="34" charset="0"/>
              </a:rPr>
              <a:t>;                        </a:t>
            </a:r>
            <a:r>
              <a:rPr lang="tr-TR" sz="2800" dirty="0" err="1">
                <a:latin typeface="Agency FB" panose="020B0503020202020204" pitchFamily="34" charset="0"/>
              </a:rPr>
              <a:t>String</a:t>
            </a:r>
            <a:r>
              <a:rPr lang="tr-TR" sz="2800" dirty="0">
                <a:latin typeface="Agency FB" panose="020B0503020202020204" pitchFamily="34" charset="0"/>
              </a:rPr>
              <a:t> </a:t>
            </a:r>
            <a:r>
              <a:rPr lang="tr-TR" sz="2800" dirty="0" err="1">
                <a:latin typeface="Agency FB" panose="020B0503020202020204" pitchFamily="34" charset="0"/>
              </a:rPr>
              <a:t>adSoyad</a:t>
            </a:r>
            <a:r>
              <a:rPr lang="tr-TR" sz="2800" dirty="0">
                <a:latin typeface="Agency FB" panose="020B0503020202020204" pitchFamily="34" charset="0"/>
              </a:rPr>
              <a:t> = </a:t>
            </a:r>
            <a:r>
              <a:rPr lang="tr-TR" sz="2800" dirty="0" err="1">
                <a:latin typeface="Agency FB" panose="020B0503020202020204" pitchFamily="34" charset="0"/>
              </a:rPr>
              <a:t>ad.concat</a:t>
            </a:r>
            <a:r>
              <a:rPr lang="tr-TR" sz="2800" dirty="0">
                <a:latin typeface="Agency FB" panose="020B0503020202020204" pitchFamily="34" charset="0"/>
              </a:rPr>
              <a:t>(</a:t>
            </a:r>
            <a:r>
              <a:rPr lang="tr-TR" sz="2800" dirty="0" err="1">
                <a:latin typeface="Agency FB" panose="020B0503020202020204" pitchFamily="34" charset="0"/>
              </a:rPr>
              <a:t>soyad</a:t>
            </a:r>
            <a:r>
              <a:rPr lang="tr-TR" sz="2800" dirty="0">
                <a:latin typeface="Agency FB" panose="020B0503020202020204" pitchFamily="34" charset="0"/>
              </a:rPr>
              <a:t>);</a:t>
            </a:r>
          </a:p>
          <a:p>
            <a:endParaRPr lang="tr-TR" dirty="0"/>
          </a:p>
        </p:txBody>
      </p:sp>
    </p:spTree>
    <p:extLst>
      <p:ext uri="{BB962C8B-B14F-4D97-AF65-F5344CB8AC3E}">
        <p14:creationId xmlns:p14="http://schemas.microsoft.com/office/powerpoint/2010/main" val="2268264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Matematik İşlemleri</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normAutofit lnSpcReduction="10000"/>
          </a:bodyPr>
          <a:lstStyle/>
          <a:p>
            <a:r>
              <a:rPr lang="tr-TR" dirty="0">
                <a:latin typeface="Agency FB" panose="020B0503020202020204" pitchFamily="34" charset="0"/>
              </a:rPr>
              <a:t>Java tarafından bizlere sunulan birçok matematik </a:t>
            </a:r>
            <a:r>
              <a:rPr lang="tr-TR" dirty="0" err="1">
                <a:latin typeface="Agency FB" panose="020B0503020202020204" pitchFamily="34" charset="0"/>
              </a:rPr>
              <a:t>metodları</a:t>
            </a:r>
            <a:r>
              <a:rPr lang="tr-TR" dirty="0">
                <a:latin typeface="Agency FB" panose="020B0503020202020204" pitchFamily="34" charset="0"/>
              </a:rPr>
              <a:t> vardır. Bunları şu şekillerde kullanabiliriz.</a:t>
            </a:r>
          </a:p>
          <a:p>
            <a:r>
              <a:rPr lang="tr-TR" dirty="0" err="1">
                <a:latin typeface="Agency FB" panose="020B0503020202020204" pitchFamily="34" charset="0"/>
              </a:rPr>
              <a:t>Math.max</a:t>
            </a:r>
            <a:r>
              <a:rPr lang="tr-TR" dirty="0">
                <a:latin typeface="Agency FB" panose="020B0503020202020204" pitchFamily="34" charset="0"/>
              </a:rPr>
              <a:t>(5,10); //Bu bize iki sayının en büyüğünü verir : 10.</a:t>
            </a:r>
          </a:p>
          <a:p>
            <a:r>
              <a:rPr lang="tr-TR" dirty="0" err="1">
                <a:latin typeface="Agency FB" panose="020B0503020202020204" pitchFamily="34" charset="0"/>
              </a:rPr>
              <a:t>Math.min</a:t>
            </a:r>
            <a:r>
              <a:rPr lang="tr-TR" dirty="0">
                <a:latin typeface="Agency FB" panose="020B0503020202020204" pitchFamily="34" charset="0"/>
              </a:rPr>
              <a:t>(5,10); //Bu bize iki sayının en küçüğünü verir : 5.</a:t>
            </a:r>
          </a:p>
          <a:p>
            <a:r>
              <a:rPr lang="tr-TR" dirty="0" err="1">
                <a:latin typeface="Agency FB" panose="020B0503020202020204" pitchFamily="34" charset="0"/>
              </a:rPr>
              <a:t>Math.sqrt</a:t>
            </a:r>
            <a:r>
              <a:rPr lang="tr-TR" dirty="0">
                <a:latin typeface="Agency FB" panose="020B0503020202020204" pitchFamily="34" charset="0"/>
              </a:rPr>
              <a:t>(64);//Bu bize sayının karekökünü verir : 8.0;</a:t>
            </a:r>
          </a:p>
          <a:p>
            <a:r>
              <a:rPr lang="tr-TR" dirty="0" err="1">
                <a:latin typeface="Agency FB" panose="020B0503020202020204" pitchFamily="34" charset="0"/>
              </a:rPr>
              <a:t>Math.abs</a:t>
            </a:r>
            <a:r>
              <a:rPr lang="tr-TR" dirty="0">
                <a:latin typeface="Agency FB" panose="020B0503020202020204" pitchFamily="34" charset="0"/>
              </a:rPr>
              <a:t>(-4.7);//Bu bize sayının mutlak değerini verir : 4.7;</a:t>
            </a:r>
          </a:p>
          <a:p>
            <a:r>
              <a:rPr lang="tr-TR" dirty="0" err="1">
                <a:latin typeface="Agency FB" panose="020B0503020202020204" pitchFamily="34" charset="0"/>
              </a:rPr>
              <a:t>Math.random</a:t>
            </a:r>
            <a:r>
              <a:rPr lang="tr-TR" dirty="0">
                <a:latin typeface="Agency FB" panose="020B0503020202020204" pitchFamily="34" charset="0"/>
              </a:rPr>
              <a:t>();//Bu bize 0 ile 1 arasında rastgele sayılar üretir. </a:t>
            </a:r>
          </a:p>
          <a:p>
            <a:pPr marL="0" indent="0">
              <a:buNone/>
            </a:pPr>
            <a:r>
              <a:rPr lang="tr-TR" dirty="0">
                <a:latin typeface="Agency FB" panose="020B0503020202020204" pitchFamily="34" charset="0"/>
              </a:rPr>
              <a:t>	</a:t>
            </a:r>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myNumber</a:t>
            </a:r>
            <a:r>
              <a:rPr lang="tr-TR" dirty="0">
                <a:latin typeface="Agency FB" panose="020B0503020202020204" pitchFamily="34" charset="0"/>
              </a:rPr>
              <a:t> = (</a:t>
            </a:r>
            <a:r>
              <a:rPr lang="tr-TR" dirty="0" err="1">
                <a:latin typeface="Agency FB" panose="020B0503020202020204" pitchFamily="34" charset="0"/>
              </a:rPr>
              <a:t>int</a:t>
            </a:r>
            <a:r>
              <a:rPr lang="tr-TR" dirty="0">
                <a:latin typeface="Agency FB" panose="020B0503020202020204" pitchFamily="34" charset="0"/>
              </a:rPr>
              <a:t>)(</a:t>
            </a:r>
            <a:r>
              <a:rPr lang="tr-TR" dirty="0" err="1">
                <a:latin typeface="Agency FB" panose="020B0503020202020204" pitchFamily="34" charset="0"/>
              </a:rPr>
              <a:t>Math.random</a:t>
            </a:r>
            <a:r>
              <a:rPr lang="tr-TR" dirty="0">
                <a:latin typeface="Agency FB" panose="020B0503020202020204" pitchFamily="34" charset="0"/>
              </a:rPr>
              <a:t>() </a:t>
            </a:r>
            <a:r>
              <a:rPr lang="tr-TR">
                <a:latin typeface="Agency FB" panose="020B0503020202020204" pitchFamily="34" charset="0"/>
              </a:rPr>
              <a:t>* 101);</a:t>
            </a:r>
            <a:endParaRPr lang="tr-TR" dirty="0">
              <a:latin typeface="Agency FB" panose="020B0503020202020204" pitchFamily="34" charset="0"/>
            </a:endParaRPr>
          </a:p>
          <a:p>
            <a:pPr marL="0" indent="0">
              <a:buNone/>
            </a:pPr>
            <a:r>
              <a:rPr lang="tr-TR" dirty="0">
                <a:latin typeface="Agency FB" panose="020B0503020202020204" pitchFamily="34" charset="0"/>
              </a:rPr>
              <a:t>	//Bu </a:t>
            </a:r>
            <a:r>
              <a:rPr lang="tr-TR" dirty="0" err="1">
                <a:latin typeface="Agency FB" panose="020B0503020202020204" pitchFamily="34" charset="0"/>
              </a:rPr>
              <a:t>int</a:t>
            </a:r>
            <a:r>
              <a:rPr lang="tr-TR" dirty="0">
                <a:latin typeface="Agency FB" panose="020B0503020202020204" pitchFamily="34" charset="0"/>
              </a:rPr>
              <a:t> değişkeni bize 0 – 100 arasında rastgele sayılar üretir.</a:t>
            </a:r>
          </a:p>
          <a:p>
            <a:pPr marL="0" indent="0">
              <a:buNone/>
            </a:pPr>
            <a:endParaRPr lang="tr-TR" dirty="0"/>
          </a:p>
        </p:txBody>
      </p:sp>
    </p:spTree>
    <p:extLst>
      <p:ext uri="{BB962C8B-B14F-4D97-AF65-F5344CB8AC3E}">
        <p14:creationId xmlns:p14="http://schemas.microsoft.com/office/powerpoint/2010/main" val="428624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Booleans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pPr marL="0" indent="0">
              <a:buNone/>
            </a:pPr>
            <a:r>
              <a:rPr lang="tr-TR" dirty="0" err="1">
                <a:latin typeface="Agency FB" panose="020B0503020202020204" pitchFamily="34" charset="0"/>
              </a:rPr>
              <a:t>boolean</a:t>
            </a:r>
            <a:r>
              <a:rPr lang="tr-TR" dirty="0">
                <a:latin typeface="Agency FB" panose="020B0503020202020204" pitchFamily="34" charset="0"/>
              </a:rPr>
              <a:t> </a:t>
            </a:r>
            <a:r>
              <a:rPr lang="tr-TR" dirty="0" err="1">
                <a:latin typeface="Agency FB" panose="020B0503020202020204" pitchFamily="34" charset="0"/>
              </a:rPr>
              <a:t>isJavaFun</a:t>
            </a:r>
            <a:r>
              <a:rPr lang="tr-TR" dirty="0">
                <a:latin typeface="Agency FB" panose="020B0503020202020204" pitchFamily="34" charset="0"/>
              </a:rPr>
              <a:t> = </a:t>
            </a:r>
            <a:r>
              <a:rPr lang="tr-TR" dirty="0" err="1">
                <a:latin typeface="Agency FB" panose="020B0503020202020204" pitchFamily="34" charset="0"/>
              </a:rPr>
              <a:t>true</a:t>
            </a:r>
            <a:r>
              <a:rPr lang="tr-TR" dirty="0">
                <a:latin typeface="Agency FB" panose="020B0503020202020204" pitchFamily="34" charset="0"/>
              </a:rPr>
              <a:t>;</a:t>
            </a:r>
          </a:p>
          <a:p>
            <a:pPr marL="0" indent="0">
              <a:buNone/>
            </a:pPr>
            <a:r>
              <a:rPr lang="tr-TR" dirty="0" err="1">
                <a:latin typeface="Agency FB" panose="020B0503020202020204" pitchFamily="34" charset="0"/>
              </a:rPr>
              <a:t>boolean</a:t>
            </a:r>
            <a:r>
              <a:rPr lang="tr-TR" dirty="0">
                <a:latin typeface="Agency FB" panose="020B0503020202020204" pitchFamily="34" charset="0"/>
              </a:rPr>
              <a:t> </a:t>
            </a:r>
            <a:r>
              <a:rPr lang="tr-TR" dirty="0" err="1">
                <a:latin typeface="Agency FB" panose="020B0503020202020204" pitchFamily="34" charset="0"/>
              </a:rPr>
              <a:t>isCoronaGood</a:t>
            </a:r>
            <a:r>
              <a:rPr lang="tr-TR" dirty="0">
                <a:latin typeface="Agency FB" panose="020B0503020202020204" pitchFamily="34" charset="0"/>
              </a:rPr>
              <a:t> = </a:t>
            </a:r>
            <a:r>
              <a:rPr lang="tr-TR" dirty="0" err="1">
                <a:latin typeface="Agency FB" panose="020B0503020202020204" pitchFamily="34" charset="0"/>
              </a:rPr>
              <a:t>false</a:t>
            </a:r>
            <a:r>
              <a:rPr lang="tr-TR" dirty="0">
                <a:latin typeface="Agency FB" panose="020B0503020202020204" pitchFamily="34" charset="0"/>
              </a:rPr>
              <a:t>;</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isJavaFun</a:t>
            </a:r>
            <a:r>
              <a:rPr lang="tr-TR" dirty="0">
                <a:latin typeface="Agency FB" panose="020B0503020202020204" pitchFamily="34" charset="0"/>
              </a:rPr>
              <a:t>); // </a:t>
            </a:r>
            <a:r>
              <a:rPr lang="tr-TR" dirty="0" err="1">
                <a:latin typeface="Agency FB" panose="020B0503020202020204" pitchFamily="34" charset="0"/>
              </a:rPr>
              <a:t>true</a:t>
            </a:r>
            <a:r>
              <a:rPr lang="tr-TR" dirty="0">
                <a:latin typeface="Agency FB" panose="020B0503020202020204" pitchFamily="34" charset="0"/>
              </a:rPr>
              <a:t> çıktısını döner.</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isCoronaGood</a:t>
            </a:r>
            <a:r>
              <a:rPr lang="tr-TR" dirty="0">
                <a:latin typeface="Agency FB" panose="020B0503020202020204" pitchFamily="34" charset="0"/>
              </a:rPr>
              <a:t>); //</a:t>
            </a:r>
            <a:r>
              <a:rPr lang="tr-TR" dirty="0" err="1">
                <a:latin typeface="Agency FB" panose="020B0503020202020204" pitchFamily="34" charset="0"/>
              </a:rPr>
              <a:t>false</a:t>
            </a:r>
            <a:r>
              <a:rPr lang="tr-TR" dirty="0">
                <a:latin typeface="Agency FB" panose="020B0503020202020204" pitchFamily="34" charset="0"/>
              </a:rPr>
              <a:t> çıktısını döner.</a:t>
            </a:r>
          </a:p>
          <a:p>
            <a:pPr marL="0" indent="0">
              <a:buNone/>
            </a:pPr>
            <a:r>
              <a:rPr lang="tr-TR" dirty="0">
                <a:latin typeface="Agency FB" panose="020B0503020202020204" pitchFamily="34" charset="0"/>
              </a:rPr>
              <a:t>Örnek;</a:t>
            </a:r>
          </a:p>
          <a:p>
            <a:pPr marL="0" indent="0">
              <a:buNone/>
            </a:pPr>
            <a:r>
              <a:rPr lang="tr-TR" dirty="0" err="1">
                <a:latin typeface="Agency FB" panose="020B0503020202020204" pitchFamily="34" charset="0"/>
              </a:rPr>
              <a:t>int</a:t>
            </a:r>
            <a:r>
              <a:rPr lang="tr-TR" dirty="0">
                <a:latin typeface="Agency FB" panose="020B0503020202020204" pitchFamily="34" charset="0"/>
              </a:rPr>
              <a:t> x = 7;</a:t>
            </a:r>
          </a:p>
          <a:p>
            <a:pPr marL="0" indent="0">
              <a:buNone/>
            </a:pPr>
            <a:r>
              <a:rPr lang="tr-TR" dirty="0" err="1">
                <a:latin typeface="Agency FB" panose="020B0503020202020204" pitchFamily="34" charset="0"/>
              </a:rPr>
              <a:t>int</a:t>
            </a:r>
            <a:r>
              <a:rPr lang="tr-TR" dirty="0">
                <a:latin typeface="Agency FB" panose="020B0503020202020204" pitchFamily="34" charset="0"/>
              </a:rPr>
              <a:t> y = 11;</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(x &gt; y); //</a:t>
            </a:r>
            <a:r>
              <a:rPr lang="tr-TR" dirty="0" err="1">
                <a:latin typeface="Agency FB" panose="020B0503020202020204" pitchFamily="34" charset="0"/>
              </a:rPr>
              <a:t>false</a:t>
            </a:r>
            <a:r>
              <a:rPr lang="tr-TR" dirty="0">
                <a:latin typeface="Agency FB" panose="020B0503020202020204" pitchFamily="34" charset="0"/>
              </a:rPr>
              <a:t> çıktısını döner.</a:t>
            </a:r>
          </a:p>
        </p:txBody>
      </p:sp>
    </p:spTree>
    <p:extLst>
      <p:ext uri="{BB962C8B-B14F-4D97-AF65-F5344CB8AC3E}">
        <p14:creationId xmlns:p14="http://schemas.microsoft.com/office/powerpoint/2010/main" val="198477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Booleans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a:latin typeface="Agency FB" panose="020B0503020202020204" pitchFamily="34" charset="0"/>
              </a:rPr>
              <a:t>Örnek;</a:t>
            </a:r>
          </a:p>
          <a:p>
            <a:pPr marL="0" indent="0">
              <a:buNone/>
            </a:pPr>
            <a:r>
              <a:rPr lang="tr-TR" dirty="0" err="1">
                <a:latin typeface="Agency FB" panose="020B0503020202020204" pitchFamily="34" charset="0"/>
              </a:rPr>
              <a:t>int</a:t>
            </a:r>
            <a:r>
              <a:rPr lang="tr-TR" dirty="0">
                <a:latin typeface="Agency FB" panose="020B0503020202020204" pitchFamily="34" charset="0"/>
              </a:rPr>
              <a:t> x = 10;</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(x == 10); //</a:t>
            </a:r>
            <a:r>
              <a:rPr lang="tr-TR" dirty="0" err="1">
                <a:latin typeface="Agency FB" panose="020B0503020202020204" pitchFamily="34" charset="0"/>
              </a:rPr>
              <a:t>true</a:t>
            </a:r>
            <a:r>
              <a:rPr lang="tr-TR" dirty="0">
                <a:latin typeface="Agency FB" panose="020B0503020202020204" pitchFamily="34" charset="0"/>
              </a:rPr>
              <a:t> çıktısını döner.</a:t>
            </a:r>
          </a:p>
          <a:p>
            <a:r>
              <a:rPr lang="tr-TR" dirty="0">
                <a:latin typeface="Agency FB" panose="020B0503020202020204" pitchFamily="34" charset="0"/>
              </a:rPr>
              <a:t>Örnek;</a:t>
            </a:r>
          </a:p>
          <a:p>
            <a:pPr marL="0" indent="0">
              <a:buNone/>
            </a:pPr>
            <a:r>
              <a:rPr lang="tr-TR" dirty="0" err="1">
                <a:latin typeface="Agency FB" panose="020B0503020202020204" pitchFamily="34" charset="0"/>
              </a:rPr>
              <a:t>int</a:t>
            </a:r>
            <a:r>
              <a:rPr lang="tr-TR" dirty="0">
                <a:latin typeface="Agency FB" panose="020B0503020202020204" pitchFamily="34" charset="0"/>
              </a:rPr>
              <a:t> x = 5;</a:t>
            </a:r>
          </a:p>
          <a:p>
            <a:pPr marL="0" indent="0">
              <a:buNone/>
            </a:pPr>
            <a:r>
              <a:rPr lang="tr-TR" dirty="0" err="1">
                <a:latin typeface="Agency FB" panose="020B0503020202020204" pitchFamily="34" charset="0"/>
              </a:rPr>
              <a:t>int</a:t>
            </a:r>
            <a:r>
              <a:rPr lang="tr-TR" dirty="0">
                <a:latin typeface="Agency FB" panose="020B0503020202020204" pitchFamily="34" charset="0"/>
              </a:rPr>
              <a:t> y = 12;</a:t>
            </a:r>
          </a:p>
          <a:p>
            <a:pPr marL="0" indent="0">
              <a:buNone/>
            </a:pPr>
            <a:r>
              <a:rPr lang="tr-TR" dirty="0" err="1">
                <a:latin typeface="Agency FB" panose="020B0503020202020204" pitchFamily="34" charset="0"/>
              </a:rPr>
              <a:t>System.out.println</a:t>
            </a:r>
            <a:r>
              <a:rPr lang="tr-TR" dirty="0">
                <a:latin typeface="Agency FB" panose="020B0503020202020204" pitchFamily="34" charset="0"/>
              </a:rPr>
              <a:t>( x &lt; y);//</a:t>
            </a:r>
            <a:r>
              <a:rPr lang="tr-TR" dirty="0" err="1">
                <a:latin typeface="Agency FB" panose="020B0503020202020204" pitchFamily="34" charset="0"/>
              </a:rPr>
              <a:t>true</a:t>
            </a:r>
            <a:r>
              <a:rPr lang="tr-TR" dirty="0">
                <a:latin typeface="Agency FB" panose="020B0503020202020204" pitchFamily="34" charset="0"/>
              </a:rPr>
              <a:t> çıktısını döner.</a:t>
            </a:r>
          </a:p>
        </p:txBody>
      </p:sp>
    </p:spTree>
    <p:extLst>
      <p:ext uri="{BB962C8B-B14F-4D97-AF65-F5344CB8AC3E}">
        <p14:creationId xmlns:p14="http://schemas.microsoft.com/office/powerpoint/2010/main" val="3176412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199" y="1253331"/>
            <a:ext cx="10515600" cy="4351338"/>
          </a:xfrm>
        </p:spPr>
        <p:txBody>
          <a:bodyPr/>
          <a:lstStyle/>
          <a:p>
            <a:pPr marL="0" indent="0" algn="ctr">
              <a:buNone/>
            </a:pPr>
            <a:endParaRPr lang="tr-TR" dirty="0"/>
          </a:p>
          <a:p>
            <a:pPr marL="0" indent="0" algn="ctr">
              <a:buNone/>
            </a:pPr>
            <a:endParaRPr lang="tr-TR" dirty="0"/>
          </a:p>
          <a:p>
            <a:pPr marL="0" indent="0" algn="ctr">
              <a:buNone/>
            </a:pPr>
            <a:r>
              <a:rPr lang="tr-TR" sz="4800" dirty="0">
                <a:latin typeface="Agency FB" panose="020B0503020202020204" pitchFamily="34" charset="0"/>
              </a:rPr>
              <a:t>Dinlediğiniz için çok teşekkürler</a:t>
            </a:r>
          </a:p>
          <a:p>
            <a:pPr marL="0" indent="0" algn="ctr">
              <a:buNone/>
            </a:pPr>
            <a:r>
              <a:rPr lang="tr-TR" sz="4800" dirty="0">
                <a:latin typeface="Agency FB" panose="020B0503020202020204" pitchFamily="34" charset="0"/>
              </a:rPr>
              <a:t>Gelecek derslerde görüşmek üzere!</a:t>
            </a:r>
          </a:p>
        </p:txBody>
      </p:sp>
      <p:pic>
        <p:nvPicPr>
          <p:cNvPr id="3" name="Picture 2">
            <a:extLst>
              <a:ext uri="{FF2B5EF4-FFF2-40B4-BE49-F238E27FC236}">
                <a16:creationId xmlns:a16="http://schemas.microsoft.com/office/drawing/2014/main" id="{B331387C-7E6E-463F-A95F-ED32351F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9" y="4267842"/>
            <a:ext cx="11289119" cy="1171391"/>
          </a:xfrm>
          <a:prstGeom prst="rect">
            <a:avLst/>
          </a:prstGeom>
        </p:spPr>
      </p:pic>
    </p:spTree>
    <p:extLst>
      <p:ext uri="{BB962C8B-B14F-4D97-AF65-F5344CB8AC3E}">
        <p14:creationId xmlns:p14="http://schemas.microsoft.com/office/powerpoint/2010/main" val="288245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Gerekli Ortamların Kurulması</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dirty="0">
                <a:latin typeface="Agency FB" panose="020B0503020202020204" pitchFamily="34" charset="0"/>
              </a:rPr>
              <a:t>Java Development Kit Kurulumu</a:t>
            </a:r>
          </a:p>
          <a:p>
            <a:pPr marL="0" indent="0">
              <a:buNone/>
            </a:pPr>
            <a:r>
              <a:rPr lang="en-US" sz="2000" dirty="0">
                <a:latin typeface="Agency FB" panose="020B0503020202020204" pitchFamily="34" charset="0"/>
              </a:rPr>
              <a:t>Java  </a:t>
            </a:r>
            <a:r>
              <a:rPr lang="en-US" sz="2000" dirty="0" err="1">
                <a:latin typeface="Agency FB" panose="020B0503020202020204" pitchFamily="34" charset="0"/>
              </a:rPr>
              <a:t>kodlarını</a:t>
            </a:r>
            <a:r>
              <a:rPr lang="en-US" sz="2000" dirty="0">
                <a:latin typeface="Agency FB" panose="020B0503020202020204" pitchFamily="34" charset="0"/>
              </a:rPr>
              <a:t>  </a:t>
            </a:r>
            <a:r>
              <a:rPr lang="en-US" sz="2000" dirty="0" err="1">
                <a:latin typeface="Agency FB" panose="020B0503020202020204" pitchFamily="34" charset="0"/>
              </a:rPr>
              <a:t>derlemek</a:t>
            </a:r>
            <a:r>
              <a:rPr lang="en-US" sz="2000" dirty="0">
                <a:latin typeface="Agency FB" panose="020B0503020202020204" pitchFamily="34" charset="0"/>
              </a:rPr>
              <a:t>  </a:t>
            </a:r>
            <a:r>
              <a:rPr lang="en-US" sz="2000" dirty="0" err="1">
                <a:latin typeface="Agency FB" panose="020B0503020202020204" pitchFamily="34" charset="0"/>
              </a:rPr>
              <a:t>için</a:t>
            </a:r>
            <a:r>
              <a:rPr lang="en-US" sz="2000" dirty="0">
                <a:latin typeface="Agency FB" panose="020B0503020202020204" pitchFamily="34" charset="0"/>
              </a:rPr>
              <a:t> </a:t>
            </a:r>
            <a:r>
              <a:rPr lang="en-US" sz="2000" dirty="0" err="1">
                <a:latin typeface="Agency FB" panose="020B0503020202020204" pitchFamily="34" charset="0"/>
              </a:rPr>
              <a:t>gerekli</a:t>
            </a:r>
            <a:r>
              <a:rPr lang="en-US" sz="2000" dirty="0">
                <a:latin typeface="Agency FB" panose="020B0503020202020204" pitchFamily="34" charset="0"/>
              </a:rPr>
              <a:t>  </a:t>
            </a:r>
            <a:r>
              <a:rPr lang="en-US" sz="2000" dirty="0" err="1">
                <a:latin typeface="Agency FB" panose="020B0503020202020204" pitchFamily="34" charset="0"/>
              </a:rPr>
              <a:t>geliştirme</a:t>
            </a:r>
            <a:r>
              <a:rPr lang="en-US" sz="2000" dirty="0">
                <a:latin typeface="Agency FB" panose="020B0503020202020204" pitchFamily="34" charset="0"/>
              </a:rPr>
              <a:t>  </a:t>
            </a:r>
            <a:r>
              <a:rPr lang="en-US" sz="2000" dirty="0" err="1">
                <a:latin typeface="Agency FB" panose="020B0503020202020204" pitchFamily="34" charset="0"/>
              </a:rPr>
              <a:t>ortamını</a:t>
            </a:r>
            <a:r>
              <a:rPr lang="en-US" sz="2000" dirty="0">
                <a:latin typeface="Agency FB" panose="020B0503020202020204" pitchFamily="34" charset="0"/>
              </a:rPr>
              <a:t> </a:t>
            </a:r>
            <a:r>
              <a:rPr lang="en-US" sz="2000" dirty="0" err="1">
                <a:latin typeface="Agency FB" panose="020B0503020202020204" pitchFamily="34" charset="0"/>
              </a:rPr>
              <a:t>sunar</a:t>
            </a:r>
            <a:r>
              <a:rPr lang="en-US" sz="2000" dirty="0">
                <a:latin typeface="Agency FB" panose="020B0503020202020204" pitchFamily="34" charset="0"/>
              </a:rPr>
              <a:t>. </a:t>
            </a:r>
            <a:endParaRPr lang="tr-TR" sz="2000" dirty="0">
              <a:latin typeface="Agency FB" panose="020B0503020202020204" pitchFamily="34" charset="0"/>
            </a:endParaRPr>
          </a:p>
          <a:p>
            <a:pPr marL="0" indent="0">
              <a:buNone/>
            </a:pPr>
            <a:r>
              <a:rPr lang="tr-TR" sz="2000" dirty="0">
                <a:latin typeface="Agency FB" panose="020B0503020202020204" pitchFamily="34" charset="0"/>
              </a:rPr>
              <a:t>İndirmek için :</a:t>
            </a:r>
          </a:p>
          <a:p>
            <a:pPr marL="0" indent="0">
              <a:buNone/>
            </a:pPr>
            <a:r>
              <a:rPr lang="tr-TR" sz="2000" dirty="0">
                <a:latin typeface="Agency FB" panose="020B0503020202020204" pitchFamily="34" charset="0"/>
                <a:hlinkClick r:id="rId2"/>
              </a:rPr>
              <a:t>https://www.oracle.com/tr/java/technologies/javase-downloads.html</a:t>
            </a:r>
            <a:endParaRPr lang="tr-TR" sz="2000" dirty="0">
              <a:latin typeface="Agency FB" panose="020B0503020202020204" pitchFamily="34" charset="0"/>
            </a:endParaRPr>
          </a:p>
          <a:p>
            <a:pPr marL="0" indent="0">
              <a:buNone/>
            </a:pPr>
            <a:r>
              <a:rPr lang="tr-TR" sz="2000" dirty="0">
                <a:latin typeface="Agency FB" panose="020B0503020202020204" pitchFamily="34" charset="0"/>
              </a:rPr>
              <a:t>Java SE ( Standart Edition) 15</a:t>
            </a:r>
          </a:p>
        </p:txBody>
      </p:sp>
      <p:pic>
        <p:nvPicPr>
          <p:cNvPr id="4" name="Resim 3" descr="metin içeren bir resim&#10;&#10;Açıklama otomatik olarak oluşturuldu">
            <a:extLst>
              <a:ext uri="{FF2B5EF4-FFF2-40B4-BE49-F238E27FC236}">
                <a16:creationId xmlns:a16="http://schemas.microsoft.com/office/drawing/2014/main" id="{50BC6451-0006-4901-9082-A6D1DDDBE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458" y="1789790"/>
            <a:ext cx="4673945" cy="2833473"/>
          </a:xfrm>
          <a:prstGeom prst="rect">
            <a:avLst/>
          </a:prstGeom>
        </p:spPr>
      </p:pic>
    </p:spTree>
    <p:extLst>
      <p:ext uri="{BB962C8B-B14F-4D97-AF65-F5344CB8AC3E}">
        <p14:creationId xmlns:p14="http://schemas.microsoft.com/office/powerpoint/2010/main" val="6901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Gerekli Ortamların Kurulması</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dirty="0" err="1">
                <a:latin typeface="Agency FB" panose="020B0503020202020204" pitchFamily="34" charset="0"/>
              </a:rPr>
              <a:t>JetBrains</a:t>
            </a:r>
            <a:r>
              <a:rPr lang="tr-TR" dirty="0">
                <a:latin typeface="Agency FB" panose="020B0503020202020204" pitchFamily="34" charset="0"/>
              </a:rPr>
              <a:t> </a:t>
            </a:r>
            <a:r>
              <a:rPr lang="tr-TR" dirty="0" err="1">
                <a:latin typeface="Agency FB" panose="020B0503020202020204" pitchFamily="34" charset="0"/>
              </a:rPr>
              <a:t>IntelliJ</a:t>
            </a:r>
            <a:r>
              <a:rPr lang="tr-TR" dirty="0">
                <a:latin typeface="Agency FB" panose="020B0503020202020204" pitchFamily="34" charset="0"/>
              </a:rPr>
              <a:t> </a:t>
            </a:r>
            <a:r>
              <a:rPr lang="tr-TR" dirty="0" err="1">
                <a:latin typeface="Agency FB" panose="020B0503020202020204" pitchFamily="34" charset="0"/>
              </a:rPr>
              <a:t>Idea</a:t>
            </a:r>
            <a:endParaRPr lang="tr-TR" dirty="0">
              <a:latin typeface="Agency FB" panose="020B0503020202020204" pitchFamily="34" charset="0"/>
            </a:endParaRPr>
          </a:p>
          <a:p>
            <a:pPr marL="0" indent="0">
              <a:buNone/>
            </a:pPr>
            <a:r>
              <a:rPr lang="tr-TR" dirty="0">
                <a:latin typeface="Agency FB" panose="020B0503020202020204" pitchFamily="34" charset="0"/>
              </a:rPr>
              <a:t>Java Kodlarımızı yazmamız ve düzenlememiz için gerekli olan IDE ortamıdır.</a:t>
            </a:r>
          </a:p>
          <a:p>
            <a:pPr marL="0" indent="0">
              <a:buNone/>
            </a:pPr>
            <a:r>
              <a:rPr lang="tr-TR" dirty="0" err="1">
                <a:latin typeface="Agency FB" panose="020B0503020202020204" pitchFamily="34" charset="0"/>
              </a:rPr>
              <a:t>Community</a:t>
            </a:r>
            <a:r>
              <a:rPr lang="tr-TR" dirty="0">
                <a:latin typeface="Agency FB" panose="020B0503020202020204" pitchFamily="34" charset="0"/>
              </a:rPr>
              <a:t> Edition herkes için ücretsizdir ve derslerimizde bunu kullanacağız.</a:t>
            </a:r>
          </a:p>
        </p:txBody>
      </p:sp>
      <p:pic>
        <p:nvPicPr>
          <p:cNvPr id="4" name="Resim 3" descr="metin içeren bir resim&#10;&#10;Açıklama otomatik olarak oluşturuldu">
            <a:extLst>
              <a:ext uri="{FF2B5EF4-FFF2-40B4-BE49-F238E27FC236}">
                <a16:creationId xmlns:a16="http://schemas.microsoft.com/office/drawing/2014/main" id="{9B888584-2BB4-4242-8FE0-0D5D4FFBC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637" y="3559122"/>
            <a:ext cx="7767960" cy="2751954"/>
          </a:xfrm>
          <a:prstGeom prst="rect">
            <a:avLst/>
          </a:prstGeom>
        </p:spPr>
      </p:pic>
    </p:spTree>
    <p:extLst>
      <p:ext uri="{BB962C8B-B14F-4D97-AF65-F5344CB8AC3E}">
        <p14:creationId xmlns:p14="http://schemas.microsoft.com/office/powerpoint/2010/main" val="108305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Neden Java?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p:txBody>
          <a:bodyPr/>
          <a:lstStyle/>
          <a:p>
            <a:r>
              <a:rPr lang="tr-TR" b="0" i="0" dirty="0">
                <a:solidFill>
                  <a:srgbClr val="444444"/>
                </a:solidFill>
                <a:effectLst/>
                <a:latin typeface="Agency FB" panose="020B0503020202020204" pitchFamily="34" charset="0"/>
              </a:rPr>
              <a:t>Java neredeyse her türdeki ağ uygulamalarının temelini oluşturarak gömülü ve mobil uygulamalar, oyunlar, Web tabanlı içerik ve kurumsal yazılım geliştirme ve dağıtımı için küresel standarttır. Dünya genelinde 9 milyonu aşan geliştiriciyle Java, uygulamalarınızı ve hizmetlerinizi verimli bir şekilde geliştirmenize ve dağıtmanıza olanak tanır. Dizüstü bilgisayarlardan veri depolama merkezlerine, oyun konsollarından bilimsel süper bilgisayarlara, cep telefonlarından Internet'e kadar Java her yerde kullanılabilir.</a:t>
            </a:r>
            <a:endParaRPr lang="tr-TR" dirty="0">
              <a:latin typeface="Agency FB" panose="020B0503020202020204" pitchFamily="34" charset="0"/>
            </a:endParaRPr>
          </a:p>
        </p:txBody>
      </p:sp>
    </p:spTree>
    <p:extLst>
      <p:ext uri="{BB962C8B-B14F-4D97-AF65-F5344CB8AC3E}">
        <p14:creationId xmlns:p14="http://schemas.microsoft.com/office/powerpoint/2010/main" val="417444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Neden Java?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529702" y="1586243"/>
            <a:ext cx="10515600" cy="4351338"/>
          </a:xfrm>
        </p:spPr>
        <p:txBody>
          <a:bodyPr>
            <a:normAutofit/>
          </a:bodyPr>
          <a:lstStyle/>
          <a:p>
            <a:pPr marL="514350" indent="-514350">
              <a:buFont typeface="+mj-lt"/>
              <a:buAutoNum type="arabicPeriod"/>
            </a:pPr>
            <a:r>
              <a:rPr lang="tr-TR" i="0" dirty="0">
                <a:solidFill>
                  <a:srgbClr val="444444"/>
                </a:solidFill>
                <a:effectLst/>
                <a:latin typeface="Agency FB" panose="020B0503020202020204" pitchFamily="34" charset="0"/>
              </a:rPr>
              <a:t>Şirket Masaüstü Bilgisayarlarının %97'sinde Java Bulunuyor</a:t>
            </a:r>
            <a:endParaRPr lang="tr-TR" dirty="0">
              <a:latin typeface="Agency FB" panose="020B0503020202020204" pitchFamily="34" charset="0"/>
            </a:endParaRPr>
          </a:p>
          <a:p>
            <a:pPr marL="514350" indent="-514350">
              <a:buFont typeface="+mj-lt"/>
              <a:buAutoNum type="arabicPeriod"/>
            </a:pPr>
            <a:r>
              <a:rPr lang="tr-TR" i="0" dirty="0">
                <a:solidFill>
                  <a:srgbClr val="444444"/>
                </a:solidFill>
                <a:effectLst/>
                <a:latin typeface="Agency FB" panose="020B0503020202020204" pitchFamily="34" charset="0"/>
              </a:rPr>
              <a:t>ABD'deki Masaüstü Bilgisayarların (veya Bilgisayarların) %89'unda Java Bulunuyor</a:t>
            </a:r>
          </a:p>
          <a:p>
            <a:pPr marL="514350" indent="-514350">
              <a:buFont typeface="+mj-lt"/>
              <a:buAutoNum type="arabicPeriod"/>
            </a:pPr>
            <a:r>
              <a:rPr lang="tr-TR" i="0" dirty="0">
                <a:solidFill>
                  <a:srgbClr val="444444"/>
                </a:solidFill>
                <a:effectLst/>
                <a:latin typeface="Agency FB" panose="020B0503020202020204" pitchFamily="34" charset="0"/>
              </a:rPr>
              <a:t>Dünya Genelinde 9 Milyon Java Geliştiricisi Var</a:t>
            </a:r>
          </a:p>
          <a:p>
            <a:pPr marL="514350" indent="-514350">
              <a:buFont typeface="+mj-lt"/>
              <a:buAutoNum type="arabicPeriod"/>
            </a:pPr>
            <a:r>
              <a:rPr lang="tr-TR" i="0" dirty="0">
                <a:solidFill>
                  <a:srgbClr val="444444"/>
                </a:solidFill>
                <a:effectLst/>
                <a:latin typeface="Agency FB" panose="020B0503020202020204" pitchFamily="34" charset="0"/>
              </a:rPr>
              <a:t>3 Milyar Cep Telefonunda Java Bulunuyor</a:t>
            </a:r>
          </a:p>
          <a:p>
            <a:pPr marL="514350" indent="-514350">
              <a:buFont typeface="+mj-lt"/>
              <a:buAutoNum type="arabicPeriod"/>
            </a:pPr>
            <a:r>
              <a:rPr lang="tr-TR" i="0" dirty="0" err="1">
                <a:solidFill>
                  <a:srgbClr val="444444"/>
                </a:solidFill>
                <a:effectLst/>
                <a:latin typeface="Agency FB" panose="020B0503020202020204" pitchFamily="34" charset="0"/>
              </a:rPr>
              <a:t>Blu</a:t>
            </a:r>
            <a:r>
              <a:rPr lang="tr-TR" i="0" dirty="0">
                <a:solidFill>
                  <a:srgbClr val="444444"/>
                </a:solidFill>
                <a:effectLst/>
                <a:latin typeface="Agency FB" panose="020B0503020202020204" pitchFamily="34" charset="0"/>
              </a:rPr>
              <a:t>-ray Disk Oynatıcıların Tümünde Java Kullanılıyor</a:t>
            </a:r>
          </a:p>
          <a:p>
            <a:pPr marL="514350" indent="-514350">
              <a:buFont typeface="+mj-lt"/>
              <a:buAutoNum type="arabicPeriod"/>
            </a:pPr>
            <a:r>
              <a:rPr lang="tr-TR" i="0" dirty="0">
                <a:solidFill>
                  <a:srgbClr val="444444"/>
                </a:solidFill>
                <a:effectLst/>
                <a:latin typeface="Agency FB" panose="020B0503020202020204" pitchFamily="34" charset="0"/>
              </a:rPr>
              <a:t>5 Milyar Java Kartı Kullanılmakta</a:t>
            </a:r>
          </a:p>
          <a:p>
            <a:pPr marL="514350" indent="-514350">
              <a:buFont typeface="+mj-lt"/>
              <a:buAutoNum type="arabicPeriod"/>
            </a:pPr>
            <a:r>
              <a:rPr lang="tr-TR" i="0" dirty="0">
                <a:solidFill>
                  <a:srgbClr val="444444"/>
                </a:solidFill>
                <a:effectLst/>
                <a:latin typeface="Agency FB" panose="020B0503020202020204" pitchFamily="34" charset="0"/>
              </a:rPr>
              <a:t>125 milyon TV cihazı Java kullanıyor</a:t>
            </a:r>
          </a:p>
          <a:p>
            <a:pPr marL="514350" indent="-514350">
              <a:buFont typeface="+mj-lt"/>
              <a:buAutoNum type="arabicPeriod"/>
            </a:pPr>
            <a:r>
              <a:rPr lang="tr-TR" i="0" dirty="0">
                <a:solidFill>
                  <a:srgbClr val="444444"/>
                </a:solidFill>
                <a:effectLst/>
                <a:latin typeface="Agency FB" panose="020B0503020202020204" pitchFamily="34" charset="0"/>
              </a:rPr>
              <a:t>En İyi 5 Orijinal Parça Üreticisi Java ME Kullanıyor</a:t>
            </a:r>
            <a:endParaRPr lang="tr-TR" dirty="0">
              <a:latin typeface="Agency FB" panose="020B0503020202020204" pitchFamily="34" charset="0"/>
            </a:endParaRPr>
          </a:p>
        </p:txBody>
      </p:sp>
    </p:spTree>
    <p:extLst>
      <p:ext uri="{BB962C8B-B14F-4D97-AF65-F5344CB8AC3E}">
        <p14:creationId xmlns:p14="http://schemas.microsoft.com/office/powerpoint/2010/main" val="59860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IntelliJ</a:t>
            </a:r>
            <a:r>
              <a:rPr lang="tr-TR" dirty="0">
                <a:latin typeface="Agency FB" panose="020B0503020202020204" pitchFamily="34" charset="0"/>
              </a:rPr>
              <a:t> </a:t>
            </a:r>
            <a:r>
              <a:rPr lang="tr-TR" dirty="0" err="1">
                <a:latin typeface="Agency FB" panose="020B0503020202020204" pitchFamily="34" charset="0"/>
              </a:rPr>
              <a:t>Idea</a:t>
            </a:r>
            <a:r>
              <a:rPr lang="tr-TR" dirty="0">
                <a:latin typeface="Agency FB" panose="020B0503020202020204" pitchFamily="34" charset="0"/>
              </a:rPr>
              <a:t> ile Proje Oluşturmak</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4" name="İçerik Yer Tutucusu 3" descr="metin içeren bir resim&#10;&#10;Açıklama otomatik olarak oluşturuldu">
            <a:extLst>
              <a:ext uri="{FF2B5EF4-FFF2-40B4-BE49-F238E27FC236}">
                <a16:creationId xmlns:a16="http://schemas.microsoft.com/office/drawing/2014/main" id="{FA92EDAA-58A6-45D3-8337-61263B0FA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187" y="1690688"/>
            <a:ext cx="7087626" cy="4351338"/>
          </a:xfrm>
        </p:spPr>
      </p:pic>
    </p:spTree>
    <p:extLst>
      <p:ext uri="{BB962C8B-B14F-4D97-AF65-F5344CB8AC3E}">
        <p14:creationId xmlns:p14="http://schemas.microsoft.com/office/powerpoint/2010/main" val="14319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IntelliJ</a:t>
            </a:r>
            <a:r>
              <a:rPr lang="tr-TR" dirty="0">
                <a:latin typeface="Agency FB" panose="020B0503020202020204" pitchFamily="34" charset="0"/>
              </a:rPr>
              <a:t> </a:t>
            </a:r>
            <a:r>
              <a:rPr lang="tr-TR" dirty="0" err="1">
                <a:latin typeface="Agency FB" panose="020B0503020202020204" pitchFamily="34" charset="0"/>
              </a:rPr>
              <a:t>Idea</a:t>
            </a:r>
            <a:r>
              <a:rPr lang="tr-TR" dirty="0">
                <a:latin typeface="Agency FB" panose="020B0503020202020204" pitchFamily="34" charset="0"/>
              </a:rPr>
              <a:t> ile Proje Oluşturmak</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4" name="İçerik Yer Tutucusu 3" descr="metin içeren bir resim&#10;&#10;Açıklama otomatik olarak oluşturuldu">
            <a:extLst>
              <a:ext uri="{FF2B5EF4-FFF2-40B4-BE49-F238E27FC236}">
                <a16:creationId xmlns:a16="http://schemas.microsoft.com/office/drawing/2014/main" id="{E91E1A3F-FE70-44C6-9251-1B12E68E9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011" y="1790114"/>
            <a:ext cx="7083978" cy="4351338"/>
          </a:xfrm>
        </p:spPr>
      </p:pic>
    </p:spTree>
    <p:extLst>
      <p:ext uri="{BB962C8B-B14F-4D97-AF65-F5344CB8AC3E}">
        <p14:creationId xmlns:p14="http://schemas.microsoft.com/office/powerpoint/2010/main" val="56940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IntelliJ</a:t>
            </a:r>
            <a:r>
              <a:rPr lang="tr-TR" dirty="0">
                <a:latin typeface="Agency FB" panose="020B0503020202020204" pitchFamily="34" charset="0"/>
              </a:rPr>
              <a:t> </a:t>
            </a:r>
            <a:r>
              <a:rPr lang="tr-TR" dirty="0" err="1">
                <a:latin typeface="Agency FB" panose="020B0503020202020204" pitchFamily="34" charset="0"/>
              </a:rPr>
              <a:t>Idea</a:t>
            </a:r>
            <a:r>
              <a:rPr lang="tr-TR" dirty="0">
                <a:latin typeface="Agency FB" panose="020B0503020202020204" pitchFamily="34" charset="0"/>
              </a:rPr>
              <a:t> ile Proje Oluşturmak</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pic>
        <p:nvPicPr>
          <p:cNvPr id="4" name="İçerik Yer Tutucusu 3" descr="metin içeren bir resim&#10;&#10;Açıklama otomatik olarak oluşturuldu">
            <a:extLst>
              <a:ext uri="{FF2B5EF4-FFF2-40B4-BE49-F238E27FC236}">
                <a16:creationId xmlns:a16="http://schemas.microsoft.com/office/drawing/2014/main" id="{6EE51D92-6C88-495B-B679-908496088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714" y="1825625"/>
            <a:ext cx="7066572" cy="4351338"/>
          </a:xfrm>
        </p:spPr>
      </p:pic>
    </p:spTree>
    <p:extLst>
      <p:ext uri="{BB962C8B-B14F-4D97-AF65-F5344CB8AC3E}">
        <p14:creationId xmlns:p14="http://schemas.microsoft.com/office/powerpoint/2010/main" val="57753437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1091</Words>
  <Application>Microsoft Office PowerPoint</Application>
  <PresentationFormat>Geniş ekran</PresentationFormat>
  <Paragraphs>158</Paragraphs>
  <Slides>29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29</vt:i4>
      </vt:variant>
    </vt:vector>
  </HeadingPairs>
  <TitlesOfParts>
    <vt:vector size="34" baseType="lpstr">
      <vt:lpstr>Agency FB</vt:lpstr>
      <vt:lpstr>Arial</vt:lpstr>
      <vt:lpstr>Calibri</vt:lpstr>
      <vt:lpstr>Calibri Light</vt:lpstr>
      <vt:lpstr>Office Teması</vt:lpstr>
      <vt:lpstr>Java Başlangıç Seviye Eğitimi Hafta #1</vt:lpstr>
      <vt:lpstr>Ders Müfredatı</vt:lpstr>
      <vt:lpstr>Gerekli Ortamların Kurulması</vt:lpstr>
      <vt:lpstr>Gerekli Ortamların Kurulması</vt:lpstr>
      <vt:lpstr>Neden Java?</vt:lpstr>
      <vt:lpstr>Neden Java?</vt:lpstr>
      <vt:lpstr>IntelliJ Idea ile Proje Oluşturmak</vt:lpstr>
      <vt:lpstr>IntelliJ Idea ile Proje Oluşturmak</vt:lpstr>
      <vt:lpstr>IntelliJ Idea ile Proje Oluşturmak</vt:lpstr>
      <vt:lpstr>Java ile Hello World</vt:lpstr>
      <vt:lpstr>Main Methodu</vt:lpstr>
      <vt:lpstr>System.out.println()</vt:lpstr>
      <vt:lpstr>Println() ile Print() farkı</vt:lpstr>
      <vt:lpstr>Yorum Satırları</vt:lpstr>
      <vt:lpstr>Java Veri Türleri</vt:lpstr>
      <vt:lpstr>Bir Veri Tanımlama</vt:lpstr>
      <vt:lpstr>Bir Veri Tanımlama</vt:lpstr>
      <vt:lpstr>Bir Veri Tanımlama</vt:lpstr>
      <vt:lpstr>Diğer Veri Türleri</vt:lpstr>
      <vt:lpstr>Veri Dönüşümü</vt:lpstr>
      <vt:lpstr>Veri Dönüşümü</vt:lpstr>
      <vt:lpstr>Java Operatörler</vt:lpstr>
      <vt:lpstr>Java Strings</vt:lpstr>
      <vt:lpstr>Java Strings</vt:lpstr>
      <vt:lpstr>Java Strings</vt:lpstr>
      <vt:lpstr>Java Matematik İşlemleri</vt:lpstr>
      <vt:lpstr>Java Booleans</vt:lpstr>
      <vt:lpstr>Java Booleans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Başlangıç Seviye Eğitimi Hafta #1</dc:title>
  <dc:creator>Ahmet Buğra Yiğiter</dc:creator>
  <cp:lastModifiedBy>Ahmet Buğra Yiğiter</cp:lastModifiedBy>
  <cp:revision>13</cp:revision>
  <dcterms:created xsi:type="dcterms:W3CDTF">2020-10-21T08:29:50Z</dcterms:created>
  <dcterms:modified xsi:type="dcterms:W3CDTF">2020-10-24T08:27:02Z</dcterms:modified>
</cp:coreProperties>
</file>