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85" r:id="rId2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363B4E-AC46-4DCF-B91D-BB6898E7B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35B2BAB-9B64-470B-96B1-4CE292E7C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7A84EEF-7754-4B4C-BF50-A727627F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9413-B137-476A-AD33-36A8E9EB9DD2}" type="datetimeFigureOut">
              <a:rPr lang="tr-TR" smtClean="0"/>
              <a:t>30.10.2020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DD5C164-2DFD-47FB-9886-1A953D1B2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7A9E501-9241-4E1B-9904-850D10A19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AC40-E0EB-4CDE-AC69-B84ACB9060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111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FF9FE3-02B1-43C4-9E54-A71D56554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024E57A-8627-4809-8370-4F782B0D4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F7ED745-CE9C-45B1-A9FE-82D1B7544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9413-B137-476A-AD33-36A8E9EB9DD2}" type="datetimeFigureOut">
              <a:rPr lang="tr-TR" smtClean="0"/>
              <a:t>30.10.2020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DFD01C2-52A6-48D3-80F6-437027BD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4A0733C-A878-47E4-AD61-DE6C8854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AC40-E0EB-4CDE-AC69-B84ACB9060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998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7DF6AC8B-CD30-4F08-AEB4-91C5AC163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63256D6-6D6C-40BB-91CF-84537DB1A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CC06BC2-BAFC-4318-85A6-78BB6EFA6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9413-B137-476A-AD33-36A8E9EB9DD2}" type="datetimeFigureOut">
              <a:rPr lang="tr-TR" smtClean="0"/>
              <a:t>30.10.2020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75D687C-06E1-4FDB-948B-7C0CAC7B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F6F40FF-2795-4DBD-BB32-4D6A7C52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AC40-E0EB-4CDE-AC69-B84ACB9060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712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AD510BF-325D-4CB7-B125-67956DCB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DFB2B3B-0C6B-4F85-93B1-89CEF43F4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F8B17F6-50B7-4C34-B19C-8F9BE4101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9413-B137-476A-AD33-36A8E9EB9DD2}" type="datetimeFigureOut">
              <a:rPr lang="tr-TR" smtClean="0"/>
              <a:t>30.10.2020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09A3CF2-A0C9-4D40-844C-4F72187C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8216BF5-2835-4CE7-8D86-A79B37E4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AC40-E0EB-4CDE-AC69-B84ACB9060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174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063DE9-CFC3-48DC-83B0-2FFE001CA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2A5B156-2358-4BA2-86D4-13D06DC58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A4583DB-280E-48AC-8578-371D0D0F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9413-B137-476A-AD33-36A8E9EB9DD2}" type="datetimeFigureOut">
              <a:rPr lang="tr-TR" smtClean="0"/>
              <a:t>30.10.2020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ABBA1CD-1DCD-49E0-A72B-09A322E0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F13BE2B-B8F3-444C-AD6A-7A6716127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AC40-E0EB-4CDE-AC69-B84ACB9060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34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0D817B-6523-4F2A-AA1F-6103E4C90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364913F-9A85-409F-BE0C-B76FFFDD3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210EBB2-EF36-4D8C-90C0-435092CE3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25ABCAC-ED19-4060-A347-52E01B08A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9413-B137-476A-AD33-36A8E9EB9DD2}" type="datetimeFigureOut">
              <a:rPr lang="tr-TR" smtClean="0"/>
              <a:t>30.10.2020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2FFD4FE-262B-4479-AC3D-5498E3CB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C094ABE-A448-45CD-B5C6-F1005A6E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AC40-E0EB-4CDE-AC69-B84ACB9060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028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0847A5-A36F-4F6B-A3EA-51939782A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461208B-71CD-4B6A-A4D8-052F2867C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267D3EB-E296-4CAF-B273-8C9F59495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E6830F36-3F99-4585-9E69-96BF47EAA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617280C7-4F6A-4E76-8274-671B545E6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60013980-BD6E-4495-AFF9-3CECBDB8F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9413-B137-476A-AD33-36A8E9EB9DD2}" type="datetimeFigureOut">
              <a:rPr lang="tr-TR" smtClean="0"/>
              <a:t>30.10.2020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3629039-21D3-42FC-99F2-F61A317B4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3AA0E1DA-2D18-453E-9B1F-58904618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AC40-E0EB-4CDE-AC69-B84ACB9060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15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BD436C-EA3C-48CE-8F49-89B12681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E60E8513-F656-47CB-849A-5DCB15AE4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9413-B137-476A-AD33-36A8E9EB9DD2}" type="datetimeFigureOut">
              <a:rPr lang="tr-TR" smtClean="0"/>
              <a:t>30.10.2020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21EF067-27AF-4471-A6AC-11F1407C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F88C774-5371-4D6E-B651-F83166888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AC40-E0EB-4CDE-AC69-B84ACB9060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1388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9FE14FB8-F15B-4356-AB33-0CE2BAF32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9413-B137-476A-AD33-36A8E9EB9DD2}" type="datetimeFigureOut">
              <a:rPr lang="tr-TR" smtClean="0"/>
              <a:t>30.10.2020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221E45A-7FAB-460C-8B26-BDE38C0A6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5913142-030C-4C3C-A427-620D3D0B5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AC40-E0EB-4CDE-AC69-B84ACB9060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1487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2435BE5-F48C-428F-9572-244175C90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2F3D8E3-8549-40EA-9654-0AAC93029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E84BE66-245B-41D4-9960-E8EB8C465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1A4ECAA-F100-432E-AAFE-9140FD893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9413-B137-476A-AD33-36A8E9EB9DD2}" type="datetimeFigureOut">
              <a:rPr lang="tr-TR" smtClean="0"/>
              <a:t>30.10.2020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73F3117-A43C-4949-A65F-4991F1004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58D64B1-1846-423F-8E60-3E63409E4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AC40-E0EB-4CDE-AC69-B84ACB9060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132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25212D-3F98-4A85-93A9-BA241F039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44B8FA6C-CDA2-4878-A844-26B0E51FB5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D956A16-5ABB-4D7C-8B4B-5ECB7BC83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4A60180-ED16-4AB8-91E0-D4658D083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9413-B137-476A-AD33-36A8E9EB9DD2}" type="datetimeFigureOut">
              <a:rPr lang="tr-TR" smtClean="0"/>
              <a:t>30.10.2020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E27B270-6245-496E-9EBB-E21B08559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94EC861-A854-49A0-985F-986C6535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AC40-E0EB-4CDE-AC69-B84ACB9060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27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955C7E2-0CC4-4DC6-9543-77E0FDAB8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6D928AB-861D-4CB1-AA7D-42691C7FB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331D52A-B483-4701-9057-074F85CF3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89413-B137-476A-AD33-36A8E9EB9DD2}" type="datetimeFigureOut">
              <a:rPr lang="tr-TR" smtClean="0"/>
              <a:t>30.10.2020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8491C24-DB49-4155-A959-4E107491A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2BA27E5-33A6-483B-BE14-DF0257180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CAC40-E0EB-4CDE-AC69-B84ACB9060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613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EE49E3-E1F3-4957-AE64-6F8A06A314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>
                <a:latin typeface="Agency FB" panose="020B0503020202020204" pitchFamily="34" charset="0"/>
              </a:rPr>
              <a:t>Java Başlangıç Seviye Eğitimi</a:t>
            </a:r>
            <a:br>
              <a:rPr lang="tr-TR" dirty="0">
                <a:latin typeface="Agency FB" panose="020B0503020202020204" pitchFamily="34" charset="0"/>
              </a:rPr>
            </a:br>
            <a:r>
              <a:rPr lang="tr-TR" dirty="0">
                <a:latin typeface="Agency FB" panose="020B0503020202020204" pitchFamily="34" charset="0"/>
              </a:rPr>
              <a:t>Hafta #2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1B83B23-CD12-4B20-A554-31B5BF889CB9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B9379C80-109E-4AF9-8035-C58D1FB2E1B3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CFD421A8-3040-4591-A549-F36E8ACDA13A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26E8C503-1538-48C4-9A9D-3122388E3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02" y="3731936"/>
            <a:ext cx="11289119" cy="117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99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latin typeface="Agency FB" panose="020B0503020202020204" pitchFamily="34" charset="0"/>
              </a:rPr>
              <a:t>Kısa </a:t>
            </a:r>
            <a:r>
              <a:rPr lang="tr-TR" dirty="0" err="1">
                <a:latin typeface="Agency FB" panose="020B0503020202020204" pitchFamily="34" charset="0"/>
              </a:rPr>
              <a:t>If</a:t>
            </a:r>
            <a:r>
              <a:rPr lang="tr-TR" dirty="0">
                <a:latin typeface="Agency FB" panose="020B0503020202020204" pitchFamily="34" charset="0"/>
              </a:rPr>
              <a:t>-Else İfadeleri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61F9F349-E667-4B8D-BA68-317C36CF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938"/>
            <a:ext cx="10515600" cy="4351338"/>
          </a:xfrm>
        </p:spPr>
        <p:txBody>
          <a:bodyPr>
            <a:normAutofit/>
          </a:bodyPr>
          <a:lstStyle/>
          <a:p>
            <a:r>
              <a:rPr lang="tr-TR" dirty="0" err="1">
                <a:latin typeface="Agency FB" panose="020B0503020202020204" pitchFamily="34" charset="0"/>
              </a:rPr>
              <a:t>If</a:t>
            </a:r>
            <a:r>
              <a:rPr lang="tr-TR" dirty="0">
                <a:latin typeface="Agency FB" panose="020B0503020202020204" pitchFamily="34" charset="0"/>
              </a:rPr>
              <a:t>-Else ifadelerinin daha kısa bir şekilde yazdığımız bir versiyonu da vardır. Bu versiyonun yalnızca iki ifadeden oluşur.</a:t>
            </a:r>
          </a:p>
          <a:p>
            <a:r>
              <a:rPr lang="tr-TR" dirty="0">
                <a:latin typeface="Agency FB" panose="020B0503020202020204" pitchFamily="34" charset="0"/>
              </a:rPr>
              <a:t>Bunlar : </a:t>
            </a:r>
            <a:r>
              <a:rPr lang="tr-TR" dirty="0" err="1">
                <a:latin typeface="Agency FB" panose="020B0503020202020204" pitchFamily="34" charset="0"/>
              </a:rPr>
              <a:t>If</a:t>
            </a:r>
            <a:r>
              <a:rPr lang="tr-TR" dirty="0">
                <a:latin typeface="Agency FB" panose="020B0503020202020204" pitchFamily="34" charset="0"/>
              </a:rPr>
              <a:t> ve </a:t>
            </a:r>
            <a:r>
              <a:rPr lang="tr-TR" dirty="0" err="1">
                <a:latin typeface="Agency FB" panose="020B0503020202020204" pitchFamily="34" charset="0"/>
              </a:rPr>
              <a:t>Else’dir</a:t>
            </a:r>
            <a:r>
              <a:rPr lang="tr-TR" dirty="0">
                <a:latin typeface="Agency FB" panose="020B0503020202020204" pitchFamily="34" charset="0"/>
              </a:rPr>
              <a:t>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84F0D9F-C51D-480D-A5B9-549150187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508" y="3936607"/>
            <a:ext cx="10942983" cy="474388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expressionTrue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expressionFalse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tr-TR" altLang="tr-T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271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latin typeface="Agency FB" panose="020B0503020202020204" pitchFamily="34" charset="0"/>
              </a:rPr>
              <a:t>Örnekler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C43DC7-FD78-4BC5-957E-6E90B4A964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59404" y="2161786"/>
            <a:ext cx="4051852" cy="628276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time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"Good day."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"Good evening."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tr-TR" altLang="tr-T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01A029-8444-4741-9E54-9E0BAEE70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5883" y="2161786"/>
            <a:ext cx="4346713" cy="628276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time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"Good day."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"Good evening."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tr-TR" altLang="tr-T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0D385FC6-683C-4D3B-B3D4-DA90F7142233}"/>
              </a:ext>
            </a:extLst>
          </p:cNvPr>
          <p:cNvSpPr txBox="1"/>
          <p:nvPr/>
        </p:nvSpPr>
        <p:spPr>
          <a:xfrm>
            <a:off x="92765" y="342900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>
                <a:latin typeface="Agency FB" panose="020B0503020202020204" pitchFamily="34" charset="0"/>
              </a:rPr>
              <a:t>Yukarıdaki örnekte </a:t>
            </a:r>
            <a:r>
              <a:rPr lang="tr-TR" sz="2400" dirty="0" err="1">
                <a:latin typeface="Agency FB" panose="020B0503020202020204" pitchFamily="34" charset="0"/>
              </a:rPr>
              <a:t>if</a:t>
            </a:r>
            <a:r>
              <a:rPr lang="tr-TR" sz="2400" dirty="0">
                <a:latin typeface="Agency FB" panose="020B0503020202020204" pitchFamily="34" charset="0"/>
              </a:rPr>
              <a:t> ve else koşullarını daha önce öğrendiğimiz şekilde yazdık.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B8073C14-88AA-4830-9506-23E636BEDA19}"/>
              </a:ext>
            </a:extLst>
          </p:cNvPr>
          <p:cNvSpPr txBox="1"/>
          <p:nvPr/>
        </p:nvSpPr>
        <p:spPr>
          <a:xfrm>
            <a:off x="6188765" y="342900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>
                <a:latin typeface="Agency FB" panose="020B0503020202020204" pitchFamily="34" charset="0"/>
              </a:rPr>
              <a:t>Yukarıdaki örnekte ise </a:t>
            </a:r>
            <a:r>
              <a:rPr lang="tr-TR" sz="2400" dirty="0" err="1">
                <a:latin typeface="Agency FB" panose="020B0503020202020204" pitchFamily="34" charset="0"/>
              </a:rPr>
              <a:t>if</a:t>
            </a:r>
            <a:r>
              <a:rPr lang="tr-TR" sz="2400" dirty="0">
                <a:latin typeface="Agency FB" panose="020B0503020202020204" pitchFamily="34" charset="0"/>
              </a:rPr>
              <a:t> ve else ifadesini tek </a:t>
            </a:r>
            <a:r>
              <a:rPr lang="tr-TR" sz="2400" dirty="0" err="1">
                <a:latin typeface="Agency FB" panose="020B0503020202020204" pitchFamily="34" charset="0"/>
              </a:rPr>
              <a:t>string</a:t>
            </a:r>
            <a:r>
              <a:rPr lang="tr-TR" sz="2400" dirty="0">
                <a:latin typeface="Agency FB" panose="020B0503020202020204" pitchFamily="34" charset="0"/>
              </a:rPr>
              <a:t> içerisinde değer dönecek şekilde kısalttık ve bu </a:t>
            </a:r>
            <a:r>
              <a:rPr lang="tr-TR" sz="2400" dirty="0" err="1">
                <a:latin typeface="Agency FB" panose="020B0503020202020204" pitchFamily="34" charset="0"/>
              </a:rPr>
              <a:t>String’i</a:t>
            </a:r>
            <a:r>
              <a:rPr lang="tr-TR" sz="2400" dirty="0">
                <a:latin typeface="Agency FB" panose="020B0503020202020204" pitchFamily="34" charset="0"/>
              </a:rPr>
              <a:t> </a:t>
            </a:r>
            <a:r>
              <a:rPr lang="tr-TR" sz="2400" dirty="0" err="1">
                <a:latin typeface="Agency FB" panose="020B0503020202020204" pitchFamily="34" charset="0"/>
              </a:rPr>
              <a:t>System.out.println</a:t>
            </a:r>
            <a:r>
              <a:rPr lang="tr-TR" sz="2400" dirty="0">
                <a:latin typeface="Agency FB" panose="020B0503020202020204" pitchFamily="34" charset="0"/>
              </a:rPr>
              <a:t> şeklinde bastırdık.</a:t>
            </a:r>
          </a:p>
        </p:txBody>
      </p:sp>
    </p:spTree>
    <p:extLst>
      <p:ext uri="{BB962C8B-B14F-4D97-AF65-F5344CB8AC3E}">
        <p14:creationId xmlns:p14="http://schemas.microsoft.com/office/powerpoint/2010/main" val="2591503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latin typeface="Agency FB" panose="020B0503020202020204" pitchFamily="34" charset="0"/>
              </a:rPr>
              <a:t>Java Switch-Case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61F9F349-E667-4B8D-BA68-317C36CF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70" y="1668863"/>
            <a:ext cx="10515600" cy="4351338"/>
          </a:xfrm>
        </p:spPr>
        <p:txBody>
          <a:bodyPr>
            <a:normAutofit/>
          </a:bodyPr>
          <a:lstStyle/>
          <a:p>
            <a:r>
              <a:rPr lang="tr-TR" dirty="0">
                <a:latin typeface="Agency FB" panose="020B0503020202020204" pitchFamily="34" charset="0"/>
              </a:rPr>
              <a:t>Yürütülecek birçok kod bloğundan birini seçmek için </a:t>
            </a:r>
            <a:r>
              <a:rPr lang="tr-TR" dirty="0" err="1">
                <a:latin typeface="Agency FB" panose="020B0503020202020204" pitchFamily="34" charset="0"/>
              </a:rPr>
              <a:t>switch</a:t>
            </a:r>
            <a:r>
              <a:rPr lang="tr-TR" dirty="0">
                <a:latin typeface="Agency FB" panose="020B0503020202020204" pitchFamily="34" charset="0"/>
              </a:rPr>
              <a:t> deyimini kullanın.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757385-39FA-475F-8247-79710455A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965" y="3218693"/>
            <a:ext cx="9750287" cy="474388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tr-TR" altLang="tr-T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503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latin typeface="Agency FB" panose="020B0503020202020204" pitchFamily="34" charset="0"/>
              </a:rPr>
              <a:t>Nasıl Çalışır?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61F9F349-E667-4B8D-BA68-317C36CF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938"/>
            <a:ext cx="10515600" cy="4351338"/>
          </a:xfrm>
        </p:spPr>
        <p:txBody>
          <a:bodyPr>
            <a:normAutofit/>
          </a:bodyPr>
          <a:lstStyle/>
          <a:p>
            <a:r>
              <a:rPr lang="tr-TR" dirty="0">
                <a:latin typeface="Agency FB" panose="020B0503020202020204" pitchFamily="34" charset="0"/>
              </a:rPr>
              <a:t>Nasıl çalışır:</a:t>
            </a:r>
          </a:p>
          <a:p>
            <a:endParaRPr lang="tr-TR" dirty="0">
              <a:latin typeface="Agency FB" panose="020B0503020202020204" pitchFamily="34" charset="0"/>
            </a:endParaRPr>
          </a:p>
          <a:p>
            <a:r>
              <a:rPr lang="tr-TR" dirty="0">
                <a:latin typeface="Agency FB" panose="020B0503020202020204" pitchFamily="34" charset="0"/>
              </a:rPr>
              <a:t>Switch ifadesi bir kez değerlendirilir.</a:t>
            </a:r>
          </a:p>
          <a:p>
            <a:r>
              <a:rPr lang="tr-TR" dirty="0">
                <a:latin typeface="Agency FB" panose="020B0503020202020204" pitchFamily="34" charset="0"/>
              </a:rPr>
              <a:t>İfadenin değeri, her bir durumun değerleri ile karşılaştırılır.</a:t>
            </a:r>
          </a:p>
          <a:p>
            <a:r>
              <a:rPr lang="tr-TR" dirty="0">
                <a:latin typeface="Agency FB" panose="020B0503020202020204" pitchFamily="34" charset="0"/>
              </a:rPr>
              <a:t>Bir eşleşme varsa, ilişkili kod bloğu yürütülür.</a:t>
            </a:r>
          </a:p>
        </p:txBody>
      </p:sp>
    </p:spTree>
    <p:extLst>
      <p:ext uri="{BB962C8B-B14F-4D97-AF65-F5344CB8AC3E}">
        <p14:creationId xmlns:p14="http://schemas.microsoft.com/office/powerpoint/2010/main" val="2585198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latin typeface="Agency FB" panose="020B0503020202020204" pitchFamily="34" charset="0"/>
              </a:rPr>
              <a:t>Örnek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63915127-82BA-42AC-9B9B-813C929AE9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MyClass {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args) {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day =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switch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(day) {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System.</a:t>
            </a:r>
            <a:r>
              <a:rPr kumimoji="0" lang="tr-TR" altLang="tr-TR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"Monday"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break;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case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System.</a:t>
            </a:r>
            <a:r>
              <a:rPr kumimoji="0" lang="tr-TR" altLang="tr-TR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"Tuesday"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break;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case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System.</a:t>
            </a:r>
            <a:r>
              <a:rPr kumimoji="0" lang="tr-TR" altLang="tr-TR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"Wednesday"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break;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case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System.</a:t>
            </a:r>
            <a:r>
              <a:rPr kumimoji="0" lang="tr-TR" altLang="tr-TR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"Thursday"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break;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case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System.</a:t>
            </a:r>
            <a:r>
              <a:rPr kumimoji="0" lang="tr-TR" altLang="tr-TR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"Friday"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break;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case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6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System.</a:t>
            </a:r>
            <a:r>
              <a:rPr kumimoji="0" lang="tr-TR" altLang="tr-TR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"Saturday"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break;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case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7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System.</a:t>
            </a:r>
            <a:r>
              <a:rPr kumimoji="0" lang="tr-TR" altLang="tr-TR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"Sunday"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break;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159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latin typeface="Agency FB" panose="020B0503020202020204" pitchFamily="34" charset="0"/>
              </a:rPr>
              <a:t>Break Anahtar Kelimesi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61F9F349-E667-4B8D-BA68-317C36CF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938"/>
            <a:ext cx="10515600" cy="4351338"/>
          </a:xfrm>
        </p:spPr>
        <p:txBody>
          <a:bodyPr/>
          <a:lstStyle/>
          <a:p>
            <a:r>
              <a:rPr lang="tr-TR" dirty="0">
                <a:latin typeface="Agency FB" panose="020B0503020202020204" pitchFamily="34" charset="0"/>
              </a:rPr>
              <a:t>Break Anahtar Kelimesi</a:t>
            </a:r>
          </a:p>
          <a:p>
            <a:pPr marL="0" indent="0">
              <a:buNone/>
            </a:pPr>
            <a:endParaRPr lang="tr-TR" dirty="0">
              <a:latin typeface="Agency FB" panose="020B0503020202020204" pitchFamily="34" charset="0"/>
            </a:endParaRPr>
          </a:p>
          <a:p>
            <a:r>
              <a:rPr lang="tr-TR" dirty="0">
                <a:latin typeface="Agency FB" panose="020B0503020202020204" pitchFamily="34" charset="0"/>
              </a:rPr>
              <a:t>Java bir break anahtar sözcüğüne ulaştığında, anahtar bloğunun dışına çıkar.</a:t>
            </a:r>
          </a:p>
          <a:p>
            <a:r>
              <a:rPr lang="tr-TR" dirty="0">
                <a:latin typeface="Agency FB" panose="020B0503020202020204" pitchFamily="34" charset="0"/>
              </a:rPr>
              <a:t>Bu, blok içinde daha fazla kod ve durum testinin yürütülmesini durduracaktır.</a:t>
            </a:r>
          </a:p>
          <a:p>
            <a:endParaRPr lang="tr-TR" sz="2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927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>
                <a:latin typeface="Agency FB" panose="020B0503020202020204" pitchFamily="34" charset="0"/>
              </a:rPr>
              <a:t>Default</a:t>
            </a:r>
            <a:r>
              <a:rPr lang="tr-TR" dirty="0">
                <a:latin typeface="Agency FB" panose="020B0503020202020204" pitchFamily="34" charset="0"/>
              </a:rPr>
              <a:t> Anahtar Kelimesi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61F9F349-E667-4B8D-BA68-317C36CF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938"/>
            <a:ext cx="10515600" cy="4351338"/>
          </a:xfrm>
        </p:spPr>
        <p:txBody>
          <a:bodyPr>
            <a:normAutofit/>
          </a:bodyPr>
          <a:lstStyle/>
          <a:p>
            <a:r>
              <a:rPr lang="tr-TR" dirty="0" err="1">
                <a:latin typeface="Agency FB" panose="020B0503020202020204" pitchFamily="34" charset="0"/>
              </a:rPr>
              <a:t>Case’lerin</a:t>
            </a:r>
            <a:r>
              <a:rPr lang="tr-TR" dirty="0">
                <a:latin typeface="Agency FB" panose="020B0503020202020204" pitchFamily="34" charset="0"/>
              </a:rPr>
              <a:t> hiçbirinde istediğimiz </a:t>
            </a:r>
            <a:r>
              <a:rPr lang="tr-TR" dirty="0" err="1">
                <a:latin typeface="Agency FB" panose="020B0503020202020204" pitchFamily="34" charset="0"/>
              </a:rPr>
              <a:t>statement</a:t>
            </a:r>
            <a:r>
              <a:rPr lang="tr-TR" dirty="0">
                <a:latin typeface="Agency FB" panose="020B0503020202020204" pitchFamily="34" charset="0"/>
              </a:rPr>
              <a:t> yoksa </a:t>
            </a:r>
            <a:r>
              <a:rPr lang="tr-TR" dirty="0" err="1">
                <a:latin typeface="Agency FB" panose="020B0503020202020204" pitchFamily="34" charset="0"/>
              </a:rPr>
              <a:t>default</a:t>
            </a:r>
            <a:r>
              <a:rPr lang="tr-TR" dirty="0">
                <a:latin typeface="Agency FB" panose="020B0503020202020204" pitchFamily="34" charset="0"/>
              </a:rPr>
              <a:t> kısmı çalışır.</a:t>
            </a:r>
          </a:p>
          <a:p>
            <a:r>
              <a:rPr lang="tr-TR" dirty="0">
                <a:latin typeface="Agency FB" panose="020B0503020202020204" pitchFamily="34" charset="0"/>
              </a:rPr>
              <a:t>Bu kısım Switch Case ifadesinin sonunda yer alır.</a:t>
            </a:r>
          </a:p>
        </p:txBody>
      </p:sp>
    </p:spTree>
    <p:extLst>
      <p:ext uri="{BB962C8B-B14F-4D97-AF65-F5344CB8AC3E}">
        <p14:creationId xmlns:p14="http://schemas.microsoft.com/office/powerpoint/2010/main" val="62685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latin typeface="Agency FB" panose="020B0503020202020204" pitchFamily="34" charset="0"/>
              </a:rPr>
              <a:t>Örnek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D7276DD-3CCD-4251-B046-FC397B1A55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60538"/>
            <a:ext cx="10515600" cy="435133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MyClass {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args) {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day =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switch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(day) {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6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System.</a:t>
            </a:r>
            <a:r>
              <a:rPr kumimoji="0" lang="tr-TR" altLang="tr-TR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"Today is Saturday"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break;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case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7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System.</a:t>
            </a:r>
            <a:r>
              <a:rPr kumimoji="0" lang="tr-TR" altLang="tr-TR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"Today is Sunday"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break;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default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System.</a:t>
            </a:r>
            <a:r>
              <a:rPr kumimoji="0" lang="tr-TR" altLang="tr-TR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"Looking forward to the Weekend"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762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61F9F349-E667-4B8D-BA68-317C36CF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965" y="14280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tr-TR" sz="4800" dirty="0">
              <a:latin typeface="Agency FB" panose="020B0503020202020204" pitchFamily="34" charset="0"/>
            </a:endParaRPr>
          </a:p>
          <a:p>
            <a:pPr marL="0" indent="0" algn="ctr">
              <a:buNone/>
            </a:pPr>
            <a:r>
              <a:rPr lang="tr-TR" sz="4800" dirty="0">
                <a:latin typeface="Agency FB" panose="020B0503020202020204" pitchFamily="34" charset="0"/>
              </a:rPr>
              <a:t>Şimdi </a:t>
            </a:r>
            <a:r>
              <a:rPr lang="tr-TR" sz="4800" dirty="0" err="1">
                <a:latin typeface="Agency FB" panose="020B0503020202020204" pitchFamily="34" charset="0"/>
              </a:rPr>
              <a:t>IDE’miz</a:t>
            </a:r>
            <a:r>
              <a:rPr lang="tr-TR" sz="4800" dirty="0">
                <a:latin typeface="Agency FB" panose="020B0503020202020204" pitchFamily="34" charset="0"/>
              </a:rPr>
              <a:t> üzerinden detaylı örnekler yapalım!</a:t>
            </a:r>
          </a:p>
          <a:p>
            <a:pPr marL="0" indent="0" algn="ctr">
              <a:buNone/>
            </a:pPr>
            <a:r>
              <a:rPr lang="tr-TR" sz="4800" dirty="0">
                <a:latin typeface="Agency FB" panose="020B0503020202020204" pitchFamily="34" charset="0"/>
              </a:rPr>
              <a:t>(Bu ve bundan sonraki haftalar IDE üzerinden daha fazla örnek yapılacak.)</a:t>
            </a:r>
          </a:p>
        </p:txBody>
      </p:sp>
    </p:spTree>
    <p:extLst>
      <p:ext uri="{BB962C8B-B14F-4D97-AF65-F5344CB8AC3E}">
        <p14:creationId xmlns:p14="http://schemas.microsoft.com/office/powerpoint/2010/main" val="1192701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61F9F349-E667-4B8D-BA68-317C36CF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tr-TR" dirty="0"/>
          </a:p>
          <a:p>
            <a:pPr marL="0" indent="0" algn="ctr">
              <a:buNone/>
            </a:pPr>
            <a:endParaRPr lang="tr-TR" dirty="0"/>
          </a:p>
          <a:p>
            <a:pPr marL="0" indent="0" algn="ctr">
              <a:buNone/>
            </a:pPr>
            <a:r>
              <a:rPr lang="tr-TR" sz="4800" dirty="0">
                <a:latin typeface="Agency FB" panose="020B0503020202020204" pitchFamily="34" charset="0"/>
              </a:rPr>
              <a:t>Dinlediğiniz için çok teşekkürler</a:t>
            </a:r>
          </a:p>
          <a:p>
            <a:pPr marL="0" indent="0" algn="ctr">
              <a:buNone/>
            </a:pPr>
            <a:r>
              <a:rPr lang="tr-TR" sz="4800" dirty="0">
                <a:latin typeface="Agency FB" panose="020B0503020202020204" pitchFamily="34" charset="0"/>
              </a:rPr>
              <a:t>Gelecek derslerde görüşmek üzere!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31387C-7E6E-463F-A95F-ED32351FB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39" y="4267842"/>
            <a:ext cx="11289119" cy="117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58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latin typeface="Agency FB" panose="020B0503020202020204" pitchFamily="34" charset="0"/>
              </a:rPr>
              <a:t>Java Koşullu İfadeler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61F9F349-E667-4B8D-BA68-317C36CF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938"/>
            <a:ext cx="10515600" cy="4351338"/>
          </a:xfrm>
        </p:spPr>
        <p:txBody>
          <a:bodyPr>
            <a:normAutofit/>
          </a:bodyPr>
          <a:lstStyle/>
          <a:p>
            <a:r>
              <a:rPr lang="tr-TR" sz="2400" dirty="0">
                <a:latin typeface="Agency FB" panose="020B0503020202020204" pitchFamily="34" charset="0"/>
              </a:rPr>
              <a:t>Java, matematikteki mantıksal koşulları destekler:</a:t>
            </a:r>
          </a:p>
          <a:p>
            <a:endParaRPr lang="tr-TR" sz="2400" dirty="0">
              <a:latin typeface="Agency FB" panose="020B0503020202020204" pitchFamily="34" charset="0"/>
            </a:endParaRPr>
          </a:p>
          <a:p>
            <a:r>
              <a:rPr lang="tr-TR" sz="2400" dirty="0">
                <a:latin typeface="Agency FB" panose="020B0503020202020204" pitchFamily="34" charset="0"/>
              </a:rPr>
              <a:t>Küçüktür: a &lt;b</a:t>
            </a:r>
          </a:p>
          <a:p>
            <a:r>
              <a:rPr lang="tr-TR" sz="2400" dirty="0">
                <a:latin typeface="Agency FB" panose="020B0503020202020204" pitchFamily="34" charset="0"/>
              </a:rPr>
              <a:t>Küçüktür veya eşittir: a &lt;= b</a:t>
            </a:r>
          </a:p>
          <a:p>
            <a:r>
              <a:rPr lang="tr-TR" sz="2400" dirty="0">
                <a:latin typeface="Agency FB" panose="020B0503020202020204" pitchFamily="34" charset="0"/>
              </a:rPr>
              <a:t>Şundan büyük: a&gt; b</a:t>
            </a:r>
          </a:p>
          <a:p>
            <a:r>
              <a:rPr lang="tr-TR" sz="2400" dirty="0">
                <a:latin typeface="Agency FB" panose="020B0503020202020204" pitchFamily="34" charset="0"/>
              </a:rPr>
              <a:t>Büyük veya eşit: a&gt; = b</a:t>
            </a:r>
          </a:p>
          <a:p>
            <a:r>
              <a:rPr lang="tr-TR" sz="2400" dirty="0">
                <a:latin typeface="Agency FB" panose="020B0503020202020204" pitchFamily="34" charset="0"/>
              </a:rPr>
              <a:t>A == b'ye eşit</a:t>
            </a:r>
          </a:p>
          <a:p>
            <a:r>
              <a:rPr lang="tr-TR" sz="2400" dirty="0">
                <a:latin typeface="Agency FB" panose="020B0503020202020204" pitchFamily="34" charset="0"/>
              </a:rPr>
              <a:t>Eşit Değil: a! = B</a:t>
            </a:r>
          </a:p>
          <a:p>
            <a:r>
              <a:rPr lang="tr-TR" sz="2400" dirty="0">
                <a:latin typeface="Agency FB" panose="020B0503020202020204" pitchFamily="34" charset="0"/>
              </a:rPr>
              <a:t>Bu koşulları, farklı kararlar için farklı eylemler gerçekleştirmek için kullanabilirsiniz</a:t>
            </a:r>
            <a:r>
              <a:rPr lang="tr-TR" sz="2000" dirty="0">
                <a:latin typeface="Agency FB" panose="020B0503020202020204" pitchFamily="34" charset="0"/>
              </a:rPr>
              <a:t>.</a:t>
            </a:r>
          </a:p>
          <a:p>
            <a:pPr marL="0" indent="0">
              <a:buNone/>
            </a:pPr>
            <a:endParaRPr lang="tr-TR" sz="2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979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latin typeface="Agency FB" panose="020B0503020202020204" pitchFamily="34" charset="0"/>
              </a:rPr>
              <a:t>Java Koşullu İfadeler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61F9F349-E667-4B8D-BA68-317C36CF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938"/>
            <a:ext cx="10515600" cy="4351338"/>
          </a:xfrm>
        </p:spPr>
        <p:txBody>
          <a:bodyPr>
            <a:normAutofit/>
          </a:bodyPr>
          <a:lstStyle/>
          <a:p>
            <a:r>
              <a:rPr lang="tr-TR" dirty="0">
                <a:latin typeface="Agency FB" panose="020B0503020202020204" pitchFamily="34" charset="0"/>
              </a:rPr>
              <a:t>Java aşağıdaki koşullu ifadelere sahiptir:</a:t>
            </a:r>
          </a:p>
          <a:p>
            <a:endParaRPr lang="tr-TR" dirty="0">
              <a:latin typeface="Agency FB" panose="020B0503020202020204" pitchFamily="34" charset="0"/>
            </a:endParaRPr>
          </a:p>
          <a:p>
            <a:r>
              <a:rPr lang="tr-TR" dirty="0">
                <a:latin typeface="Agency FB" panose="020B0503020202020204" pitchFamily="34" charset="0"/>
              </a:rPr>
              <a:t>Belirtilen bir koşul doğruysa yürütülecek bir kod bloğu belirtmek için </a:t>
            </a:r>
            <a:r>
              <a:rPr lang="tr-TR" dirty="0" err="1">
                <a:latin typeface="Agency FB" panose="020B0503020202020204" pitchFamily="34" charset="0"/>
              </a:rPr>
              <a:t>if</a:t>
            </a:r>
            <a:r>
              <a:rPr lang="tr-TR" dirty="0">
                <a:latin typeface="Agency FB" panose="020B0503020202020204" pitchFamily="34" charset="0"/>
              </a:rPr>
              <a:t> kullanın.</a:t>
            </a:r>
          </a:p>
          <a:p>
            <a:r>
              <a:rPr lang="tr-TR" dirty="0">
                <a:latin typeface="Agency FB" panose="020B0503020202020204" pitchFamily="34" charset="0"/>
              </a:rPr>
              <a:t>Aynı koşul yanlışsa yürütülecek bir kod bloğu belirtmek için </a:t>
            </a:r>
            <a:r>
              <a:rPr lang="tr-TR" dirty="0" err="1">
                <a:latin typeface="Agency FB" panose="020B0503020202020204" pitchFamily="34" charset="0"/>
              </a:rPr>
              <a:t>else'i</a:t>
            </a:r>
            <a:r>
              <a:rPr lang="tr-TR" dirty="0">
                <a:latin typeface="Agency FB" panose="020B0503020202020204" pitchFamily="34" charset="0"/>
              </a:rPr>
              <a:t> kullanın.</a:t>
            </a:r>
          </a:p>
          <a:p>
            <a:r>
              <a:rPr lang="tr-TR" dirty="0">
                <a:latin typeface="Agency FB" panose="020B0503020202020204" pitchFamily="34" charset="0"/>
              </a:rPr>
              <a:t>İlk koşul yanlışsa, test edilecek yeni bir koşul belirtmek için else </a:t>
            </a:r>
            <a:r>
              <a:rPr lang="tr-TR" dirty="0" err="1">
                <a:latin typeface="Agency FB" panose="020B0503020202020204" pitchFamily="34" charset="0"/>
              </a:rPr>
              <a:t>if’i</a:t>
            </a:r>
            <a:r>
              <a:rPr lang="tr-TR" dirty="0">
                <a:latin typeface="Agency FB" panose="020B0503020202020204" pitchFamily="34" charset="0"/>
              </a:rPr>
              <a:t> kullanın.</a:t>
            </a:r>
          </a:p>
          <a:p>
            <a:r>
              <a:rPr lang="tr-TR" dirty="0">
                <a:latin typeface="Agency FB" panose="020B0503020202020204" pitchFamily="34" charset="0"/>
              </a:rPr>
              <a:t>Yürütülecek birçok alternatif kod bloğu belirtmek için </a:t>
            </a:r>
            <a:r>
              <a:rPr lang="tr-TR" dirty="0" err="1">
                <a:latin typeface="Agency FB" panose="020B0503020202020204" pitchFamily="34" charset="0"/>
              </a:rPr>
              <a:t>Switch’i</a:t>
            </a:r>
            <a:r>
              <a:rPr lang="tr-TR" dirty="0">
                <a:latin typeface="Agency FB" panose="020B0503020202020204" pitchFamily="34" charset="0"/>
              </a:rPr>
              <a:t> kullanın</a:t>
            </a:r>
          </a:p>
        </p:txBody>
      </p:sp>
    </p:spTree>
    <p:extLst>
      <p:ext uri="{BB962C8B-B14F-4D97-AF65-F5344CB8AC3E}">
        <p14:creationId xmlns:p14="http://schemas.microsoft.com/office/powerpoint/2010/main" val="690124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>
                <a:latin typeface="Agency FB" panose="020B0503020202020204" pitchFamily="34" charset="0"/>
              </a:rPr>
              <a:t>If</a:t>
            </a:r>
            <a:r>
              <a:rPr lang="tr-TR" dirty="0">
                <a:latin typeface="Agency FB" panose="020B0503020202020204" pitchFamily="34" charset="0"/>
              </a:rPr>
              <a:t> Koşul İfadesi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45B7CA-F6CE-4004-86CA-ECA2876346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85221" y="3191806"/>
            <a:ext cx="6821557" cy="474388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be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executed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is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tr-TR" altLang="tr-T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A6B05D14-D1B9-4554-8217-C795EFFC15A2}"/>
              </a:ext>
            </a:extLst>
          </p:cNvPr>
          <p:cNvSpPr txBox="1"/>
          <p:nvPr/>
        </p:nvSpPr>
        <p:spPr>
          <a:xfrm>
            <a:off x="1689651" y="2055813"/>
            <a:ext cx="88126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800" dirty="0">
                <a:latin typeface="Agency FB" panose="020B0503020202020204" pitchFamily="34" charset="0"/>
              </a:rPr>
              <a:t>Bir koşul doğruysa yürütülecek olan Java kodu bloğunu belirtmek için </a:t>
            </a:r>
            <a:r>
              <a:rPr lang="tr-TR" sz="2800" dirty="0" err="1">
                <a:latin typeface="Agency FB" panose="020B0503020202020204" pitchFamily="34" charset="0"/>
              </a:rPr>
              <a:t>if</a:t>
            </a:r>
            <a:r>
              <a:rPr lang="tr-TR" sz="2800" dirty="0">
                <a:latin typeface="Agency FB" panose="020B0503020202020204" pitchFamily="34" charset="0"/>
              </a:rPr>
              <a:t> ifadesini kullanın</a:t>
            </a:r>
            <a:r>
              <a:rPr lang="tr-TR" dirty="0">
                <a:latin typeface="Agency FB" panose="020B05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440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latin typeface="Agency FB" panose="020B0503020202020204" pitchFamily="34" charset="0"/>
              </a:rPr>
              <a:t>Örnekler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6D74A7-D9B0-4158-8BB7-FBE931729F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9945" y="1731311"/>
            <a:ext cx="5671930" cy="474388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"20 is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greater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than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 18"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tr-TR" altLang="tr-T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FF8D9A75-7DB1-4CCB-BCB9-B10D866D0D44}"/>
              </a:ext>
            </a:extLst>
          </p:cNvPr>
          <p:cNvSpPr txBox="1"/>
          <p:nvPr/>
        </p:nvSpPr>
        <p:spPr>
          <a:xfrm>
            <a:off x="529702" y="2347030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800" dirty="0">
                <a:latin typeface="Agency FB" panose="020B0503020202020204" pitchFamily="34" charset="0"/>
              </a:rPr>
              <a:t>Yukarıdaki örnekte, 20'nin 18'den büyük olup olmadığını bulmak için iki değeri test ediyoruz. Koşul doğruysa :</a:t>
            </a:r>
          </a:p>
          <a:p>
            <a:r>
              <a:rPr lang="tr-TR" sz="2800" dirty="0">
                <a:latin typeface="Agency FB" panose="020B0503020202020204" pitchFamily="34" charset="0"/>
              </a:rPr>
              <a:t>	20 is </a:t>
            </a:r>
            <a:r>
              <a:rPr lang="tr-TR" sz="2800" dirty="0" err="1">
                <a:latin typeface="Agency FB" panose="020B0503020202020204" pitchFamily="34" charset="0"/>
              </a:rPr>
              <a:t>greater</a:t>
            </a:r>
            <a:r>
              <a:rPr lang="tr-TR" sz="2800" dirty="0">
                <a:latin typeface="Agency FB" panose="020B0503020202020204" pitchFamily="34" charset="0"/>
              </a:rPr>
              <a:t> </a:t>
            </a:r>
            <a:r>
              <a:rPr lang="tr-TR" sz="2800" dirty="0" err="1">
                <a:latin typeface="Agency FB" panose="020B0503020202020204" pitchFamily="34" charset="0"/>
              </a:rPr>
              <a:t>than</a:t>
            </a:r>
            <a:r>
              <a:rPr lang="tr-TR" sz="2800" dirty="0">
                <a:latin typeface="Agency FB" panose="020B0503020202020204" pitchFamily="34" charset="0"/>
              </a:rPr>
              <a:t> 18 </a:t>
            </a:r>
          </a:p>
          <a:p>
            <a:r>
              <a:rPr lang="tr-TR" sz="2800" dirty="0">
                <a:latin typeface="Agency FB" panose="020B0503020202020204" pitchFamily="34" charset="0"/>
              </a:rPr>
              <a:t>       yazısını ekranda </a:t>
            </a:r>
            <a:r>
              <a:rPr lang="tr-TR" sz="2800" dirty="0" err="1">
                <a:latin typeface="Agency FB" panose="020B0503020202020204" pitchFamily="34" charset="0"/>
              </a:rPr>
              <a:t>görürürüz</a:t>
            </a:r>
            <a:r>
              <a:rPr lang="tr-TR" sz="2800" dirty="0">
                <a:latin typeface="Agency FB" panose="020B0503020202020204" pitchFamily="34" charset="0"/>
              </a:rPr>
              <a:t>.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7040B85-19D1-43B6-BB7E-A83B4C006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7548" y="1772124"/>
            <a:ext cx="5671930" cy="474388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"x is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greater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than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 y"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tr-TR" altLang="tr-T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5102D634-1D7F-4F29-AD66-E96FCF3C2027}"/>
              </a:ext>
            </a:extLst>
          </p:cNvPr>
          <p:cNvSpPr txBox="1"/>
          <p:nvPr/>
        </p:nvSpPr>
        <p:spPr>
          <a:xfrm>
            <a:off x="6387548" y="2405031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800" dirty="0">
                <a:latin typeface="Agency FB" panose="020B0503020202020204" pitchFamily="34" charset="0"/>
              </a:rPr>
              <a:t>Yukarıdaki örnekte, ise yine 20 18’den büyük olduğu için :</a:t>
            </a:r>
          </a:p>
          <a:p>
            <a:r>
              <a:rPr lang="tr-TR" sz="2800" dirty="0">
                <a:latin typeface="Agency FB" panose="020B0503020202020204" pitchFamily="34" charset="0"/>
              </a:rPr>
              <a:t>	x is </a:t>
            </a:r>
            <a:r>
              <a:rPr lang="tr-TR" sz="2800" dirty="0" err="1">
                <a:latin typeface="Agency FB" panose="020B0503020202020204" pitchFamily="34" charset="0"/>
              </a:rPr>
              <a:t>greater</a:t>
            </a:r>
            <a:r>
              <a:rPr lang="tr-TR" sz="2800" dirty="0">
                <a:latin typeface="Agency FB" panose="020B0503020202020204" pitchFamily="34" charset="0"/>
              </a:rPr>
              <a:t> </a:t>
            </a:r>
            <a:r>
              <a:rPr lang="tr-TR" sz="2800" dirty="0" err="1">
                <a:latin typeface="Agency FB" panose="020B0503020202020204" pitchFamily="34" charset="0"/>
              </a:rPr>
              <a:t>than</a:t>
            </a:r>
            <a:r>
              <a:rPr lang="tr-TR" sz="2800" dirty="0">
                <a:latin typeface="Agency FB" panose="020B0503020202020204" pitchFamily="34" charset="0"/>
              </a:rPr>
              <a:t> y	</a:t>
            </a:r>
          </a:p>
          <a:p>
            <a:r>
              <a:rPr lang="tr-TR" sz="2800" dirty="0">
                <a:latin typeface="Agency FB" panose="020B0503020202020204" pitchFamily="34" charset="0"/>
              </a:rPr>
              <a:t>       yazısını ekranda </a:t>
            </a:r>
            <a:r>
              <a:rPr lang="tr-TR" sz="2800" dirty="0" err="1">
                <a:latin typeface="Agency FB" panose="020B0503020202020204" pitchFamily="34" charset="0"/>
              </a:rPr>
              <a:t>görürürüz</a:t>
            </a:r>
            <a:r>
              <a:rPr lang="tr-TR" sz="2800" dirty="0">
                <a:latin typeface="Agency FB" panose="020B05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158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latin typeface="Agency FB" panose="020B0503020202020204" pitchFamily="34" charset="0"/>
              </a:rPr>
              <a:t>Else Koşul İfadesi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7D7803-6F30-4C17-887D-5B32DF2DB0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09460" y="2918173"/>
            <a:ext cx="6573079" cy="628276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be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executed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is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be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executed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is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tr-TR" altLang="tr-T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3F9AB541-BA0D-4B2A-89E7-144AB533AC66}"/>
              </a:ext>
            </a:extLst>
          </p:cNvPr>
          <p:cNvSpPr txBox="1"/>
          <p:nvPr/>
        </p:nvSpPr>
        <p:spPr>
          <a:xfrm>
            <a:off x="1683026" y="1981265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800" dirty="0">
                <a:latin typeface="Agency FB" panose="020B0503020202020204" pitchFamily="34" charset="0"/>
              </a:rPr>
              <a:t>Koşul yanlışsa yürütülecek bir kod bloğu belirtmek için else deyimini kullanın.</a:t>
            </a:r>
          </a:p>
        </p:txBody>
      </p:sp>
    </p:spTree>
    <p:extLst>
      <p:ext uri="{BB962C8B-B14F-4D97-AF65-F5344CB8AC3E}">
        <p14:creationId xmlns:p14="http://schemas.microsoft.com/office/powerpoint/2010/main" val="384862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latin typeface="Agency FB" panose="020B0503020202020204" pitchFamily="34" charset="0"/>
              </a:rPr>
              <a:t>Örnek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4E527B-1822-4856-9E64-07F8093A8A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33597" y="2542807"/>
            <a:ext cx="7444409" cy="628276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time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Good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Good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evening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tr-TR" altLang="tr-T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73578E42-8BE9-47AD-A4AF-CE02D122BCC5}"/>
              </a:ext>
            </a:extLst>
          </p:cNvPr>
          <p:cNvSpPr txBox="1"/>
          <p:nvPr/>
        </p:nvSpPr>
        <p:spPr>
          <a:xfrm>
            <a:off x="2807801" y="3467773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800" dirty="0">
                <a:latin typeface="Agency FB" panose="020B0503020202020204" pitchFamily="34" charset="0"/>
              </a:rPr>
              <a:t>Yukarıdaki örnekte, 18 değeri time değişkeninden büyük olmadığı için else bloğu çalışır. Çıktı olarak:</a:t>
            </a:r>
          </a:p>
          <a:p>
            <a:r>
              <a:rPr lang="tr-TR" sz="2800" dirty="0">
                <a:latin typeface="Agency FB" panose="020B0503020202020204" pitchFamily="34" charset="0"/>
              </a:rPr>
              <a:t>	</a:t>
            </a:r>
            <a:r>
              <a:rPr lang="tr-TR" sz="2800" dirty="0" err="1">
                <a:latin typeface="Agency FB" panose="020B0503020202020204" pitchFamily="34" charset="0"/>
              </a:rPr>
              <a:t>Good</a:t>
            </a:r>
            <a:r>
              <a:rPr lang="tr-TR" sz="2800" dirty="0">
                <a:latin typeface="Agency FB" panose="020B0503020202020204" pitchFamily="34" charset="0"/>
              </a:rPr>
              <a:t> </a:t>
            </a:r>
            <a:r>
              <a:rPr lang="tr-TR" sz="2800" dirty="0" err="1">
                <a:latin typeface="Agency FB" panose="020B0503020202020204" pitchFamily="34" charset="0"/>
              </a:rPr>
              <a:t>evening</a:t>
            </a:r>
            <a:r>
              <a:rPr lang="tr-TR" sz="2800" dirty="0">
                <a:latin typeface="Agency FB" panose="020B0503020202020204" pitchFamily="34" charset="0"/>
              </a:rPr>
              <a:t>.</a:t>
            </a:r>
          </a:p>
          <a:p>
            <a:r>
              <a:rPr lang="tr-TR" sz="2800" dirty="0">
                <a:latin typeface="Agency FB" panose="020B0503020202020204" pitchFamily="34" charset="0"/>
              </a:rPr>
              <a:t>       yazısını ekranda </a:t>
            </a:r>
            <a:r>
              <a:rPr lang="tr-TR" sz="2800" dirty="0" err="1">
                <a:latin typeface="Agency FB" panose="020B0503020202020204" pitchFamily="34" charset="0"/>
              </a:rPr>
              <a:t>görürürüz</a:t>
            </a:r>
            <a:r>
              <a:rPr lang="tr-TR" sz="2800" dirty="0">
                <a:latin typeface="Agency FB" panose="020B05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7026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latin typeface="Agency FB" panose="020B0503020202020204" pitchFamily="34" charset="0"/>
              </a:rPr>
              <a:t>Else </a:t>
            </a:r>
            <a:r>
              <a:rPr lang="tr-TR" dirty="0" err="1">
                <a:latin typeface="Agency FB" panose="020B0503020202020204" pitchFamily="34" charset="0"/>
              </a:rPr>
              <a:t>If</a:t>
            </a:r>
            <a:r>
              <a:rPr lang="tr-TR" dirty="0">
                <a:latin typeface="Agency FB" panose="020B0503020202020204" pitchFamily="34" charset="0"/>
              </a:rPr>
              <a:t> Koşul </a:t>
            </a:r>
            <a:r>
              <a:rPr lang="tr-TR" dirty="0" err="1">
                <a:latin typeface="Agency FB" panose="020B0503020202020204" pitchFamily="34" charset="0"/>
              </a:rPr>
              <a:t>Ifadesi</a:t>
            </a:r>
            <a:endParaRPr lang="tr-TR" dirty="0">
              <a:latin typeface="Agency FB" panose="020B0503020202020204" pitchFamily="34" charset="0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61F9F349-E667-4B8D-BA68-317C36CF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938"/>
            <a:ext cx="10515600" cy="4351338"/>
          </a:xfrm>
        </p:spPr>
        <p:txBody>
          <a:bodyPr>
            <a:normAutofit/>
          </a:bodyPr>
          <a:lstStyle/>
          <a:p>
            <a:r>
              <a:rPr lang="tr-TR" dirty="0">
                <a:latin typeface="Agency FB" panose="020B0503020202020204" pitchFamily="34" charset="0"/>
              </a:rPr>
              <a:t>İlk koşul yanlışsa yeni bir koşul belirtmek için else </a:t>
            </a:r>
            <a:r>
              <a:rPr lang="tr-TR" dirty="0" err="1">
                <a:latin typeface="Agency FB" panose="020B0503020202020204" pitchFamily="34" charset="0"/>
              </a:rPr>
              <a:t>if</a:t>
            </a:r>
            <a:r>
              <a:rPr lang="tr-TR" dirty="0">
                <a:latin typeface="Agency FB" panose="020B0503020202020204" pitchFamily="34" charset="0"/>
              </a:rPr>
              <a:t> ifadesini kullanın.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4A78455-D3B5-4A1D-8F4D-90C927912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152411"/>
            <a:ext cx="10515600" cy="628276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condition1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be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executed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condition1 is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condition2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be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executed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condition1 is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condition2 is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be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executed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condition1 is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condition2 is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tr-TR" altLang="tr-T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272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latin typeface="Agency FB" panose="020B0503020202020204" pitchFamily="34" charset="0"/>
              </a:rPr>
              <a:t>Örnek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618A4D-E6B8-47C6-A4D0-E12817032B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73087" y="3133637"/>
            <a:ext cx="9273209" cy="628276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time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Good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morning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Good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Good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evening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tr-TR" altLang="tr-T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6C1CBA05-1321-49B7-8BEA-E995572A62A9}"/>
              </a:ext>
            </a:extLst>
          </p:cNvPr>
          <p:cNvSpPr txBox="1"/>
          <p:nvPr/>
        </p:nvSpPr>
        <p:spPr>
          <a:xfrm>
            <a:off x="2822713" y="4313647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800" dirty="0">
                <a:latin typeface="Agency FB" panose="020B0503020202020204" pitchFamily="34" charset="0"/>
              </a:rPr>
              <a:t>Yukarıdaki örnekte </a:t>
            </a:r>
            <a:r>
              <a:rPr lang="tr-TR" sz="2800" dirty="0" err="1">
                <a:latin typeface="Agency FB" panose="020B0503020202020204" pitchFamily="34" charset="0"/>
              </a:rPr>
              <a:t>if</a:t>
            </a:r>
            <a:r>
              <a:rPr lang="tr-TR" sz="2800" dirty="0">
                <a:latin typeface="Agency FB" panose="020B0503020202020204" pitchFamily="34" charset="0"/>
              </a:rPr>
              <a:t> ifadesinin koşulundan sonra else </a:t>
            </a:r>
            <a:r>
              <a:rPr lang="tr-TR" sz="2800" dirty="0" err="1">
                <a:latin typeface="Agency FB" panose="020B0503020202020204" pitchFamily="34" charset="0"/>
              </a:rPr>
              <a:t>if</a:t>
            </a:r>
            <a:r>
              <a:rPr lang="tr-TR" sz="2800" dirty="0">
                <a:latin typeface="Agency FB" panose="020B0503020202020204" pitchFamily="34" charset="0"/>
              </a:rPr>
              <a:t> ifadesinde de bir koşul belirttik. Eğer bu iki koşul da yanlış olursa else bloğu çalışmaya başlayacak.</a:t>
            </a:r>
          </a:p>
        </p:txBody>
      </p:sp>
    </p:spTree>
    <p:extLst>
      <p:ext uri="{BB962C8B-B14F-4D97-AF65-F5344CB8AC3E}">
        <p14:creationId xmlns:p14="http://schemas.microsoft.com/office/powerpoint/2010/main" val="3145330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1091</Words>
  <Application>Microsoft Office PowerPoint</Application>
  <PresentationFormat>Geniş ekran</PresentationFormat>
  <Paragraphs>81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6" baseType="lpstr">
      <vt:lpstr>Agency FB</vt:lpstr>
      <vt:lpstr>Arial</vt:lpstr>
      <vt:lpstr>Calibri</vt:lpstr>
      <vt:lpstr>Calibri Light</vt:lpstr>
      <vt:lpstr>Consolas</vt:lpstr>
      <vt:lpstr>JetBrains Mono</vt:lpstr>
      <vt:lpstr>Office Teması</vt:lpstr>
      <vt:lpstr>Java Başlangıç Seviye Eğitimi Hafta #2</vt:lpstr>
      <vt:lpstr>Java Koşullu İfadeler</vt:lpstr>
      <vt:lpstr>Java Koşullu İfadeler</vt:lpstr>
      <vt:lpstr>If Koşul İfadesi</vt:lpstr>
      <vt:lpstr>Örnekler</vt:lpstr>
      <vt:lpstr>Else Koşul İfadesi</vt:lpstr>
      <vt:lpstr>Örnek</vt:lpstr>
      <vt:lpstr>Else If Koşul Ifadesi</vt:lpstr>
      <vt:lpstr>Örnek</vt:lpstr>
      <vt:lpstr>Kısa If-Else İfadeleri</vt:lpstr>
      <vt:lpstr>Örnekler</vt:lpstr>
      <vt:lpstr>Java Switch-Case</vt:lpstr>
      <vt:lpstr>Nasıl Çalışır?</vt:lpstr>
      <vt:lpstr>Örnek</vt:lpstr>
      <vt:lpstr>Break Anahtar Kelimesi</vt:lpstr>
      <vt:lpstr>Default Anahtar Kelimesi</vt:lpstr>
      <vt:lpstr>Örnek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Başlangıç Seviye Eğitimi Hafta #2</dc:title>
  <dc:creator>Ahmet Buğra Yiğiter</dc:creator>
  <cp:lastModifiedBy>Ahmet Buğra Yiğiter</cp:lastModifiedBy>
  <cp:revision>16</cp:revision>
  <dcterms:created xsi:type="dcterms:W3CDTF">2020-10-30T10:07:36Z</dcterms:created>
  <dcterms:modified xsi:type="dcterms:W3CDTF">2020-10-30T11:05:24Z</dcterms:modified>
</cp:coreProperties>
</file>