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83" r:id="rId22"/>
    <p:sldId id="289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A0A80-C5CF-4D62-A2A0-E7EBC1525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D705B70-EC88-4EF6-AA21-23221E2BC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2B3F47-0C0F-4C41-AE6F-C5A401C8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52BC-9308-4DF2-B11D-2D21F984BE66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CC55C3-55DE-41AD-9817-A7794B27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4AAC92-A4CB-459C-9393-E65D03C4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9932-1692-4C7B-AE0F-371FD5BAB3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949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2B7926-9462-4845-A4F8-7B1DD6B2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CAE0144-5A25-4B8A-9C0B-27A38ABBD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B1D666-3543-4EB8-B078-F31EDCA5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52BC-9308-4DF2-B11D-2D21F984BE66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07683CE-725C-406F-BEA5-C1C6583E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A04099A-7910-4685-ACE4-16FAF984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9932-1692-4C7B-AE0F-371FD5BAB3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729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21A840C-A0AE-4559-BCE7-C0E52B506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6A7B3A7-2F70-4B38-A31E-45900A5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F113437-9FFC-47E8-9F18-3017DFC1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52BC-9308-4DF2-B11D-2D21F984BE66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D4CDD9-E2B5-4671-A71A-49A2AAF0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7B76885-086E-4622-93FA-27D9EDFB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9932-1692-4C7B-AE0F-371FD5BAB3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323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EF9DD5-5526-4680-A323-1D57F8CA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583D5B-A0BE-411F-BD3C-CDE739D63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E4A55D7-8560-41C9-9309-4283C65D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52BC-9308-4DF2-B11D-2D21F984BE66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F0DCB53-81B1-46EB-AE85-7FF08F2B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8589EBA-11AE-4CDE-A14C-CB366215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9932-1692-4C7B-AE0F-371FD5BAB3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954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9F75C0-85BC-4622-AB3B-4A28C774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96C3C22-012C-46D4-A3FE-B37E1970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5C3B2C3-4F1B-43A1-8624-2D9A4FCB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52BC-9308-4DF2-B11D-2D21F984BE66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FA5949-82DA-4AC0-8A38-786E074F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37304B9-DF3A-463A-AC29-7214F12E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9932-1692-4C7B-AE0F-371FD5BAB3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359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5FAA9B-4541-4EF0-915B-B5621996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499B10-6841-404C-ABC7-5D7071E23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EBB249A-71AC-488B-9271-7662C5FB8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594F09E-7331-4A89-9556-9B507CBC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52BC-9308-4DF2-B11D-2D21F984BE66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4183E58-2653-434B-A755-9AC35F7A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4EF05D9-C16A-4326-B0FD-F0504F39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9932-1692-4C7B-AE0F-371FD5BAB3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540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DE8837-546C-4945-8BDD-E433371E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9290809-F86A-4555-AD2C-896B56C36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7BF30EE-7AEB-4119-BC51-704D0D56E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28C769A-82B4-4B78-B433-10565FA49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5F22D10-773D-4D4F-82EC-775866499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028B816-5248-40D5-848E-089DA94D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52BC-9308-4DF2-B11D-2D21F984BE66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90BE25E-7C92-4E52-90AA-07C65B2E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33C90FE-784D-4E1C-A375-4D9BDBD4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9932-1692-4C7B-AE0F-371FD5BAB3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735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408807-0EF9-4479-9ACE-AAF4038B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5860F8D-0ACD-4BDC-B4F3-2AADE98E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52BC-9308-4DF2-B11D-2D21F984BE66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CF15064-788D-424E-BFF1-38F93169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098E047-E1B3-46BB-86B2-A426B616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9932-1692-4C7B-AE0F-371FD5BAB3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13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5DF4C5A-77EF-45CB-B780-3FC97A38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52BC-9308-4DF2-B11D-2D21F984BE66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09D1DFD-C878-4C4C-B760-837C59F6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A46159F-AC00-4FC1-AC81-2AADE471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9932-1692-4C7B-AE0F-371FD5BAB3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538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FF5F3C-EA79-45A3-A66B-2F0A49C9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B9FF2B-2948-42E2-8C5A-48AA26095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AEF8F08-957D-4514-AA73-53F1D7C98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D229696-F164-4276-84DE-5905D2AF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52BC-9308-4DF2-B11D-2D21F984BE66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5AA139E-7D81-4567-978E-0ADD3B5E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71CF70C-F770-48A2-8C5A-7928308F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9932-1692-4C7B-AE0F-371FD5BAB3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44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E7332B-AC39-4302-857F-F969583C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C91CAD2-D42B-4465-A8DF-3BF0336A7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A886690-0DB0-4747-8CB8-0D20139D9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2C0C4E-8A0B-4D3A-94B5-2AF3A236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52BC-9308-4DF2-B11D-2D21F984BE66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153820A-1588-4341-A601-100B85D7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2191008-F3C4-450E-91F4-1543516C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9932-1692-4C7B-AE0F-371FD5BAB3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312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4577A77-386C-4FFF-85C8-B442A116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55792C4-D74B-4A46-8E70-728DE1AD0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518BE71-CA57-446A-BDAF-AAED10D5F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52BC-9308-4DF2-B11D-2D21F984BE66}" type="datetimeFigureOut">
              <a:rPr lang="tr-TR" smtClean="0"/>
              <a:t>13.11.2020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01A8F9-3098-4637-B5C2-0A40A6019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0BF739A-243A-41EB-BBD5-408D9C51A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9932-1692-4C7B-AE0F-371FD5BAB3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469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EE49E3-E1F3-4957-AE64-6F8A06A31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latin typeface="Agency FB" panose="020B0503020202020204" pitchFamily="34" charset="0"/>
              </a:rPr>
              <a:t>Java Başlangıç Seviye Eğitimi</a:t>
            </a:r>
            <a:br>
              <a:rPr lang="tr-TR" dirty="0">
                <a:latin typeface="Agency FB" panose="020B0503020202020204" pitchFamily="34" charset="0"/>
              </a:rPr>
            </a:br>
            <a:r>
              <a:rPr lang="tr-TR" dirty="0">
                <a:latin typeface="Agency FB" panose="020B0503020202020204" pitchFamily="34" charset="0"/>
              </a:rPr>
              <a:t>Hafta #4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1B83B23-CD12-4B20-A554-31B5BF889CB9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B9379C80-109E-4AF9-8035-C58D1FB2E1B3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CFD421A8-3040-4591-A549-F36E8ACDA13A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6E8C503-1538-48C4-9A9D-3122388E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2" y="3731936"/>
            <a:ext cx="11289119" cy="11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99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Parametreler ve Bağımsız Değişkenler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C7175F-19AF-4BC3-8ABF-BAAA1F08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latin typeface="Agency FB" panose="020B0503020202020204" pitchFamily="34" charset="0"/>
              </a:rPr>
              <a:t>Methodlara</a:t>
            </a:r>
            <a:r>
              <a:rPr lang="tr-TR" dirty="0">
                <a:latin typeface="Agency FB" panose="020B0503020202020204" pitchFamily="34" charset="0"/>
              </a:rPr>
              <a:t> parametre olarak bilgi aktarılabilir. Parametreler, </a:t>
            </a:r>
            <a:r>
              <a:rPr lang="tr-TR" dirty="0" err="1">
                <a:latin typeface="Agency FB" panose="020B0503020202020204" pitchFamily="34" charset="0"/>
              </a:rPr>
              <a:t>methodun</a:t>
            </a:r>
            <a:r>
              <a:rPr lang="tr-TR" dirty="0">
                <a:latin typeface="Agency FB" panose="020B0503020202020204" pitchFamily="34" charset="0"/>
              </a:rPr>
              <a:t> içinde değişkenler olarak hareket eder.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r>
              <a:rPr lang="tr-TR" dirty="0">
                <a:latin typeface="Agency FB" panose="020B0503020202020204" pitchFamily="34" charset="0"/>
              </a:rPr>
              <a:t>Parametreler, </a:t>
            </a:r>
            <a:r>
              <a:rPr lang="tr-TR" dirty="0" err="1">
                <a:latin typeface="Agency FB" panose="020B0503020202020204" pitchFamily="34" charset="0"/>
              </a:rPr>
              <a:t>method</a:t>
            </a:r>
            <a:r>
              <a:rPr lang="tr-TR" dirty="0">
                <a:latin typeface="Agency FB" panose="020B0503020202020204" pitchFamily="34" charset="0"/>
              </a:rPr>
              <a:t> adından sonra parantez içinde belirtilir. İstediğiniz kadar parametre ekleyebiliriz, sadece virgülle ayırmamız gerekiyor.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r>
              <a:rPr lang="tr-TR" dirty="0">
                <a:latin typeface="Agency FB" panose="020B0503020202020204" pitchFamily="34" charset="0"/>
              </a:rPr>
              <a:t>Bir sonraki slayttaki örnek, parametre olarak </a:t>
            </a:r>
            <a:r>
              <a:rPr lang="tr-TR" dirty="0" err="1">
                <a:latin typeface="Agency FB" panose="020B0503020202020204" pitchFamily="34" charset="0"/>
              </a:rPr>
              <a:t>fname</a:t>
            </a:r>
            <a:r>
              <a:rPr lang="tr-TR" dirty="0">
                <a:latin typeface="Agency FB" panose="020B0503020202020204" pitchFamily="34" charset="0"/>
              </a:rPr>
              <a:t> adlı bir </a:t>
            </a:r>
            <a:r>
              <a:rPr lang="tr-TR" dirty="0" err="1">
                <a:latin typeface="Agency FB" panose="020B0503020202020204" pitchFamily="34" charset="0"/>
              </a:rPr>
              <a:t>String</a:t>
            </a:r>
            <a:r>
              <a:rPr lang="tr-TR" dirty="0">
                <a:latin typeface="Agency FB" panose="020B0503020202020204" pitchFamily="34" charset="0"/>
              </a:rPr>
              <a:t> alan bir </a:t>
            </a:r>
            <a:r>
              <a:rPr lang="tr-TR" dirty="0" err="1">
                <a:latin typeface="Agency FB" panose="020B0503020202020204" pitchFamily="34" charset="0"/>
              </a:rPr>
              <a:t>methoda</a:t>
            </a:r>
            <a:r>
              <a:rPr lang="tr-TR" dirty="0">
                <a:latin typeface="Agency FB" panose="020B0503020202020204" pitchFamily="34" charset="0"/>
              </a:rPr>
              <a:t> sahiptir. </a:t>
            </a:r>
            <a:r>
              <a:rPr lang="tr-TR" dirty="0" err="1">
                <a:latin typeface="Agency FB" panose="020B0503020202020204" pitchFamily="34" charset="0"/>
              </a:rPr>
              <a:t>Method</a:t>
            </a:r>
            <a:r>
              <a:rPr lang="tr-TR" dirty="0">
                <a:latin typeface="Agency FB" panose="020B0503020202020204" pitchFamily="34" charset="0"/>
              </a:rPr>
              <a:t> çağrıldığında, </a:t>
            </a:r>
            <a:r>
              <a:rPr lang="tr-TR" dirty="0" err="1">
                <a:latin typeface="Agency FB" panose="020B0503020202020204" pitchFamily="34" charset="0"/>
              </a:rPr>
              <a:t>methodun</a:t>
            </a:r>
            <a:r>
              <a:rPr lang="tr-TR" dirty="0">
                <a:latin typeface="Agency FB" panose="020B0503020202020204" pitchFamily="34" charset="0"/>
              </a:rPr>
              <a:t> içinde tam adı yazdırmak için kullanılan bir ad iletiriz:</a:t>
            </a:r>
          </a:p>
        </p:txBody>
      </p:sp>
    </p:spTree>
    <p:extLst>
      <p:ext uri="{BB962C8B-B14F-4D97-AF65-F5344CB8AC3E}">
        <p14:creationId xmlns:p14="http://schemas.microsoft.com/office/powerpoint/2010/main" val="152286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Parametreler ve Bağımsız Değişkenler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C7175F-19AF-4BC3-8ABF-BAAA1F08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class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MyClass</a:t>
            </a:r>
            <a:r>
              <a:rPr lang="tr-TR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tr-TR" dirty="0" err="1">
                <a:latin typeface="Agency FB" panose="020B0503020202020204" pitchFamily="34" charset="0"/>
              </a:rPr>
              <a:t>static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myMethod</a:t>
            </a:r>
            <a:r>
              <a:rPr lang="tr-TR" dirty="0">
                <a:latin typeface="Agency FB" panose="020B0503020202020204" pitchFamily="34" charset="0"/>
              </a:rPr>
              <a:t>(</a:t>
            </a:r>
            <a:r>
              <a:rPr lang="tr-TR" dirty="0" err="1">
                <a:latin typeface="Agency FB" panose="020B0503020202020204" pitchFamily="34" charset="0"/>
              </a:rPr>
              <a:t>String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fname</a:t>
            </a:r>
            <a:r>
              <a:rPr lang="tr-TR" dirty="0">
                <a:latin typeface="Agency FB" panose="020B0503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System.out.println</a:t>
            </a:r>
            <a:r>
              <a:rPr lang="tr-TR" dirty="0">
                <a:latin typeface="Agency FB" panose="020B0503020202020204" pitchFamily="34" charset="0"/>
              </a:rPr>
              <a:t>(</a:t>
            </a:r>
            <a:r>
              <a:rPr lang="tr-TR" dirty="0" err="1">
                <a:latin typeface="Agency FB" panose="020B0503020202020204" pitchFamily="34" charset="0"/>
              </a:rPr>
              <a:t>fname</a:t>
            </a:r>
            <a:r>
              <a:rPr lang="tr-TR" dirty="0">
                <a:latin typeface="Agency FB" panose="020B0503020202020204" pitchFamily="34" charset="0"/>
              </a:rPr>
              <a:t> + " Fakültesi");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}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static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 main(</a:t>
            </a:r>
            <a:r>
              <a:rPr lang="tr-TR" dirty="0" err="1">
                <a:latin typeface="Agency FB" panose="020B0503020202020204" pitchFamily="34" charset="0"/>
              </a:rPr>
              <a:t>String</a:t>
            </a:r>
            <a:r>
              <a:rPr lang="tr-TR" dirty="0">
                <a:latin typeface="Agency FB" panose="020B0503020202020204" pitchFamily="34" charset="0"/>
              </a:rPr>
              <a:t>[] </a:t>
            </a:r>
            <a:r>
              <a:rPr lang="tr-TR" dirty="0" err="1">
                <a:latin typeface="Agency FB" panose="020B0503020202020204" pitchFamily="34" charset="0"/>
              </a:rPr>
              <a:t>args</a:t>
            </a:r>
            <a:r>
              <a:rPr lang="tr-TR" dirty="0">
                <a:latin typeface="Agency FB" panose="020B0503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myMethod</a:t>
            </a:r>
            <a:r>
              <a:rPr lang="tr-TR" dirty="0">
                <a:latin typeface="Agency FB" panose="020B0503020202020204" pitchFamily="34" charset="0"/>
              </a:rPr>
              <a:t>(‘’Mühendislik");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myMethod</a:t>
            </a:r>
            <a:r>
              <a:rPr lang="tr-TR" dirty="0">
                <a:latin typeface="Agency FB" panose="020B0503020202020204" pitchFamily="34" charset="0"/>
              </a:rPr>
              <a:t>(‘’Mimarlık");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myMethod</a:t>
            </a:r>
            <a:r>
              <a:rPr lang="tr-TR" dirty="0">
                <a:latin typeface="Agency FB" panose="020B0503020202020204" pitchFamily="34" charset="0"/>
              </a:rPr>
              <a:t>(‘’Eğitim");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40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Çoklu Parametreler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C7175F-19AF-4BC3-8ABF-BAAA1F08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Agency FB" panose="020B0503020202020204" pitchFamily="34" charset="0"/>
              </a:rPr>
              <a:t>İstediğiniz kadar parametreniz olabilir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r>
              <a:rPr lang="tr-TR" dirty="0">
                <a:latin typeface="Agency FB" panose="020B0503020202020204" pitchFamily="34" charset="0"/>
              </a:rPr>
              <a:t>Bir sonraki slaytta buna göz atalım.</a:t>
            </a:r>
          </a:p>
          <a:p>
            <a:pPr marL="0" indent="0">
              <a:buNone/>
            </a:pPr>
            <a:endParaRPr lang="tr-T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68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Çoklu </a:t>
            </a:r>
            <a:r>
              <a:rPr lang="tr-TR" dirty="0" err="1">
                <a:latin typeface="Agency FB" panose="020B0503020202020204" pitchFamily="34" charset="0"/>
              </a:rPr>
              <a:t>Paremetreler</a:t>
            </a:r>
            <a:endParaRPr lang="tr-TR" dirty="0">
              <a:latin typeface="Agency FB" panose="020B0503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C7175F-19AF-4BC3-8ABF-BAAA1F08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class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MyClass</a:t>
            </a:r>
            <a:r>
              <a:rPr lang="tr-TR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tr-TR" dirty="0" err="1">
                <a:latin typeface="Agency FB" panose="020B0503020202020204" pitchFamily="34" charset="0"/>
              </a:rPr>
              <a:t>static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myMethod</a:t>
            </a:r>
            <a:r>
              <a:rPr lang="tr-TR" dirty="0">
                <a:latin typeface="Agency FB" panose="020B0503020202020204" pitchFamily="34" charset="0"/>
              </a:rPr>
              <a:t>(</a:t>
            </a:r>
            <a:r>
              <a:rPr lang="tr-TR" dirty="0" err="1">
                <a:latin typeface="Agency FB" panose="020B0503020202020204" pitchFamily="34" charset="0"/>
              </a:rPr>
              <a:t>String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fname</a:t>
            </a:r>
            <a:r>
              <a:rPr lang="tr-TR" dirty="0">
                <a:latin typeface="Agency FB" panose="020B0503020202020204" pitchFamily="34" charset="0"/>
              </a:rPr>
              <a:t>, </a:t>
            </a:r>
            <a:r>
              <a:rPr lang="tr-TR" dirty="0" err="1">
                <a:latin typeface="Agency FB" panose="020B0503020202020204" pitchFamily="34" charset="0"/>
              </a:rPr>
              <a:t>int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age</a:t>
            </a:r>
            <a:r>
              <a:rPr lang="tr-TR" dirty="0">
                <a:latin typeface="Agency FB" panose="020B0503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System.out.println</a:t>
            </a:r>
            <a:r>
              <a:rPr lang="tr-TR" dirty="0">
                <a:latin typeface="Agency FB" panose="020B0503020202020204" pitchFamily="34" charset="0"/>
              </a:rPr>
              <a:t>(</a:t>
            </a:r>
            <a:r>
              <a:rPr lang="tr-TR" dirty="0" err="1">
                <a:latin typeface="Agency FB" panose="020B0503020202020204" pitchFamily="34" charset="0"/>
              </a:rPr>
              <a:t>fname</a:t>
            </a:r>
            <a:r>
              <a:rPr lang="tr-TR" dirty="0">
                <a:latin typeface="Agency FB" panose="020B0503020202020204" pitchFamily="34" charset="0"/>
              </a:rPr>
              <a:t> + " is " + </a:t>
            </a:r>
            <a:r>
              <a:rPr lang="tr-TR" dirty="0" err="1">
                <a:latin typeface="Agency FB" panose="020B0503020202020204" pitchFamily="34" charset="0"/>
              </a:rPr>
              <a:t>age</a:t>
            </a:r>
            <a:r>
              <a:rPr lang="tr-TR" dirty="0">
                <a:latin typeface="Agency FB" panose="020B05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}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static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 main(</a:t>
            </a:r>
            <a:r>
              <a:rPr lang="tr-TR" dirty="0" err="1">
                <a:latin typeface="Agency FB" panose="020B0503020202020204" pitchFamily="34" charset="0"/>
              </a:rPr>
              <a:t>String</a:t>
            </a:r>
            <a:r>
              <a:rPr lang="tr-TR" dirty="0">
                <a:latin typeface="Agency FB" panose="020B0503020202020204" pitchFamily="34" charset="0"/>
              </a:rPr>
              <a:t>[] </a:t>
            </a:r>
            <a:r>
              <a:rPr lang="tr-TR" dirty="0" err="1">
                <a:latin typeface="Agency FB" panose="020B0503020202020204" pitchFamily="34" charset="0"/>
              </a:rPr>
              <a:t>args</a:t>
            </a:r>
            <a:r>
              <a:rPr lang="tr-TR" dirty="0">
                <a:latin typeface="Agency FB" panose="020B0503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myMethod</a:t>
            </a:r>
            <a:r>
              <a:rPr lang="tr-TR" dirty="0">
                <a:latin typeface="Agency FB" panose="020B0503020202020204" pitchFamily="34" charset="0"/>
              </a:rPr>
              <a:t>("</a:t>
            </a:r>
            <a:r>
              <a:rPr lang="tr-TR" dirty="0" err="1">
                <a:latin typeface="Agency FB" panose="020B0503020202020204" pitchFamily="34" charset="0"/>
              </a:rPr>
              <a:t>Liam</a:t>
            </a:r>
            <a:r>
              <a:rPr lang="tr-TR" dirty="0">
                <a:latin typeface="Agency FB" panose="020B0503020202020204" pitchFamily="34" charset="0"/>
              </a:rPr>
              <a:t>", 5);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myMethod</a:t>
            </a:r>
            <a:r>
              <a:rPr lang="tr-TR" dirty="0">
                <a:latin typeface="Agency FB" panose="020B0503020202020204" pitchFamily="34" charset="0"/>
              </a:rPr>
              <a:t>("</a:t>
            </a:r>
            <a:r>
              <a:rPr lang="tr-TR" dirty="0" err="1">
                <a:latin typeface="Agency FB" panose="020B0503020202020204" pitchFamily="34" charset="0"/>
              </a:rPr>
              <a:t>Jenny</a:t>
            </a:r>
            <a:r>
              <a:rPr lang="tr-TR" dirty="0">
                <a:latin typeface="Agency FB" panose="020B0503020202020204" pitchFamily="34" charset="0"/>
              </a:rPr>
              <a:t>", 8);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myMethod</a:t>
            </a:r>
            <a:r>
              <a:rPr lang="tr-TR" dirty="0">
                <a:latin typeface="Agency FB" panose="020B0503020202020204" pitchFamily="34" charset="0"/>
              </a:rPr>
              <a:t>("Anja", 31);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053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Return Değeri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C7175F-19AF-4BC3-8ABF-BAAA1F08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Agency FB" panose="020B0503020202020204" pitchFamily="34" charset="0"/>
              </a:rPr>
              <a:t>Bir önceki slaytlardaki örneklerde kullanılan </a:t>
            </a:r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 anahtar sözcüğü, </a:t>
            </a:r>
            <a:r>
              <a:rPr lang="tr-TR" dirty="0" err="1">
                <a:latin typeface="Agency FB" panose="020B0503020202020204" pitchFamily="34" charset="0"/>
              </a:rPr>
              <a:t>methodun</a:t>
            </a:r>
            <a:r>
              <a:rPr lang="tr-TR" dirty="0">
                <a:latin typeface="Agency FB" panose="020B0503020202020204" pitchFamily="34" charset="0"/>
              </a:rPr>
              <a:t> bir değer döndürmemesi gerektiğini belirtir. </a:t>
            </a:r>
            <a:r>
              <a:rPr lang="tr-TR" dirty="0" err="1">
                <a:latin typeface="Agency FB" panose="020B0503020202020204" pitchFamily="34" charset="0"/>
              </a:rPr>
              <a:t>Methodun</a:t>
            </a:r>
            <a:r>
              <a:rPr lang="tr-TR" dirty="0">
                <a:latin typeface="Agency FB" panose="020B0503020202020204" pitchFamily="34" charset="0"/>
              </a:rPr>
              <a:t> bir değer döndürmesini istiyorsanız, </a:t>
            </a:r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 yerine ilkel bir veri türü (</a:t>
            </a:r>
            <a:r>
              <a:rPr lang="tr-TR" dirty="0" err="1">
                <a:latin typeface="Agency FB" panose="020B0503020202020204" pitchFamily="34" charset="0"/>
              </a:rPr>
              <a:t>int</a:t>
            </a:r>
            <a:r>
              <a:rPr lang="tr-TR" dirty="0">
                <a:latin typeface="Agency FB" panose="020B0503020202020204" pitchFamily="34" charset="0"/>
              </a:rPr>
              <a:t>, </a:t>
            </a:r>
            <a:r>
              <a:rPr lang="tr-TR" dirty="0" err="1">
                <a:latin typeface="Agency FB" panose="020B0503020202020204" pitchFamily="34" charset="0"/>
              </a:rPr>
              <a:t>char</a:t>
            </a:r>
            <a:r>
              <a:rPr lang="tr-TR" dirty="0">
                <a:latin typeface="Agency FB" panose="020B0503020202020204" pitchFamily="34" charset="0"/>
              </a:rPr>
              <a:t> vb. Gibi) kullanabilir ve </a:t>
            </a:r>
            <a:r>
              <a:rPr lang="tr-TR" dirty="0" err="1">
                <a:latin typeface="Agency FB" panose="020B0503020202020204" pitchFamily="34" charset="0"/>
              </a:rPr>
              <a:t>methodun</a:t>
            </a:r>
            <a:r>
              <a:rPr lang="tr-TR" dirty="0">
                <a:latin typeface="Agency FB" panose="020B0503020202020204" pitchFamily="34" charset="0"/>
              </a:rPr>
              <a:t> içinde </a:t>
            </a:r>
            <a:r>
              <a:rPr lang="tr-TR" dirty="0" err="1">
                <a:latin typeface="Agency FB" panose="020B0503020202020204" pitchFamily="34" charset="0"/>
              </a:rPr>
              <a:t>return</a:t>
            </a:r>
            <a:r>
              <a:rPr lang="tr-TR" dirty="0">
                <a:latin typeface="Agency FB" panose="020B0503020202020204" pitchFamily="34" charset="0"/>
              </a:rPr>
              <a:t> anahtar sözcüğünü kullanabilirsiniz.</a:t>
            </a:r>
          </a:p>
        </p:txBody>
      </p:sp>
    </p:spTree>
    <p:extLst>
      <p:ext uri="{BB962C8B-B14F-4D97-AF65-F5344CB8AC3E}">
        <p14:creationId xmlns:p14="http://schemas.microsoft.com/office/powerpoint/2010/main" val="711247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Return Değeri Örnek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C7175F-19AF-4BC3-8ABF-BAAA1F08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class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MyClass</a:t>
            </a:r>
            <a:r>
              <a:rPr lang="tr-TR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tr-TR" dirty="0" err="1">
                <a:latin typeface="Agency FB" panose="020B0503020202020204" pitchFamily="34" charset="0"/>
              </a:rPr>
              <a:t>static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int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myMethod</a:t>
            </a:r>
            <a:r>
              <a:rPr lang="tr-TR" dirty="0">
                <a:latin typeface="Agency FB" panose="020B0503020202020204" pitchFamily="34" charset="0"/>
              </a:rPr>
              <a:t>(</a:t>
            </a:r>
            <a:r>
              <a:rPr lang="tr-TR" dirty="0" err="1">
                <a:latin typeface="Agency FB" panose="020B0503020202020204" pitchFamily="34" charset="0"/>
              </a:rPr>
              <a:t>int</a:t>
            </a:r>
            <a:r>
              <a:rPr lang="tr-TR" dirty="0">
                <a:latin typeface="Agency FB" panose="020B0503020202020204" pitchFamily="34" charset="0"/>
              </a:rPr>
              <a:t> x)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return</a:t>
            </a:r>
            <a:r>
              <a:rPr lang="tr-TR" dirty="0">
                <a:latin typeface="Agency FB" panose="020B0503020202020204" pitchFamily="34" charset="0"/>
              </a:rPr>
              <a:t> 5 + x;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}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static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 main(</a:t>
            </a:r>
            <a:r>
              <a:rPr lang="tr-TR" dirty="0" err="1">
                <a:latin typeface="Agency FB" panose="020B0503020202020204" pitchFamily="34" charset="0"/>
              </a:rPr>
              <a:t>String</a:t>
            </a:r>
            <a:r>
              <a:rPr lang="tr-TR" dirty="0">
                <a:latin typeface="Agency FB" panose="020B0503020202020204" pitchFamily="34" charset="0"/>
              </a:rPr>
              <a:t>[] </a:t>
            </a:r>
            <a:r>
              <a:rPr lang="tr-TR" dirty="0" err="1">
                <a:latin typeface="Agency FB" panose="020B0503020202020204" pitchFamily="34" charset="0"/>
              </a:rPr>
              <a:t>args</a:t>
            </a:r>
            <a:r>
              <a:rPr lang="tr-TR" dirty="0">
                <a:latin typeface="Agency FB" panose="020B0503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System.out.println</a:t>
            </a:r>
            <a:r>
              <a:rPr lang="tr-TR" dirty="0">
                <a:latin typeface="Agency FB" panose="020B0503020202020204" pitchFamily="34" charset="0"/>
              </a:rPr>
              <a:t>(</a:t>
            </a:r>
            <a:r>
              <a:rPr lang="tr-TR" dirty="0" err="1">
                <a:latin typeface="Agency FB" panose="020B0503020202020204" pitchFamily="34" charset="0"/>
              </a:rPr>
              <a:t>myMethod</a:t>
            </a:r>
            <a:r>
              <a:rPr lang="tr-TR" dirty="0">
                <a:latin typeface="Agency FB" panose="020B0503020202020204" pitchFamily="34" charset="0"/>
              </a:rPr>
              <a:t>(3));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}	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69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Return Değeri Örnek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C7175F-19AF-4BC3-8ABF-BAAA1F08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class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MyClass</a:t>
            </a:r>
            <a:r>
              <a:rPr lang="tr-TR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tr-TR" dirty="0" err="1">
                <a:latin typeface="Agency FB" panose="020B0503020202020204" pitchFamily="34" charset="0"/>
              </a:rPr>
              <a:t>static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int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myMethod</a:t>
            </a:r>
            <a:r>
              <a:rPr lang="tr-TR" dirty="0">
                <a:latin typeface="Agency FB" panose="020B0503020202020204" pitchFamily="34" charset="0"/>
              </a:rPr>
              <a:t>(</a:t>
            </a:r>
            <a:r>
              <a:rPr lang="tr-TR" dirty="0" err="1">
                <a:latin typeface="Agency FB" panose="020B0503020202020204" pitchFamily="34" charset="0"/>
              </a:rPr>
              <a:t>int</a:t>
            </a:r>
            <a:r>
              <a:rPr lang="tr-TR" dirty="0">
                <a:latin typeface="Agency FB" panose="020B0503020202020204" pitchFamily="34" charset="0"/>
              </a:rPr>
              <a:t> x, </a:t>
            </a:r>
            <a:r>
              <a:rPr lang="tr-TR" dirty="0" err="1">
                <a:latin typeface="Agency FB" panose="020B0503020202020204" pitchFamily="34" charset="0"/>
              </a:rPr>
              <a:t>int</a:t>
            </a:r>
            <a:r>
              <a:rPr lang="tr-TR" dirty="0">
                <a:latin typeface="Agency FB" panose="020B0503020202020204" pitchFamily="34" charset="0"/>
              </a:rPr>
              <a:t> y)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return</a:t>
            </a:r>
            <a:r>
              <a:rPr lang="tr-TR" dirty="0">
                <a:latin typeface="Agency FB" panose="020B0503020202020204" pitchFamily="34" charset="0"/>
              </a:rPr>
              <a:t> x + y;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static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 main(</a:t>
            </a:r>
            <a:r>
              <a:rPr lang="tr-TR" dirty="0" err="1">
                <a:latin typeface="Agency FB" panose="020B0503020202020204" pitchFamily="34" charset="0"/>
              </a:rPr>
              <a:t>String</a:t>
            </a:r>
            <a:r>
              <a:rPr lang="tr-TR" dirty="0">
                <a:latin typeface="Agency FB" panose="020B0503020202020204" pitchFamily="34" charset="0"/>
              </a:rPr>
              <a:t>[] </a:t>
            </a:r>
            <a:r>
              <a:rPr lang="tr-TR" dirty="0" err="1">
                <a:latin typeface="Agency FB" panose="020B0503020202020204" pitchFamily="34" charset="0"/>
              </a:rPr>
              <a:t>args</a:t>
            </a:r>
            <a:r>
              <a:rPr lang="tr-TR" dirty="0">
                <a:latin typeface="Agency FB" panose="020B0503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System.out.println</a:t>
            </a:r>
            <a:r>
              <a:rPr lang="tr-TR" dirty="0">
                <a:latin typeface="Agency FB" panose="020B0503020202020204" pitchFamily="34" charset="0"/>
              </a:rPr>
              <a:t>(</a:t>
            </a:r>
            <a:r>
              <a:rPr lang="tr-TR" dirty="0" err="1">
                <a:latin typeface="Agency FB" panose="020B0503020202020204" pitchFamily="34" charset="0"/>
              </a:rPr>
              <a:t>myMethod</a:t>
            </a:r>
            <a:r>
              <a:rPr lang="tr-TR" dirty="0">
                <a:latin typeface="Agency FB" panose="020B0503020202020204" pitchFamily="34" charset="0"/>
              </a:rPr>
              <a:t>(5, 3));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1233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gency FB" panose="020B0503020202020204" pitchFamily="34" charset="0"/>
              </a:rPr>
              <a:t>If</a:t>
            </a:r>
            <a:r>
              <a:rPr lang="tr-TR" dirty="0">
                <a:latin typeface="Agency FB" panose="020B0503020202020204" pitchFamily="34" charset="0"/>
              </a:rPr>
              <a:t> ... Else ile Bir </a:t>
            </a:r>
            <a:r>
              <a:rPr lang="tr-TR" dirty="0" err="1">
                <a:latin typeface="Agency FB" panose="020B0503020202020204" pitchFamily="34" charset="0"/>
              </a:rPr>
              <a:t>Method</a:t>
            </a:r>
            <a:endParaRPr lang="tr-TR" dirty="0">
              <a:latin typeface="Agency FB" panose="020B0503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C7175F-19AF-4BC3-8ABF-BAAA1F08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latin typeface="Agency FB" panose="020B0503020202020204" pitchFamily="34" charset="0"/>
              </a:rPr>
              <a:t>Metodlar</a:t>
            </a:r>
            <a:r>
              <a:rPr lang="tr-TR" dirty="0">
                <a:latin typeface="Agency FB" panose="020B0503020202020204" pitchFamily="34" charset="0"/>
              </a:rPr>
              <a:t> içinde </a:t>
            </a:r>
            <a:r>
              <a:rPr lang="tr-TR" dirty="0" err="1">
                <a:latin typeface="Agency FB" panose="020B0503020202020204" pitchFamily="34" charset="0"/>
              </a:rPr>
              <a:t>if</a:t>
            </a:r>
            <a:r>
              <a:rPr lang="tr-TR" dirty="0">
                <a:latin typeface="Agency FB" panose="020B0503020202020204" pitchFamily="34" charset="0"/>
              </a:rPr>
              <a:t> ... else ifadelerinin kullanılması yaygındır: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r>
              <a:rPr lang="tr-TR" dirty="0">
                <a:latin typeface="Agency FB" panose="020B0503020202020204" pitchFamily="34" charset="0"/>
              </a:rPr>
              <a:t>Bir sonraki slaytta buna bakalım.</a:t>
            </a:r>
          </a:p>
        </p:txBody>
      </p:sp>
    </p:spTree>
    <p:extLst>
      <p:ext uri="{BB962C8B-B14F-4D97-AF65-F5344CB8AC3E}">
        <p14:creationId xmlns:p14="http://schemas.microsoft.com/office/powerpoint/2010/main" val="3991723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gency FB" panose="020B0503020202020204" pitchFamily="34" charset="0"/>
              </a:rPr>
              <a:t>If</a:t>
            </a:r>
            <a:r>
              <a:rPr lang="tr-TR" dirty="0">
                <a:latin typeface="Agency FB" panose="020B0503020202020204" pitchFamily="34" charset="0"/>
              </a:rPr>
              <a:t> ... Else ile Bir </a:t>
            </a:r>
            <a:r>
              <a:rPr lang="tr-TR" dirty="0" err="1">
                <a:latin typeface="Agency FB" panose="020B0503020202020204" pitchFamily="34" charset="0"/>
              </a:rPr>
              <a:t>Method</a:t>
            </a:r>
            <a:endParaRPr lang="tr-TR" dirty="0">
              <a:latin typeface="Agency FB" panose="020B0503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C7175F-19AF-4BC3-8ABF-BAAA1F087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8489"/>
            <a:ext cx="4421080" cy="287066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Agency FB" panose="020B0503020202020204" pitchFamily="34" charset="0"/>
              </a:rPr>
              <a:t>public class </a:t>
            </a:r>
            <a:r>
              <a:rPr lang="en-US" b="1" dirty="0" err="1">
                <a:latin typeface="Agency FB" panose="020B0503020202020204" pitchFamily="34" charset="0"/>
              </a:rPr>
              <a:t>MyClass</a:t>
            </a:r>
            <a:r>
              <a:rPr lang="en-US" b="1" dirty="0">
                <a:latin typeface="Agency FB" panose="020B0503020202020204" pitchFamily="34" charset="0"/>
              </a:rPr>
              <a:t> {</a:t>
            </a:r>
          </a:p>
          <a:p>
            <a:endParaRPr lang="en-US" b="1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gency FB" panose="020B0503020202020204" pitchFamily="34" charset="0"/>
              </a:rPr>
              <a:t>// Create a </a:t>
            </a:r>
            <a:r>
              <a:rPr lang="en-US" b="1" dirty="0" err="1">
                <a:latin typeface="Agency FB" panose="020B0503020202020204" pitchFamily="34" charset="0"/>
              </a:rPr>
              <a:t>checkAge</a:t>
            </a:r>
            <a:r>
              <a:rPr lang="en-US" b="1" dirty="0">
                <a:latin typeface="Agency FB" panose="020B0503020202020204" pitchFamily="34" charset="0"/>
              </a:rPr>
              <a:t>() method with an integer parameter called age</a:t>
            </a:r>
          </a:p>
          <a:p>
            <a:pPr marL="0" indent="0">
              <a:buNone/>
            </a:pPr>
            <a:r>
              <a:rPr lang="en-US" b="1" dirty="0">
                <a:latin typeface="Agency FB" panose="020B0503020202020204" pitchFamily="34" charset="0"/>
              </a:rPr>
              <a:t>static void </a:t>
            </a:r>
            <a:r>
              <a:rPr lang="en-US" b="1" dirty="0" err="1">
                <a:latin typeface="Agency FB" panose="020B0503020202020204" pitchFamily="34" charset="0"/>
              </a:rPr>
              <a:t>checkAge</a:t>
            </a:r>
            <a:r>
              <a:rPr lang="en-US" b="1" dirty="0">
                <a:latin typeface="Agency FB" panose="020B0503020202020204" pitchFamily="34" charset="0"/>
              </a:rPr>
              <a:t>(int age) {</a:t>
            </a:r>
          </a:p>
          <a:p>
            <a:endParaRPr lang="en-US" b="1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gency FB" panose="020B0503020202020204" pitchFamily="34" charset="0"/>
              </a:rPr>
              <a:t>// If age is less than 18, print "access denied"</a:t>
            </a:r>
          </a:p>
          <a:p>
            <a:pPr marL="0" indent="0">
              <a:buNone/>
            </a:pPr>
            <a:r>
              <a:rPr lang="en-US" b="1" dirty="0">
                <a:latin typeface="Agency FB" panose="020B0503020202020204" pitchFamily="34" charset="0"/>
              </a:rPr>
              <a:t>if (age &lt; 18) {</a:t>
            </a:r>
          </a:p>
          <a:p>
            <a:pPr marL="0" indent="0">
              <a:buNone/>
            </a:pPr>
            <a:r>
              <a:rPr lang="tr-TR" b="1" dirty="0">
                <a:latin typeface="Agency FB" panose="020B0503020202020204" pitchFamily="34" charset="0"/>
              </a:rPr>
              <a:t>	</a:t>
            </a:r>
            <a:r>
              <a:rPr lang="en-US" b="1" dirty="0" err="1">
                <a:latin typeface="Agency FB" panose="020B0503020202020204" pitchFamily="34" charset="0"/>
              </a:rPr>
              <a:t>System.out.println</a:t>
            </a:r>
            <a:r>
              <a:rPr lang="en-US" b="1" dirty="0">
                <a:latin typeface="Agency FB" panose="020B0503020202020204" pitchFamily="34" charset="0"/>
              </a:rPr>
              <a:t>("Access denied - You are not old enough!"); </a:t>
            </a:r>
          </a:p>
          <a:p>
            <a:pPr marL="0" indent="0">
              <a:buNone/>
            </a:pPr>
            <a:r>
              <a:rPr lang="en-US" b="1" dirty="0">
                <a:latin typeface="Agency FB" panose="020B0503020202020204" pitchFamily="34" charset="0"/>
              </a:rPr>
              <a:t>      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672C5A8A-4D14-4421-98C6-255F2560818D}"/>
              </a:ext>
            </a:extLst>
          </p:cNvPr>
          <p:cNvSpPr txBox="1"/>
          <p:nvPr/>
        </p:nvSpPr>
        <p:spPr>
          <a:xfrm>
            <a:off x="6007223" y="2328489"/>
            <a:ext cx="60945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 // If age is greater than, or equal to, 18, print "access granted"</a:t>
            </a:r>
          </a:p>
          <a:p>
            <a:r>
              <a:rPr lang="en-US" b="1" dirty="0">
                <a:latin typeface="Agency FB" panose="020B0503020202020204" pitchFamily="34" charset="0"/>
              </a:rPr>
              <a:t>    } else {</a:t>
            </a:r>
          </a:p>
          <a:p>
            <a:r>
              <a:rPr lang="en-US" b="1" dirty="0">
                <a:latin typeface="Agency FB" panose="020B0503020202020204" pitchFamily="34" charset="0"/>
              </a:rPr>
              <a:t>      </a:t>
            </a:r>
            <a:r>
              <a:rPr lang="en-US" b="1" dirty="0" err="1">
                <a:latin typeface="Agency FB" panose="020B0503020202020204" pitchFamily="34" charset="0"/>
              </a:rPr>
              <a:t>System.out.println</a:t>
            </a:r>
            <a:r>
              <a:rPr lang="en-US" b="1" dirty="0">
                <a:latin typeface="Agency FB" panose="020B0503020202020204" pitchFamily="34" charset="0"/>
              </a:rPr>
              <a:t>("Access granted - You are old enough!"); </a:t>
            </a:r>
          </a:p>
          <a:p>
            <a:r>
              <a:rPr lang="en-US" b="1" dirty="0">
                <a:latin typeface="Agency FB" panose="020B0503020202020204" pitchFamily="34" charset="0"/>
              </a:rPr>
              <a:t>    }</a:t>
            </a:r>
          </a:p>
          <a:p>
            <a:r>
              <a:rPr lang="en-US" b="1" dirty="0">
                <a:latin typeface="Agency FB" panose="020B0503020202020204" pitchFamily="34" charset="0"/>
              </a:rPr>
              <a:t>  } </a:t>
            </a:r>
          </a:p>
          <a:p>
            <a:r>
              <a:rPr lang="en-US" b="1" dirty="0">
                <a:latin typeface="Agency FB" panose="020B0503020202020204" pitchFamily="34" charset="0"/>
              </a:rPr>
              <a:t>  public static void main(String[] </a:t>
            </a:r>
            <a:r>
              <a:rPr lang="en-US" b="1" dirty="0" err="1">
                <a:latin typeface="Agency FB" panose="020B0503020202020204" pitchFamily="34" charset="0"/>
              </a:rPr>
              <a:t>args</a:t>
            </a:r>
            <a:r>
              <a:rPr lang="en-US" b="1" dirty="0">
                <a:latin typeface="Agency FB" panose="020B0503020202020204" pitchFamily="34" charset="0"/>
              </a:rPr>
              <a:t>) { </a:t>
            </a:r>
          </a:p>
          <a:p>
            <a:r>
              <a:rPr lang="en-US" b="1" dirty="0">
                <a:latin typeface="Agency FB" panose="020B0503020202020204" pitchFamily="34" charset="0"/>
              </a:rPr>
              <a:t>    </a:t>
            </a:r>
            <a:r>
              <a:rPr lang="en-US" b="1" dirty="0" err="1">
                <a:latin typeface="Agency FB" panose="020B0503020202020204" pitchFamily="34" charset="0"/>
              </a:rPr>
              <a:t>checkAge</a:t>
            </a:r>
            <a:r>
              <a:rPr lang="en-US" b="1" dirty="0">
                <a:latin typeface="Agency FB" panose="020B0503020202020204" pitchFamily="34" charset="0"/>
              </a:rPr>
              <a:t>(20); // Call the </a:t>
            </a:r>
            <a:r>
              <a:rPr lang="en-US" b="1" dirty="0" err="1">
                <a:latin typeface="Agency FB" panose="020B0503020202020204" pitchFamily="34" charset="0"/>
              </a:rPr>
              <a:t>checkAge</a:t>
            </a:r>
            <a:r>
              <a:rPr lang="en-US" b="1" dirty="0">
                <a:latin typeface="Agency FB" panose="020B0503020202020204" pitchFamily="34" charset="0"/>
              </a:rPr>
              <a:t> method and pass along an age of 20</a:t>
            </a:r>
          </a:p>
          <a:p>
            <a:r>
              <a:rPr lang="en-US" b="1" dirty="0">
                <a:latin typeface="Agency FB" panose="020B0503020202020204" pitchFamily="34" charset="0"/>
              </a:rPr>
              <a:t>  } </a:t>
            </a:r>
          </a:p>
          <a:p>
            <a:r>
              <a:rPr lang="en-US" b="1" dirty="0">
                <a:latin typeface="Agency FB" panose="020B0503020202020204" pitchFamily="34" charset="0"/>
              </a:rPr>
              <a:t>}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357289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gency FB" panose="020B0503020202020204" pitchFamily="34" charset="0"/>
              </a:rPr>
              <a:t>Method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Overloading</a:t>
            </a:r>
            <a:endParaRPr lang="tr-TR" dirty="0">
              <a:latin typeface="Agency FB" panose="020B0503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C7175F-19AF-4BC3-8ABF-BAAA1F08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latin typeface="Agency FB" panose="020B0503020202020204" pitchFamily="34" charset="0"/>
              </a:rPr>
              <a:t>Method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Overloading</a:t>
            </a:r>
            <a:r>
              <a:rPr lang="tr-TR" dirty="0">
                <a:latin typeface="Agency FB" panose="020B0503020202020204" pitchFamily="34" charset="0"/>
              </a:rPr>
              <a:t> ile , birden çok </a:t>
            </a:r>
            <a:r>
              <a:rPr lang="tr-TR" dirty="0" err="1">
                <a:latin typeface="Agency FB" panose="020B0503020202020204" pitchFamily="34" charset="0"/>
              </a:rPr>
              <a:t>method</a:t>
            </a:r>
            <a:r>
              <a:rPr lang="tr-TR" dirty="0">
                <a:latin typeface="Agency FB" panose="020B0503020202020204" pitchFamily="34" charset="0"/>
              </a:rPr>
              <a:t> farklı parametrelerle aynı ada sahip olabilir: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int </a:t>
            </a:r>
            <a:r>
              <a:rPr lang="en-US" dirty="0" err="1">
                <a:latin typeface="Agency FB" panose="020B0503020202020204" pitchFamily="34" charset="0"/>
              </a:rPr>
              <a:t>myMethod</a:t>
            </a:r>
            <a:r>
              <a:rPr lang="en-US" dirty="0">
                <a:latin typeface="Agency FB" panose="020B0503020202020204" pitchFamily="34" charset="0"/>
              </a:rPr>
              <a:t>(int x)</a:t>
            </a:r>
            <a:r>
              <a:rPr lang="tr-TR" dirty="0">
                <a:latin typeface="Agency FB" panose="020B0503020202020204" pitchFamily="34" charset="0"/>
              </a:rPr>
              <a:t>;</a:t>
            </a:r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float </a:t>
            </a:r>
            <a:r>
              <a:rPr lang="en-US" dirty="0" err="1">
                <a:latin typeface="Agency FB" panose="020B0503020202020204" pitchFamily="34" charset="0"/>
              </a:rPr>
              <a:t>myMethod</a:t>
            </a:r>
            <a:r>
              <a:rPr lang="en-US" dirty="0">
                <a:latin typeface="Agency FB" panose="020B0503020202020204" pitchFamily="34" charset="0"/>
              </a:rPr>
              <a:t>(float x)</a:t>
            </a:r>
            <a:r>
              <a:rPr lang="tr-TR" dirty="0">
                <a:latin typeface="Agency FB" panose="020B0503020202020204" pitchFamily="34" charset="0"/>
              </a:rPr>
              <a:t>;</a:t>
            </a:r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double </a:t>
            </a:r>
            <a:r>
              <a:rPr lang="en-US" dirty="0" err="1">
                <a:latin typeface="Agency FB" panose="020B0503020202020204" pitchFamily="34" charset="0"/>
              </a:rPr>
              <a:t>myMethod</a:t>
            </a:r>
            <a:r>
              <a:rPr lang="en-US" dirty="0">
                <a:latin typeface="Agency FB" panose="020B0503020202020204" pitchFamily="34" charset="0"/>
              </a:rPr>
              <a:t>(double x, double y)</a:t>
            </a:r>
            <a:r>
              <a:rPr lang="tr-TR" dirty="0">
                <a:latin typeface="Agency FB" panose="020B0503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0906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gency FB" panose="020B0503020202020204" pitchFamily="34" charset="0"/>
              </a:rPr>
              <a:t>Metod</a:t>
            </a:r>
            <a:r>
              <a:rPr lang="tr-TR" dirty="0">
                <a:latin typeface="Agency FB" panose="020B0503020202020204" pitchFamily="34" charset="0"/>
              </a:rPr>
              <a:t> Nedir?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C7175F-19AF-4BC3-8ABF-BAAA1F08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Agency FB" panose="020B0503020202020204" pitchFamily="34" charset="0"/>
              </a:rPr>
              <a:t>Bir </a:t>
            </a:r>
            <a:r>
              <a:rPr lang="tr-TR" dirty="0" err="1">
                <a:latin typeface="Agency FB" panose="020B0503020202020204" pitchFamily="34" charset="0"/>
              </a:rPr>
              <a:t>method</a:t>
            </a:r>
            <a:r>
              <a:rPr lang="tr-TR" dirty="0">
                <a:latin typeface="Agency FB" panose="020B0503020202020204" pitchFamily="34" charset="0"/>
              </a:rPr>
              <a:t>, yalnızca çağrıldığında çalışan bir kod bloğudur.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r>
              <a:rPr lang="tr-TR" dirty="0">
                <a:latin typeface="Agency FB" panose="020B0503020202020204" pitchFamily="34" charset="0"/>
              </a:rPr>
              <a:t>Bir </a:t>
            </a:r>
            <a:r>
              <a:rPr lang="tr-TR" dirty="0" err="1">
                <a:latin typeface="Agency FB" panose="020B0503020202020204" pitchFamily="34" charset="0"/>
              </a:rPr>
              <a:t>methoda</a:t>
            </a:r>
            <a:r>
              <a:rPr lang="tr-TR" dirty="0">
                <a:latin typeface="Agency FB" panose="020B0503020202020204" pitchFamily="34" charset="0"/>
              </a:rPr>
              <a:t> parametreler olarak bilinen verileri aktarabilirsiniz.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r>
              <a:rPr lang="tr-TR" dirty="0" err="1">
                <a:latin typeface="Agency FB" panose="020B0503020202020204" pitchFamily="34" charset="0"/>
              </a:rPr>
              <a:t>Methodlar</a:t>
            </a:r>
            <a:r>
              <a:rPr lang="tr-TR" dirty="0">
                <a:latin typeface="Agency FB" panose="020B0503020202020204" pitchFamily="34" charset="0"/>
              </a:rPr>
              <a:t>, belirli eylemleri gerçekleştirmek için kullanılır ve aynı zamanda işlevler olarak da bilinir.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r>
              <a:rPr lang="tr-TR" dirty="0">
                <a:latin typeface="Agency FB" panose="020B0503020202020204" pitchFamily="34" charset="0"/>
              </a:rPr>
              <a:t>Neden </a:t>
            </a:r>
            <a:r>
              <a:rPr lang="tr-TR" dirty="0" err="1">
                <a:latin typeface="Agency FB" panose="020B0503020202020204" pitchFamily="34" charset="0"/>
              </a:rPr>
              <a:t>methodlar</a:t>
            </a:r>
            <a:r>
              <a:rPr lang="tr-TR" dirty="0">
                <a:latin typeface="Agency FB" panose="020B0503020202020204" pitchFamily="34" charset="0"/>
              </a:rPr>
              <a:t> kullanılmalı? Yazdığımız Kodu tekrardan kullanabilmek için: Kodu bir kez tanımlıyoruz ve birçok kez kullanıyoruz.</a:t>
            </a:r>
          </a:p>
        </p:txBody>
      </p:sp>
    </p:spTree>
    <p:extLst>
      <p:ext uri="{BB962C8B-B14F-4D97-AF65-F5344CB8AC3E}">
        <p14:creationId xmlns:p14="http://schemas.microsoft.com/office/powerpoint/2010/main" val="3921111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gency FB" panose="020B0503020202020204" pitchFamily="34" charset="0"/>
              </a:rPr>
              <a:t>Method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Overloading</a:t>
            </a:r>
            <a:r>
              <a:rPr lang="tr-TR" dirty="0">
                <a:latin typeface="Agency FB" panose="020B0503020202020204" pitchFamily="34" charset="0"/>
              </a:rPr>
              <a:t> Örnek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C7175F-19AF-4BC3-8ABF-BAAA1F08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class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MyClass</a:t>
            </a:r>
            <a:r>
              <a:rPr lang="tr-TR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  	</a:t>
            </a:r>
            <a:r>
              <a:rPr lang="tr-TR" dirty="0" err="1">
                <a:latin typeface="Agency FB" panose="020B0503020202020204" pitchFamily="34" charset="0"/>
              </a:rPr>
              <a:t>static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int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plusMethod</a:t>
            </a:r>
            <a:r>
              <a:rPr lang="tr-TR" dirty="0">
                <a:latin typeface="Agency FB" panose="020B0503020202020204" pitchFamily="34" charset="0"/>
              </a:rPr>
              <a:t>(</a:t>
            </a:r>
            <a:r>
              <a:rPr lang="tr-TR" dirty="0" err="1">
                <a:latin typeface="Agency FB" panose="020B0503020202020204" pitchFamily="34" charset="0"/>
              </a:rPr>
              <a:t>int</a:t>
            </a:r>
            <a:r>
              <a:rPr lang="tr-TR" dirty="0">
                <a:latin typeface="Agency FB" panose="020B0503020202020204" pitchFamily="34" charset="0"/>
              </a:rPr>
              <a:t> x, </a:t>
            </a:r>
            <a:r>
              <a:rPr lang="tr-TR" dirty="0" err="1">
                <a:latin typeface="Agency FB" panose="020B0503020202020204" pitchFamily="34" charset="0"/>
              </a:rPr>
              <a:t>int</a:t>
            </a:r>
            <a:r>
              <a:rPr lang="tr-TR" dirty="0">
                <a:latin typeface="Agency FB" panose="020B0503020202020204" pitchFamily="34" charset="0"/>
              </a:rPr>
              <a:t> y)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    		</a:t>
            </a:r>
            <a:r>
              <a:rPr lang="tr-TR" dirty="0" err="1">
                <a:latin typeface="Agency FB" panose="020B0503020202020204" pitchFamily="34" charset="0"/>
              </a:rPr>
              <a:t>return</a:t>
            </a:r>
            <a:r>
              <a:rPr lang="tr-TR" dirty="0">
                <a:latin typeface="Agency FB" panose="020B0503020202020204" pitchFamily="34" charset="0"/>
              </a:rPr>
              <a:t> x + y;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 	 }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  	</a:t>
            </a:r>
            <a:r>
              <a:rPr lang="tr-TR" dirty="0" err="1">
                <a:latin typeface="Agency FB" panose="020B0503020202020204" pitchFamily="34" charset="0"/>
              </a:rPr>
              <a:t>static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double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plusMethod</a:t>
            </a:r>
            <a:r>
              <a:rPr lang="tr-TR" dirty="0">
                <a:latin typeface="Agency FB" panose="020B0503020202020204" pitchFamily="34" charset="0"/>
              </a:rPr>
              <a:t>(</a:t>
            </a:r>
            <a:r>
              <a:rPr lang="tr-TR" dirty="0" err="1">
                <a:latin typeface="Agency FB" panose="020B0503020202020204" pitchFamily="34" charset="0"/>
              </a:rPr>
              <a:t>double</a:t>
            </a:r>
            <a:r>
              <a:rPr lang="tr-TR" dirty="0">
                <a:latin typeface="Agency FB" panose="020B0503020202020204" pitchFamily="34" charset="0"/>
              </a:rPr>
              <a:t> x, </a:t>
            </a:r>
            <a:r>
              <a:rPr lang="tr-TR" dirty="0" err="1">
                <a:latin typeface="Agency FB" panose="020B0503020202020204" pitchFamily="34" charset="0"/>
              </a:rPr>
              <a:t>double</a:t>
            </a:r>
            <a:r>
              <a:rPr lang="tr-TR" dirty="0">
                <a:latin typeface="Agency FB" panose="020B0503020202020204" pitchFamily="34" charset="0"/>
              </a:rPr>
              <a:t> y)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    		</a:t>
            </a:r>
            <a:r>
              <a:rPr lang="tr-TR" dirty="0" err="1">
                <a:latin typeface="Agency FB" panose="020B0503020202020204" pitchFamily="34" charset="0"/>
              </a:rPr>
              <a:t>return</a:t>
            </a:r>
            <a:r>
              <a:rPr lang="tr-TR" dirty="0">
                <a:latin typeface="Agency FB" panose="020B0503020202020204" pitchFamily="34" charset="0"/>
              </a:rPr>
              <a:t> x + y;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  	}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 	 </a:t>
            </a: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static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 main(</a:t>
            </a:r>
            <a:r>
              <a:rPr lang="tr-TR" dirty="0" err="1">
                <a:latin typeface="Agency FB" panose="020B0503020202020204" pitchFamily="34" charset="0"/>
              </a:rPr>
              <a:t>String</a:t>
            </a:r>
            <a:r>
              <a:rPr lang="tr-TR" dirty="0">
                <a:latin typeface="Agency FB" panose="020B0503020202020204" pitchFamily="34" charset="0"/>
              </a:rPr>
              <a:t>[] </a:t>
            </a:r>
            <a:r>
              <a:rPr lang="tr-TR" dirty="0" err="1">
                <a:latin typeface="Agency FB" panose="020B0503020202020204" pitchFamily="34" charset="0"/>
              </a:rPr>
              <a:t>args</a:t>
            </a:r>
            <a:r>
              <a:rPr lang="tr-TR" dirty="0">
                <a:latin typeface="Agency FB" panose="020B0503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    		</a:t>
            </a:r>
            <a:r>
              <a:rPr lang="tr-TR" dirty="0" err="1">
                <a:latin typeface="Agency FB" panose="020B0503020202020204" pitchFamily="34" charset="0"/>
              </a:rPr>
              <a:t>int</a:t>
            </a:r>
            <a:r>
              <a:rPr lang="tr-TR" dirty="0">
                <a:latin typeface="Agency FB" panose="020B0503020202020204" pitchFamily="34" charset="0"/>
              </a:rPr>
              <a:t> myNum1 = </a:t>
            </a:r>
            <a:r>
              <a:rPr lang="tr-TR" dirty="0" err="1">
                <a:latin typeface="Agency FB" panose="020B0503020202020204" pitchFamily="34" charset="0"/>
              </a:rPr>
              <a:t>plusMethod</a:t>
            </a:r>
            <a:r>
              <a:rPr lang="tr-TR" dirty="0">
                <a:latin typeface="Agency FB" panose="020B0503020202020204" pitchFamily="34" charset="0"/>
              </a:rPr>
              <a:t>(8, 5);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    		</a:t>
            </a:r>
            <a:r>
              <a:rPr lang="tr-TR" dirty="0" err="1">
                <a:latin typeface="Agency FB" panose="020B0503020202020204" pitchFamily="34" charset="0"/>
              </a:rPr>
              <a:t>double</a:t>
            </a:r>
            <a:r>
              <a:rPr lang="tr-TR" dirty="0">
                <a:latin typeface="Agency FB" panose="020B0503020202020204" pitchFamily="34" charset="0"/>
              </a:rPr>
              <a:t> myNum2 = </a:t>
            </a:r>
            <a:r>
              <a:rPr lang="tr-TR" dirty="0" err="1">
                <a:latin typeface="Agency FB" panose="020B0503020202020204" pitchFamily="34" charset="0"/>
              </a:rPr>
              <a:t>plusMethod</a:t>
            </a:r>
            <a:r>
              <a:rPr lang="tr-TR" dirty="0">
                <a:latin typeface="Agency FB" panose="020B0503020202020204" pitchFamily="34" charset="0"/>
              </a:rPr>
              <a:t>(4.3, 6.26);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    		</a:t>
            </a:r>
            <a:r>
              <a:rPr lang="tr-TR" dirty="0" err="1">
                <a:latin typeface="Agency FB" panose="020B0503020202020204" pitchFamily="34" charset="0"/>
              </a:rPr>
              <a:t>System.out.println</a:t>
            </a:r>
            <a:r>
              <a:rPr lang="tr-TR" dirty="0">
                <a:latin typeface="Agency FB" panose="020B0503020202020204" pitchFamily="34" charset="0"/>
              </a:rPr>
              <a:t>("</a:t>
            </a:r>
            <a:r>
              <a:rPr lang="tr-TR" dirty="0" err="1">
                <a:latin typeface="Agency FB" panose="020B0503020202020204" pitchFamily="34" charset="0"/>
              </a:rPr>
              <a:t>int</a:t>
            </a:r>
            <a:r>
              <a:rPr lang="tr-TR" dirty="0">
                <a:latin typeface="Agency FB" panose="020B0503020202020204" pitchFamily="34" charset="0"/>
              </a:rPr>
              <a:t>: " + myNum1);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    		</a:t>
            </a:r>
            <a:r>
              <a:rPr lang="tr-TR" dirty="0" err="1">
                <a:latin typeface="Agency FB" panose="020B0503020202020204" pitchFamily="34" charset="0"/>
              </a:rPr>
              <a:t>System.out.println</a:t>
            </a:r>
            <a:r>
              <a:rPr lang="tr-TR" dirty="0">
                <a:latin typeface="Agency FB" panose="020B0503020202020204" pitchFamily="34" charset="0"/>
              </a:rPr>
              <a:t>("</a:t>
            </a:r>
            <a:r>
              <a:rPr lang="tr-TR" dirty="0" err="1">
                <a:latin typeface="Agency FB" panose="020B0503020202020204" pitchFamily="34" charset="0"/>
              </a:rPr>
              <a:t>double</a:t>
            </a:r>
            <a:r>
              <a:rPr lang="tr-TR" dirty="0">
                <a:latin typeface="Agency FB" panose="020B0503020202020204" pitchFamily="34" charset="0"/>
              </a:rPr>
              <a:t>: " + myNum2);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 	}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}</a:t>
            </a:r>
          </a:p>
          <a:p>
            <a:endParaRPr lang="tr-T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19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Bu hafta yapacağımız uygulamalar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3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Agency FB" panose="020B0503020202020204" pitchFamily="34" charset="0"/>
              </a:rPr>
              <a:t>Mini Proje : 1-1000 arasındaki asal sayıları bulma</a:t>
            </a:r>
          </a:p>
          <a:p>
            <a:r>
              <a:rPr lang="tr-TR" dirty="0">
                <a:latin typeface="Agency FB" panose="020B0503020202020204" pitchFamily="34" charset="0"/>
              </a:rPr>
              <a:t>Mini Proje : Kullanıcıdan alınan iki sayının </a:t>
            </a:r>
            <a:r>
              <a:rPr lang="tr-TR" dirty="0" err="1">
                <a:latin typeface="Agency FB" panose="020B0503020202020204" pitchFamily="34" charset="0"/>
              </a:rPr>
              <a:t>ebobunu</a:t>
            </a:r>
            <a:r>
              <a:rPr lang="tr-TR" dirty="0">
                <a:latin typeface="Agency FB" panose="020B0503020202020204" pitchFamily="34" charset="0"/>
              </a:rPr>
              <a:t> bulma</a:t>
            </a:r>
          </a:p>
          <a:p>
            <a:r>
              <a:rPr lang="tr-TR" dirty="0">
                <a:latin typeface="Agency FB" panose="020B0503020202020204" pitchFamily="34" charset="0"/>
              </a:rPr>
              <a:t>Mini Proje : </a:t>
            </a:r>
            <a:r>
              <a:rPr lang="tr-TR" dirty="0" err="1">
                <a:latin typeface="Agency FB" panose="020B0503020202020204" pitchFamily="34" charset="0"/>
              </a:rPr>
              <a:t>Method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Overloading</a:t>
            </a:r>
            <a:r>
              <a:rPr lang="tr-TR" dirty="0">
                <a:latin typeface="Agency FB" panose="020B0503020202020204" pitchFamily="34" charset="0"/>
              </a:rPr>
              <a:t> Kullanarak Gelişmiş Hesap Makinesi</a:t>
            </a:r>
          </a:p>
          <a:p>
            <a:pPr marL="0" indent="0">
              <a:buNone/>
            </a:pPr>
            <a:endParaRPr lang="tr-TR" dirty="0">
              <a:latin typeface="Agency FB" panose="020B0503020202020204" pitchFamily="34" charset="0"/>
            </a:endParaRPr>
          </a:p>
          <a:p>
            <a:pPr marL="0" indent="0" algn="ctr">
              <a:buNone/>
            </a:pPr>
            <a:r>
              <a:rPr lang="tr-TR" sz="2800" dirty="0">
                <a:latin typeface="Agency FB" panose="020B0503020202020204" pitchFamily="34" charset="0"/>
              </a:rPr>
              <a:t>Şimdi </a:t>
            </a:r>
            <a:r>
              <a:rPr lang="tr-TR" sz="2800" dirty="0" err="1">
                <a:latin typeface="Agency FB" panose="020B0503020202020204" pitchFamily="34" charset="0"/>
              </a:rPr>
              <a:t>IDE’miz</a:t>
            </a:r>
            <a:r>
              <a:rPr lang="tr-TR" sz="2800" dirty="0">
                <a:latin typeface="Agency FB" panose="020B0503020202020204" pitchFamily="34" charset="0"/>
              </a:rPr>
              <a:t> üzerinden detaylı örnekler yapalım!</a:t>
            </a:r>
          </a:p>
          <a:p>
            <a:endParaRPr lang="tr-T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85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61F9F349-E667-4B8D-BA68-317C36CF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sz="4800" dirty="0">
                <a:latin typeface="Agency FB" panose="020B0503020202020204" pitchFamily="34" charset="0"/>
              </a:rPr>
              <a:t>Dinlediğiniz için çok teşekkürler</a:t>
            </a:r>
          </a:p>
          <a:p>
            <a:pPr marL="0" indent="0" algn="ctr">
              <a:buNone/>
            </a:pPr>
            <a:r>
              <a:rPr lang="tr-TR" sz="4800" dirty="0">
                <a:latin typeface="Agency FB" panose="020B0503020202020204" pitchFamily="34" charset="0"/>
              </a:rPr>
              <a:t>Gelecek derslerde görüşmek üzere!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1387C-7E6E-463F-A95F-ED32351FB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39" y="4267842"/>
            <a:ext cx="11289119" cy="11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5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Bir </a:t>
            </a:r>
            <a:r>
              <a:rPr lang="tr-TR" dirty="0" err="1">
                <a:latin typeface="Agency FB" panose="020B0503020202020204" pitchFamily="34" charset="0"/>
              </a:rPr>
              <a:t>Method</a:t>
            </a:r>
            <a:r>
              <a:rPr lang="tr-TR" dirty="0">
                <a:latin typeface="Agency FB" panose="020B0503020202020204" pitchFamily="34" charset="0"/>
              </a:rPr>
              <a:t> Oluşturma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C7175F-19AF-4BC3-8ABF-BAAA1F08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Agency FB" panose="020B0503020202020204" pitchFamily="34" charset="0"/>
              </a:rPr>
              <a:t>Bir </a:t>
            </a:r>
            <a:r>
              <a:rPr lang="tr-TR" dirty="0" err="1">
                <a:latin typeface="Agency FB" panose="020B0503020202020204" pitchFamily="34" charset="0"/>
              </a:rPr>
              <a:t>method</a:t>
            </a:r>
            <a:r>
              <a:rPr lang="tr-TR" dirty="0">
                <a:latin typeface="Agency FB" panose="020B0503020202020204" pitchFamily="34" charset="0"/>
              </a:rPr>
              <a:t>, bir sınıf içinde oluşturulmalıdır. </a:t>
            </a:r>
            <a:r>
              <a:rPr lang="tr-TR" dirty="0" err="1">
                <a:latin typeface="Agency FB" panose="020B0503020202020204" pitchFamily="34" charset="0"/>
              </a:rPr>
              <a:t>Methodun</a:t>
            </a:r>
            <a:r>
              <a:rPr lang="tr-TR" dirty="0">
                <a:latin typeface="Agency FB" panose="020B0503020202020204" pitchFamily="34" charset="0"/>
              </a:rPr>
              <a:t> adıyla ve ardından parantezlerle () tanımlanır. 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r>
              <a:rPr lang="tr-TR" dirty="0">
                <a:latin typeface="Agency FB" panose="020B0503020202020204" pitchFamily="34" charset="0"/>
              </a:rPr>
              <a:t>Java, </a:t>
            </a:r>
            <a:r>
              <a:rPr lang="tr-TR" dirty="0" err="1">
                <a:latin typeface="Agency FB" panose="020B0503020202020204" pitchFamily="34" charset="0"/>
              </a:rPr>
              <a:t>System.out.println</a:t>
            </a:r>
            <a:r>
              <a:rPr lang="tr-TR" dirty="0">
                <a:latin typeface="Agency FB" panose="020B0503020202020204" pitchFamily="34" charset="0"/>
              </a:rPr>
              <a:t> () gibi önceden tanımlanmış bazı </a:t>
            </a:r>
            <a:r>
              <a:rPr lang="tr-TR" dirty="0" err="1">
                <a:latin typeface="Agency FB" panose="020B0503020202020204" pitchFamily="34" charset="0"/>
              </a:rPr>
              <a:t>methodlar</a:t>
            </a:r>
            <a:r>
              <a:rPr lang="tr-TR" dirty="0">
                <a:latin typeface="Agency FB" panose="020B0503020202020204" pitchFamily="34" charset="0"/>
              </a:rPr>
              <a:t> sağlar, ancak belirli eylemleri gerçekleştirmek için kendi </a:t>
            </a:r>
            <a:r>
              <a:rPr lang="tr-TR" dirty="0" err="1">
                <a:latin typeface="Agency FB" panose="020B0503020202020204" pitchFamily="34" charset="0"/>
              </a:rPr>
              <a:t>methodlarınızı</a:t>
            </a:r>
            <a:r>
              <a:rPr lang="tr-TR" dirty="0">
                <a:latin typeface="Agency FB" panose="020B0503020202020204" pitchFamily="34" charset="0"/>
              </a:rPr>
              <a:t> da oluşturabilirsiniz</a:t>
            </a:r>
          </a:p>
        </p:txBody>
      </p:sp>
    </p:spTree>
    <p:extLst>
      <p:ext uri="{BB962C8B-B14F-4D97-AF65-F5344CB8AC3E}">
        <p14:creationId xmlns:p14="http://schemas.microsoft.com/office/powerpoint/2010/main" val="154727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Bir </a:t>
            </a:r>
            <a:r>
              <a:rPr lang="tr-TR" dirty="0" err="1">
                <a:latin typeface="Agency FB" panose="020B0503020202020204" pitchFamily="34" charset="0"/>
              </a:rPr>
              <a:t>Method</a:t>
            </a:r>
            <a:r>
              <a:rPr lang="tr-TR" dirty="0">
                <a:latin typeface="Agency FB" panose="020B0503020202020204" pitchFamily="34" charset="0"/>
              </a:rPr>
              <a:t> Oluşturma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6F4AFC46-6BC9-4A26-8A87-361ACEA00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gency FB" panose="020B0503020202020204" pitchFamily="34" charset="0"/>
              </a:rPr>
              <a:t>public class </a:t>
            </a:r>
            <a:r>
              <a:rPr lang="en-US" sz="3600" dirty="0" err="1">
                <a:latin typeface="Agency FB" panose="020B0503020202020204" pitchFamily="34" charset="0"/>
              </a:rPr>
              <a:t>MyClass</a:t>
            </a:r>
            <a:r>
              <a:rPr lang="en-US" sz="3600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sz="3600" dirty="0">
                <a:latin typeface="Agency FB" panose="020B0503020202020204" pitchFamily="34" charset="0"/>
              </a:rPr>
              <a:t>     </a:t>
            </a:r>
            <a:r>
              <a:rPr lang="en-US" sz="3600" dirty="0">
                <a:latin typeface="Agency FB" panose="020B0503020202020204" pitchFamily="34" charset="0"/>
              </a:rPr>
              <a:t>static void </a:t>
            </a:r>
            <a:r>
              <a:rPr lang="en-US" sz="3600" dirty="0" err="1">
                <a:latin typeface="Agency FB" panose="020B0503020202020204" pitchFamily="34" charset="0"/>
              </a:rPr>
              <a:t>myMethod</a:t>
            </a:r>
            <a:r>
              <a:rPr lang="en-US" sz="3600" dirty="0">
                <a:latin typeface="Agency FB" panose="020B0503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tr-TR" sz="3600" dirty="0">
                <a:latin typeface="Agency FB" panose="020B0503020202020204" pitchFamily="34" charset="0"/>
              </a:rPr>
              <a:t>	</a:t>
            </a:r>
            <a:r>
              <a:rPr lang="en-US" sz="3600" dirty="0">
                <a:latin typeface="Agency FB" panose="020B0503020202020204" pitchFamily="34" charset="0"/>
              </a:rPr>
              <a:t>// </a:t>
            </a:r>
            <a:r>
              <a:rPr lang="tr-TR" sz="3600" dirty="0" err="1">
                <a:latin typeface="Agency FB" panose="020B0503020202020204" pitchFamily="34" charset="0"/>
              </a:rPr>
              <a:t>Method</a:t>
            </a:r>
            <a:r>
              <a:rPr lang="tr-TR" sz="3600" dirty="0">
                <a:latin typeface="Agency FB" panose="020B0503020202020204" pitchFamily="34" charset="0"/>
              </a:rPr>
              <a:t> çağırıldığında çalışacak kod bloğu</a:t>
            </a:r>
          </a:p>
          <a:p>
            <a:pPr marL="0" indent="0">
              <a:buNone/>
            </a:pPr>
            <a:r>
              <a:rPr lang="tr-TR" sz="3600" dirty="0">
                <a:latin typeface="Agency FB" panose="020B0503020202020204" pitchFamily="34" charset="0"/>
              </a:rPr>
              <a:t>	</a:t>
            </a:r>
            <a:r>
              <a:rPr lang="tr-TR" sz="3600" dirty="0" err="1">
                <a:latin typeface="Agency FB" panose="020B0503020202020204" pitchFamily="34" charset="0"/>
              </a:rPr>
              <a:t>System.out.println</a:t>
            </a:r>
            <a:r>
              <a:rPr lang="tr-TR" sz="3600" dirty="0">
                <a:latin typeface="Agency FB" panose="020B0503020202020204" pitchFamily="34" charset="0"/>
              </a:rPr>
              <a:t>(‘’</a:t>
            </a:r>
            <a:r>
              <a:rPr lang="tr-TR" sz="3600" dirty="0" err="1">
                <a:latin typeface="Agency FB" panose="020B0503020202020204" pitchFamily="34" charset="0"/>
              </a:rPr>
              <a:t>myMethod</a:t>
            </a:r>
            <a:r>
              <a:rPr lang="tr-TR" sz="3600" dirty="0">
                <a:latin typeface="Agency FB" panose="020B0503020202020204" pitchFamily="34" charset="0"/>
              </a:rPr>
              <a:t> çalıştı’’);</a:t>
            </a:r>
            <a:endParaRPr lang="en-US" sz="3600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tr-TR" sz="3600" dirty="0">
                <a:latin typeface="Agency FB" panose="020B0503020202020204" pitchFamily="34" charset="0"/>
              </a:rPr>
              <a:t> </a:t>
            </a:r>
            <a:r>
              <a:rPr lang="en-US" sz="3600" dirty="0">
                <a:latin typeface="Agency FB" panose="020B0503020202020204" pitchFamily="34" charset="0"/>
              </a:rPr>
              <a:t>  </a:t>
            </a:r>
            <a:r>
              <a:rPr lang="tr-TR" sz="3600" dirty="0">
                <a:latin typeface="Agency FB" panose="020B0503020202020204" pitchFamily="34" charset="0"/>
              </a:rPr>
              <a:t> </a:t>
            </a:r>
            <a:r>
              <a:rPr lang="en-US" sz="3600" dirty="0">
                <a:latin typeface="Agency FB" panose="020B0503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3600" dirty="0">
                <a:latin typeface="Agency FB" panose="020B0503020202020204" pitchFamily="34" charset="0"/>
              </a:rPr>
              <a:t>}</a:t>
            </a:r>
            <a:endParaRPr lang="tr-TR" sz="3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03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Bir </a:t>
            </a:r>
            <a:r>
              <a:rPr lang="tr-TR" dirty="0" err="1">
                <a:latin typeface="Agency FB" panose="020B0503020202020204" pitchFamily="34" charset="0"/>
              </a:rPr>
              <a:t>Method</a:t>
            </a:r>
            <a:r>
              <a:rPr lang="tr-TR" dirty="0">
                <a:latin typeface="Agency FB" panose="020B0503020202020204" pitchFamily="34" charset="0"/>
              </a:rPr>
              <a:t> Oluşturma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C7175F-19AF-4BC3-8ABF-BAAA1F08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latin typeface="Agency FB" panose="020B0503020202020204" pitchFamily="34" charset="0"/>
              </a:rPr>
              <a:t>myMethod</a:t>
            </a:r>
            <a:r>
              <a:rPr lang="tr-TR" dirty="0">
                <a:latin typeface="Agency FB" panose="020B0503020202020204" pitchFamily="34" charset="0"/>
              </a:rPr>
              <a:t> (), </a:t>
            </a:r>
            <a:r>
              <a:rPr lang="tr-TR" dirty="0" err="1">
                <a:latin typeface="Agency FB" panose="020B0503020202020204" pitchFamily="34" charset="0"/>
              </a:rPr>
              <a:t>methodun</a:t>
            </a:r>
            <a:r>
              <a:rPr lang="tr-TR" dirty="0">
                <a:latin typeface="Agency FB" panose="020B0503020202020204" pitchFamily="34" charset="0"/>
              </a:rPr>
              <a:t> adıdır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r>
              <a:rPr lang="tr-TR" dirty="0" err="1">
                <a:latin typeface="Agency FB" panose="020B0503020202020204" pitchFamily="34" charset="0"/>
              </a:rPr>
              <a:t>static</a:t>
            </a:r>
            <a:r>
              <a:rPr lang="tr-TR" dirty="0">
                <a:latin typeface="Agency FB" panose="020B0503020202020204" pitchFamily="34" charset="0"/>
              </a:rPr>
              <a:t>, </a:t>
            </a:r>
            <a:r>
              <a:rPr lang="tr-TR" dirty="0" err="1">
                <a:latin typeface="Agency FB" panose="020B0503020202020204" pitchFamily="34" charset="0"/>
              </a:rPr>
              <a:t>methodun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MyClass</a:t>
            </a:r>
            <a:r>
              <a:rPr lang="tr-TR" dirty="0">
                <a:latin typeface="Agency FB" panose="020B0503020202020204" pitchFamily="34" charset="0"/>
              </a:rPr>
              <a:t> sınıfına ait olduğu ve </a:t>
            </a:r>
            <a:r>
              <a:rPr lang="tr-TR" dirty="0" err="1">
                <a:latin typeface="Agency FB" panose="020B0503020202020204" pitchFamily="34" charset="0"/>
              </a:rPr>
              <a:t>MyClass</a:t>
            </a:r>
            <a:r>
              <a:rPr lang="tr-TR" dirty="0">
                <a:latin typeface="Agency FB" panose="020B0503020202020204" pitchFamily="34" charset="0"/>
              </a:rPr>
              <a:t> sınıfının bir nesnesi olmadığı anlamına gelir. -Daha sonra nesneler ve nesneler aracılığıyla </a:t>
            </a:r>
            <a:r>
              <a:rPr lang="tr-TR" dirty="0" err="1">
                <a:latin typeface="Agency FB" panose="020B0503020202020204" pitchFamily="34" charset="0"/>
              </a:rPr>
              <a:t>methodlara</a:t>
            </a:r>
            <a:r>
              <a:rPr lang="tr-TR" dirty="0">
                <a:latin typeface="Agency FB" panose="020B0503020202020204" pitchFamily="34" charset="0"/>
              </a:rPr>
              <a:t> nasıl erişileceği hakkında daha fazla bilgi edineceksiniz.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, bu yöntemin bir dönüş değerine sahip olmadığı anlamına gelir. Bu bölümde daha sonra dönüş değerleri hakkında daha fazla bilgi edineceksiniz.</a:t>
            </a:r>
          </a:p>
        </p:txBody>
      </p:sp>
    </p:spTree>
    <p:extLst>
      <p:ext uri="{BB962C8B-B14F-4D97-AF65-F5344CB8AC3E}">
        <p14:creationId xmlns:p14="http://schemas.microsoft.com/office/powerpoint/2010/main" val="215456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Bir </a:t>
            </a:r>
            <a:r>
              <a:rPr lang="tr-TR" dirty="0" err="1">
                <a:latin typeface="Agency FB" panose="020B0503020202020204" pitchFamily="34" charset="0"/>
              </a:rPr>
              <a:t>Methodu</a:t>
            </a:r>
            <a:r>
              <a:rPr lang="tr-TR" dirty="0">
                <a:latin typeface="Agency FB" panose="020B0503020202020204" pitchFamily="34" charset="0"/>
              </a:rPr>
              <a:t> Çağırma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C7175F-19AF-4BC3-8ABF-BAAA1F08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Agency FB" panose="020B0503020202020204" pitchFamily="34" charset="0"/>
              </a:rPr>
              <a:t>Java'da bir </a:t>
            </a:r>
            <a:r>
              <a:rPr lang="tr-TR" dirty="0" err="1">
                <a:latin typeface="Agency FB" panose="020B0503020202020204" pitchFamily="34" charset="0"/>
              </a:rPr>
              <a:t>methodu</a:t>
            </a:r>
            <a:r>
              <a:rPr lang="tr-TR" dirty="0">
                <a:latin typeface="Agency FB" panose="020B0503020202020204" pitchFamily="34" charset="0"/>
              </a:rPr>
              <a:t> çağırmak için </a:t>
            </a:r>
            <a:r>
              <a:rPr lang="tr-TR" dirty="0" err="1">
                <a:latin typeface="Agency FB" panose="020B0503020202020204" pitchFamily="34" charset="0"/>
              </a:rPr>
              <a:t>methodun</a:t>
            </a:r>
            <a:r>
              <a:rPr lang="tr-TR" dirty="0">
                <a:latin typeface="Agency FB" panose="020B0503020202020204" pitchFamily="34" charset="0"/>
              </a:rPr>
              <a:t> adını ve ardından iki parantez () ve bir noktalı virgül yazarak çağırıyoruz;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r>
              <a:rPr lang="tr-TR" dirty="0">
                <a:latin typeface="Agency FB" panose="020B0503020202020204" pitchFamily="34" charset="0"/>
              </a:rPr>
              <a:t>Bir sonraki slayttaki örnekte </a:t>
            </a:r>
            <a:r>
              <a:rPr lang="tr-TR" dirty="0" err="1">
                <a:latin typeface="Agency FB" panose="020B0503020202020204" pitchFamily="34" charset="0"/>
              </a:rPr>
              <a:t>myMethod</a:t>
            </a:r>
            <a:r>
              <a:rPr lang="tr-TR" dirty="0">
                <a:latin typeface="Agency FB" panose="020B0503020202020204" pitchFamily="34" charset="0"/>
              </a:rPr>
              <a:t> (), çağrıldığında bir metin (eylem) yazdırmak için kullanılır:</a:t>
            </a:r>
          </a:p>
        </p:txBody>
      </p:sp>
    </p:spTree>
    <p:extLst>
      <p:ext uri="{BB962C8B-B14F-4D97-AF65-F5344CB8AC3E}">
        <p14:creationId xmlns:p14="http://schemas.microsoft.com/office/powerpoint/2010/main" val="170043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Bir </a:t>
            </a:r>
            <a:r>
              <a:rPr lang="tr-TR" dirty="0" err="1">
                <a:latin typeface="Agency FB" panose="020B0503020202020204" pitchFamily="34" charset="0"/>
              </a:rPr>
              <a:t>Methodu</a:t>
            </a:r>
            <a:r>
              <a:rPr lang="tr-TR" dirty="0">
                <a:latin typeface="Agency FB" panose="020B0503020202020204" pitchFamily="34" charset="0"/>
              </a:rPr>
              <a:t> Çağırma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C7175F-19AF-4BC3-8ABF-BAAA1F08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class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MyClass</a:t>
            </a:r>
            <a:r>
              <a:rPr lang="tr-TR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 	</a:t>
            </a:r>
            <a:r>
              <a:rPr lang="tr-TR" dirty="0" err="1">
                <a:latin typeface="Agency FB" panose="020B0503020202020204" pitchFamily="34" charset="0"/>
              </a:rPr>
              <a:t>static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myMethod</a:t>
            </a:r>
            <a:r>
              <a:rPr lang="tr-TR" dirty="0">
                <a:latin typeface="Agency FB" panose="020B0503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 		</a:t>
            </a:r>
            <a:r>
              <a:rPr lang="tr-TR" dirty="0" err="1">
                <a:latin typeface="Agency FB" panose="020B0503020202020204" pitchFamily="34" charset="0"/>
              </a:rPr>
              <a:t>System.out.println</a:t>
            </a:r>
            <a:r>
              <a:rPr lang="tr-TR" dirty="0">
                <a:latin typeface="Agency FB" panose="020B0503020202020204" pitchFamily="34" charset="0"/>
              </a:rPr>
              <a:t>(‘’Bu </a:t>
            </a:r>
            <a:r>
              <a:rPr lang="tr-TR" dirty="0" err="1">
                <a:latin typeface="Agency FB" panose="020B0503020202020204" pitchFamily="34" charset="0"/>
              </a:rPr>
              <a:t>Method</a:t>
            </a:r>
            <a:r>
              <a:rPr lang="tr-TR" dirty="0">
                <a:latin typeface="Agency FB" panose="020B0503020202020204" pitchFamily="34" charset="0"/>
              </a:rPr>
              <a:t> Çalıştı!’’);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  	</a:t>
            </a: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static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 main(</a:t>
            </a:r>
            <a:r>
              <a:rPr lang="tr-TR" dirty="0" err="1">
                <a:latin typeface="Agency FB" panose="020B0503020202020204" pitchFamily="34" charset="0"/>
              </a:rPr>
              <a:t>String</a:t>
            </a:r>
            <a:r>
              <a:rPr lang="tr-TR" dirty="0">
                <a:latin typeface="Agency FB" panose="020B0503020202020204" pitchFamily="34" charset="0"/>
              </a:rPr>
              <a:t>[] </a:t>
            </a:r>
            <a:r>
              <a:rPr lang="tr-TR" dirty="0" err="1">
                <a:latin typeface="Agency FB" panose="020B0503020202020204" pitchFamily="34" charset="0"/>
              </a:rPr>
              <a:t>args</a:t>
            </a:r>
            <a:r>
              <a:rPr lang="tr-TR" dirty="0">
                <a:latin typeface="Agency FB" panose="020B0503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   		</a:t>
            </a:r>
            <a:r>
              <a:rPr lang="tr-TR" dirty="0" err="1">
                <a:latin typeface="Agency FB" panose="020B0503020202020204" pitchFamily="34" charset="0"/>
              </a:rPr>
              <a:t>myMethod</a:t>
            </a:r>
            <a:r>
              <a:rPr lang="tr-TR" dirty="0">
                <a:latin typeface="Agency FB" panose="020B0503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 	}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}</a:t>
            </a:r>
          </a:p>
          <a:p>
            <a:endParaRPr lang="tr-T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7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Bir </a:t>
            </a:r>
            <a:r>
              <a:rPr lang="tr-TR" dirty="0" err="1">
                <a:latin typeface="Agency FB" panose="020B0503020202020204" pitchFamily="34" charset="0"/>
              </a:rPr>
              <a:t>Methodu</a:t>
            </a:r>
            <a:r>
              <a:rPr lang="tr-TR" dirty="0">
                <a:latin typeface="Agency FB" panose="020B0503020202020204" pitchFamily="34" charset="0"/>
              </a:rPr>
              <a:t> Çağırma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C7175F-19AF-4BC3-8ABF-BAAA1F08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Agency FB" panose="020B0503020202020204" pitchFamily="34" charset="0"/>
              </a:rPr>
              <a:t>Bir yöntem birden çok kez de çağrılabilir.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r>
              <a:rPr lang="tr-TR" dirty="0">
                <a:latin typeface="Agency FB" panose="020B0503020202020204" pitchFamily="34" charset="0"/>
              </a:rPr>
              <a:t>Bir sonraki slaytta buna göz atalım.</a:t>
            </a:r>
          </a:p>
          <a:p>
            <a:pPr marL="0" indent="0">
              <a:buNone/>
            </a:pPr>
            <a:endParaRPr lang="tr-TR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tr-T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5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70896A-D022-49F7-99CB-FA9E4E9B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latin typeface="Agency FB" panose="020B0503020202020204" pitchFamily="34" charset="0"/>
              </a:rPr>
              <a:t>Bir </a:t>
            </a:r>
            <a:r>
              <a:rPr lang="tr-TR" dirty="0" err="1">
                <a:latin typeface="Agency FB" panose="020B0503020202020204" pitchFamily="34" charset="0"/>
              </a:rPr>
              <a:t>Methodu</a:t>
            </a:r>
            <a:r>
              <a:rPr lang="tr-TR" dirty="0">
                <a:latin typeface="Agency FB" panose="020B0503020202020204" pitchFamily="34" charset="0"/>
              </a:rPr>
              <a:t> Çağırma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53481C6B-9B10-4C03-826B-7469DEBB533D}"/>
              </a:ext>
            </a:extLst>
          </p:cNvPr>
          <p:cNvSpPr/>
          <p:nvPr/>
        </p:nvSpPr>
        <p:spPr>
          <a:xfrm>
            <a:off x="0" y="6445188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31766B64-006F-496A-8005-BD672E8D057C}"/>
              </a:ext>
            </a:extLst>
          </p:cNvPr>
          <p:cNvSpPr/>
          <p:nvPr/>
        </p:nvSpPr>
        <p:spPr>
          <a:xfrm>
            <a:off x="0" y="0"/>
            <a:ext cx="12192000" cy="412812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7" name="Dik Üçgen 6">
            <a:extLst>
              <a:ext uri="{FF2B5EF4-FFF2-40B4-BE49-F238E27FC236}">
                <a16:creationId xmlns:a16="http://schemas.microsoft.com/office/drawing/2014/main" id="{89FB77BB-C4BE-40D1-95F2-A1E0ECE7F1E5}"/>
              </a:ext>
            </a:extLst>
          </p:cNvPr>
          <p:cNvSpPr/>
          <p:nvPr/>
        </p:nvSpPr>
        <p:spPr>
          <a:xfrm rot="5400000">
            <a:off x="-9616" y="9617"/>
            <a:ext cx="1078637" cy="1059402"/>
          </a:xfrm>
          <a:prstGeom prst="rtTriangle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FF0000"/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C7175F-19AF-4BC3-8ABF-BAAA1F08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class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MyClass</a:t>
            </a:r>
            <a:r>
              <a:rPr lang="tr-TR" dirty="0">
                <a:latin typeface="Agency FB" panose="020B0503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tr-TR" dirty="0" err="1">
                <a:latin typeface="Agency FB" panose="020B0503020202020204" pitchFamily="34" charset="0"/>
              </a:rPr>
              <a:t>static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myMethod</a:t>
            </a:r>
            <a:r>
              <a:rPr lang="tr-TR" dirty="0">
                <a:latin typeface="Agency FB" panose="020B0503020202020204" pitchFamily="34" charset="0"/>
              </a:rPr>
              <a:t>()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System.out.println</a:t>
            </a:r>
            <a:r>
              <a:rPr lang="tr-TR" dirty="0">
                <a:latin typeface="Agency FB" panose="020B0503020202020204" pitchFamily="34" charset="0"/>
              </a:rPr>
              <a:t>(‘’Bu </a:t>
            </a:r>
            <a:r>
              <a:rPr lang="tr-TR" dirty="0" err="1">
                <a:latin typeface="Agency FB" panose="020B0503020202020204" pitchFamily="34" charset="0"/>
              </a:rPr>
              <a:t>Method</a:t>
            </a:r>
            <a:r>
              <a:rPr lang="tr-TR" dirty="0">
                <a:latin typeface="Agency FB" panose="020B0503020202020204" pitchFamily="34" charset="0"/>
              </a:rPr>
              <a:t> Çalıştı’’);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}</a:t>
            </a:r>
          </a:p>
          <a:p>
            <a:pPr marL="0" indent="0">
              <a:buNone/>
            </a:pPr>
            <a:endParaRPr lang="tr-TR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</a:t>
            </a:r>
            <a:r>
              <a:rPr lang="tr-TR" dirty="0" err="1">
                <a:latin typeface="Agency FB" panose="020B0503020202020204" pitchFamily="34" charset="0"/>
              </a:rPr>
              <a:t>public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static</a:t>
            </a:r>
            <a:r>
              <a:rPr lang="tr-TR" dirty="0">
                <a:latin typeface="Agency FB" panose="020B0503020202020204" pitchFamily="34" charset="0"/>
              </a:rPr>
              <a:t> </a:t>
            </a:r>
            <a:r>
              <a:rPr lang="tr-TR" dirty="0" err="1">
                <a:latin typeface="Agency FB" panose="020B0503020202020204" pitchFamily="34" charset="0"/>
              </a:rPr>
              <a:t>void</a:t>
            </a:r>
            <a:r>
              <a:rPr lang="tr-TR" dirty="0">
                <a:latin typeface="Agency FB" panose="020B0503020202020204" pitchFamily="34" charset="0"/>
              </a:rPr>
              <a:t> main(</a:t>
            </a:r>
            <a:r>
              <a:rPr lang="tr-TR" dirty="0" err="1">
                <a:latin typeface="Agency FB" panose="020B0503020202020204" pitchFamily="34" charset="0"/>
              </a:rPr>
              <a:t>String</a:t>
            </a:r>
            <a:r>
              <a:rPr lang="tr-TR" dirty="0">
                <a:latin typeface="Agency FB" panose="020B0503020202020204" pitchFamily="34" charset="0"/>
              </a:rPr>
              <a:t>[] </a:t>
            </a:r>
            <a:r>
              <a:rPr lang="tr-TR" dirty="0" err="1">
                <a:latin typeface="Agency FB" panose="020B0503020202020204" pitchFamily="34" charset="0"/>
              </a:rPr>
              <a:t>args</a:t>
            </a:r>
            <a:r>
              <a:rPr lang="tr-TR" dirty="0">
                <a:latin typeface="Agency FB" panose="020B0503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myMethod</a:t>
            </a:r>
            <a:r>
              <a:rPr lang="tr-TR" dirty="0">
                <a:latin typeface="Agency FB" panose="020B0503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myMethod</a:t>
            </a:r>
            <a:r>
              <a:rPr lang="tr-TR" dirty="0">
                <a:latin typeface="Agency FB" panose="020B0503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	</a:t>
            </a:r>
            <a:r>
              <a:rPr lang="tr-TR" dirty="0" err="1">
                <a:latin typeface="Agency FB" panose="020B0503020202020204" pitchFamily="34" charset="0"/>
              </a:rPr>
              <a:t>myMethod</a:t>
            </a:r>
            <a:r>
              <a:rPr lang="tr-TR" dirty="0">
                <a:latin typeface="Agency FB" panose="020B0503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 	}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}</a:t>
            </a:r>
          </a:p>
          <a:p>
            <a:endParaRPr lang="tr-TR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// Bu </a:t>
            </a:r>
            <a:r>
              <a:rPr lang="tr-TR" dirty="0" err="1">
                <a:latin typeface="Agency FB" panose="020B0503020202020204" pitchFamily="34" charset="0"/>
              </a:rPr>
              <a:t>Method</a:t>
            </a:r>
            <a:r>
              <a:rPr lang="tr-TR" dirty="0">
                <a:latin typeface="Agency FB" panose="020B0503020202020204" pitchFamily="34" charset="0"/>
              </a:rPr>
              <a:t> Çalıştı!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// Bu </a:t>
            </a:r>
            <a:r>
              <a:rPr lang="tr-TR" dirty="0" err="1">
                <a:latin typeface="Agency FB" panose="020B0503020202020204" pitchFamily="34" charset="0"/>
              </a:rPr>
              <a:t>Method</a:t>
            </a:r>
            <a:r>
              <a:rPr lang="tr-TR" dirty="0">
                <a:latin typeface="Agency FB" panose="020B0503020202020204" pitchFamily="34" charset="0"/>
              </a:rPr>
              <a:t> Çalıştı!</a:t>
            </a:r>
          </a:p>
          <a:p>
            <a:pPr marL="0" indent="0">
              <a:buNone/>
            </a:pPr>
            <a:r>
              <a:rPr lang="tr-TR" dirty="0">
                <a:latin typeface="Agency FB" panose="020B0503020202020204" pitchFamily="34" charset="0"/>
              </a:rPr>
              <a:t>	// Bu </a:t>
            </a:r>
            <a:r>
              <a:rPr lang="tr-TR" dirty="0" err="1">
                <a:latin typeface="Agency FB" panose="020B0503020202020204" pitchFamily="34" charset="0"/>
              </a:rPr>
              <a:t>Method</a:t>
            </a:r>
            <a:r>
              <a:rPr lang="tr-TR" dirty="0">
                <a:latin typeface="Agency FB" panose="020B0503020202020204" pitchFamily="34" charset="0"/>
              </a:rPr>
              <a:t> Çalıştı!</a:t>
            </a:r>
          </a:p>
        </p:txBody>
      </p:sp>
    </p:spTree>
    <p:extLst>
      <p:ext uri="{BB962C8B-B14F-4D97-AF65-F5344CB8AC3E}">
        <p14:creationId xmlns:p14="http://schemas.microsoft.com/office/powerpoint/2010/main" val="259473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1128</Words>
  <Application>Microsoft Office PowerPoint</Application>
  <PresentationFormat>Geniş ekran</PresentationFormat>
  <Paragraphs>168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7" baseType="lpstr">
      <vt:lpstr>Agency FB</vt:lpstr>
      <vt:lpstr>Arial</vt:lpstr>
      <vt:lpstr>Calibri</vt:lpstr>
      <vt:lpstr>Calibri Light</vt:lpstr>
      <vt:lpstr>Office Teması</vt:lpstr>
      <vt:lpstr>Java Başlangıç Seviye Eğitimi Hafta #4</vt:lpstr>
      <vt:lpstr>Metod Nedir?</vt:lpstr>
      <vt:lpstr>Bir Method Oluşturma</vt:lpstr>
      <vt:lpstr>Bir Method Oluşturma</vt:lpstr>
      <vt:lpstr>Bir Method Oluşturma</vt:lpstr>
      <vt:lpstr>Bir Methodu Çağırma</vt:lpstr>
      <vt:lpstr>Bir Methodu Çağırma</vt:lpstr>
      <vt:lpstr>Bir Methodu Çağırma</vt:lpstr>
      <vt:lpstr>Bir Methodu Çağırma</vt:lpstr>
      <vt:lpstr>Parametreler ve Bağımsız Değişkenler</vt:lpstr>
      <vt:lpstr>Parametreler ve Bağımsız Değişkenler</vt:lpstr>
      <vt:lpstr>Çoklu Parametreler</vt:lpstr>
      <vt:lpstr>Çoklu Paremetreler</vt:lpstr>
      <vt:lpstr>Return Değeri</vt:lpstr>
      <vt:lpstr>Return Değeri Örnek</vt:lpstr>
      <vt:lpstr>Return Değeri Örnek</vt:lpstr>
      <vt:lpstr>If ... Else ile Bir Method</vt:lpstr>
      <vt:lpstr>If ... Else ile Bir Method</vt:lpstr>
      <vt:lpstr>Method Overloading</vt:lpstr>
      <vt:lpstr>Method Overloading Örnek</vt:lpstr>
      <vt:lpstr>Bu hafta yapacağımız uygulamalar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Başlangıç Seviye Eğitimi Hafta #4</dc:title>
  <dc:creator>Ahmet Buğra Yiğiter</dc:creator>
  <cp:lastModifiedBy>Ahmet Buğra Yiğiter</cp:lastModifiedBy>
  <cp:revision>10</cp:revision>
  <dcterms:created xsi:type="dcterms:W3CDTF">2020-11-13T11:14:32Z</dcterms:created>
  <dcterms:modified xsi:type="dcterms:W3CDTF">2020-11-13T12:57:55Z</dcterms:modified>
</cp:coreProperties>
</file>