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3" r:id="rId24"/>
    <p:sldId id="289"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21CEC9-F6C4-4D67-9F78-B093EFD10BC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96E1665-4FCB-4D8C-ACDA-19FFD1DE8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DE988F7-F1F7-42CD-8D6D-0E70F4F8D3CA}"/>
              </a:ext>
            </a:extLst>
          </p:cNvPr>
          <p:cNvSpPr>
            <a:spLocks noGrp="1"/>
          </p:cNvSpPr>
          <p:nvPr>
            <p:ph type="dt" sz="half" idx="10"/>
          </p:nvPr>
        </p:nvSpPr>
        <p:spPr/>
        <p:txBody>
          <a:bodyPr/>
          <a:lstStyle/>
          <a:p>
            <a:fld id="{6FE456F4-9D18-4CB2-A23C-57845C625AAA}" type="datetimeFigureOut">
              <a:rPr lang="tr-TR" smtClean="0"/>
              <a:t>20.11.2020</a:t>
            </a:fld>
            <a:endParaRPr lang="tr-TR"/>
          </a:p>
        </p:txBody>
      </p:sp>
      <p:sp>
        <p:nvSpPr>
          <p:cNvPr id="5" name="Alt Bilgi Yer Tutucusu 4">
            <a:extLst>
              <a:ext uri="{FF2B5EF4-FFF2-40B4-BE49-F238E27FC236}">
                <a16:creationId xmlns:a16="http://schemas.microsoft.com/office/drawing/2014/main" id="{FAE45C5B-BC84-43C1-A6C3-ED267C137B2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347D06-5A4E-46BF-A472-419986FF9F4C}"/>
              </a:ext>
            </a:extLst>
          </p:cNvPr>
          <p:cNvSpPr>
            <a:spLocks noGrp="1"/>
          </p:cNvSpPr>
          <p:nvPr>
            <p:ph type="sldNum" sz="quarter" idx="12"/>
          </p:nvPr>
        </p:nvSpPr>
        <p:spPr/>
        <p:txBody>
          <a:bodyPr/>
          <a:lstStyle/>
          <a:p>
            <a:fld id="{A895CC58-F334-4B35-AAF1-DD4618E5E997}" type="slidenum">
              <a:rPr lang="tr-TR" smtClean="0"/>
              <a:t>‹#›</a:t>
            </a:fld>
            <a:endParaRPr lang="tr-TR"/>
          </a:p>
        </p:txBody>
      </p:sp>
    </p:spTree>
    <p:extLst>
      <p:ext uri="{BB962C8B-B14F-4D97-AF65-F5344CB8AC3E}">
        <p14:creationId xmlns:p14="http://schemas.microsoft.com/office/powerpoint/2010/main" val="1775022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9D237E-1993-4B14-BCD4-8173340A2A1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7838BC3-FD4C-4881-A00E-7C188B49AE7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96765A4-6D3F-4313-A086-BB5ADA51826B}"/>
              </a:ext>
            </a:extLst>
          </p:cNvPr>
          <p:cNvSpPr>
            <a:spLocks noGrp="1"/>
          </p:cNvSpPr>
          <p:nvPr>
            <p:ph type="dt" sz="half" idx="10"/>
          </p:nvPr>
        </p:nvSpPr>
        <p:spPr/>
        <p:txBody>
          <a:bodyPr/>
          <a:lstStyle/>
          <a:p>
            <a:fld id="{6FE456F4-9D18-4CB2-A23C-57845C625AAA}" type="datetimeFigureOut">
              <a:rPr lang="tr-TR" smtClean="0"/>
              <a:t>20.11.2020</a:t>
            </a:fld>
            <a:endParaRPr lang="tr-TR"/>
          </a:p>
        </p:txBody>
      </p:sp>
      <p:sp>
        <p:nvSpPr>
          <p:cNvPr id="5" name="Alt Bilgi Yer Tutucusu 4">
            <a:extLst>
              <a:ext uri="{FF2B5EF4-FFF2-40B4-BE49-F238E27FC236}">
                <a16:creationId xmlns:a16="http://schemas.microsoft.com/office/drawing/2014/main" id="{B9E50A4A-B088-4D79-9F44-438300B8A56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0EC4054-0A42-4CE1-9C32-85F20954B7DA}"/>
              </a:ext>
            </a:extLst>
          </p:cNvPr>
          <p:cNvSpPr>
            <a:spLocks noGrp="1"/>
          </p:cNvSpPr>
          <p:nvPr>
            <p:ph type="sldNum" sz="quarter" idx="12"/>
          </p:nvPr>
        </p:nvSpPr>
        <p:spPr/>
        <p:txBody>
          <a:bodyPr/>
          <a:lstStyle/>
          <a:p>
            <a:fld id="{A895CC58-F334-4B35-AAF1-DD4618E5E997}" type="slidenum">
              <a:rPr lang="tr-TR" smtClean="0"/>
              <a:t>‹#›</a:t>
            </a:fld>
            <a:endParaRPr lang="tr-TR"/>
          </a:p>
        </p:txBody>
      </p:sp>
    </p:spTree>
    <p:extLst>
      <p:ext uri="{BB962C8B-B14F-4D97-AF65-F5344CB8AC3E}">
        <p14:creationId xmlns:p14="http://schemas.microsoft.com/office/powerpoint/2010/main" val="252335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22B8FF1-A9D2-41E2-A85B-8EAEE029497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C169679-2382-4B18-B51A-A2C27DE5247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7834EBC-44F1-49F5-9620-39C01BA1D498}"/>
              </a:ext>
            </a:extLst>
          </p:cNvPr>
          <p:cNvSpPr>
            <a:spLocks noGrp="1"/>
          </p:cNvSpPr>
          <p:nvPr>
            <p:ph type="dt" sz="half" idx="10"/>
          </p:nvPr>
        </p:nvSpPr>
        <p:spPr/>
        <p:txBody>
          <a:bodyPr/>
          <a:lstStyle/>
          <a:p>
            <a:fld id="{6FE456F4-9D18-4CB2-A23C-57845C625AAA}" type="datetimeFigureOut">
              <a:rPr lang="tr-TR" smtClean="0"/>
              <a:t>20.11.2020</a:t>
            </a:fld>
            <a:endParaRPr lang="tr-TR"/>
          </a:p>
        </p:txBody>
      </p:sp>
      <p:sp>
        <p:nvSpPr>
          <p:cNvPr id="5" name="Alt Bilgi Yer Tutucusu 4">
            <a:extLst>
              <a:ext uri="{FF2B5EF4-FFF2-40B4-BE49-F238E27FC236}">
                <a16:creationId xmlns:a16="http://schemas.microsoft.com/office/drawing/2014/main" id="{E67366BF-7BFF-4956-B719-7AE311D8422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8975D40-952C-408A-AEC6-E9888907311C}"/>
              </a:ext>
            </a:extLst>
          </p:cNvPr>
          <p:cNvSpPr>
            <a:spLocks noGrp="1"/>
          </p:cNvSpPr>
          <p:nvPr>
            <p:ph type="sldNum" sz="quarter" idx="12"/>
          </p:nvPr>
        </p:nvSpPr>
        <p:spPr/>
        <p:txBody>
          <a:bodyPr/>
          <a:lstStyle/>
          <a:p>
            <a:fld id="{A895CC58-F334-4B35-AAF1-DD4618E5E997}" type="slidenum">
              <a:rPr lang="tr-TR" smtClean="0"/>
              <a:t>‹#›</a:t>
            </a:fld>
            <a:endParaRPr lang="tr-TR"/>
          </a:p>
        </p:txBody>
      </p:sp>
    </p:spTree>
    <p:extLst>
      <p:ext uri="{BB962C8B-B14F-4D97-AF65-F5344CB8AC3E}">
        <p14:creationId xmlns:p14="http://schemas.microsoft.com/office/powerpoint/2010/main" val="107567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23F7B1-293C-452D-A450-FE22E9E8C1A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372CAF0-0F76-4499-BFDE-2FC3C655C03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D5109B2-B4C4-4099-8537-70C058D92F46}"/>
              </a:ext>
            </a:extLst>
          </p:cNvPr>
          <p:cNvSpPr>
            <a:spLocks noGrp="1"/>
          </p:cNvSpPr>
          <p:nvPr>
            <p:ph type="dt" sz="half" idx="10"/>
          </p:nvPr>
        </p:nvSpPr>
        <p:spPr/>
        <p:txBody>
          <a:bodyPr/>
          <a:lstStyle/>
          <a:p>
            <a:fld id="{6FE456F4-9D18-4CB2-A23C-57845C625AAA}" type="datetimeFigureOut">
              <a:rPr lang="tr-TR" smtClean="0"/>
              <a:t>20.11.2020</a:t>
            </a:fld>
            <a:endParaRPr lang="tr-TR"/>
          </a:p>
        </p:txBody>
      </p:sp>
      <p:sp>
        <p:nvSpPr>
          <p:cNvPr id="5" name="Alt Bilgi Yer Tutucusu 4">
            <a:extLst>
              <a:ext uri="{FF2B5EF4-FFF2-40B4-BE49-F238E27FC236}">
                <a16:creationId xmlns:a16="http://schemas.microsoft.com/office/drawing/2014/main" id="{AF3CA21C-5DF6-4138-B86F-0EB37D1270B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06AE6D5-AE93-43FC-9678-1F7451107610}"/>
              </a:ext>
            </a:extLst>
          </p:cNvPr>
          <p:cNvSpPr>
            <a:spLocks noGrp="1"/>
          </p:cNvSpPr>
          <p:nvPr>
            <p:ph type="sldNum" sz="quarter" idx="12"/>
          </p:nvPr>
        </p:nvSpPr>
        <p:spPr/>
        <p:txBody>
          <a:bodyPr/>
          <a:lstStyle/>
          <a:p>
            <a:fld id="{A895CC58-F334-4B35-AAF1-DD4618E5E997}" type="slidenum">
              <a:rPr lang="tr-TR" smtClean="0"/>
              <a:t>‹#›</a:t>
            </a:fld>
            <a:endParaRPr lang="tr-TR"/>
          </a:p>
        </p:txBody>
      </p:sp>
    </p:spTree>
    <p:extLst>
      <p:ext uri="{BB962C8B-B14F-4D97-AF65-F5344CB8AC3E}">
        <p14:creationId xmlns:p14="http://schemas.microsoft.com/office/powerpoint/2010/main" val="191678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31E976-1F50-4860-A9C0-1C8863B64D6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3EB13E7-602D-41A3-88BF-6C2EAC86B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9D0976E-3D7C-4905-B7DD-10DED478FC90}"/>
              </a:ext>
            </a:extLst>
          </p:cNvPr>
          <p:cNvSpPr>
            <a:spLocks noGrp="1"/>
          </p:cNvSpPr>
          <p:nvPr>
            <p:ph type="dt" sz="half" idx="10"/>
          </p:nvPr>
        </p:nvSpPr>
        <p:spPr/>
        <p:txBody>
          <a:bodyPr/>
          <a:lstStyle/>
          <a:p>
            <a:fld id="{6FE456F4-9D18-4CB2-A23C-57845C625AAA}" type="datetimeFigureOut">
              <a:rPr lang="tr-TR" smtClean="0"/>
              <a:t>20.11.2020</a:t>
            </a:fld>
            <a:endParaRPr lang="tr-TR"/>
          </a:p>
        </p:txBody>
      </p:sp>
      <p:sp>
        <p:nvSpPr>
          <p:cNvPr id="5" name="Alt Bilgi Yer Tutucusu 4">
            <a:extLst>
              <a:ext uri="{FF2B5EF4-FFF2-40B4-BE49-F238E27FC236}">
                <a16:creationId xmlns:a16="http://schemas.microsoft.com/office/drawing/2014/main" id="{EF0268C9-FCFE-4158-877B-8AB89C22432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4D2EFE4-B877-4463-9DC9-9524B886766E}"/>
              </a:ext>
            </a:extLst>
          </p:cNvPr>
          <p:cNvSpPr>
            <a:spLocks noGrp="1"/>
          </p:cNvSpPr>
          <p:nvPr>
            <p:ph type="sldNum" sz="quarter" idx="12"/>
          </p:nvPr>
        </p:nvSpPr>
        <p:spPr/>
        <p:txBody>
          <a:bodyPr/>
          <a:lstStyle/>
          <a:p>
            <a:fld id="{A895CC58-F334-4B35-AAF1-DD4618E5E997}" type="slidenum">
              <a:rPr lang="tr-TR" smtClean="0"/>
              <a:t>‹#›</a:t>
            </a:fld>
            <a:endParaRPr lang="tr-TR"/>
          </a:p>
        </p:txBody>
      </p:sp>
    </p:spTree>
    <p:extLst>
      <p:ext uri="{BB962C8B-B14F-4D97-AF65-F5344CB8AC3E}">
        <p14:creationId xmlns:p14="http://schemas.microsoft.com/office/powerpoint/2010/main" val="23535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11E473-A35A-451B-B912-7468ADE2106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654A76F-04AD-4404-B2C2-3C299BAD0AA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B316013-DA28-4E46-8B4B-CBA1C73444D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3FDF1D4-A249-4F72-AE48-6551CBE7C0EB}"/>
              </a:ext>
            </a:extLst>
          </p:cNvPr>
          <p:cNvSpPr>
            <a:spLocks noGrp="1"/>
          </p:cNvSpPr>
          <p:nvPr>
            <p:ph type="dt" sz="half" idx="10"/>
          </p:nvPr>
        </p:nvSpPr>
        <p:spPr/>
        <p:txBody>
          <a:bodyPr/>
          <a:lstStyle/>
          <a:p>
            <a:fld id="{6FE456F4-9D18-4CB2-A23C-57845C625AAA}" type="datetimeFigureOut">
              <a:rPr lang="tr-TR" smtClean="0"/>
              <a:t>20.11.2020</a:t>
            </a:fld>
            <a:endParaRPr lang="tr-TR"/>
          </a:p>
        </p:txBody>
      </p:sp>
      <p:sp>
        <p:nvSpPr>
          <p:cNvPr id="6" name="Alt Bilgi Yer Tutucusu 5">
            <a:extLst>
              <a:ext uri="{FF2B5EF4-FFF2-40B4-BE49-F238E27FC236}">
                <a16:creationId xmlns:a16="http://schemas.microsoft.com/office/drawing/2014/main" id="{56E4D65E-9F33-4269-B7EE-7F164F1A49C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DFFBC4A-9F42-466F-A1B1-A2D63BF50469}"/>
              </a:ext>
            </a:extLst>
          </p:cNvPr>
          <p:cNvSpPr>
            <a:spLocks noGrp="1"/>
          </p:cNvSpPr>
          <p:nvPr>
            <p:ph type="sldNum" sz="quarter" idx="12"/>
          </p:nvPr>
        </p:nvSpPr>
        <p:spPr/>
        <p:txBody>
          <a:bodyPr/>
          <a:lstStyle/>
          <a:p>
            <a:fld id="{A895CC58-F334-4B35-AAF1-DD4618E5E997}" type="slidenum">
              <a:rPr lang="tr-TR" smtClean="0"/>
              <a:t>‹#›</a:t>
            </a:fld>
            <a:endParaRPr lang="tr-TR"/>
          </a:p>
        </p:txBody>
      </p:sp>
    </p:spTree>
    <p:extLst>
      <p:ext uri="{BB962C8B-B14F-4D97-AF65-F5344CB8AC3E}">
        <p14:creationId xmlns:p14="http://schemas.microsoft.com/office/powerpoint/2010/main" val="426888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247B78-C750-4B0D-9B1F-4CAC549F128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E61C58A-DB3E-4682-BDF9-BA1598AEA2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B9CC5E1-F1F9-4409-85E6-BA88BED1557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9200A29-A039-48B4-AEEA-7927C1BF1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91B2ECA-EA01-4E99-8978-7EDC8ED730A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C9437BE-E91B-4EC1-9EC1-64FE68C794C1}"/>
              </a:ext>
            </a:extLst>
          </p:cNvPr>
          <p:cNvSpPr>
            <a:spLocks noGrp="1"/>
          </p:cNvSpPr>
          <p:nvPr>
            <p:ph type="dt" sz="half" idx="10"/>
          </p:nvPr>
        </p:nvSpPr>
        <p:spPr/>
        <p:txBody>
          <a:bodyPr/>
          <a:lstStyle/>
          <a:p>
            <a:fld id="{6FE456F4-9D18-4CB2-A23C-57845C625AAA}" type="datetimeFigureOut">
              <a:rPr lang="tr-TR" smtClean="0"/>
              <a:t>20.11.2020</a:t>
            </a:fld>
            <a:endParaRPr lang="tr-TR"/>
          </a:p>
        </p:txBody>
      </p:sp>
      <p:sp>
        <p:nvSpPr>
          <p:cNvPr id="8" name="Alt Bilgi Yer Tutucusu 7">
            <a:extLst>
              <a:ext uri="{FF2B5EF4-FFF2-40B4-BE49-F238E27FC236}">
                <a16:creationId xmlns:a16="http://schemas.microsoft.com/office/drawing/2014/main" id="{84ACC93C-F3F8-4E0C-8EAA-4AE2560D6B1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E7DE6B6-0E31-4114-B45B-CE2C52E17498}"/>
              </a:ext>
            </a:extLst>
          </p:cNvPr>
          <p:cNvSpPr>
            <a:spLocks noGrp="1"/>
          </p:cNvSpPr>
          <p:nvPr>
            <p:ph type="sldNum" sz="quarter" idx="12"/>
          </p:nvPr>
        </p:nvSpPr>
        <p:spPr/>
        <p:txBody>
          <a:bodyPr/>
          <a:lstStyle/>
          <a:p>
            <a:fld id="{A895CC58-F334-4B35-AAF1-DD4618E5E997}" type="slidenum">
              <a:rPr lang="tr-TR" smtClean="0"/>
              <a:t>‹#›</a:t>
            </a:fld>
            <a:endParaRPr lang="tr-TR"/>
          </a:p>
        </p:txBody>
      </p:sp>
    </p:spTree>
    <p:extLst>
      <p:ext uri="{BB962C8B-B14F-4D97-AF65-F5344CB8AC3E}">
        <p14:creationId xmlns:p14="http://schemas.microsoft.com/office/powerpoint/2010/main" val="166592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A4CB86-495C-40A6-9293-F1EC0E8769E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9C87D2F-4883-4E24-B6A3-C07E746580FC}"/>
              </a:ext>
            </a:extLst>
          </p:cNvPr>
          <p:cNvSpPr>
            <a:spLocks noGrp="1"/>
          </p:cNvSpPr>
          <p:nvPr>
            <p:ph type="dt" sz="half" idx="10"/>
          </p:nvPr>
        </p:nvSpPr>
        <p:spPr/>
        <p:txBody>
          <a:bodyPr/>
          <a:lstStyle/>
          <a:p>
            <a:fld id="{6FE456F4-9D18-4CB2-A23C-57845C625AAA}" type="datetimeFigureOut">
              <a:rPr lang="tr-TR" smtClean="0"/>
              <a:t>20.11.2020</a:t>
            </a:fld>
            <a:endParaRPr lang="tr-TR"/>
          </a:p>
        </p:txBody>
      </p:sp>
      <p:sp>
        <p:nvSpPr>
          <p:cNvPr id="4" name="Alt Bilgi Yer Tutucusu 3">
            <a:extLst>
              <a:ext uri="{FF2B5EF4-FFF2-40B4-BE49-F238E27FC236}">
                <a16:creationId xmlns:a16="http://schemas.microsoft.com/office/drawing/2014/main" id="{2EA6FD20-0BFA-48C3-AE86-1C904AB9A0C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431EFEE-A44B-4F5A-97F2-2F52DCA4A0EF}"/>
              </a:ext>
            </a:extLst>
          </p:cNvPr>
          <p:cNvSpPr>
            <a:spLocks noGrp="1"/>
          </p:cNvSpPr>
          <p:nvPr>
            <p:ph type="sldNum" sz="quarter" idx="12"/>
          </p:nvPr>
        </p:nvSpPr>
        <p:spPr/>
        <p:txBody>
          <a:bodyPr/>
          <a:lstStyle/>
          <a:p>
            <a:fld id="{A895CC58-F334-4B35-AAF1-DD4618E5E997}" type="slidenum">
              <a:rPr lang="tr-TR" smtClean="0"/>
              <a:t>‹#›</a:t>
            </a:fld>
            <a:endParaRPr lang="tr-TR"/>
          </a:p>
        </p:txBody>
      </p:sp>
    </p:spTree>
    <p:extLst>
      <p:ext uri="{BB962C8B-B14F-4D97-AF65-F5344CB8AC3E}">
        <p14:creationId xmlns:p14="http://schemas.microsoft.com/office/powerpoint/2010/main" val="122492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C79938C-5FAF-4305-B6B9-9EC80A213C0F}"/>
              </a:ext>
            </a:extLst>
          </p:cNvPr>
          <p:cNvSpPr>
            <a:spLocks noGrp="1"/>
          </p:cNvSpPr>
          <p:nvPr>
            <p:ph type="dt" sz="half" idx="10"/>
          </p:nvPr>
        </p:nvSpPr>
        <p:spPr/>
        <p:txBody>
          <a:bodyPr/>
          <a:lstStyle/>
          <a:p>
            <a:fld id="{6FE456F4-9D18-4CB2-A23C-57845C625AAA}" type="datetimeFigureOut">
              <a:rPr lang="tr-TR" smtClean="0"/>
              <a:t>20.11.2020</a:t>
            </a:fld>
            <a:endParaRPr lang="tr-TR"/>
          </a:p>
        </p:txBody>
      </p:sp>
      <p:sp>
        <p:nvSpPr>
          <p:cNvPr id="3" name="Alt Bilgi Yer Tutucusu 2">
            <a:extLst>
              <a:ext uri="{FF2B5EF4-FFF2-40B4-BE49-F238E27FC236}">
                <a16:creationId xmlns:a16="http://schemas.microsoft.com/office/drawing/2014/main" id="{4B20C9DD-F467-4FEB-8472-C930FACA7D6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6B0C306-1B60-47D1-8CA9-6825747A8EC5}"/>
              </a:ext>
            </a:extLst>
          </p:cNvPr>
          <p:cNvSpPr>
            <a:spLocks noGrp="1"/>
          </p:cNvSpPr>
          <p:nvPr>
            <p:ph type="sldNum" sz="quarter" idx="12"/>
          </p:nvPr>
        </p:nvSpPr>
        <p:spPr/>
        <p:txBody>
          <a:bodyPr/>
          <a:lstStyle/>
          <a:p>
            <a:fld id="{A895CC58-F334-4B35-AAF1-DD4618E5E997}" type="slidenum">
              <a:rPr lang="tr-TR" smtClean="0"/>
              <a:t>‹#›</a:t>
            </a:fld>
            <a:endParaRPr lang="tr-TR"/>
          </a:p>
        </p:txBody>
      </p:sp>
    </p:spTree>
    <p:extLst>
      <p:ext uri="{BB962C8B-B14F-4D97-AF65-F5344CB8AC3E}">
        <p14:creationId xmlns:p14="http://schemas.microsoft.com/office/powerpoint/2010/main" val="372188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DDBB6F-2FBA-47FA-AD63-5FD2A9D4AFC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8516FC5-687C-4386-8D43-14D7B7287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F37B950-0868-47A9-A1A0-A338F583E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D308877-6D05-4691-A2DC-C9072AB26918}"/>
              </a:ext>
            </a:extLst>
          </p:cNvPr>
          <p:cNvSpPr>
            <a:spLocks noGrp="1"/>
          </p:cNvSpPr>
          <p:nvPr>
            <p:ph type="dt" sz="half" idx="10"/>
          </p:nvPr>
        </p:nvSpPr>
        <p:spPr/>
        <p:txBody>
          <a:bodyPr/>
          <a:lstStyle/>
          <a:p>
            <a:fld id="{6FE456F4-9D18-4CB2-A23C-57845C625AAA}" type="datetimeFigureOut">
              <a:rPr lang="tr-TR" smtClean="0"/>
              <a:t>20.11.2020</a:t>
            </a:fld>
            <a:endParaRPr lang="tr-TR"/>
          </a:p>
        </p:txBody>
      </p:sp>
      <p:sp>
        <p:nvSpPr>
          <p:cNvPr id="6" name="Alt Bilgi Yer Tutucusu 5">
            <a:extLst>
              <a:ext uri="{FF2B5EF4-FFF2-40B4-BE49-F238E27FC236}">
                <a16:creationId xmlns:a16="http://schemas.microsoft.com/office/drawing/2014/main" id="{F709A647-5021-47F5-A552-4DBECBEB080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C824A51-99CC-452D-BB5D-155710EFA049}"/>
              </a:ext>
            </a:extLst>
          </p:cNvPr>
          <p:cNvSpPr>
            <a:spLocks noGrp="1"/>
          </p:cNvSpPr>
          <p:nvPr>
            <p:ph type="sldNum" sz="quarter" idx="12"/>
          </p:nvPr>
        </p:nvSpPr>
        <p:spPr/>
        <p:txBody>
          <a:bodyPr/>
          <a:lstStyle/>
          <a:p>
            <a:fld id="{A895CC58-F334-4B35-AAF1-DD4618E5E997}" type="slidenum">
              <a:rPr lang="tr-TR" smtClean="0"/>
              <a:t>‹#›</a:t>
            </a:fld>
            <a:endParaRPr lang="tr-TR"/>
          </a:p>
        </p:txBody>
      </p:sp>
    </p:spTree>
    <p:extLst>
      <p:ext uri="{BB962C8B-B14F-4D97-AF65-F5344CB8AC3E}">
        <p14:creationId xmlns:p14="http://schemas.microsoft.com/office/powerpoint/2010/main" val="217817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69DF9D-F8D7-4421-BB7E-F3875794B90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28D21D0-EEC5-45F2-A9FF-0BF7606C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E8FC43A-C274-4D7E-86C8-F47A50554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00B1556-F453-43A7-8D08-1A8F19AE74C2}"/>
              </a:ext>
            </a:extLst>
          </p:cNvPr>
          <p:cNvSpPr>
            <a:spLocks noGrp="1"/>
          </p:cNvSpPr>
          <p:nvPr>
            <p:ph type="dt" sz="half" idx="10"/>
          </p:nvPr>
        </p:nvSpPr>
        <p:spPr/>
        <p:txBody>
          <a:bodyPr/>
          <a:lstStyle/>
          <a:p>
            <a:fld id="{6FE456F4-9D18-4CB2-A23C-57845C625AAA}" type="datetimeFigureOut">
              <a:rPr lang="tr-TR" smtClean="0"/>
              <a:t>20.11.2020</a:t>
            </a:fld>
            <a:endParaRPr lang="tr-TR"/>
          </a:p>
        </p:txBody>
      </p:sp>
      <p:sp>
        <p:nvSpPr>
          <p:cNvPr id="6" name="Alt Bilgi Yer Tutucusu 5">
            <a:extLst>
              <a:ext uri="{FF2B5EF4-FFF2-40B4-BE49-F238E27FC236}">
                <a16:creationId xmlns:a16="http://schemas.microsoft.com/office/drawing/2014/main" id="{C3C917A2-DF4B-4174-87D7-C3EE33A990D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1CEA86C-91B0-4627-82C4-1DE0FF193C94}"/>
              </a:ext>
            </a:extLst>
          </p:cNvPr>
          <p:cNvSpPr>
            <a:spLocks noGrp="1"/>
          </p:cNvSpPr>
          <p:nvPr>
            <p:ph type="sldNum" sz="quarter" idx="12"/>
          </p:nvPr>
        </p:nvSpPr>
        <p:spPr/>
        <p:txBody>
          <a:bodyPr/>
          <a:lstStyle/>
          <a:p>
            <a:fld id="{A895CC58-F334-4B35-AAF1-DD4618E5E997}" type="slidenum">
              <a:rPr lang="tr-TR" smtClean="0"/>
              <a:t>‹#›</a:t>
            </a:fld>
            <a:endParaRPr lang="tr-TR"/>
          </a:p>
        </p:txBody>
      </p:sp>
    </p:spTree>
    <p:extLst>
      <p:ext uri="{BB962C8B-B14F-4D97-AF65-F5344CB8AC3E}">
        <p14:creationId xmlns:p14="http://schemas.microsoft.com/office/powerpoint/2010/main" val="229265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76BC81C-9630-44E0-9D24-C2B12AFD1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3F1CC68-67AE-4EE5-9183-3670B5F15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A09134C-CB7A-4329-9571-6204DE81D3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456F4-9D18-4CB2-A23C-57845C625AAA}" type="datetimeFigureOut">
              <a:rPr lang="tr-TR" smtClean="0"/>
              <a:t>20.11.2020</a:t>
            </a:fld>
            <a:endParaRPr lang="tr-TR"/>
          </a:p>
        </p:txBody>
      </p:sp>
      <p:sp>
        <p:nvSpPr>
          <p:cNvPr id="5" name="Alt Bilgi Yer Tutucusu 4">
            <a:extLst>
              <a:ext uri="{FF2B5EF4-FFF2-40B4-BE49-F238E27FC236}">
                <a16:creationId xmlns:a16="http://schemas.microsoft.com/office/drawing/2014/main" id="{DCF9A293-8617-4B10-A7C1-3013F0CABA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DB22C97-E874-4F48-B613-016B534E7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5CC58-F334-4B35-AAF1-DD4618E5E997}" type="slidenum">
              <a:rPr lang="tr-TR" smtClean="0"/>
              <a:t>‹#›</a:t>
            </a:fld>
            <a:endParaRPr lang="tr-TR"/>
          </a:p>
        </p:txBody>
      </p:sp>
    </p:spTree>
    <p:extLst>
      <p:ext uri="{BB962C8B-B14F-4D97-AF65-F5344CB8AC3E}">
        <p14:creationId xmlns:p14="http://schemas.microsoft.com/office/powerpoint/2010/main" val="390838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EE49E3-E1F3-4957-AE64-6F8A06A314D8}"/>
              </a:ext>
            </a:extLst>
          </p:cNvPr>
          <p:cNvSpPr>
            <a:spLocks noGrp="1"/>
          </p:cNvSpPr>
          <p:nvPr>
            <p:ph type="ctrTitle"/>
          </p:nvPr>
        </p:nvSpPr>
        <p:spPr/>
        <p:txBody>
          <a:bodyPr/>
          <a:lstStyle/>
          <a:p>
            <a:r>
              <a:rPr lang="tr-TR" dirty="0">
                <a:latin typeface="Agency FB" panose="020B0503020202020204" pitchFamily="34" charset="0"/>
              </a:rPr>
              <a:t>Java Başlangıç Seviye Eğitimi</a:t>
            </a:r>
            <a:br>
              <a:rPr lang="tr-TR" dirty="0">
                <a:latin typeface="Agency FB" panose="020B0503020202020204" pitchFamily="34" charset="0"/>
              </a:rPr>
            </a:br>
            <a:r>
              <a:rPr lang="tr-TR" dirty="0">
                <a:latin typeface="Agency FB" panose="020B0503020202020204" pitchFamily="34" charset="0"/>
              </a:rPr>
              <a:t>Hafta #5</a:t>
            </a:r>
          </a:p>
        </p:txBody>
      </p:sp>
      <p:sp>
        <p:nvSpPr>
          <p:cNvPr id="5" name="Dikdörtgen 4">
            <a:extLst>
              <a:ext uri="{FF2B5EF4-FFF2-40B4-BE49-F238E27FC236}">
                <a16:creationId xmlns:a16="http://schemas.microsoft.com/office/drawing/2014/main" id="{51B83B23-CD12-4B20-A554-31B5BF889CB9}"/>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B9379C80-109E-4AF9-8035-C58D1FB2E1B3}"/>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9" name="Dikdörtgen 8">
            <a:extLst>
              <a:ext uri="{FF2B5EF4-FFF2-40B4-BE49-F238E27FC236}">
                <a16:creationId xmlns:a16="http://schemas.microsoft.com/office/drawing/2014/main" id="{CFD421A8-3040-4591-A549-F36E8ACDA13A}"/>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Picture 2">
            <a:extLst>
              <a:ext uri="{FF2B5EF4-FFF2-40B4-BE49-F238E27FC236}">
                <a16:creationId xmlns:a16="http://schemas.microsoft.com/office/drawing/2014/main" id="{26E8C503-1538-48C4-9A9D-3122388E3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02" y="3731936"/>
            <a:ext cx="11289119" cy="1171391"/>
          </a:xfrm>
          <a:prstGeom prst="rect">
            <a:avLst/>
          </a:prstGeom>
        </p:spPr>
      </p:pic>
    </p:spTree>
    <p:extLst>
      <p:ext uri="{BB962C8B-B14F-4D97-AF65-F5344CB8AC3E}">
        <p14:creationId xmlns:p14="http://schemas.microsoft.com/office/powerpoint/2010/main" val="70009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sz="4400" dirty="0">
                <a:latin typeface="Agency FB" panose="020B0503020202020204" pitchFamily="34" charset="0"/>
              </a:rPr>
              <a:t>Birden Çok Sınıf Kullanma</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dirty="0">
                <a:latin typeface="Agency FB" panose="020B0503020202020204" pitchFamily="34" charset="0"/>
              </a:rPr>
              <a:t>Ayrıca bir sınıfın nesnesini oluşturabilir ve ona başka bir sınıfta erişebilirsiniz. Bu genellikle sınıfların daha iyi organize edilmesi için kullanılır (bir sınıf tüm özniteliklere ve yöntemlere sahipken, diğer sınıf main () yöntemini (çalıştırılacak kod) içerir).</a:t>
            </a:r>
          </a:p>
          <a:p>
            <a:endParaRPr lang="tr-TR" dirty="0">
              <a:latin typeface="Agency FB" panose="020B0503020202020204" pitchFamily="34" charset="0"/>
            </a:endParaRPr>
          </a:p>
          <a:p>
            <a:r>
              <a:rPr lang="tr-TR" dirty="0">
                <a:latin typeface="Agency FB" panose="020B0503020202020204" pitchFamily="34" charset="0"/>
              </a:rPr>
              <a:t>Java dosyasının adının sınıf adıyla eşleşmesi gerektiğini unutmayın. </a:t>
            </a:r>
          </a:p>
        </p:txBody>
      </p:sp>
    </p:spTree>
    <p:extLst>
      <p:ext uri="{BB962C8B-B14F-4D97-AF65-F5344CB8AC3E}">
        <p14:creationId xmlns:p14="http://schemas.microsoft.com/office/powerpoint/2010/main" val="4837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Birden Çok Sınıf Kullanma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962487" y="1690688"/>
            <a:ext cx="10515600" cy="4351338"/>
          </a:xfrm>
        </p:spPr>
        <p:txBody>
          <a:bodyPr>
            <a:normAutofit fontScale="92500" lnSpcReduction="10000"/>
          </a:bodyPr>
          <a:lstStyle/>
          <a:p>
            <a:pPr marL="0" indent="0">
              <a:buNone/>
            </a:pPr>
            <a:r>
              <a:rPr lang="tr-TR" sz="2000" dirty="0">
                <a:latin typeface="Agency FB" panose="020B0503020202020204" pitchFamily="34" charset="0"/>
              </a:rPr>
              <a:t>Main </a:t>
            </a:r>
            <a:r>
              <a:rPr lang="tr-TR" sz="2000" dirty="0" err="1">
                <a:latin typeface="Agency FB" panose="020B0503020202020204" pitchFamily="34" charset="0"/>
              </a:rPr>
              <a:t>Class’ı</a:t>
            </a:r>
            <a:r>
              <a:rPr lang="tr-TR" sz="2000" dirty="0">
                <a:latin typeface="Agency FB" panose="020B0503020202020204" pitchFamily="34" charset="0"/>
              </a:rPr>
              <a:t>:</a:t>
            </a:r>
          </a:p>
          <a:p>
            <a:pPr marL="0" indent="0">
              <a:buNone/>
            </a:pPr>
            <a:r>
              <a:rPr lang="en-US" sz="2000" dirty="0">
                <a:latin typeface="Agency FB" panose="020B0503020202020204" pitchFamily="34" charset="0"/>
              </a:rPr>
              <a:t>public class Main </a:t>
            </a:r>
            <a:endParaRPr lang="tr-TR" sz="2000" dirty="0">
              <a:latin typeface="Agency FB" panose="020B0503020202020204" pitchFamily="34" charset="0"/>
            </a:endParaRPr>
          </a:p>
          <a:p>
            <a:pPr marL="0" indent="0">
              <a:buNone/>
            </a:pPr>
            <a:r>
              <a:rPr lang="en-US" sz="2000" dirty="0">
                <a:latin typeface="Agency FB" panose="020B0503020202020204" pitchFamily="34" charset="0"/>
              </a:rPr>
              <a:t>{</a:t>
            </a:r>
          </a:p>
          <a:p>
            <a:pPr marL="0" indent="0">
              <a:buNone/>
            </a:pPr>
            <a:r>
              <a:rPr lang="tr-TR" sz="2000" dirty="0">
                <a:latin typeface="Agency FB" panose="020B0503020202020204" pitchFamily="34" charset="0"/>
              </a:rPr>
              <a:t>	</a:t>
            </a:r>
            <a:r>
              <a:rPr lang="en-US" sz="2000" dirty="0">
                <a:latin typeface="Agency FB" panose="020B0503020202020204" pitchFamily="34" charset="0"/>
              </a:rPr>
              <a:t>int x = 5;</a:t>
            </a:r>
          </a:p>
          <a:p>
            <a:pPr marL="0" indent="0">
              <a:buNone/>
            </a:pPr>
            <a:r>
              <a:rPr lang="en-US" sz="2000" dirty="0">
                <a:latin typeface="Agency FB" panose="020B0503020202020204" pitchFamily="34" charset="0"/>
              </a:rPr>
              <a:t>}</a:t>
            </a:r>
            <a:endParaRPr lang="tr-TR" sz="2000" dirty="0">
              <a:latin typeface="Agency FB" panose="020B0503020202020204" pitchFamily="34" charset="0"/>
            </a:endParaRPr>
          </a:p>
          <a:p>
            <a:pPr marL="0" indent="0">
              <a:buNone/>
            </a:pPr>
            <a:r>
              <a:rPr lang="tr-TR" sz="2000" dirty="0">
                <a:latin typeface="Agency FB" panose="020B0503020202020204" pitchFamily="34" charset="0"/>
              </a:rPr>
              <a:t>Second </a:t>
            </a:r>
            <a:r>
              <a:rPr lang="tr-TR" sz="2000" dirty="0" err="1">
                <a:latin typeface="Agency FB" panose="020B0503020202020204" pitchFamily="34" charset="0"/>
              </a:rPr>
              <a:t>Class’ı</a:t>
            </a:r>
            <a:r>
              <a:rPr lang="tr-TR" sz="2000" dirty="0">
                <a:latin typeface="Agency FB" panose="020B0503020202020204" pitchFamily="34" charset="0"/>
              </a:rPr>
              <a:t>:</a:t>
            </a:r>
          </a:p>
          <a:p>
            <a:pPr marL="0" indent="0">
              <a:buNone/>
            </a:pPr>
            <a:r>
              <a:rPr lang="tr-TR" sz="2000" dirty="0" err="1">
                <a:latin typeface="Agency FB" panose="020B0503020202020204" pitchFamily="34" charset="0"/>
              </a:rPr>
              <a:t>class</a:t>
            </a:r>
            <a:r>
              <a:rPr lang="tr-TR" sz="2000" dirty="0">
                <a:latin typeface="Agency FB" panose="020B0503020202020204" pitchFamily="34" charset="0"/>
              </a:rPr>
              <a:t> Second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a:t>
            </a:r>
          </a:p>
          <a:p>
            <a:pPr marL="0" indent="0">
              <a:buNone/>
            </a:pPr>
            <a:r>
              <a:rPr lang="tr-TR" sz="2000" dirty="0">
                <a:latin typeface="Agency FB" panose="020B0503020202020204" pitchFamily="34" charset="0"/>
              </a:rPr>
              <a:t>		Main </a:t>
            </a:r>
            <a:r>
              <a:rPr lang="tr-TR" sz="2000" dirty="0" err="1">
                <a:latin typeface="Agency FB" panose="020B0503020202020204" pitchFamily="34" charset="0"/>
              </a:rPr>
              <a:t>myObj</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Main();</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myObj.x</a:t>
            </a:r>
            <a:r>
              <a:rPr lang="tr-TR" sz="2000" dirty="0">
                <a:latin typeface="Agency FB" panose="020B0503020202020204" pitchFamily="34" charset="0"/>
              </a:rPr>
              <a:t>);</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a:t>
            </a:r>
          </a:p>
          <a:p>
            <a:pPr marL="0" indent="0">
              <a:buNone/>
            </a:pPr>
            <a:endParaRPr lang="tr-TR" sz="2000" dirty="0">
              <a:latin typeface="Agency FB" panose="020B0503020202020204" pitchFamily="34" charset="0"/>
            </a:endParaRPr>
          </a:p>
        </p:txBody>
      </p:sp>
    </p:spTree>
    <p:extLst>
      <p:ext uri="{BB962C8B-B14F-4D97-AF65-F5344CB8AC3E}">
        <p14:creationId xmlns:p14="http://schemas.microsoft.com/office/powerpoint/2010/main" val="420550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sz="4400" dirty="0">
                <a:latin typeface="Agency FB" panose="020B0503020202020204" pitchFamily="34" charset="0"/>
              </a:rPr>
              <a:t>Java Sınıf </a:t>
            </a:r>
            <a:r>
              <a:rPr lang="tr-TR" sz="4400" dirty="0" err="1">
                <a:latin typeface="Agency FB" panose="020B0503020202020204" pitchFamily="34" charset="0"/>
              </a:rPr>
              <a:t>Methodları</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dirty="0">
                <a:latin typeface="Agency FB" panose="020B0503020202020204" pitchFamily="34" charset="0"/>
              </a:rPr>
              <a:t>Geçen hafta </a:t>
            </a:r>
            <a:r>
              <a:rPr lang="tr-TR" dirty="0" err="1">
                <a:latin typeface="Agency FB" panose="020B0503020202020204" pitchFamily="34" charset="0"/>
              </a:rPr>
              <a:t>metodların</a:t>
            </a:r>
            <a:r>
              <a:rPr lang="tr-TR" dirty="0">
                <a:latin typeface="Agency FB" panose="020B0503020202020204" pitchFamily="34" charset="0"/>
              </a:rPr>
              <a:t> bir sınıf içinde bildirildiğini ve belirli eylemleri gerçekleştirmek için kullanıldıklarını öğrendiniz:</a:t>
            </a:r>
          </a:p>
          <a:p>
            <a:pPr marL="0" indent="0">
              <a:buNone/>
            </a:pPr>
            <a:endParaRPr lang="tr-TR" dirty="0">
              <a:latin typeface="Agency FB" panose="020B0503020202020204" pitchFamily="34" charset="0"/>
            </a:endParaRPr>
          </a:p>
          <a:p>
            <a:pPr marL="0" indent="0">
              <a:buNone/>
            </a:pPr>
            <a:r>
              <a:rPr lang="tr-TR" dirty="0" err="1">
                <a:latin typeface="Agency FB" panose="020B0503020202020204" pitchFamily="34" charset="0"/>
              </a:rPr>
              <a:t>public</a:t>
            </a:r>
            <a:r>
              <a:rPr lang="tr-TR" dirty="0">
                <a:latin typeface="Agency FB" panose="020B0503020202020204" pitchFamily="34" charset="0"/>
              </a:rPr>
              <a:t> </a:t>
            </a:r>
            <a:r>
              <a:rPr lang="tr-TR" dirty="0" err="1">
                <a:latin typeface="Agency FB" panose="020B0503020202020204" pitchFamily="34" charset="0"/>
              </a:rPr>
              <a:t>class</a:t>
            </a:r>
            <a:r>
              <a:rPr lang="tr-TR" dirty="0">
                <a:latin typeface="Agency FB" panose="020B0503020202020204" pitchFamily="34" charset="0"/>
              </a:rPr>
              <a:t> Main {</a:t>
            </a:r>
          </a:p>
          <a:p>
            <a:pPr marL="0" indent="0">
              <a:buNone/>
            </a:pPr>
            <a:r>
              <a:rPr lang="tr-TR" dirty="0">
                <a:latin typeface="Agency FB" panose="020B0503020202020204" pitchFamily="34" charset="0"/>
              </a:rPr>
              <a:t>	</a:t>
            </a:r>
            <a:r>
              <a:rPr lang="tr-TR" dirty="0" err="1">
                <a:latin typeface="Agency FB" panose="020B0503020202020204" pitchFamily="34" charset="0"/>
              </a:rPr>
              <a:t>static</a:t>
            </a:r>
            <a:r>
              <a:rPr lang="tr-TR" dirty="0">
                <a:latin typeface="Agency FB" panose="020B0503020202020204" pitchFamily="34" charset="0"/>
              </a:rPr>
              <a:t> </a:t>
            </a:r>
            <a:r>
              <a:rPr lang="tr-TR" dirty="0" err="1">
                <a:latin typeface="Agency FB" panose="020B0503020202020204" pitchFamily="34" charset="0"/>
              </a:rPr>
              <a:t>void</a:t>
            </a:r>
            <a:r>
              <a:rPr lang="tr-TR" dirty="0">
                <a:latin typeface="Agency FB" panose="020B0503020202020204" pitchFamily="34" charset="0"/>
              </a:rPr>
              <a:t> </a:t>
            </a:r>
            <a:r>
              <a:rPr lang="tr-TR" dirty="0" err="1">
                <a:latin typeface="Agency FB" panose="020B0503020202020204" pitchFamily="34" charset="0"/>
              </a:rPr>
              <a:t>myMethod</a:t>
            </a:r>
            <a:r>
              <a:rPr lang="tr-TR" dirty="0">
                <a:latin typeface="Agency FB" panose="020B0503020202020204" pitchFamily="34" charset="0"/>
              </a:rPr>
              <a:t>() {</a:t>
            </a:r>
          </a:p>
          <a:p>
            <a:pPr marL="0" indent="0">
              <a:buNone/>
            </a:pPr>
            <a:r>
              <a:rPr lang="tr-TR" dirty="0">
                <a:latin typeface="Agency FB" panose="020B0503020202020204" pitchFamily="34" charset="0"/>
              </a:rPr>
              <a:t>		</a:t>
            </a: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Hello</a:t>
            </a:r>
            <a:r>
              <a:rPr lang="tr-TR" dirty="0">
                <a:latin typeface="Agency FB" panose="020B0503020202020204" pitchFamily="34" charset="0"/>
              </a:rPr>
              <a:t> World!");</a:t>
            </a:r>
          </a:p>
          <a:p>
            <a:pPr marL="0" indent="0">
              <a:buNone/>
            </a:pPr>
            <a:r>
              <a:rPr lang="tr-TR" dirty="0">
                <a:latin typeface="Agency FB" panose="020B0503020202020204" pitchFamily="34" charset="0"/>
              </a:rPr>
              <a:t>	}</a:t>
            </a:r>
          </a:p>
          <a:p>
            <a:pPr marL="0" indent="0">
              <a:buNone/>
            </a:pPr>
            <a:r>
              <a:rPr lang="tr-TR" dirty="0">
                <a:latin typeface="Agency FB" panose="020B0503020202020204" pitchFamily="34" charset="0"/>
              </a:rPr>
              <a:t>}</a:t>
            </a:r>
          </a:p>
        </p:txBody>
      </p:sp>
    </p:spTree>
    <p:extLst>
      <p:ext uri="{BB962C8B-B14F-4D97-AF65-F5344CB8AC3E}">
        <p14:creationId xmlns:p14="http://schemas.microsoft.com/office/powerpoint/2010/main" val="157096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sz="4400" dirty="0" err="1">
                <a:latin typeface="Agency FB" panose="020B0503020202020204" pitchFamily="34" charset="0"/>
              </a:rPr>
              <a:t>Static</a:t>
            </a:r>
            <a:r>
              <a:rPr lang="tr-TR" sz="4400" dirty="0">
                <a:latin typeface="Agency FB" panose="020B0503020202020204" pitchFamily="34" charset="0"/>
              </a:rPr>
              <a:t> ve </a:t>
            </a:r>
            <a:r>
              <a:rPr lang="tr-TR" sz="4400" dirty="0" err="1">
                <a:latin typeface="Agency FB" panose="020B0503020202020204" pitchFamily="34" charset="0"/>
              </a:rPr>
              <a:t>Non-Static</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dirty="0">
                <a:latin typeface="Agency FB" panose="020B0503020202020204" pitchFamily="34" charset="0"/>
              </a:rPr>
              <a:t>Sık sık </a:t>
            </a:r>
            <a:r>
              <a:rPr lang="tr-TR" dirty="0" err="1">
                <a:latin typeface="Agency FB" panose="020B0503020202020204" pitchFamily="34" charset="0"/>
              </a:rPr>
              <a:t>static</a:t>
            </a:r>
            <a:r>
              <a:rPr lang="tr-TR" dirty="0">
                <a:latin typeface="Agency FB" panose="020B0503020202020204" pitchFamily="34" charset="0"/>
              </a:rPr>
              <a:t> veya genel özniteliklere ve </a:t>
            </a:r>
            <a:r>
              <a:rPr lang="tr-TR" dirty="0" err="1">
                <a:latin typeface="Agency FB" panose="020B0503020202020204" pitchFamily="34" charset="0"/>
              </a:rPr>
              <a:t>methodlara</a:t>
            </a:r>
            <a:r>
              <a:rPr lang="tr-TR" dirty="0">
                <a:latin typeface="Agency FB" panose="020B0503020202020204" pitchFamily="34" charset="0"/>
              </a:rPr>
              <a:t> sahip Java programları göreceksiniz.</a:t>
            </a:r>
          </a:p>
          <a:p>
            <a:endParaRPr lang="tr-TR" dirty="0">
              <a:latin typeface="Agency FB" panose="020B0503020202020204" pitchFamily="34" charset="0"/>
            </a:endParaRPr>
          </a:p>
          <a:p>
            <a:r>
              <a:rPr lang="tr-TR" dirty="0">
                <a:latin typeface="Agency FB" panose="020B0503020202020204" pitchFamily="34" charset="0"/>
              </a:rPr>
              <a:t>Bir sonraki slayttaki örnekte, </a:t>
            </a:r>
            <a:r>
              <a:rPr lang="tr-TR" dirty="0" err="1">
                <a:latin typeface="Agency FB" panose="020B0503020202020204" pitchFamily="34" charset="0"/>
              </a:rPr>
              <a:t>static</a:t>
            </a:r>
            <a:r>
              <a:rPr lang="tr-TR" dirty="0">
                <a:latin typeface="Agency FB" panose="020B0503020202020204" pitchFamily="34" charset="0"/>
              </a:rPr>
              <a:t> bir yöntem oluşturduk; bu, yalnızca nesneler tarafından erişilebilen </a:t>
            </a:r>
            <a:r>
              <a:rPr lang="tr-TR" dirty="0" err="1">
                <a:latin typeface="Agency FB" panose="020B0503020202020204" pitchFamily="34" charset="0"/>
              </a:rPr>
              <a:t>public'in</a:t>
            </a:r>
            <a:r>
              <a:rPr lang="tr-TR" dirty="0">
                <a:latin typeface="Agency FB" panose="020B0503020202020204" pitchFamily="34" charset="0"/>
              </a:rPr>
              <a:t> aksine, sınıfın bir nesnesi oluşturulmadan erişilebileceği anlamına gelir:</a:t>
            </a:r>
          </a:p>
        </p:txBody>
      </p:sp>
    </p:spTree>
    <p:extLst>
      <p:ext uri="{BB962C8B-B14F-4D97-AF65-F5344CB8AC3E}">
        <p14:creationId xmlns:p14="http://schemas.microsoft.com/office/powerpoint/2010/main" val="2392500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Örnek</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92500" lnSpcReduction="10000"/>
          </a:bodyPr>
          <a:lstStyle/>
          <a:p>
            <a:pPr marL="0" indent="0">
              <a:buNone/>
            </a:pPr>
            <a:r>
              <a:rPr lang="en-US" sz="2000" dirty="0">
                <a:latin typeface="Agency FB" panose="020B0503020202020204" pitchFamily="34" charset="0"/>
              </a:rPr>
              <a:t>public class Main {</a:t>
            </a:r>
            <a:endParaRPr lang="tr-TR" sz="2000" dirty="0">
              <a:latin typeface="Agency FB" panose="020B0503020202020204" pitchFamily="34" charset="0"/>
            </a:endParaRPr>
          </a:p>
          <a:p>
            <a:pPr marL="0" indent="0">
              <a:buNone/>
            </a:pP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method</a:t>
            </a:r>
            <a:endParaRPr lang="tr-TR" sz="2000" dirty="0">
              <a:latin typeface="Agency FB" panose="020B0503020202020204" pitchFamily="34" charset="0"/>
            </a:endParaRPr>
          </a:p>
          <a:p>
            <a:pPr marL="0" indent="0">
              <a:buNone/>
            </a:pPr>
            <a:r>
              <a:rPr lang="tr-TR" sz="2000" dirty="0">
                <a:latin typeface="Agency FB" panose="020B0503020202020204" pitchFamily="34" charset="0"/>
              </a:rPr>
              <a:t>	</a:t>
            </a:r>
            <a:r>
              <a:rPr lang="en-US" sz="2000" dirty="0">
                <a:latin typeface="Agency FB" panose="020B0503020202020204" pitchFamily="34" charset="0"/>
              </a:rPr>
              <a:t>static void </a:t>
            </a:r>
            <a:r>
              <a:rPr lang="en-US" sz="2000" dirty="0" err="1">
                <a:latin typeface="Agency FB" panose="020B0503020202020204" pitchFamily="34" charset="0"/>
              </a:rPr>
              <a:t>myStaticMethod</a:t>
            </a:r>
            <a:r>
              <a:rPr lang="en-US" sz="2000" dirty="0">
                <a:latin typeface="Agency FB" panose="020B0503020202020204" pitchFamily="34" charset="0"/>
              </a:rPr>
              <a:t>() {</a:t>
            </a:r>
          </a:p>
          <a:p>
            <a:pPr marL="0" indent="0">
              <a:buNone/>
            </a:pPr>
            <a:r>
              <a:rPr lang="tr-TR" sz="2000" dirty="0">
                <a:latin typeface="Agency FB" panose="020B0503020202020204" pitchFamily="34" charset="0"/>
              </a:rPr>
              <a:t>		</a:t>
            </a:r>
            <a:r>
              <a:rPr lang="en-US" sz="2000" dirty="0" err="1">
                <a:latin typeface="Agency FB" panose="020B0503020202020204" pitchFamily="34" charset="0"/>
              </a:rPr>
              <a:t>System.out.println</a:t>
            </a:r>
            <a:r>
              <a:rPr lang="en-US" sz="2000" dirty="0">
                <a:latin typeface="Agency FB" panose="020B0503020202020204" pitchFamily="34" charset="0"/>
              </a:rPr>
              <a:t>(" </a:t>
            </a:r>
            <a:r>
              <a:rPr lang="en-US" sz="2000" dirty="0" err="1">
                <a:latin typeface="Agency FB" panose="020B0503020202020204" pitchFamily="34" charset="0"/>
              </a:rPr>
              <a:t>Stati</a:t>
            </a:r>
            <a:r>
              <a:rPr lang="tr-TR" sz="2000" dirty="0">
                <a:latin typeface="Agency FB" panose="020B0503020202020204" pitchFamily="34" charset="0"/>
              </a:rPr>
              <a:t>c</a:t>
            </a:r>
            <a:r>
              <a:rPr lang="en-US" sz="2000" dirty="0">
                <a:latin typeface="Agency FB" panose="020B0503020202020204" pitchFamily="34" charset="0"/>
              </a:rPr>
              <a:t> </a:t>
            </a:r>
            <a:r>
              <a:rPr lang="tr-TR" sz="2000" dirty="0" err="1">
                <a:latin typeface="Agency FB" panose="020B0503020202020204" pitchFamily="34" charset="0"/>
              </a:rPr>
              <a:t>methodlar</a:t>
            </a:r>
            <a:r>
              <a:rPr lang="en-US" sz="2000" dirty="0">
                <a:latin typeface="Agency FB" panose="020B0503020202020204" pitchFamily="34" charset="0"/>
              </a:rPr>
              <a:t> </a:t>
            </a:r>
            <a:r>
              <a:rPr lang="en-US" sz="2000" dirty="0" err="1">
                <a:latin typeface="Agency FB" panose="020B0503020202020204" pitchFamily="34" charset="0"/>
              </a:rPr>
              <a:t>nesne</a:t>
            </a:r>
            <a:r>
              <a:rPr lang="en-US" sz="2000" dirty="0">
                <a:latin typeface="Agency FB" panose="020B0503020202020204" pitchFamily="34" charset="0"/>
              </a:rPr>
              <a:t> </a:t>
            </a:r>
            <a:r>
              <a:rPr lang="en-US" sz="2000" dirty="0" err="1">
                <a:latin typeface="Agency FB" panose="020B0503020202020204" pitchFamily="34" charset="0"/>
              </a:rPr>
              <a:t>oluşturmadan</a:t>
            </a:r>
            <a:r>
              <a:rPr lang="en-US" sz="2000" dirty="0">
                <a:latin typeface="Agency FB" panose="020B0503020202020204" pitchFamily="34" charset="0"/>
              </a:rPr>
              <a:t> </a:t>
            </a:r>
            <a:r>
              <a:rPr lang="en-US" sz="2000" dirty="0" err="1">
                <a:latin typeface="Agency FB" panose="020B0503020202020204" pitchFamily="34" charset="0"/>
              </a:rPr>
              <a:t>çağrılabilir</a:t>
            </a:r>
            <a:r>
              <a:rPr lang="en-US" sz="2000" dirty="0">
                <a:latin typeface="Agency FB" panose="020B0503020202020204" pitchFamily="34" charset="0"/>
              </a:rPr>
              <a:t> ");</a:t>
            </a:r>
          </a:p>
          <a:p>
            <a:pPr marL="0" indent="0">
              <a:buNone/>
            </a:pPr>
            <a:r>
              <a:rPr lang="tr-TR" sz="2000" dirty="0">
                <a:latin typeface="Agency FB" panose="020B0503020202020204" pitchFamily="34" charset="0"/>
              </a:rPr>
              <a:t>	</a:t>
            </a:r>
            <a:r>
              <a:rPr lang="en-US" sz="2000" dirty="0">
                <a:latin typeface="Agency FB" panose="020B0503020202020204" pitchFamily="34" charset="0"/>
              </a:rPr>
              <a:t>}</a:t>
            </a:r>
          </a:p>
          <a:p>
            <a:endParaRPr lang="en-US" sz="2000" dirty="0">
              <a:latin typeface="Agency FB" panose="020B0503020202020204" pitchFamily="34" charset="0"/>
            </a:endParaRPr>
          </a:p>
          <a:p>
            <a:pPr marL="0" indent="0">
              <a:buNone/>
            </a:pPr>
            <a:r>
              <a:rPr lang="tr-TR" sz="2000" dirty="0">
                <a:latin typeface="Agency FB" panose="020B0503020202020204" pitchFamily="34" charset="0"/>
              </a:rPr>
              <a:t>	</a:t>
            </a:r>
            <a:r>
              <a:rPr lang="en-US" sz="2000" dirty="0">
                <a:latin typeface="Agency FB" panose="020B0503020202020204" pitchFamily="34" charset="0"/>
              </a:rPr>
              <a:t>// Public method</a:t>
            </a:r>
          </a:p>
          <a:p>
            <a:pPr marL="0" indent="0">
              <a:buNone/>
            </a:pPr>
            <a:r>
              <a:rPr lang="tr-TR" sz="2000" dirty="0">
                <a:latin typeface="Agency FB" panose="020B0503020202020204" pitchFamily="34" charset="0"/>
              </a:rPr>
              <a:t>	</a:t>
            </a:r>
            <a:r>
              <a:rPr lang="en-US" sz="2000" dirty="0">
                <a:latin typeface="Agency FB" panose="020B0503020202020204" pitchFamily="34" charset="0"/>
              </a:rPr>
              <a:t>public void </a:t>
            </a:r>
            <a:r>
              <a:rPr lang="en-US" sz="2000" dirty="0" err="1">
                <a:latin typeface="Agency FB" panose="020B0503020202020204" pitchFamily="34" charset="0"/>
              </a:rPr>
              <a:t>myPublicMethod</a:t>
            </a:r>
            <a:r>
              <a:rPr lang="en-US" sz="2000" dirty="0">
                <a:latin typeface="Agency FB" panose="020B0503020202020204" pitchFamily="34" charset="0"/>
              </a:rPr>
              <a:t>() {</a:t>
            </a:r>
          </a:p>
          <a:p>
            <a:pPr marL="0" indent="0">
              <a:buNone/>
            </a:pPr>
            <a:r>
              <a:rPr lang="tr-TR" sz="2000" dirty="0">
                <a:latin typeface="Agency FB" panose="020B0503020202020204" pitchFamily="34" charset="0"/>
              </a:rPr>
              <a:t>		</a:t>
            </a:r>
            <a:r>
              <a:rPr lang="en-US" sz="2000" dirty="0" err="1">
                <a:latin typeface="Agency FB" panose="020B0503020202020204" pitchFamily="34" charset="0"/>
              </a:rPr>
              <a:t>System.out.println</a:t>
            </a:r>
            <a:r>
              <a:rPr lang="en-US" sz="2000" dirty="0">
                <a:latin typeface="Agency FB" panose="020B0503020202020204" pitchFamily="34" charset="0"/>
              </a:rPr>
              <a:t>(" </a:t>
            </a:r>
            <a:r>
              <a:rPr lang="tr-TR" sz="2000" dirty="0" err="1">
                <a:latin typeface="Agency FB" panose="020B0503020202020204" pitchFamily="34" charset="0"/>
              </a:rPr>
              <a:t>Public</a:t>
            </a:r>
            <a:r>
              <a:rPr lang="en-US" sz="2000" dirty="0">
                <a:latin typeface="Agency FB" panose="020B0503020202020204" pitchFamily="34" charset="0"/>
              </a:rPr>
              <a:t> </a:t>
            </a:r>
            <a:r>
              <a:rPr lang="tr-TR" sz="2000" dirty="0" err="1">
                <a:latin typeface="Agency FB" panose="020B0503020202020204" pitchFamily="34" charset="0"/>
              </a:rPr>
              <a:t>metodlar</a:t>
            </a:r>
            <a:r>
              <a:rPr lang="en-US" sz="2000" dirty="0">
                <a:latin typeface="Agency FB" panose="020B0503020202020204" pitchFamily="34" charset="0"/>
              </a:rPr>
              <a:t> </a:t>
            </a:r>
            <a:r>
              <a:rPr lang="en-US" sz="2000" dirty="0" err="1">
                <a:latin typeface="Agency FB" panose="020B0503020202020204" pitchFamily="34" charset="0"/>
              </a:rPr>
              <a:t>nesneler</a:t>
            </a:r>
            <a:r>
              <a:rPr lang="en-US" sz="2000" dirty="0">
                <a:latin typeface="Agency FB" panose="020B0503020202020204" pitchFamily="34" charset="0"/>
              </a:rPr>
              <a:t> </a:t>
            </a:r>
            <a:r>
              <a:rPr lang="en-US" sz="2000" dirty="0" err="1">
                <a:latin typeface="Agency FB" panose="020B0503020202020204" pitchFamily="34" charset="0"/>
              </a:rPr>
              <a:t>oluşturularak</a:t>
            </a:r>
            <a:r>
              <a:rPr lang="en-US" sz="2000" dirty="0">
                <a:latin typeface="Agency FB" panose="020B0503020202020204" pitchFamily="34" charset="0"/>
              </a:rPr>
              <a:t> </a:t>
            </a:r>
            <a:r>
              <a:rPr lang="en-US" sz="2000" dirty="0" err="1">
                <a:latin typeface="Agency FB" panose="020B0503020202020204" pitchFamily="34" charset="0"/>
              </a:rPr>
              <a:t>çağrılmalıdır</a:t>
            </a:r>
            <a:r>
              <a:rPr lang="en-US" sz="2000" dirty="0">
                <a:latin typeface="Agency FB" panose="020B0503020202020204" pitchFamily="34" charset="0"/>
              </a:rPr>
              <a:t> ");</a:t>
            </a:r>
          </a:p>
          <a:p>
            <a:pPr marL="0" indent="0">
              <a:buNone/>
            </a:pPr>
            <a:r>
              <a:rPr lang="tr-TR" sz="2000" dirty="0">
                <a:latin typeface="Agency FB" panose="020B0503020202020204" pitchFamily="34" charset="0"/>
              </a:rPr>
              <a:t>	</a:t>
            </a:r>
            <a:r>
              <a:rPr lang="en-US" sz="2000" dirty="0">
                <a:latin typeface="Agency FB" panose="020B0503020202020204" pitchFamily="34" charset="0"/>
              </a:rPr>
              <a:t>}</a:t>
            </a:r>
          </a:p>
          <a:p>
            <a:pPr marL="0" indent="0">
              <a:buNone/>
            </a:pPr>
            <a:endParaRPr lang="en-US" sz="2000" dirty="0">
              <a:latin typeface="Agency FB" panose="020B0503020202020204" pitchFamily="34" charset="0"/>
            </a:endParaRPr>
          </a:p>
          <a:p>
            <a:pPr marL="0" indent="0">
              <a:buNone/>
            </a:pPr>
            <a:r>
              <a:rPr lang="en-US" sz="2000" dirty="0">
                <a:latin typeface="Agency FB" panose="020B0503020202020204" pitchFamily="34" charset="0"/>
              </a:rPr>
              <a:t> </a:t>
            </a:r>
          </a:p>
          <a:p>
            <a:endParaRPr lang="tr-TR" sz="2000" dirty="0">
              <a:latin typeface="Agency FB" panose="020B0503020202020204" pitchFamily="34" charset="0"/>
            </a:endParaRPr>
          </a:p>
        </p:txBody>
      </p:sp>
    </p:spTree>
    <p:extLst>
      <p:ext uri="{BB962C8B-B14F-4D97-AF65-F5344CB8AC3E}">
        <p14:creationId xmlns:p14="http://schemas.microsoft.com/office/powerpoint/2010/main" val="306654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Örnek Devam</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pPr marL="0" indent="0">
              <a:buNone/>
            </a:pPr>
            <a:r>
              <a:rPr lang="tr-TR" sz="2000" dirty="0">
                <a:latin typeface="Agency FB" panose="020B0503020202020204" pitchFamily="34" charset="0"/>
              </a:rPr>
              <a:t>	</a:t>
            </a:r>
            <a:r>
              <a:rPr lang="en-US" sz="2000" dirty="0">
                <a:latin typeface="Agency FB" panose="020B0503020202020204" pitchFamily="34" charset="0"/>
              </a:rPr>
              <a:t>public static void main(String[] </a:t>
            </a:r>
            <a:r>
              <a:rPr lang="en-US" sz="2000" dirty="0" err="1">
                <a:latin typeface="Agency FB" panose="020B0503020202020204" pitchFamily="34" charset="0"/>
              </a:rPr>
              <a:t>args</a:t>
            </a:r>
            <a:r>
              <a:rPr lang="en-US" sz="2000" dirty="0">
                <a:latin typeface="Agency FB" panose="020B0503020202020204" pitchFamily="34" charset="0"/>
              </a:rPr>
              <a:t>) {</a:t>
            </a:r>
          </a:p>
          <a:p>
            <a:pPr marL="0" indent="0">
              <a:buNone/>
            </a:pPr>
            <a:r>
              <a:rPr lang="tr-TR" sz="2000" dirty="0">
                <a:latin typeface="Agency FB" panose="020B0503020202020204" pitchFamily="34" charset="0"/>
              </a:rPr>
              <a:t>		</a:t>
            </a:r>
            <a:r>
              <a:rPr lang="en-US" sz="2000" dirty="0" err="1">
                <a:latin typeface="Agency FB" panose="020B0503020202020204" pitchFamily="34" charset="0"/>
              </a:rPr>
              <a:t>myStaticMethod</a:t>
            </a:r>
            <a:r>
              <a:rPr lang="en-US"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method</a:t>
            </a:r>
            <a:r>
              <a:rPr lang="tr-TR" sz="2000" dirty="0">
                <a:latin typeface="Agency FB" panose="020B0503020202020204" pitchFamily="34" charset="0"/>
              </a:rPr>
              <a:t> çağırma</a:t>
            </a:r>
            <a:endParaRPr lang="en-US" sz="2000" dirty="0">
              <a:latin typeface="Agency FB" panose="020B0503020202020204" pitchFamily="34" charset="0"/>
            </a:endParaRPr>
          </a:p>
          <a:p>
            <a:pPr marL="0" indent="0">
              <a:buNone/>
            </a:pPr>
            <a:r>
              <a:rPr lang="tr-TR" sz="2000" dirty="0">
                <a:latin typeface="Agency FB" panose="020B0503020202020204" pitchFamily="34" charset="0"/>
              </a:rPr>
              <a:t>		</a:t>
            </a:r>
            <a:r>
              <a:rPr lang="en-US" sz="2000" dirty="0">
                <a:latin typeface="Agency FB" panose="020B0503020202020204" pitchFamily="34" charset="0"/>
              </a:rPr>
              <a:t>Main </a:t>
            </a:r>
            <a:r>
              <a:rPr lang="en-US" sz="2000" dirty="0" err="1">
                <a:latin typeface="Agency FB" panose="020B0503020202020204" pitchFamily="34" charset="0"/>
              </a:rPr>
              <a:t>myObj</a:t>
            </a:r>
            <a:r>
              <a:rPr lang="en-US" sz="2000" dirty="0">
                <a:latin typeface="Agency FB" panose="020B0503020202020204" pitchFamily="34" charset="0"/>
              </a:rPr>
              <a:t> = new Main(); // </a:t>
            </a:r>
            <a:r>
              <a:rPr lang="tr-TR" sz="2000" dirty="0">
                <a:latin typeface="Agency FB" panose="020B0503020202020204" pitchFamily="34" charset="0"/>
              </a:rPr>
              <a:t>Sınıftan Obje Oluşturma</a:t>
            </a:r>
            <a:endParaRPr lang="en-US" sz="2000" dirty="0">
              <a:latin typeface="Agency FB" panose="020B0503020202020204" pitchFamily="34" charset="0"/>
            </a:endParaRPr>
          </a:p>
          <a:p>
            <a:pPr marL="0" indent="0">
              <a:buNone/>
            </a:pPr>
            <a:r>
              <a:rPr lang="tr-TR" sz="2000" dirty="0">
                <a:latin typeface="Agency FB" panose="020B0503020202020204" pitchFamily="34" charset="0"/>
              </a:rPr>
              <a:t>		</a:t>
            </a:r>
            <a:r>
              <a:rPr lang="en-US" sz="2000" dirty="0" err="1">
                <a:latin typeface="Agency FB" panose="020B0503020202020204" pitchFamily="34" charset="0"/>
              </a:rPr>
              <a:t>myObj.myPublicMethod</a:t>
            </a:r>
            <a:r>
              <a:rPr lang="en-US" sz="2000" dirty="0">
                <a:latin typeface="Agency FB" panose="020B0503020202020204" pitchFamily="34" charset="0"/>
              </a:rPr>
              <a:t>(); //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methodu</a:t>
            </a:r>
            <a:r>
              <a:rPr lang="tr-TR" sz="2000" dirty="0">
                <a:latin typeface="Agency FB" panose="020B0503020202020204" pitchFamily="34" charset="0"/>
              </a:rPr>
              <a:t> çağırma</a:t>
            </a:r>
          </a:p>
          <a:p>
            <a:pPr marL="0" indent="0">
              <a:buNone/>
            </a:pPr>
            <a:r>
              <a:rPr lang="tr-TR" sz="2000" dirty="0">
                <a:latin typeface="Agency FB" panose="020B0503020202020204" pitchFamily="34" charset="0"/>
              </a:rPr>
              <a:t>	</a:t>
            </a:r>
            <a:r>
              <a:rPr lang="en-US" sz="2000" dirty="0">
                <a:latin typeface="Agency FB" panose="020B0503020202020204" pitchFamily="34" charset="0"/>
              </a:rPr>
              <a:t>}</a:t>
            </a:r>
            <a:endParaRPr lang="tr-TR" sz="2000" dirty="0">
              <a:latin typeface="Agency FB" panose="020B0503020202020204" pitchFamily="34" charset="0"/>
            </a:endParaRPr>
          </a:p>
          <a:p>
            <a:pPr marL="0" indent="0">
              <a:buNone/>
            </a:pPr>
            <a:r>
              <a:rPr lang="tr-TR" sz="2000" dirty="0">
                <a:latin typeface="Agency FB" panose="020B0503020202020204" pitchFamily="34" charset="0"/>
              </a:rPr>
              <a:t>}</a:t>
            </a:r>
          </a:p>
        </p:txBody>
      </p:sp>
    </p:spTree>
    <p:extLst>
      <p:ext uri="{BB962C8B-B14F-4D97-AF65-F5344CB8AC3E}">
        <p14:creationId xmlns:p14="http://schemas.microsoft.com/office/powerpoint/2010/main" val="159871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Methodlara</a:t>
            </a:r>
            <a:r>
              <a:rPr lang="tr-TR" dirty="0">
                <a:latin typeface="Agency FB" panose="020B0503020202020204" pitchFamily="34" charset="0"/>
              </a:rPr>
              <a:t> Obje Aracılığıyla Ulaşma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lnSpcReduction="10000"/>
          </a:bodyPr>
          <a:lstStyle/>
          <a:p>
            <a:pPr marL="0" indent="0">
              <a:buNone/>
            </a:pPr>
            <a:r>
              <a:rPr lang="tr-TR" sz="2000" dirty="0">
                <a:latin typeface="Agency FB" panose="020B0503020202020204" pitchFamily="34" charset="0"/>
              </a:rPr>
              <a:t>// Main </a:t>
            </a:r>
            <a:r>
              <a:rPr lang="tr-TR" sz="2000" dirty="0" err="1">
                <a:latin typeface="Agency FB" panose="020B0503020202020204" pitchFamily="34" charset="0"/>
              </a:rPr>
              <a:t>Class’ı</a:t>
            </a:r>
            <a:r>
              <a:rPr lang="tr-TR" sz="2000" dirty="0">
                <a:latin typeface="Agency FB" panose="020B0503020202020204" pitchFamily="34" charset="0"/>
              </a:rPr>
              <a:t> oluşturma</a:t>
            </a: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	// </a:t>
            </a:r>
            <a:r>
              <a:rPr lang="tr-TR" sz="2000" dirty="0" err="1">
                <a:latin typeface="Agency FB" panose="020B0503020202020204" pitchFamily="34" charset="0"/>
              </a:rPr>
              <a:t>fullThrottle</a:t>
            </a:r>
            <a:r>
              <a:rPr lang="tr-TR" sz="2000" dirty="0">
                <a:latin typeface="Agency FB" panose="020B0503020202020204" pitchFamily="34" charset="0"/>
              </a:rPr>
              <a:t>() metodu oluşturma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a:t>
            </a:r>
            <a:r>
              <a:rPr lang="tr-TR" sz="2000" dirty="0" err="1">
                <a:latin typeface="Agency FB" panose="020B0503020202020204" pitchFamily="34" charset="0"/>
              </a:rPr>
              <a:t>fullThrottle</a:t>
            </a: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 Araba olabildiğince hızlı gidiyor! ");</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	// </a:t>
            </a:r>
            <a:r>
              <a:rPr lang="tr-TR" sz="2000" dirty="0" err="1">
                <a:latin typeface="Agency FB" panose="020B0503020202020204" pitchFamily="34" charset="0"/>
              </a:rPr>
              <a:t>speed</a:t>
            </a:r>
            <a:r>
              <a:rPr lang="tr-TR" sz="2000" dirty="0">
                <a:latin typeface="Agency FB" panose="020B0503020202020204" pitchFamily="34" charset="0"/>
              </a:rPr>
              <a:t>() metodu oluşturma ve parametre ekleme</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a:t>
            </a:r>
            <a:r>
              <a:rPr lang="tr-TR" sz="2000" dirty="0" err="1">
                <a:latin typeface="Agency FB" panose="020B0503020202020204" pitchFamily="34" charset="0"/>
              </a:rPr>
              <a:t>speed</a:t>
            </a:r>
            <a:r>
              <a:rPr lang="tr-TR" sz="2000" dirty="0">
                <a:latin typeface="Agency FB" panose="020B0503020202020204" pitchFamily="34" charset="0"/>
              </a:rPr>
              <a:t>(</a:t>
            </a:r>
            <a:r>
              <a:rPr lang="tr-TR" sz="2000" dirty="0" err="1">
                <a:latin typeface="Agency FB" panose="020B0503020202020204" pitchFamily="34" charset="0"/>
              </a:rPr>
              <a:t>int</a:t>
            </a:r>
            <a:r>
              <a:rPr lang="tr-TR" sz="2000" dirty="0">
                <a:latin typeface="Agency FB" panose="020B0503020202020204" pitchFamily="34" charset="0"/>
              </a:rPr>
              <a:t> </a:t>
            </a:r>
            <a:r>
              <a:rPr lang="tr-TR" sz="2000" dirty="0" err="1">
                <a:latin typeface="Agency FB" panose="020B0503020202020204" pitchFamily="34" charset="0"/>
              </a:rPr>
              <a:t>maxSpeed</a:t>
            </a: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(‘’Son Hız : " + </a:t>
            </a:r>
            <a:r>
              <a:rPr lang="tr-TR" sz="2000" dirty="0" err="1">
                <a:latin typeface="Agency FB" panose="020B0503020202020204" pitchFamily="34" charset="0"/>
              </a:rPr>
              <a:t>maxSpeed</a:t>
            </a:r>
            <a:r>
              <a:rPr lang="tr-TR" sz="2000" dirty="0">
                <a:latin typeface="Agency FB" panose="020B0503020202020204" pitchFamily="34" charset="0"/>
              </a:rPr>
              <a:t>);</a:t>
            </a:r>
          </a:p>
          <a:p>
            <a:pPr marL="0" indent="0">
              <a:buNone/>
            </a:pPr>
            <a:r>
              <a:rPr lang="tr-TR" sz="2000" dirty="0">
                <a:latin typeface="Agency FB" panose="020B0503020202020204" pitchFamily="34" charset="0"/>
              </a:rPr>
              <a:t>	}</a:t>
            </a:r>
          </a:p>
          <a:p>
            <a:endParaRPr lang="tr-TR" sz="2000" dirty="0">
              <a:latin typeface="Agency FB" panose="020B0503020202020204" pitchFamily="34" charset="0"/>
            </a:endParaRPr>
          </a:p>
          <a:p>
            <a:endParaRPr lang="tr-TR" sz="2000" dirty="0">
              <a:latin typeface="Agency FB" panose="020B0503020202020204" pitchFamily="34" charset="0"/>
            </a:endParaRPr>
          </a:p>
        </p:txBody>
      </p:sp>
    </p:spTree>
    <p:extLst>
      <p:ext uri="{BB962C8B-B14F-4D97-AF65-F5344CB8AC3E}">
        <p14:creationId xmlns:p14="http://schemas.microsoft.com/office/powerpoint/2010/main" val="2627045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Methodlara</a:t>
            </a:r>
            <a:r>
              <a:rPr lang="tr-TR" dirty="0">
                <a:latin typeface="Agency FB" panose="020B0503020202020204" pitchFamily="34" charset="0"/>
              </a:rPr>
              <a:t> Obje Aracılığıyla Ulaşma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pPr marL="0" indent="0">
              <a:buNone/>
            </a:pPr>
            <a:r>
              <a:rPr lang="tr-TR" sz="2000" dirty="0">
                <a:latin typeface="Agency FB" panose="020B0503020202020204" pitchFamily="34" charset="0"/>
              </a:rPr>
              <a:t>	// main içinde, </a:t>
            </a:r>
            <a:r>
              <a:rPr lang="tr-TR" sz="2000" dirty="0" err="1">
                <a:latin typeface="Agency FB" panose="020B0503020202020204" pitchFamily="34" charset="0"/>
              </a:rPr>
              <a:t>myCar</a:t>
            </a:r>
            <a:r>
              <a:rPr lang="tr-TR" sz="2000" dirty="0">
                <a:latin typeface="Agency FB" panose="020B0503020202020204" pitchFamily="34" charset="0"/>
              </a:rPr>
              <a:t> nesnesindeki </a:t>
            </a:r>
            <a:r>
              <a:rPr lang="tr-TR" sz="2000" dirty="0" err="1">
                <a:latin typeface="Agency FB" panose="020B0503020202020204" pitchFamily="34" charset="0"/>
              </a:rPr>
              <a:t>methodları</a:t>
            </a:r>
            <a:r>
              <a:rPr lang="tr-TR" sz="2000" dirty="0">
                <a:latin typeface="Agency FB" panose="020B0503020202020204" pitchFamily="34" charset="0"/>
              </a:rPr>
              <a:t> çağırın</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a:t>
            </a:r>
          </a:p>
          <a:p>
            <a:pPr marL="0" indent="0">
              <a:buNone/>
            </a:pPr>
            <a:r>
              <a:rPr lang="tr-TR" sz="2000" dirty="0">
                <a:latin typeface="Agency FB" panose="020B0503020202020204" pitchFamily="34" charset="0"/>
              </a:rPr>
              <a:t>		Main </a:t>
            </a:r>
            <a:r>
              <a:rPr lang="tr-TR" sz="2000" dirty="0" err="1">
                <a:latin typeface="Agency FB" panose="020B0503020202020204" pitchFamily="34" charset="0"/>
              </a:rPr>
              <a:t>myCar</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Main();     // </a:t>
            </a:r>
            <a:r>
              <a:rPr lang="tr-TR" sz="2000" dirty="0" err="1">
                <a:latin typeface="Agency FB" panose="020B0503020202020204" pitchFamily="34" charset="0"/>
              </a:rPr>
              <a:t>myCar</a:t>
            </a:r>
            <a:r>
              <a:rPr lang="tr-TR" sz="2000" dirty="0">
                <a:latin typeface="Agency FB" panose="020B0503020202020204" pitchFamily="34" charset="0"/>
              </a:rPr>
              <a:t> objesi oluştur</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myCar.fullThrottle</a:t>
            </a:r>
            <a:r>
              <a:rPr lang="tr-TR" sz="2000" dirty="0">
                <a:latin typeface="Agency FB" panose="020B0503020202020204" pitchFamily="34" charset="0"/>
              </a:rPr>
              <a:t>();      // </a:t>
            </a:r>
            <a:r>
              <a:rPr lang="tr-TR" sz="2000" dirty="0" err="1">
                <a:latin typeface="Agency FB" panose="020B0503020202020204" pitchFamily="34" charset="0"/>
              </a:rPr>
              <a:t>fullThrottle</a:t>
            </a:r>
            <a:r>
              <a:rPr lang="tr-TR" sz="2000" dirty="0">
                <a:latin typeface="Agency FB" panose="020B0503020202020204" pitchFamily="34" charset="0"/>
              </a:rPr>
              <a:t>() </a:t>
            </a:r>
            <a:r>
              <a:rPr lang="tr-TR" sz="2000" dirty="0" err="1">
                <a:latin typeface="Agency FB" panose="020B0503020202020204" pitchFamily="34" charset="0"/>
              </a:rPr>
              <a:t>methodunu</a:t>
            </a:r>
            <a:r>
              <a:rPr lang="tr-TR" sz="2000" dirty="0">
                <a:latin typeface="Agency FB" panose="020B0503020202020204" pitchFamily="34" charset="0"/>
              </a:rPr>
              <a:t> çağır</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myCar.speed</a:t>
            </a:r>
            <a:r>
              <a:rPr lang="tr-TR" sz="2000" dirty="0">
                <a:latin typeface="Agency FB" panose="020B0503020202020204" pitchFamily="34" charset="0"/>
              </a:rPr>
              <a:t>(200);          // </a:t>
            </a:r>
            <a:r>
              <a:rPr lang="tr-TR" sz="2000" dirty="0" err="1">
                <a:latin typeface="Agency FB" panose="020B0503020202020204" pitchFamily="34" charset="0"/>
              </a:rPr>
              <a:t>speed</a:t>
            </a:r>
            <a:r>
              <a:rPr lang="tr-TR" sz="2000" dirty="0">
                <a:latin typeface="Agency FB" panose="020B0503020202020204" pitchFamily="34" charset="0"/>
              </a:rPr>
              <a:t>() </a:t>
            </a:r>
            <a:r>
              <a:rPr lang="tr-TR" sz="2000" dirty="0" err="1">
                <a:latin typeface="Agency FB" panose="020B0503020202020204" pitchFamily="34" charset="0"/>
              </a:rPr>
              <a:t>methodunu</a:t>
            </a:r>
            <a:r>
              <a:rPr lang="tr-TR" sz="2000" dirty="0">
                <a:latin typeface="Agency FB" panose="020B0503020202020204" pitchFamily="34" charset="0"/>
              </a:rPr>
              <a:t> çağır</a:t>
            </a:r>
          </a:p>
          <a:p>
            <a:pPr marL="0" indent="0">
              <a:buNone/>
            </a:pPr>
            <a:r>
              <a:rPr lang="tr-TR" sz="2000" dirty="0">
                <a:latin typeface="Agency FB" panose="020B0503020202020204" pitchFamily="34" charset="0"/>
              </a:rPr>
              <a:t>	}</a:t>
            </a:r>
          </a:p>
          <a:p>
            <a:pPr marL="0" indent="0" algn="just">
              <a:buNone/>
            </a:pPr>
            <a:r>
              <a:rPr lang="tr-TR" sz="2000" dirty="0">
                <a:latin typeface="Agency FB" panose="020B0503020202020204" pitchFamily="34" charset="0"/>
              </a:rPr>
              <a:t>}</a:t>
            </a:r>
          </a:p>
        </p:txBody>
      </p:sp>
    </p:spTree>
    <p:extLst>
      <p:ext uri="{BB962C8B-B14F-4D97-AF65-F5344CB8AC3E}">
        <p14:creationId xmlns:p14="http://schemas.microsoft.com/office/powerpoint/2010/main" val="681555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a:t>
            </a:r>
            <a:r>
              <a:rPr lang="tr-TR" dirty="0" err="1">
                <a:latin typeface="Agency FB" panose="020B0503020202020204" pitchFamily="34" charset="0"/>
              </a:rPr>
              <a:t>Constructors</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dirty="0">
                <a:latin typeface="Agency FB" panose="020B0503020202020204" pitchFamily="34" charset="0"/>
              </a:rPr>
              <a:t>Java'daki bir </a:t>
            </a:r>
            <a:r>
              <a:rPr lang="tr-TR" dirty="0" err="1">
                <a:latin typeface="Agency FB" panose="020B0503020202020204" pitchFamily="34" charset="0"/>
              </a:rPr>
              <a:t>constructor</a:t>
            </a:r>
            <a:r>
              <a:rPr lang="tr-TR" dirty="0">
                <a:latin typeface="Agency FB" panose="020B0503020202020204" pitchFamily="34" charset="0"/>
              </a:rPr>
              <a:t>, nesneleri başlatmak için kullanılan özel bir </a:t>
            </a:r>
            <a:r>
              <a:rPr lang="tr-TR" dirty="0" err="1">
                <a:latin typeface="Agency FB" panose="020B0503020202020204" pitchFamily="34" charset="0"/>
              </a:rPr>
              <a:t>metodtur</a:t>
            </a:r>
            <a:r>
              <a:rPr lang="tr-TR" dirty="0">
                <a:latin typeface="Agency FB" panose="020B0503020202020204" pitchFamily="34" charset="0"/>
              </a:rPr>
              <a:t>. </a:t>
            </a:r>
            <a:r>
              <a:rPr lang="tr-TR" dirty="0" err="1">
                <a:latin typeface="Agency FB" panose="020B0503020202020204" pitchFamily="34" charset="0"/>
              </a:rPr>
              <a:t>Constructor</a:t>
            </a:r>
            <a:r>
              <a:rPr lang="tr-TR" dirty="0">
                <a:latin typeface="Agency FB" panose="020B0503020202020204" pitchFamily="34" charset="0"/>
              </a:rPr>
              <a:t>, bir sınıfın bir nesnesi oluşturulduğunda çağrılır. Nesne nitelikleri için başlangıç değerlerini ayarlamak için kullanılabilir:</a:t>
            </a:r>
          </a:p>
        </p:txBody>
      </p:sp>
    </p:spTree>
    <p:extLst>
      <p:ext uri="{BB962C8B-B14F-4D97-AF65-F5344CB8AC3E}">
        <p14:creationId xmlns:p14="http://schemas.microsoft.com/office/powerpoint/2010/main" val="168480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a:t>
            </a:r>
            <a:r>
              <a:rPr lang="tr-TR" dirty="0" err="1">
                <a:latin typeface="Agency FB" panose="020B0503020202020204" pitchFamily="34" charset="0"/>
              </a:rPr>
              <a:t>Constructors</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92500" lnSpcReduction="10000"/>
          </a:bodyPr>
          <a:lstStyle/>
          <a:p>
            <a:pPr marL="0" indent="0">
              <a:buNone/>
            </a:pPr>
            <a:r>
              <a:rPr lang="en-US" sz="2000" dirty="0">
                <a:latin typeface="Agency FB" panose="020B0503020202020204" pitchFamily="34" charset="0"/>
              </a:rPr>
              <a:t>// </a:t>
            </a:r>
            <a:r>
              <a:rPr lang="tr-TR" sz="2000" dirty="0">
                <a:latin typeface="Agency FB" panose="020B0503020202020204" pitchFamily="34" charset="0"/>
              </a:rPr>
              <a:t>Main </a:t>
            </a:r>
            <a:r>
              <a:rPr lang="tr-TR" sz="2000" dirty="0" err="1">
                <a:latin typeface="Agency FB" panose="020B0503020202020204" pitchFamily="34" charset="0"/>
              </a:rPr>
              <a:t>class’ı</a:t>
            </a:r>
            <a:r>
              <a:rPr lang="tr-TR" sz="2000" dirty="0">
                <a:latin typeface="Agency FB" panose="020B0503020202020204" pitchFamily="34" charset="0"/>
              </a:rPr>
              <a:t> oluşturun</a:t>
            </a:r>
          </a:p>
          <a:p>
            <a:pPr marL="0" indent="0">
              <a:buNone/>
            </a:pPr>
            <a:r>
              <a:rPr lang="en-US" sz="2000" dirty="0">
                <a:latin typeface="Agency FB" panose="020B0503020202020204" pitchFamily="34" charset="0"/>
              </a:rPr>
              <a:t>public class Main {</a:t>
            </a:r>
          </a:p>
          <a:p>
            <a:pPr marL="0" indent="0">
              <a:buNone/>
            </a:pPr>
            <a:r>
              <a:rPr lang="tr-TR" sz="2000" dirty="0">
                <a:latin typeface="Agency FB" panose="020B0503020202020204" pitchFamily="34" charset="0"/>
              </a:rPr>
              <a:t>	</a:t>
            </a:r>
            <a:r>
              <a:rPr lang="en-US" sz="2000" dirty="0">
                <a:latin typeface="Agency FB" panose="020B0503020202020204" pitchFamily="34" charset="0"/>
              </a:rPr>
              <a:t>int x;</a:t>
            </a:r>
          </a:p>
          <a:p>
            <a:pPr marL="0" indent="0">
              <a:buNone/>
            </a:pPr>
            <a:r>
              <a:rPr lang="tr-TR" sz="2000" dirty="0">
                <a:latin typeface="Agency FB" panose="020B0503020202020204" pitchFamily="34" charset="0"/>
              </a:rPr>
              <a:t>	</a:t>
            </a:r>
            <a:r>
              <a:rPr lang="en-US" sz="2000" dirty="0">
                <a:latin typeface="Agency FB" panose="020B0503020202020204" pitchFamily="34" charset="0"/>
              </a:rPr>
              <a:t>// Main </a:t>
            </a:r>
            <a:r>
              <a:rPr lang="en-US" sz="2000" dirty="0" err="1">
                <a:latin typeface="Agency FB" panose="020B0503020202020204" pitchFamily="34" charset="0"/>
              </a:rPr>
              <a:t>sınıfı</a:t>
            </a:r>
            <a:r>
              <a:rPr lang="en-US" sz="2000" dirty="0">
                <a:latin typeface="Agency FB" panose="020B0503020202020204" pitchFamily="34" charset="0"/>
              </a:rPr>
              <a:t> </a:t>
            </a:r>
            <a:r>
              <a:rPr lang="en-US" sz="2000" dirty="0" err="1">
                <a:latin typeface="Agency FB" panose="020B0503020202020204" pitchFamily="34" charset="0"/>
              </a:rPr>
              <a:t>için</a:t>
            </a:r>
            <a:r>
              <a:rPr lang="en-US" sz="2000" dirty="0">
                <a:latin typeface="Agency FB" panose="020B0503020202020204" pitchFamily="34" charset="0"/>
              </a:rPr>
              <a:t> </a:t>
            </a:r>
            <a:r>
              <a:rPr lang="en-US" sz="2000" dirty="0" err="1">
                <a:latin typeface="Agency FB" panose="020B0503020202020204" pitchFamily="34" charset="0"/>
              </a:rPr>
              <a:t>bir</a:t>
            </a:r>
            <a:r>
              <a:rPr lang="en-US" sz="2000" dirty="0">
                <a:latin typeface="Agency FB" panose="020B0503020202020204" pitchFamily="34" charset="0"/>
              </a:rPr>
              <a:t> </a:t>
            </a:r>
            <a:r>
              <a:rPr lang="tr-TR" sz="2000" dirty="0" err="1">
                <a:latin typeface="Agency FB" panose="020B0503020202020204" pitchFamily="34" charset="0"/>
              </a:rPr>
              <a:t>constructor</a:t>
            </a:r>
            <a:r>
              <a:rPr lang="tr-TR" sz="2000" dirty="0">
                <a:latin typeface="Agency FB" panose="020B0503020202020204" pitchFamily="34" charset="0"/>
              </a:rPr>
              <a:t> </a:t>
            </a:r>
            <a:r>
              <a:rPr lang="en-US" sz="2000" dirty="0" err="1">
                <a:latin typeface="Agency FB" panose="020B0503020202020204" pitchFamily="34" charset="0"/>
              </a:rPr>
              <a:t>oluşturun</a:t>
            </a:r>
            <a:endParaRPr lang="en-US" sz="2000" dirty="0">
              <a:latin typeface="Agency FB" panose="020B0503020202020204" pitchFamily="34" charset="0"/>
            </a:endParaRPr>
          </a:p>
          <a:p>
            <a:pPr marL="0" indent="0">
              <a:buNone/>
            </a:pPr>
            <a:r>
              <a:rPr lang="tr-TR" sz="2000" dirty="0">
                <a:latin typeface="Agency FB" panose="020B0503020202020204" pitchFamily="34" charset="0"/>
              </a:rPr>
              <a:t>	</a:t>
            </a:r>
            <a:r>
              <a:rPr lang="en-US" sz="2000" dirty="0">
                <a:latin typeface="Agency FB" panose="020B0503020202020204" pitchFamily="34" charset="0"/>
              </a:rPr>
              <a:t>public Main() {</a:t>
            </a:r>
          </a:p>
          <a:p>
            <a:pPr marL="0" indent="0">
              <a:buNone/>
            </a:pPr>
            <a:r>
              <a:rPr lang="tr-TR" sz="2000" dirty="0">
                <a:latin typeface="Agency FB" panose="020B0503020202020204" pitchFamily="34" charset="0"/>
              </a:rPr>
              <a:t>		</a:t>
            </a:r>
            <a:r>
              <a:rPr lang="en-US" sz="2000" dirty="0">
                <a:latin typeface="Agency FB" panose="020B0503020202020204" pitchFamily="34" charset="0"/>
              </a:rPr>
              <a:t>x = 5;</a:t>
            </a:r>
          </a:p>
          <a:p>
            <a:pPr marL="0" indent="0">
              <a:buNone/>
            </a:pPr>
            <a:r>
              <a:rPr lang="tr-TR" sz="2000" dirty="0">
                <a:latin typeface="Agency FB" panose="020B0503020202020204" pitchFamily="34" charset="0"/>
              </a:rPr>
              <a:t>	</a:t>
            </a:r>
            <a:r>
              <a:rPr lang="en-US" sz="2000" dirty="0">
                <a:latin typeface="Agency FB" panose="020B0503020202020204" pitchFamily="34" charset="0"/>
              </a:rPr>
              <a:t>}</a:t>
            </a:r>
          </a:p>
          <a:p>
            <a:pPr marL="0" indent="0">
              <a:buNone/>
            </a:pPr>
            <a:r>
              <a:rPr lang="tr-TR" sz="2000" dirty="0">
                <a:latin typeface="Agency FB" panose="020B0503020202020204" pitchFamily="34" charset="0"/>
              </a:rPr>
              <a:t>	</a:t>
            </a:r>
            <a:r>
              <a:rPr lang="en-US" sz="2000" dirty="0">
                <a:latin typeface="Agency FB" panose="020B0503020202020204" pitchFamily="34" charset="0"/>
              </a:rPr>
              <a:t>public static void main(String[] </a:t>
            </a:r>
            <a:r>
              <a:rPr lang="en-US" sz="2000" dirty="0" err="1">
                <a:latin typeface="Agency FB" panose="020B0503020202020204" pitchFamily="34" charset="0"/>
              </a:rPr>
              <a:t>args</a:t>
            </a:r>
            <a:r>
              <a:rPr lang="en-US" sz="2000" dirty="0">
                <a:latin typeface="Agency FB" panose="020B0503020202020204" pitchFamily="34" charset="0"/>
              </a:rPr>
              <a:t>) {</a:t>
            </a:r>
          </a:p>
          <a:p>
            <a:pPr marL="0" indent="0">
              <a:buNone/>
            </a:pPr>
            <a:r>
              <a:rPr lang="tr-TR" sz="2000" dirty="0">
                <a:latin typeface="Agency FB" panose="020B0503020202020204" pitchFamily="34" charset="0"/>
              </a:rPr>
              <a:t>		</a:t>
            </a:r>
            <a:r>
              <a:rPr lang="en-US" sz="2000" dirty="0">
                <a:latin typeface="Agency FB" panose="020B0503020202020204" pitchFamily="34" charset="0"/>
              </a:rPr>
              <a:t>Main </a:t>
            </a:r>
            <a:r>
              <a:rPr lang="en-US" sz="2000" dirty="0" err="1">
                <a:latin typeface="Agency FB" panose="020B0503020202020204" pitchFamily="34" charset="0"/>
              </a:rPr>
              <a:t>myObj</a:t>
            </a:r>
            <a:r>
              <a:rPr lang="en-US" sz="2000" dirty="0">
                <a:latin typeface="Agency FB" panose="020B0503020202020204" pitchFamily="34" charset="0"/>
              </a:rPr>
              <a:t> = new Main();</a:t>
            </a:r>
          </a:p>
          <a:p>
            <a:pPr marL="0" indent="0">
              <a:buNone/>
            </a:pPr>
            <a:r>
              <a:rPr lang="tr-TR" sz="2000" dirty="0">
                <a:latin typeface="Agency FB" panose="020B0503020202020204" pitchFamily="34" charset="0"/>
              </a:rPr>
              <a:t>		</a:t>
            </a:r>
            <a:r>
              <a:rPr lang="en-US" sz="2000" dirty="0" err="1">
                <a:latin typeface="Agency FB" panose="020B0503020202020204" pitchFamily="34" charset="0"/>
              </a:rPr>
              <a:t>System.out.println</a:t>
            </a:r>
            <a:r>
              <a:rPr lang="en-US" sz="2000" dirty="0">
                <a:latin typeface="Agency FB" panose="020B0503020202020204" pitchFamily="34" charset="0"/>
              </a:rPr>
              <a:t>(</a:t>
            </a:r>
            <a:r>
              <a:rPr lang="en-US" sz="2000" dirty="0" err="1">
                <a:latin typeface="Agency FB" panose="020B0503020202020204" pitchFamily="34" charset="0"/>
              </a:rPr>
              <a:t>myObj.x</a:t>
            </a:r>
            <a:r>
              <a:rPr lang="en-US" sz="2000" dirty="0">
                <a:latin typeface="Agency FB" panose="020B0503020202020204" pitchFamily="34" charset="0"/>
              </a:rPr>
              <a:t>);</a:t>
            </a:r>
          </a:p>
          <a:p>
            <a:pPr marL="0" indent="0">
              <a:buNone/>
            </a:pPr>
            <a:r>
              <a:rPr lang="tr-TR" sz="2000" dirty="0">
                <a:latin typeface="Agency FB" panose="020B0503020202020204" pitchFamily="34" charset="0"/>
              </a:rPr>
              <a:t>	</a:t>
            </a:r>
            <a:r>
              <a:rPr lang="en-US" sz="2000" dirty="0">
                <a:latin typeface="Agency FB" panose="020B0503020202020204" pitchFamily="34" charset="0"/>
              </a:rPr>
              <a:t>}</a:t>
            </a:r>
          </a:p>
          <a:p>
            <a:pPr marL="0" indent="0">
              <a:buNone/>
            </a:pPr>
            <a:r>
              <a:rPr lang="en-US"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15056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sz="4400" dirty="0">
                <a:latin typeface="Agency FB" panose="020B0503020202020204" pitchFamily="34" charset="0"/>
              </a:rPr>
              <a:t>Java - OOP nedir?</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dirty="0">
                <a:latin typeface="Agency FB" panose="020B0503020202020204" pitchFamily="34" charset="0"/>
              </a:rPr>
              <a:t>OOP, Object-</a:t>
            </a:r>
            <a:r>
              <a:rPr lang="tr-TR" dirty="0" err="1">
                <a:latin typeface="Agency FB" panose="020B0503020202020204" pitchFamily="34" charset="0"/>
              </a:rPr>
              <a:t>Oriented</a:t>
            </a:r>
            <a:r>
              <a:rPr lang="tr-TR" dirty="0">
                <a:latin typeface="Agency FB" panose="020B0503020202020204" pitchFamily="34" charset="0"/>
              </a:rPr>
              <a:t> Programming anlamına gelir.</a:t>
            </a:r>
          </a:p>
          <a:p>
            <a:endParaRPr lang="tr-TR" dirty="0">
              <a:latin typeface="Agency FB" panose="020B0503020202020204" pitchFamily="34" charset="0"/>
            </a:endParaRPr>
          </a:p>
          <a:p>
            <a:r>
              <a:rPr lang="tr-TR" dirty="0" err="1">
                <a:latin typeface="Agency FB" panose="020B0503020202020204" pitchFamily="34" charset="0"/>
              </a:rPr>
              <a:t>Prosedürel</a:t>
            </a:r>
            <a:r>
              <a:rPr lang="tr-TR" dirty="0">
                <a:latin typeface="Agency FB" panose="020B0503020202020204" pitchFamily="34" charset="0"/>
              </a:rPr>
              <a:t> programlama, veriler üzerinde işlemler gerçekleştiren prosedürler veya </a:t>
            </a:r>
            <a:r>
              <a:rPr lang="tr-TR" dirty="0" err="1">
                <a:latin typeface="Agency FB" panose="020B0503020202020204" pitchFamily="34" charset="0"/>
              </a:rPr>
              <a:t>metodlar</a:t>
            </a:r>
            <a:r>
              <a:rPr lang="tr-TR" dirty="0">
                <a:latin typeface="Agency FB" panose="020B0503020202020204" pitchFamily="34" charset="0"/>
              </a:rPr>
              <a:t> yazmakla ilgilidir, nesne yönelimli programlama ise hem verileri hem de </a:t>
            </a:r>
            <a:r>
              <a:rPr lang="tr-TR" dirty="0" err="1">
                <a:latin typeface="Agency FB" panose="020B0503020202020204" pitchFamily="34" charset="0"/>
              </a:rPr>
              <a:t>metodları</a:t>
            </a:r>
            <a:r>
              <a:rPr lang="tr-TR" dirty="0">
                <a:latin typeface="Agency FB" panose="020B0503020202020204" pitchFamily="34" charset="0"/>
              </a:rPr>
              <a:t> içeren nesneler oluşturmakla ilgilidir.</a:t>
            </a:r>
          </a:p>
          <a:p>
            <a:endParaRPr lang="tr-TR" sz="2000" dirty="0">
              <a:latin typeface="Agency FB" panose="020B0503020202020204" pitchFamily="34" charset="0"/>
            </a:endParaRPr>
          </a:p>
        </p:txBody>
      </p:sp>
    </p:spTree>
    <p:extLst>
      <p:ext uri="{BB962C8B-B14F-4D97-AF65-F5344CB8AC3E}">
        <p14:creationId xmlns:p14="http://schemas.microsoft.com/office/powerpoint/2010/main" val="690124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sz="4400" dirty="0" err="1">
                <a:latin typeface="Agency FB" panose="020B0503020202020204" pitchFamily="34" charset="0"/>
              </a:rPr>
              <a:t>Constructor</a:t>
            </a:r>
            <a:r>
              <a:rPr lang="tr-TR" sz="4400" dirty="0">
                <a:latin typeface="Agency FB" panose="020B0503020202020204" pitchFamily="34" charset="0"/>
              </a:rPr>
              <a:t> Parametreleri</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r>
              <a:rPr lang="tr-TR" dirty="0" err="1">
                <a:latin typeface="Agency FB" panose="020B0503020202020204" pitchFamily="34" charset="0"/>
              </a:rPr>
              <a:t>Constructorlar</a:t>
            </a:r>
            <a:r>
              <a:rPr lang="tr-TR" dirty="0">
                <a:latin typeface="Agency FB" panose="020B0503020202020204" pitchFamily="34" charset="0"/>
              </a:rPr>
              <a:t>, öznitelikleri başlatmak için kullanılan parametreleri de alabilirler.</a:t>
            </a:r>
          </a:p>
          <a:p>
            <a:endParaRPr lang="tr-TR" dirty="0">
              <a:latin typeface="Agency FB" panose="020B0503020202020204" pitchFamily="34" charset="0"/>
            </a:endParaRPr>
          </a:p>
          <a:p>
            <a:pPr marL="0" indent="0">
              <a:buNone/>
            </a:pPr>
            <a:endParaRPr lang="tr-TR" dirty="0">
              <a:latin typeface="Agency FB" panose="020B0503020202020204" pitchFamily="34" charset="0"/>
            </a:endParaRPr>
          </a:p>
          <a:p>
            <a:r>
              <a:rPr lang="tr-TR" dirty="0">
                <a:latin typeface="Agency FB" panose="020B0503020202020204" pitchFamily="34" charset="0"/>
              </a:rPr>
              <a:t>Bir sonraki slayttaki örnek, </a:t>
            </a:r>
            <a:r>
              <a:rPr lang="tr-TR" dirty="0" err="1">
                <a:latin typeface="Agency FB" panose="020B0503020202020204" pitchFamily="34" charset="0"/>
              </a:rPr>
              <a:t>constructor’a</a:t>
            </a:r>
            <a:r>
              <a:rPr lang="tr-TR" dirty="0">
                <a:latin typeface="Agency FB" panose="020B0503020202020204" pitchFamily="34" charset="0"/>
              </a:rPr>
              <a:t> bir </a:t>
            </a:r>
            <a:r>
              <a:rPr lang="tr-TR" dirty="0" err="1">
                <a:latin typeface="Agency FB" panose="020B0503020202020204" pitchFamily="34" charset="0"/>
              </a:rPr>
              <a:t>int</a:t>
            </a:r>
            <a:r>
              <a:rPr lang="tr-TR" dirty="0">
                <a:latin typeface="Agency FB" panose="020B0503020202020204" pitchFamily="34" charset="0"/>
              </a:rPr>
              <a:t> y parametresi ekler. </a:t>
            </a:r>
            <a:r>
              <a:rPr lang="tr-TR" dirty="0" err="1">
                <a:latin typeface="Agency FB" panose="020B0503020202020204" pitchFamily="34" charset="0"/>
              </a:rPr>
              <a:t>Constructor’ın</a:t>
            </a:r>
            <a:r>
              <a:rPr lang="tr-TR" dirty="0">
                <a:latin typeface="Agency FB" panose="020B0503020202020204" pitchFamily="34" charset="0"/>
              </a:rPr>
              <a:t> içinde </a:t>
            </a:r>
            <a:r>
              <a:rPr lang="tr-TR" dirty="0" err="1">
                <a:latin typeface="Agency FB" panose="020B0503020202020204" pitchFamily="34" charset="0"/>
              </a:rPr>
              <a:t>x'i</a:t>
            </a:r>
            <a:r>
              <a:rPr lang="tr-TR" dirty="0">
                <a:latin typeface="Agency FB" panose="020B0503020202020204" pitchFamily="34" charset="0"/>
              </a:rPr>
              <a:t> y (x = y) olarak ayarladık. </a:t>
            </a:r>
            <a:r>
              <a:rPr lang="tr-TR" dirty="0" err="1">
                <a:latin typeface="Agency FB" panose="020B0503020202020204" pitchFamily="34" charset="0"/>
              </a:rPr>
              <a:t>Constructor’ı</a:t>
            </a:r>
            <a:r>
              <a:rPr lang="tr-TR" dirty="0">
                <a:latin typeface="Agency FB" panose="020B0503020202020204" pitchFamily="34" charset="0"/>
              </a:rPr>
              <a:t> çağırdığımızda, </a:t>
            </a:r>
            <a:r>
              <a:rPr lang="tr-TR" dirty="0" err="1">
                <a:latin typeface="Agency FB" panose="020B0503020202020204" pitchFamily="34" charset="0"/>
              </a:rPr>
              <a:t>Constructor’a</a:t>
            </a:r>
            <a:r>
              <a:rPr lang="tr-TR" dirty="0">
                <a:latin typeface="Agency FB" panose="020B0503020202020204" pitchFamily="34" charset="0"/>
              </a:rPr>
              <a:t> (5) x değerini 5 olarak ayarlayacak bir parametre iletiriz:</a:t>
            </a:r>
          </a:p>
          <a:p>
            <a:endParaRPr lang="tr-TR" sz="2000" dirty="0">
              <a:latin typeface="Agency FB" panose="020B0503020202020204" pitchFamily="34" charset="0"/>
            </a:endParaRPr>
          </a:p>
        </p:txBody>
      </p:sp>
    </p:spTree>
    <p:extLst>
      <p:ext uri="{BB962C8B-B14F-4D97-AF65-F5344CB8AC3E}">
        <p14:creationId xmlns:p14="http://schemas.microsoft.com/office/powerpoint/2010/main" val="1600684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sz="4400" dirty="0" err="1">
                <a:latin typeface="Agency FB" panose="020B0503020202020204" pitchFamily="34" charset="0"/>
              </a:rPr>
              <a:t>Constructor</a:t>
            </a:r>
            <a:r>
              <a:rPr lang="tr-TR" sz="4400" dirty="0">
                <a:latin typeface="Agency FB" panose="020B0503020202020204" pitchFamily="34" charset="0"/>
              </a:rPr>
              <a:t> Parametreleri</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int</a:t>
            </a:r>
            <a:r>
              <a:rPr lang="tr-TR" sz="2000" dirty="0">
                <a:latin typeface="Agency FB" panose="020B0503020202020204" pitchFamily="34" charset="0"/>
              </a:rPr>
              <a:t> x;</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Main(</a:t>
            </a:r>
            <a:r>
              <a:rPr lang="tr-TR" sz="2000" dirty="0" err="1">
                <a:latin typeface="Agency FB" panose="020B0503020202020204" pitchFamily="34" charset="0"/>
              </a:rPr>
              <a:t>int</a:t>
            </a:r>
            <a:r>
              <a:rPr lang="tr-TR" sz="2000" dirty="0">
                <a:latin typeface="Agency FB" panose="020B0503020202020204" pitchFamily="34" charset="0"/>
              </a:rPr>
              <a:t> y) {</a:t>
            </a:r>
          </a:p>
          <a:p>
            <a:pPr marL="0" indent="0">
              <a:buNone/>
            </a:pPr>
            <a:r>
              <a:rPr lang="tr-TR" sz="2000" dirty="0">
                <a:latin typeface="Agency FB" panose="020B0503020202020204" pitchFamily="34" charset="0"/>
              </a:rPr>
              <a:t>		x = y;</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a:t>
            </a:r>
          </a:p>
          <a:p>
            <a:pPr marL="0" indent="0">
              <a:buNone/>
            </a:pPr>
            <a:r>
              <a:rPr lang="tr-TR" sz="2000" dirty="0">
                <a:latin typeface="Agency FB" panose="020B0503020202020204" pitchFamily="34" charset="0"/>
              </a:rPr>
              <a:t>		Main </a:t>
            </a:r>
            <a:r>
              <a:rPr lang="tr-TR" sz="2000" dirty="0" err="1">
                <a:latin typeface="Agency FB" panose="020B0503020202020204" pitchFamily="34" charset="0"/>
              </a:rPr>
              <a:t>myObj</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Main(5);</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myObj.x</a:t>
            </a:r>
            <a:r>
              <a:rPr lang="tr-TR" sz="2000" dirty="0">
                <a:latin typeface="Agency FB" panose="020B0503020202020204" pitchFamily="34" charset="0"/>
              </a:rPr>
              <a:t>);</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a:t>
            </a:r>
          </a:p>
        </p:txBody>
      </p:sp>
    </p:spTree>
    <p:extLst>
      <p:ext uri="{BB962C8B-B14F-4D97-AF65-F5344CB8AC3E}">
        <p14:creationId xmlns:p14="http://schemas.microsoft.com/office/powerpoint/2010/main" val="3983376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sz="4400" dirty="0" err="1">
                <a:latin typeface="Agency FB" panose="020B0503020202020204" pitchFamily="34" charset="0"/>
              </a:rPr>
              <a:t>Constructor</a:t>
            </a:r>
            <a:r>
              <a:rPr lang="tr-TR" sz="4400" dirty="0">
                <a:latin typeface="Agency FB" panose="020B0503020202020204" pitchFamily="34" charset="0"/>
              </a:rPr>
              <a:t> Parametreleri</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92500" lnSpcReduction="20000"/>
          </a:bodyPr>
          <a:lstStyle/>
          <a:p>
            <a:pPr marL="0" indent="0">
              <a:buNone/>
            </a:pPr>
            <a:r>
              <a:rPr lang="tr-TR" sz="2000" dirty="0">
                <a:latin typeface="Agency FB" panose="020B0503020202020204" pitchFamily="34" charset="0"/>
              </a:rPr>
              <a:t>//</a:t>
            </a:r>
            <a:r>
              <a:rPr lang="tr-TR" sz="2000" dirty="0" err="1">
                <a:latin typeface="Agency FB" panose="020B0503020202020204" pitchFamily="34" charset="0"/>
              </a:rPr>
              <a:t>filename</a:t>
            </a:r>
            <a:r>
              <a:rPr lang="tr-TR" sz="2000" dirty="0">
                <a:latin typeface="Agency FB" panose="020B0503020202020204" pitchFamily="34" charset="0"/>
              </a:rPr>
              <a:t>: Main.java</a:t>
            </a: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int</a:t>
            </a:r>
            <a:r>
              <a:rPr lang="tr-TR" sz="2000" dirty="0">
                <a:latin typeface="Agency FB" panose="020B0503020202020204" pitchFamily="34" charset="0"/>
              </a:rPr>
              <a:t> </a:t>
            </a:r>
            <a:r>
              <a:rPr lang="tr-TR" sz="2000" dirty="0" err="1">
                <a:latin typeface="Agency FB" panose="020B0503020202020204" pitchFamily="34" charset="0"/>
              </a:rPr>
              <a:t>modelYear</a:t>
            </a:r>
            <a:r>
              <a:rPr lang="tr-TR" sz="2000" dirty="0">
                <a:latin typeface="Agency FB" panose="020B0503020202020204" pitchFamily="34" charset="0"/>
              </a:rPr>
              <a: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modelName</a:t>
            </a:r>
            <a:r>
              <a:rPr lang="tr-TR" sz="2000" dirty="0">
                <a:latin typeface="Agency FB" panose="020B0503020202020204" pitchFamily="34" charset="0"/>
              </a:rPr>
              <a: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Main(</a:t>
            </a:r>
            <a:r>
              <a:rPr lang="tr-TR" sz="2000" dirty="0" err="1">
                <a:latin typeface="Agency FB" panose="020B0503020202020204" pitchFamily="34" charset="0"/>
              </a:rPr>
              <a:t>int</a:t>
            </a:r>
            <a:r>
              <a:rPr lang="tr-TR" sz="2000" dirty="0">
                <a:latin typeface="Agency FB" panose="020B0503020202020204" pitchFamily="34" charset="0"/>
              </a:rPr>
              <a:t> </a:t>
            </a:r>
            <a:r>
              <a:rPr lang="tr-TR" sz="2000" dirty="0" err="1">
                <a:latin typeface="Agency FB" panose="020B0503020202020204" pitchFamily="34" charset="0"/>
              </a:rPr>
              <a:t>year</a:t>
            </a:r>
            <a:r>
              <a:rPr lang="tr-TR" sz="2000" dirty="0">
                <a:latin typeface="Agency FB" panose="020B0503020202020204" pitchFamily="34" charset="0"/>
              </a:rPr>
              <a:t>, </a:t>
            </a:r>
            <a:r>
              <a:rPr lang="tr-TR" sz="2000" dirty="0" err="1">
                <a:latin typeface="Agency FB" panose="020B0503020202020204" pitchFamily="34" charset="0"/>
              </a:rPr>
              <a:t>String</a:t>
            </a:r>
            <a:r>
              <a:rPr lang="tr-TR" sz="2000" dirty="0">
                <a:latin typeface="Agency FB" panose="020B0503020202020204" pitchFamily="34" charset="0"/>
              </a:rPr>
              <a:t> name)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modelYear</a:t>
            </a:r>
            <a:r>
              <a:rPr lang="tr-TR" sz="2000" dirty="0">
                <a:latin typeface="Agency FB" panose="020B0503020202020204" pitchFamily="34" charset="0"/>
              </a:rPr>
              <a:t> = </a:t>
            </a:r>
            <a:r>
              <a:rPr lang="tr-TR" sz="2000" dirty="0" err="1">
                <a:latin typeface="Agency FB" panose="020B0503020202020204" pitchFamily="34" charset="0"/>
              </a:rPr>
              <a:t>year</a:t>
            </a:r>
            <a:r>
              <a:rPr lang="tr-TR" sz="2000" dirty="0">
                <a:latin typeface="Agency FB" panose="020B0503020202020204" pitchFamily="34" charset="0"/>
              </a:rPr>
              <a: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modelName</a:t>
            </a:r>
            <a:r>
              <a:rPr lang="tr-TR" sz="2000" dirty="0">
                <a:latin typeface="Agency FB" panose="020B0503020202020204" pitchFamily="34" charset="0"/>
              </a:rPr>
              <a:t> = name;</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a:t>
            </a:r>
          </a:p>
          <a:p>
            <a:pPr marL="0" indent="0">
              <a:buNone/>
            </a:pPr>
            <a:r>
              <a:rPr lang="tr-TR" sz="2000" dirty="0">
                <a:latin typeface="Agency FB" panose="020B0503020202020204" pitchFamily="34" charset="0"/>
              </a:rPr>
              <a:t>		Main </a:t>
            </a:r>
            <a:r>
              <a:rPr lang="tr-TR" sz="2000" dirty="0" err="1">
                <a:latin typeface="Agency FB" panose="020B0503020202020204" pitchFamily="34" charset="0"/>
              </a:rPr>
              <a:t>myCar</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Main(1969, "</a:t>
            </a:r>
            <a:r>
              <a:rPr lang="tr-TR" sz="2000" dirty="0" err="1">
                <a:latin typeface="Agency FB" panose="020B0503020202020204" pitchFamily="34" charset="0"/>
              </a:rPr>
              <a:t>Mustang</a:t>
            </a:r>
            <a:r>
              <a:rPr lang="tr-TR" sz="2000" dirty="0">
                <a:latin typeface="Agency FB" panose="020B0503020202020204" pitchFamily="34" charset="0"/>
              </a:rPr>
              <a: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myCar.modelYear</a:t>
            </a:r>
            <a:r>
              <a:rPr lang="tr-TR" sz="2000" dirty="0">
                <a:latin typeface="Agency FB" panose="020B0503020202020204" pitchFamily="34" charset="0"/>
              </a:rPr>
              <a:t> + " " + </a:t>
            </a:r>
            <a:r>
              <a:rPr lang="tr-TR" sz="2000" dirty="0" err="1">
                <a:latin typeface="Agency FB" panose="020B0503020202020204" pitchFamily="34" charset="0"/>
              </a:rPr>
              <a:t>myCar.modelName</a:t>
            </a:r>
            <a:r>
              <a:rPr lang="tr-TR" sz="2000" dirty="0">
                <a:latin typeface="Agency FB" panose="020B0503020202020204" pitchFamily="34" charset="0"/>
              </a:rPr>
              <a:t>);</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1661528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Bu hafta yapacağımız uygulamalar</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a:latin typeface="Agency FB" panose="020B0503020202020204" pitchFamily="34" charset="0"/>
              </a:rPr>
              <a:t>Mini </a:t>
            </a:r>
            <a:r>
              <a:rPr lang="tr-TR" dirty="0">
                <a:latin typeface="Agency FB" panose="020B0503020202020204" pitchFamily="34" charset="0"/>
              </a:rPr>
              <a:t>Proje : Nesne Yönelimli </a:t>
            </a:r>
            <a:r>
              <a:rPr lang="tr-TR" dirty="0" err="1">
                <a:latin typeface="Agency FB" panose="020B0503020202020204" pitchFamily="34" charset="0"/>
              </a:rPr>
              <a:t>Antreman</a:t>
            </a:r>
            <a:r>
              <a:rPr lang="tr-TR" dirty="0">
                <a:latin typeface="Agency FB" panose="020B0503020202020204" pitchFamily="34" charset="0"/>
              </a:rPr>
              <a:t> Projesi</a:t>
            </a:r>
          </a:p>
          <a:p>
            <a:pPr marL="0" indent="0">
              <a:buNone/>
            </a:pPr>
            <a:endParaRPr lang="tr-TR" dirty="0">
              <a:latin typeface="Agency FB" panose="020B0503020202020204" pitchFamily="34" charset="0"/>
            </a:endParaRPr>
          </a:p>
          <a:p>
            <a:pPr marL="0" indent="0" algn="ctr">
              <a:buNone/>
            </a:pPr>
            <a:r>
              <a:rPr lang="tr-TR" sz="2800" dirty="0">
                <a:latin typeface="Agency FB" panose="020B0503020202020204" pitchFamily="34" charset="0"/>
              </a:rPr>
              <a:t>Şimdi </a:t>
            </a:r>
            <a:r>
              <a:rPr lang="tr-TR" sz="2800" dirty="0" err="1">
                <a:latin typeface="Agency FB" panose="020B0503020202020204" pitchFamily="34" charset="0"/>
              </a:rPr>
              <a:t>IDE’miz</a:t>
            </a:r>
            <a:r>
              <a:rPr lang="tr-TR" sz="2800" dirty="0">
                <a:latin typeface="Agency FB" panose="020B0503020202020204" pitchFamily="34" charset="0"/>
              </a:rPr>
              <a:t> üzerinden detaylı örnekler yapalım!</a:t>
            </a:r>
          </a:p>
          <a:p>
            <a:endParaRPr lang="tr-TR" dirty="0">
              <a:latin typeface="Agency FB" panose="020B0503020202020204" pitchFamily="34" charset="0"/>
            </a:endParaRPr>
          </a:p>
        </p:txBody>
      </p:sp>
    </p:spTree>
    <p:extLst>
      <p:ext uri="{BB962C8B-B14F-4D97-AF65-F5344CB8AC3E}">
        <p14:creationId xmlns:p14="http://schemas.microsoft.com/office/powerpoint/2010/main" val="1001585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199" y="1253331"/>
            <a:ext cx="10515600" cy="4351338"/>
          </a:xfrm>
        </p:spPr>
        <p:txBody>
          <a:bodyPr/>
          <a:lstStyle/>
          <a:p>
            <a:pPr marL="0" indent="0" algn="ctr">
              <a:buNone/>
            </a:pPr>
            <a:endParaRPr lang="tr-TR" dirty="0"/>
          </a:p>
          <a:p>
            <a:pPr marL="0" indent="0" algn="ctr">
              <a:buNone/>
            </a:pPr>
            <a:endParaRPr lang="tr-TR" dirty="0"/>
          </a:p>
          <a:p>
            <a:pPr marL="0" indent="0" algn="ctr">
              <a:buNone/>
            </a:pPr>
            <a:r>
              <a:rPr lang="tr-TR" sz="4800" dirty="0">
                <a:latin typeface="Agency FB" panose="020B0503020202020204" pitchFamily="34" charset="0"/>
              </a:rPr>
              <a:t>Dinlediğiniz için çok teşekkürler</a:t>
            </a:r>
          </a:p>
          <a:p>
            <a:pPr marL="0" indent="0" algn="ctr">
              <a:buNone/>
            </a:pPr>
            <a:r>
              <a:rPr lang="tr-TR" sz="4800" dirty="0">
                <a:latin typeface="Agency FB" panose="020B0503020202020204" pitchFamily="34" charset="0"/>
              </a:rPr>
              <a:t>Gelecek derslerde görüşmek üzere!</a:t>
            </a:r>
          </a:p>
        </p:txBody>
      </p:sp>
      <p:pic>
        <p:nvPicPr>
          <p:cNvPr id="3" name="Picture 2">
            <a:extLst>
              <a:ext uri="{FF2B5EF4-FFF2-40B4-BE49-F238E27FC236}">
                <a16:creationId xmlns:a16="http://schemas.microsoft.com/office/drawing/2014/main" id="{B331387C-7E6E-463F-A95F-ED32351FB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39" y="4267842"/>
            <a:ext cx="11289119" cy="1171391"/>
          </a:xfrm>
          <a:prstGeom prst="rect">
            <a:avLst/>
          </a:prstGeom>
        </p:spPr>
      </p:pic>
    </p:spTree>
    <p:extLst>
      <p:ext uri="{BB962C8B-B14F-4D97-AF65-F5344CB8AC3E}">
        <p14:creationId xmlns:p14="http://schemas.microsoft.com/office/powerpoint/2010/main" val="288245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sz="4400" dirty="0">
                <a:latin typeface="Agency FB" panose="020B0503020202020204" pitchFamily="34" charset="0"/>
              </a:rPr>
              <a:t>Java - OOP nedir?</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r>
              <a:rPr lang="tr-TR" sz="2400" dirty="0">
                <a:latin typeface="Agency FB" panose="020B0503020202020204" pitchFamily="34" charset="0"/>
              </a:rPr>
              <a:t>Nesneye yönelik programlamanın, </a:t>
            </a:r>
            <a:r>
              <a:rPr lang="tr-TR" sz="2400" dirty="0" err="1">
                <a:latin typeface="Agency FB" panose="020B0503020202020204" pitchFamily="34" charset="0"/>
              </a:rPr>
              <a:t>prosedürel</a:t>
            </a:r>
            <a:r>
              <a:rPr lang="tr-TR" sz="2400" dirty="0">
                <a:latin typeface="Agency FB" panose="020B0503020202020204" pitchFamily="34" charset="0"/>
              </a:rPr>
              <a:t> programlamaya göre birçok avantajı vardır:</a:t>
            </a:r>
          </a:p>
          <a:p>
            <a:endParaRPr lang="tr-TR" sz="2400" dirty="0">
              <a:latin typeface="Agency FB" panose="020B0503020202020204" pitchFamily="34" charset="0"/>
            </a:endParaRPr>
          </a:p>
          <a:p>
            <a:r>
              <a:rPr lang="tr-TR" sz="2400" dirty="0">
                <a:latin typeface="Agency FB" panose="020B0503020202020204" pitchFamily="34" charset="0"/>
              </a:rPr>
              <a:t>OOP daha hızlı ve uygulanması daha kolay</a:t>
            </a:r>
          </a:p>
          <a:p>
            <a:r>
              <a:rPr lang="tr-TR" sz="2400" dirty="0">
                <a:latin typeface="Agency FB" panose="020B0503020202020204" pitchFamily="34" charset="0"/>
              </a:rPr>
              <a:t>OOP, programlar için net bir yapı sağlar</a:t>
            </a:r>
          </a:p>
          <a:p>
            <a:r>
              <a:rPr lang="tr-TR" sz="2400" dirty="0">
                <a:latin typeface="Agency FB" panose="020B0503020202020204" pitchFamily="34" charset="0"/>
              </a:rPr>
              <a:t>OOP, Java kodunu "Kendinizi Tekrar Etmeyin" olarak tutmaya yardımcı olur ve kodun bakımını, değiştirilmesini ve hata ayıklamasını kolaylaştırır</a:t>
            </a:r>
          </a:p>
          <a:p>
            <a:r>
              <a:rPr lang="tr-TR" sz="2400" dirty="0">
                <a:latin typeface="Agency FB" panose="020B0503020202020204" pitchFamily="34" charset="0"/>
              </a:rPr>
              <a:t>OOP, daha az kod ve daha kısa geliştirme süresiyle tam yeniden kullanılabilir uygulamalar oluşturmayı mümkün kılar</a:t>
            </a:r>
          </a:p>
          <a:p>
            <a:r>
              <a:rPr lang="tr-TR" sz="2400" dirty="0">
                <a:latin typeface="Agency FB" panose="020B0503020202020204" pitchFamily="34" charset="0"/>
              </a:rPr>
              <a:t>İpucu: "Kendini Tekrar Etme" ilkesi, kodun tekrarını azaltmakla ilgilidir. Uygulama için ortak olan kodları çıkartıp tek bir yere yerleştirip tekrarlamak yerine tekrar kullanmalısınız.</a:t>
            </a:r>
          </a:p>
          <a:p>
            <a:endParaRPr lang="tr-TR" sz="2000" dirty="0">
              <a:latin typeface="Agency FB" panose="020B0503020202020204" pitchFamily="34" charset="0"/>
            </a:endParaRPr>
          </a:p>
        </p:txBody>
      </p:sp>
    </p:spTree>
    <p:extLst>
      <p:ext uri="{BB962C8B-B14F-4D97-AF65-F5344CB8AC3E}">
        <p14:creationId xmlns:p14="http://schemas.microsoft.com/office/powerpoint/2010/main" val="403590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sz="4400" dirty="0">
                <a:latin typeface="Agency FB" panose="020B0503020202020204" pitchFamily="34" charset="0"/>
              </a:rPr>
              <a:t>Java - Sınıflar ve Nesneler nedir?</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sz="2400" dirty="0">
                <a:latin typeface="Agency FB" panose="020B0503020202020204" pitchFamily="34" charset="0"/>
              </a:rPr>
              <a:t>Sınıflar ve nesneler, nesne yönelimli programlamanın iki ana yönüdür.</a:t>
            </a:r>
          </a:p>
          <a:p>
            <a:endParaRPr lang="tr-TR" sz="2400" dirty="0">
              <a:latin typeface="Agency FB" panose="020B0503020202020204" pitchFamily="34" charset="0"/>
            </a:endParaRPr>
          </a:p>
          <a:p>
            <a:r>
              <a:rPr lang="tr-TR" sz="2400" dirty="0">
                <a:latin typeface="Agency FB" panose="020B0503020202020204" pitchFamily="34" charset="0"/>
              </a:rPr>
              <a:t>Sınıf ve nesneler arasındaki farkı görmek için aşağıdaki resme bakın:</a:t>
            </a:r>
          </a:p>
        </p:txBody>
      </p:sp>
      <p:pic>
        <p:nvPicPr>
          <p:cNvPr id="4" name="Resim 3">
            <a:extLst>
              <a:ext uri="{FF2B5EF4-FFF2-40B4-BE49-F238E27FC236}">
                <a16:creationId xmlns:a16="http://schemas.microsoft.com/office/drawing/2014/main" id="{AB2FEB98-F4D5-4C94-92ED-A893123EC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91271"/>
            <a:ext cx="10645400" cy="2295845"/>
          </a:xfrm>
          <a:prstGeom prst="rect">
            <a:avLst/>
          </a:prstGeom>
        </p:spPr>
      </p:pic>
    </p:spTree>
    <p:extLst>
      <p:ext uri="{BB962C8B-B14F-4D97-AF65-F5344CB8AC3E}">
        <p14:creationId xmlns:p14="http://schemas.microsoft.com/office/powerpoint/2010/main" val="106926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sz="4400" dirty="0">
                <a:latin typeface="Agency FB" panose="020B0503020202020204" pitchFamily="34" charset="0"/>
              </a:rPr>
              <a:t>Java Sınıfları / Nesneleri</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dirty="0">
                <a:latin typeface="Agency FB" panose="020B0503020202020204" pitchFamily="34" charset="0"/>
              </a:rPr>
              <a:t>Java, nesne yönelimli bir programlama dilidir.</a:t>
            </a:r>
          </a:p>
          <a:p>
            <a:endParaRPr lang="tr-TR" dirty="0">
              <a:latin typeface="Agency FB" panose="020B0503020202020204" pitchFamily="34" charset="0"/>
            </a:endParaRPr>
          </a:p>
          <a:p>
            <a:r>
              <a:rPr lang="tr-TR" dirty="0">
                <a:latin typeface="Agency FB" panose="020B0503020202020204" pitchFamily="34" charset="0"/>
              </a:rPr>
              <a:t>Java'daki her şey, öznitelikleri ve yöntemleriyle birlikte sınıflar ve nesnelerle ilişkilidir. Örneğin: gerçek hayatta araba bir nesnedir. Otomobilin ağırlık ve renk gibi nitelikleri ve sürüş ve fren gibi yöntemleri vardır.</a:t>
            </a:r>
          </a:p>
          <a:p>
            <a:endParaRPr lang="tr-TR" dirty="0">
              <a:latin typeface="Agency FB" panose="020B0503020202020204" pitchFamily="34" charset="0"/>
            </a:endParaRPr>
          </a:p>
          <a:p>
            <a:r>
              <a:rPr lang="tr-TR" dirty="0">
                <a:latin typeface="Agency FB" panose="020B0503020202020204" pitchFamily="34" charset="0"/>
              </a:rPr>
              <a:t>Bir Sınıf, bir nesne oluşturucu veya nesneler oluşturmak için bir "taslak" gibidir.</a:t>
            </a:r>
          </a:p>
        </p:txBody>
      </p:sp>
    </p:spTree>
    <p:extLst>
      <p:ext uri="{BB962C8B-B14F-4D97-AF65-F5344CB8AC3E}">
        <p14:creationId xmlns:p14="http://schemas.microsoft.com/office/powerpoint/2010/main" val="315843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Class Oluşturma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pPr marL="0" indent="0" algn="ctr">
              <a:buNone/>
            </a:pPr>
            <a:r>
              <a:rPr lang="tr-TR" sz="2400" dirty="0">
                <a:latin typeface="Agency FB" panose="020B0503020202020204" pitchFamily="34" charset="0"/>
              </a:rPr>
              <a:t>Bir sınıf oluşturmak için sınıf anahtar kelimesini kullanın:</a:t>
            </a:r>
          </a:p>
          <a:p>
            <a:pPr marL="0" indent="0" algn="ctr">
              <a:buNone/>
            </a:pPr>
            <a:endParaRPr lang="tr-TR" sz="2400" dirty="0">
              <a:latin typeface="Agency FB" panose="020B0503020202020204" pitchFamily="34" charset="0"/>
            </a:endParaRPr>
          </a:p>
          <a:p>
            <a:pPr marL="0" indent="0" algn="ctr">
              <a:buNone/>
            </a:pPr>
            <a:r>
              <a:rPr lang="en-US" sz="2400" dirty="0">
                <a:latin typeface="Agency FB" panose="020B0503020202020204" pitchFamily="34" charset="0"/>
              </a:rPr>
              <a:t>public class Main {</a:t>
            </a:r>
          </a:p>
          <a:p>
            <a:pPr marL="0" indent="0" algn="ctr">
              <a:buNone/>
            </a:pPr>
            <a:r>
              <a:rPr lang="tr-TR" sz="2400" dirty="0">
                <a:latin typeface="Agency FB" panose="020B0503020202020204" pitchFamily="34" charset="0"/>
              </a:rPr>
              <a:t>	</a:t>
            </a:r>
            <a:r>
              <a:rPr lang="en-US" sz="2400" dirty="0">
                <a:latin typeface="Agency FB" panose="020B0503020202020204" pitchFamily="34" charset="0"/>
              </a:rPr>
              <a:t>int x = 5;</a:t>
            </a:r>
            <a:endParaRPr lang="tr-TR" sz="2400" dirty="0">
              <a:latin typeface="Agency FB" panose="020B0503020202020204" pitchFamily="34" charset="0"/>
            </a:endParaRPr>
          </a:p>
          <a:p>
            <a:pPr marL="0" indent="0" algn="ctr">
              <a:buNone/>
            </a:pPr>
            <a:r>
              <a:rPr lang="en-US" sz="2400" dirty="0">
                <a:latin typeface="Agency FB" panose="020B0503020202020204" pitchFamily="34" charset="0"/>
              </a:rPr>
              <a:t>}</a:t>
            </a:r>
            <a:endParaRPr lang="tr-TR" sz="2400" dirty="0">
              <a:latin typeface="Agency FB" panose="020B0503020202020204" pitchFamily="34" charset="0"/>
            </a:endParaRPr>
          </a:p>
        </p:txBody>
      </p:sp>
    </p:spTree>
    <p:extLst>
      <p:ext uri="{BB962C8B-B14F-4D97-AF65-F5344CB8AC3E}">
        <p14:creationId xmlns:p14="http://schemas.microsoft.com/office/powerpoint/2010/main" val="210517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Nesne Oluşturma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dirty="0">
                <a:latin typeface="Agency FB" panose="020B0503020202020204" pitchFamily="34" charset="0"/>
              </a:rPr>
              <a:t>Java'da, bir sınıftan bir nesne oluşturulur. </a:t>
            </a:r>
            <a:r>
              <a:rPr lang="tr-TR" dirty="0" err="1">
                <a:latin typeface="Agency FB" panose="020B0503020202020204" pitchFamily="34" charset="0"/>
              </a:rPr>
              <a:t>MyClass</a:t>
            </a:r>
            <a:r>
              <a:rPr lang="tr-TR" dirty="0">
                <a:latin typeface="Agency FB" panose="020B0503020202020204" pitchFamily="34" charset="0"/>
              </a:rPr>
              <a:t> adlı sınıfı zaten oluşturduk, bu yüzden şimdi bunu nesneler oluşturmak için kullanabiliriz.</a:t>
            </a:r>
          </a:p>
          <a:p>
            <a:endParaRPr lang="tr-TR" dirty="0">
              <a:latin typeface="Agency FB" panose="020B0503020202020204" pitchFamily="34" charset="0"/>
            </a:endParaRPr>
          </a:p>
          <a:p>
            <a:r>
              <a:rPr lang="tr-TR" dirty="0" err="1">
                <a:latin typeface="Agency FB" panose="020B0503020202020204" pitchFamily="34" charset="0"/>
              </a:rPr>
              <a:t>MyClass</a:t>
            </a:r>
            <a:r>
              <a:rPr lang="tr-TR" dirty="0">
                <a:latin typeface="Agency FB" panose="020B0503020202020204" pitchFamily="34" charset="0"/>
              </a:rPr>
              <a:t> nesnesini oluşturmak için, sınıf adını ve ardından nesne adını belirtin ve </a:t>
            </a:r>
            <a:r>
              <a:rPr lang="tr-TR" dirty="0" err="1">
                <a:latin typeface="Agency FB" panose="020B0503020202020204" pitchFamily="34" charset="0"/>
              </a:rPr>
              <a:t>new</a:t>
            </a:r>
            <a:r>
              <a:rPr lang="tr-TR" dirty="0">
                <a:latin typeface="Agency FB" panose="020B0503020202020204" pitchFamily="34" charset="0"/>
              </a:rPr>
              <a:t> anahtar sözcüğünü kullanın:</a:t>
            </a:r>
          </a:p>
        </p:txBody>
      </p:sp>
    </p:spTree>
    <p:extLst>
      <p:ext uri="{BB962C8B-B14F-4D97-AF65-F5344CB8AC3E}">
        <p14:creationId xmlns:p14="http://schemas.microsoft.com/office/powerpoint/2010/main" val="316417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Nesne Oluşturma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int</a:t>
            </a:r>
            <a:r>
              <a:rPr lang="tr-TR" sz="2000" dirty="0">
                <a:latin typeface="Agency FB" panose="020B0503020202020204" pitchFamily="34" charset="0"/>
              </a:rPr>
              <a:t> x = 5;</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a:t>
            </a:r>
          </a:p>
          <a:p>
            <a:pPr marL="0" indent="0">
              <a:buNone/>
            </a:pPr>
            <a:r>
              <a:rPr lang="tr-TR" sz="2000" dirty="0">
                <a:latin typeface="Agency FB" panose="020B0503020202020204" pitchFamily="34" charset="0"/>
              </a:rPr>
              <a:t>		Main </a:t>
            </a:r>
            <a:r>
              <a:rPr lang="tr-TR" sz="2000" dirty="0" err="1">
                <a:latin typeface="Agency FB" panose="020B0503020202020204" pitchFamily="34" charset="0"/>
              </a:rPr>
              <a:t>myObj</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Main();</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myObj.x</a:t>
            </a:r>
            <a:r>
              <a:rPr lang="tr-TR" sz="2000" dirty="0">
                <a:latin typeface="Agency FB" panose="020B0503020202020204" pitchFamily="34" charset="0"/>
              </a:rPr>
              <a:t>);</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428101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sz="4400" dirty="0">
                <a:latin typeface="Agency FB" panose="020B0503020202020204" pitchFamily="34" charset="0"/>
              </a:rPr>
              <a:t>Birden Çok Nesne</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85000" lnSpcReduction="20000"/>
          </a:bodyPr>
          <a:lstStyle/>
          <a:p>
            <a:r>
              <a:rPr lang="tr-TR" dirty="0">
                <a:latin typeface="Agency FB" panose="020B0503020202020204" pitchFamily="34" charset="0"/>
              </a:rPr>
              <a:t>Bir sınıfın birden çok nesnesini oluşturabilirsiniz:</a:t>
            </a:r>
          </a:p>
          <a:p>
            <a:pPr marL="0" indent="0">
              <a:buNone/>
            </a:pPr>
            <a:r>
              <a:rPr lang="tr-TR" dirty="0" err="1">
                <a:latin typeface="Agency FB" panose="020B0503020202020204" pitchFamily="34" charset="0"/>
              </a:rPr>
              <a:t>public</a:t>
            </a:r>
            <a:r>
              <a:rPr lang="tr-TR" dirty="0">
                <a:latin typeface="Agency FB" panose="020B0503020202020204" pitchFamily="34" charset="0"/>
              </a:rPr>
              <a:t> </a:t>
            </a:r>
            <a:r>
              <a:rPr lang="tr-TR" dirty="0" err="1">
                <a:latin typeface="Agency FB" panose="020B0503020202020204" pitchFamily="34" charset="0"/>
              </a:rPr>
              <a:t>class</a:t>
            </a:r>
            <a:r>
              <a:rPr lang="tr-TR" dirty="0">
                <a:latin typeface="Agency FB" panose="020B0503020202020204" pitchFamily="34" charset="0"/>
              </a:rPr>
              <a:t> Main {</a:t>
            </a:r>
          </a:p>
          <a:p>
            <a:pPr marL="0" indent="0">
              <a:buNone/>
            </a:pPr>
            <a:r>
              <a:rPr lang="tr-TR" dirty="0">
                <a:latin typeface="Agency FB" panose="020B0503020202020204" pitchFamily="34" charset="0"/>
              </a:rPr>
              <a:t>	</a:t>
            </a:r>
            <a:r>
              <a:rPr lang="tr-TR" dirty="0" err="1">
                <a:latin typeface="Agency FB" panose="020B0503020202020204" pitchFamily="34" charset="0"/>
              </a:rPr>
              <a:t>int</a:t>
            </a:r>
            <a:r>
              <a:rPr lang="tr-TR" dirty="0">
                <a:latin typeface="Agency FB" panose="020B0503020202020204" pitchFamily="34" charset="0"/>
              </a:rPr>
              <a:t> x = 5;</a:t>
            </a:r>
          </a:p>
          <a:p>
            <a:pPr marL="0" indent="0">
              <a:buNone/>
            </a:pPr>
            <a:endParaRPr lang="tr-TR" dirty="0">
              <a:latin typeface="Agency FB" panose="020B0503020202020204" pitchFamily="34" charset="0"/>
            </a:endParaRPr>
          </a:p>
          <a:p>
            <a:pPr marL="0" indent="0">
              <a:buNone/>
            </a:pPr>
            <a:r>
              <a:rPr lang="tr-TR" dirty="0">
                <a:latin typeface="Agency FB" panose="020B0503020202020204" pitchFamily="34" charset="0"/>
              </a:rPr>
              <a:t>	</a:t>
            </a:r>
            <a:r>
              <a:rPr lang="tr-TR" dirty="0" err="1">
                <a:latin typeface="Agency FB" panose="020B0503020202020204" pitchFamily="34" charset="0"/>
              </a:rPr>
              <a:t>public</a:t>
            </a:r>
            <a:r>
              <a:rPr lang="tr-TR" dirty="0">
                <a:latin typeface="Agency FB" panose="020B0503020202020204" pitchFamily="34" charset="0"/>
              </a:rPr>
              <a:t> </a:t>
            </a:r>
            <a:r>
              <a:rPr lang="tr-TR" dirty="0" err="1">
                <a:latin typeface="Agency FB" panose="020B0503020202020204" pitchFamily="34" charset="0"/>
              </a:rPr>
              <a:t>static</a:t>
            </a:r>
            <a:r>
              <a:rPr lang="tr-TR" dirty="0">
                <a:latin typeface="Agency FB" panose="020B0503020202020204" pitchFamily="34" charset="0"/>
              </a:rPr>
              <a:t> </a:t>
            </a:r>
            <a:r>
              <a:rPr lang="tr-TR" dirty="0" err="1">
                <a:latin typeface="Agency FB" panose="020B0503020202020204" pitchFamily="34" charset="0"/>
              </a:rPr>
              <a:t>void</a:t>
            </a:r>
            <a:r>
              <a:rPr lang="tr-TR" dirty="0">
                <a:latin typeface="Agency FB" panose="020B0503020202020204" pitchFamily="34" charset="0"/>
              </a:rPr>
              <a:t> main(</a:t>
            </a:r>
            <a:r>
              <a:rPr lang="tr-TR" dirty="0" err="1">
                <a:latin typeface="Agency FB" panose="020B0503020202020204" pitchFamily="34" charset="0"/>
              </a:rPr>
              <a:t>String</a:t>
            </a:r>
            <a:r>
              <a:rPr lang="tr-TR" dirty="0">
                <a:latin typeface="Agency FB" panose="020B0503020202020204" pitchFamily="34" charset="0"/>
              </a:rPr>
              <a:t>[] </a:t>
            </a:r>
            <a:r>
              <a:rPr lang="tr-TR" dirty="0" err="1">
                <a:latin typeface="Agency FB" panose="020B0503020202020204" pitchFamily="34" charset="0"/>
              </a:rPr>
              <a:t>args</a:t>
            </a:r>
            <a:r>
              <a:rPr lang="tr-TR" dirty="0">
                <a:latin typeface="Agency FB" panose="020B0503020202020204" pitchFamily="34" charset="0"/>
              </a:rPr>
              <a:t>) {</a:t>
            </a:r>
          </a:p>
          <a:p>
            <a:pPr marL="0" indent="0">
              <a:buNone/>
            </a:pPr>
            <a:r>
              <a:rPr lang="tr-TR" dirty="0">
                <a:latin typeface="Agency FB" panose="020B0503020202020204" pitchFamily="34" charset="0"/>
              </a:rPr>
              <a:t>		Main myObj1 = </a:t>
            </a:r>
            <a:r>
              <a:rPr lang="tr-TR" dirty="0" err="1">
                <a:latin typeface="Agency FB" panose="020B0503020202020204" pitchFamily="34" charset="0"/>
              </a:rPr>
              <a:t>new</a:t>
            </a:r>
            <a:r>
              <a:rPr lang="tr-TR" dirty="0">
                <a:latin typeface="Agency FB" panose="020B0503020202020204" pitchFamily="34" charset="0"/>
              </a:rPr>
              <a:t> Main();</a:t>
            </a:r>
          </a:p>
          <a:p>
            <a:pPr marL="0" indent="0">
              <a:buNone/>
            </a:pPr>
            <a:r>
              <a:rPr lang="tr-TR" dirty="0">
                <a:latin typeface="Agency FB" panose="020B0503020202020204" pitchFamily="34" charset="0"/>
              </a:rPr>
              <a:t>		Main myObj2 = </a:t>
            </a:r>
            <a:r>
              <a:rPr lang="tr-TR" dirty="0" err="1">
                <a:latin typeface="Agency FB" panose="020B0503020202020204" pitchFamily="34" charset="0"/>
              </a:rPr>
              <a:t>new</a:t>
            </a:r>
            <a:r>
              <a:rPr lang="tr-TR" dirty="0">
                <a:latin typeface="Agency FB" panose="020B0503020202020204" pitchFamily="34" charset="0"/>
              </a:rPr>
              <a:t> Main();</a:t>
            </a:r>
          </a:p>
          <a:p>
            <a:pPr marL="0" indent="0">
              <a:buNone/>
            </a:pPr>
            <a:r>
              <a:rPr lang="tr-TR" dirty="0">
                <a:latin typeface="Agency FB" panose="020B0503020202020204" pitchFamily="34" charset="0"/>
              </a:rPr>
              <a:t>		</a:t>
            </a:r>
            <a:r>
              <a:rPr lang="tr-TR" dirty="0" err="1">
                <a:latin typeface="Agency FB" panose="020B0503020202020204" pitchFamily="34" charset="0"/>
              </a:rPr>
              <a:t>System.out.println</a:t>
            </a:r>
            <a:r>
              <a:rPr lang="tr-TR" dirty="0">
                <a:latin typeface="Agency FB" panose="020B0503020202020204" pitchFamily="34" charset="0"/>
              </a:rPr>
              <a:t>(myObj1.x);</a:t>
            </a:r>
          </a:p>
          <a:p>
            <a:pPr marL="0" indent="0">
              <a:buNone/>
            </a:pPr>
            <a:r>
              <a:rPr lang="tr-TR" dirty="0">
                <a:latin typeface="Agency FB" panose="020B0503020202020204" pitchFamily="34" charset="0"/>
              </a:rPr>
              <a:t>		</a:t>
            </a:r>
            <a:r>
              <a:rPr lang="tr-TR" dirty="0" err="1">
                <a:latin typeface="Agency FB" panose="020B0503020202020204" pitchFamily="34" charset="0"/>
              </a:rPr>
              <a:t>System.out.println</a:t>
            </a:r>
            <a:r>
              <a:rPr lang="tr-TR" dirty="0">
                <a:latin typeface="Agency FB" panose="020B0503020202020204" pitchFamily="34" charset="0"/>
              </a:rPr>
              <a:t>(myObj2.x);</a:t>
            </a:r>
          </a:p>
          <a:p>
            <a:pPr marL="0" indent="0">
              <a:buNone/>
            </a:pPr>
            <a:r>
              <a:rPr lang="tr-TR" dirty="0">
                <a:latin typeface="Agency FB" panose="020B0503020202020204" pitchFamily="34" charset="0"/>
              </a:rPr>
              <a:t>	}</a:t>
            </a:r>
          </a:p>
          <a:p>
            <a:pPr marL="0" indent="0">
              <a:buNone/>
            </a:pPr>
            <a:r>
              <a:rPr lang="tr-TR" dirty="0">
                <a:latin typeface="Agency FB" panose="020B0503020202020204" pitchFamily="34" charset="0"/>
              </a:rPr>
              <a:t>}</a:t>
            </a:r>
          </a:p>
          <a:p>
            <a:endParaRPr lang="tr-TR" dirty="0">
              <a:latin typeface="Agency FB" panose="020B0503020202020204" pitchFamily="34" charset="0"/>
            </a:endParaRPr>
          </a:p>
        </p:txBody>
      </p:sp>
    </p:spTree>
    <p:extLst>
      <p:ext uri="{BB962C8B-B14F-4D97-AF65-F5344CB8AC3E}">
        <p14:creationId xmlns:p14="http://schemas.microsoft.com/office/powerpoint/2010/main" val="196240007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1198</Words>
  <Application>Microsoft Office PowerPoint</Application>
  <PresentationFormat>Geniş ekran</PresentationFormat>
  <Paragraphs>175</Paragraphs>
  <Slides>24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24</vt:i4>
      </vt:variant>
    </vt:vector>
  </HeadingPairs>
  <TitlesOfParts>
    <vt:vector size="29" baseType="lpstr">
      <vt:lpstr>Agency FB</vt:lpstr>
      <vt:lpstr>Arial</vt:lpstr>
      <vt:lpstr>Calibri</vt:lpstr>
      <vt:lpstr>Calibri Light</vt:lpstr>
      <vt:lpstr>Office Teması</vt:lpstr>
      <vt:lpstr>Java Başlangıç Seviye Eğitimi Hafta #5</vt:lpstr>
      <vt:lpstr>Java - OOP nedir?</vt:lpstr>
      <vt:lpstr>Java - OOP nedir?</vt:lpstr>
      <vt:lpstr>Java - Sınıflar ve Nesneler nedir?</vt:lpstr>
      <vt:lpstr>Java Sınıfları / Nesneleri</vt:lpstr>
      <vt:lpstr>Class Oluşturma</vt:lpstr>
      <vt:lpstr>Nesne Oluşturma</vt:lpstr>
      <vt:lpstr>Nesne Oluşturma</vt:lpstr>
      <vt:lpstr>Birden Çok Nesne</vt:lpstr>
      <vt:lpstr>Birden Çok Sınıf Kullanma</vt:lpstr>
      <vt:lpstr>Birden Çok Sınıf Kullanma</vt:lpstr>
      <vt:lpstr>Java Sınıf Methodları</vt:lpstr>
      <vt:lpstr>Static ve Non-Static</vt:lpstr>
      <vt:lpstr>Örnek</vt:lpstr>
      <vt:lpstr>Örnek Devam</vt:lpstr>
      <vt:lpstr>Methodlara Obje Aracılığıyla Ulaşma</vt:lpstr>
      <vt:lpstr>Methodlara Obje Aracılığıyla Ulaşma</vt:lpstr>
      <vt:lpstr>Java Constructors</vt:lpstr>
      <vt:lpstr>Java Constructors</vt:lpstr>
      <vt:lpstr>Constructor Parametreleri</vt:lpstr>
      <vt:lpstr>Constructor Parametreleri</vt:lpstr>
      <vt:lpstr>Constructor Parametreleri</vt:lpstr>
      <vt:lpstr>Bu hafta yapacağımız uygulamalar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Başlangıç Seviye Eğitimi Hafta #5</dc:title>
  <dc:creator>Ahmet Buğra Yiğiter</dc:creator>
  <cp:lastModifiedBy>Ahmet Buğra Yiğiter</cp:lastModifiedBy>
  <cp:revision>22</cp:revision>
  <dcterms:created xsi:type="dcterms:W3CDTF">2020-11-20T11:36:14Z</dcterms:created>
  <dcterms:modified xsi:type="dcterms:W3CDTF">2020-11-20T12:38:36Z</dcterms:modified>
</cp:coreProperties>
</file>