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90" r:id="rId20"/>
    <p:sldId id="28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5FBFF8-0C91-4204-8AC7-26C9A7E4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BF23A07-B056-42B7-A7A4-8AA03F48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9ED811-2BF3-4012-B56D-BE6C9449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1C473F-CBEA-4DD0-AB5A-10D01D4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7E05BB-21F1-48AB-B80F-43A0D4EC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52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9E9DC4-94C7-4921-9AB0-A1ADBED3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821867-9157-4091-B95B-91E040FB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73C5FF-A2E7-4902-8E2E-AB193AC6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799F4D-CE09-47F8-A815-176EA499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6AB1DE-78F4-446B-B981-FDC4D171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7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3C1F669-2912-4928-B072-4D9EB4343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86F6F3-B058-48C5-9732-A70DA8628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6A0BFD-E92D-4E55-A6F3-DE6F1EF1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92F87F-12BF-4718-98A3-E2EA32E1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5C7E9C-D843-4594-9C0F-3BF0A2A1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30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CB8DF-0D4F-4FC1-A8DF-2244F645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B94B34-1047-4EAF-832A-22386BD8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2F0BF7-841B-4BAD-80E0-93BE21F0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5DBAEA-3471-41B7-91B7-706BE719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C27E33-FEE7-4F79-9F07-ABF7F8A3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8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BBCA55-67A1-4C82-B53D-850A5765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441056-6C57-4EAF-B339-D4ABD412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57ABA9-C7BE-4864-8DF0-7213EB3C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A3EF57-ABDE-43B1-8D79-9637B980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BD4F48-08FF-4C02-8CEB-98AE15FE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67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DFE1DA-29DA-49D7-A02D-DC552A50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07852-AA37-4151-BE03-5DA31340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157416-F125-48AD-B7F9-57FA54F7B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804145-CA70-428F-B052-0AF1223D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6E8B5D-14A5-46F6-B05D-DAF0266F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6E2004-6BFC-45BC-85FF-74ACEA6D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82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913BF7-8DFF-4E0D-8E70-417EADC2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F2D1DC-8571-472D-B3A7-BFADE664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2FC22F-DA29-4559-A5E3-F34A9CF9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BD09846-C336-49CD-BD8F-E0D5F34F4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02A39C5-0CCF-425E-B06D-0AA4BE252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F86D68C-A3CE-4CE5-873A-1ECDC464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5670A79-B183-4207-9E19-4D414E3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83ECB3A-F704-4FBB-8EEB-090DA8E6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29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D5CF3E-CC2A-45EB-8382-2FAAFD7B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385BCAA-5F87-431B-9875-3217DB9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0DBFD52-5B3B-4D62-82C8-0D12224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8DFE067-31E1-4EC8-A14D-3EB4092A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3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42D5A97-94DC-4B8B-ACA9-D49858F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3EFF6A5-7A87-43AE-B812-5250AE36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92537F-7132-4CCF-A7B3-B7206E4F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7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E359EC-2A07-4C19-BA77-FB6C01A6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750448-0F91-4D45-8E89-83977B0A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C56552-CF9C-4D3C-A6F8-972E73B80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EB64EF-ABCE-4375-83DD-4D12C906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16DE5A-7BBB-4333-829C-A7826818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F84AA-C0D6-48D3-90D9-A02B042E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83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79C685-4E02-431A-807D-0502CD88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04F35AD-B425-4F6F-9EA6-13C9A14C2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150857E-BAFC-417D-897C-A7B444D7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54BA82-9053-41D1-A75F-1C9ACC39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07C165-C8ED-47CC-9E30-2A4486F4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5A7CDB-7FC1-4435-A903-D47DF8B1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4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3383A0B-2071-40C3-A1E3-7643F10B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E63CE2-BDD9-4442-A85B-82880EC2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5191AE-F780-4FAE-80B7-7DB87C381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D7DD-74F7-482F-827B-88C5D81C6719}" type="datetimeFigureOut">
              <a:rPr lang="tr-TR" smtClean="0"/>
              <a:t>26.12.2020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4CDF46-EB19-4F67-9709-8F235E0C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A708E7-DEAD-43C4-A24D-09DEAF3A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FF2D-7E74-4038-8308-6DE25F077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3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E49E3-E1F3-4957-AE64-6F8A06A3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Java Başlangıç Seviye Eğitimi</a:t>
            </a:r>
            <a:br>
              <a:rPr lang="tr-TR" dirty="0">
                <a:latin typeface="Agency FB" panose="020B0503020202020204" pitchFamily="34" charset="0"/>
              </a:rPr>
            </a:br>
            <a:r>
              <a:rPr lang="tr-TR" dirty="0">
                <a:latin typeface="Agency FB" panose="020B0503020202020204" pitchFamily="34" charset="0"/>
              </a:rPr>
              <a:t>Hafta #6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1B83B23-CD12-4B20-A554-31B5BF889CB9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B9379C80-109E-4AF9-8035-C58D1FB2E1B3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FD421A8-3040-4591-A549-F36E8ACDA13A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E8C503-1538-48C4-9A9D-3122388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" y="3731936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Polymorphism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animalSound</a:t>
            </a:r>
            <a:r>
              <a:rPr lang="tr-TR" sz="20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   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("</a:t>
            </a:r>
            <a:r>
              <a:rPr lang="tr-TR" sz="2000" dirty="0" err="1">
                <a:latin typeface="Agency FB" panose="020B0503020202020204" pitchFamily="34" charset="0"/>
              </a:rPr>
              <a:t>The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makes</a:t>
            </a:r>
            <a:r>
              <a:rPr lang="tr-TR" sz="2000" dirty="0">
                <a:latin typeface="Agency FB" panose="020B0503020202020204" pitchFamily="34" charset="0"/>
              </a:rPr>
              <a:t> a </a:t>
            </a:r>
            <a:r>
              <a:rPr lang="tr-TR" sz="2000" dirty="0" err="1">
                <a:latin typeface="Agency FB" panose="020B0503020202020204" pitchFamily="34" charset="0"/>
              </a:rPr>
              <a:t>sound</a:t>
            </a:r>
            <a:r>
              <a:rPr lang="tr-TR" sz="2000" dirty="0">
                <a:latin typeface="Agency FB" panose="020B0503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Dog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extends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animalSound</a:t>
            </a:r>
            <a:r>
              <a:rPr lang="tr-TR" sz="20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("</a:t>
            </a:r>
            <a:r>
              <a:rPr lang="tr-TR" sz="2000" dirty="0" err="1">
                <a:latin typeface="Agency FB" panose="020B0503020202020204" pitchFamily="34" charset="0"/>
              </a:rPr>
              <a:t>The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dog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says</a:t>
            </a:r>
            <a:r>
              <a:rPr lang="tr-TR" sz="2000" dirty="0">
                <a:latin typeface="Agency FB" panose="020B0503020202020204" pitchFamily="34" charset="0"/>
              </a:rPr>
              <a:t>: </a:t>
            </a:r>
            <a:r>
              <a:rPr lang="tr-TR" sz="2000" dirty="0" err="1">
                <a:latin typeface="Agency FB" panose="020B0503020202020204" pitchFamily="34" charset="0"/>
              </a:rPr>
              <a:t>bow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wow</a:t>
            </a:r>
            <a:r>
              <a:rPr lang="tr-TR" sz="2000" dirty="0">
                <a:latin typeface="Agency FB" panose="020B0503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83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Polymorhism</a:t>
            </a:r>
            <a:r>
              <a:rPr lang="tr-TR" dirty="0">
                <a:latin typeface="Agency FB" panose="020B0503020202020204" pitchFamily="34" charset="0"/>
              </a:rPr>
              <a:t> Devam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main(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[] </a:t>
            </a:r>
            <a:r>
              <a:rPr lang="tr-TR" sz="2000" dirty="0" err="1">
                <a:latin typeface="Agency FB" panose="020B0503020202020204" pitchFamily="34" charset="0"/>
              </a:rPr>
              <a:t>args</a:t>
            </a:r>
            <a:r>
              <a:rPr lang="tr-TR" sz="20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myAnimal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();  // </a:t>
            </a:r>
            <a:r>
              <a:rPr lang="tr-TR" sz="2000" dirty="0" err="1">
                <a:latin typeface="Agency FB" panose="020B0503020202020204" pitchFamily="34" charset="0"/>
              </a:rPr>
              <a:t>Create</a:t>
            </a:r>
            <a:r>
              <a:rPr lang="tr-TR" sz="2000" dirty="0">
                <a:latin typeface="Agency FB" panose="020B0503020202020204" pitchFamily="34" charset="0"/>
              </a:rPr>
              <a:t> a 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object</a:t>
            </a:r>
            <a:endParaRPr lang="tr-T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myDog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Dog</a:t>
            </a:r>
            <a:r>
              <a:rPr lang="tr-TR" sz="2000" dirty="0">
                <a:latin typeface="Agency FB" panose="020B0503020202020204" pitchFamily="34" charset="0"/>
              </a:rPr>
              <a:t>();  // </a:t>
            </a:r>
            <a:r>
              <a:rPr lang="tr-TR" sz="2000" dirty="0" err="1">
                <a:latin typeface="Agency FB" panose="020B0503020202020204" pitchFamily="34" charset="0"/>
              </a:rPr>
              <a:t>Create</a:t>
            </a:r>
            <a:r>
              <a:rPr lang="tr-TR" sz="2000" dirty="0">
                <a:latin typeface="Agency FB" panose="020B0503020202020204" pitchFamily="34" charset="0"/>
              </a:rPr>
              <a:t> a </a:t>
            </a:r>
            <a:r>
              <a:rPr lang="tr-TR" sz="2000" dirty="0" err="1">
                <a:latin typeface="Agency FB" panose="020B0503020202020204" pitchFamily="34" charset="0"/>
              </a:rPr>
              <a:t>Dog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object</a:t>
            </a:r>
            <a:endParaRPr lang="tr-T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myAnimal.animalSound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myDog.animalSound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33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Erişim Belirleyiciler(Access </a:t>
            </a:r>
            <a:r>
              <a:rPr lang="tr-TR" dirty="0" err="1">
                <a:latin typeface="Agency FB" panose="020B0503020202020204" pitchFamily="34" charset="0"/>
              </a:rPr>
              <a:t>Modifiers</a:t>
            </a:r>
            <a:r>
              <a:rPr lang="tr-T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gency FB" panose="020B0503020202020204" pitchFamily="34" charset="0"/>
              </a:rPr>
              <a:t>Şimdiye kadar, neredeyse tüm örneklerimizde görünen 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anahtar kelimesini oldukça iyi biliyorsunuz.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Main {}</a:t>
            </a:r>
          </a:p>
          <a:p>
            <a:r>
              <a:rPr lang="tr-TR" sz="2000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anahtar sözcüğü bir erişim belirleyicidir(Access </a:t>
            </a:r>
            <a:r>
              <a:rPr lang="tr-TR" sz="2000" dirty="0" err="1">
                <a:latin typeface="Agency FB" panose="020B0503020202020204" pitchFamily="34" charset="0"/>
              </a:rPr>
              <a:t>Modifier</a:t>
            </a:r>
            <a:r>
              <a:rPr lang="tr-TR" sz="2000" dirty="0">
                <a:latin typeface="Agency FB" panose="020B0503020202020204" pitchFamily="34" charset="0"/>
              </a:rPr>
              <a:t>), yani sınıflar, öznitelikler, yöntemler ve kurucular için erişim düzeyini ayarlamak için kullanılır.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>
                <a:latin typeface="Agency FB" panose="020B0503020202020204" pitchFamily="34" charset="0"/>
              </a:rPr>
              <a:t>Erişim Belirleyicileri iki gruba ayırıyoruz:</a:t>
            </a:r>
          </a:p>
          <a:p>
            <a:r>
              <a:rPr lang="tr-TR" sz="2000" dirty="0">
                <a:latin typeface="Agency FB" panose="020B0503020202020204" pitchFamily="34" charset="0"/>
              </a:rPr>
              <a:t>	Access </a:t>
            </a:r>
            <a:r>
              <a:rPr lang="tr-TR" sz="2000" dirty="0" err="1">
                <a:latin typeface="Agency FB" panose="020B0503020202020204" pitchFamily="34" charset="0"/>
              </a:rPr>
              <a:t>Modifiers</a:t>
            </a:r>
            <a:r>
              <a:rPr lang="tr-TR" sz="2000" dirty="0">
                <a:latin typeface="Agency FB" panose="020B0503020202020204" pitchFamily="34" charset="0"/>
              </a:rPr>
              <a:t> - erişim seviyesini kontrol eder</a:t>
            </a:r>
          </a:p>
          <a:p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Non</a:t>
            </a:r>
            <a:r>
              <a:rPr lang="tr-TR" sz="2000" dirty="0">
                <a:latin typeface="Agency FB" panose="020B0503020202020204" pitchFamily="34" charset="0"/>
              </a:rPr>
              <a:t>-Access </a:t>
            </a:r>
            <a:r>
              <a:rPr lang="tr-TR" sz="2000" dirty="0" err="1">
                <a:latin typeface="Agency FB" panose="020B0503020202020204" pitchFamily="34" charset="0"/>
              </a:rPr>
              <a:t>Modifiers</a:t>
            </a:r>
            <a:r>
              <a:rPr lang="tr-TR" sz="2000" dirty="0">
                <a:latin typeface="Agency FB" panose="020B0503020202020204" pitchFamily="34" charset="0"/>
              </a:rPr>
              <a:t> - erişim düzeyini kontrol etmez, ancak başka işlevler sağlar</a:t>
            </a:r>
          </a:p>
        </p:txBody>
      </p:sp>
    </p:spTree>
    <p:extLst>
      <p:ext uri="{BB962C8B-B14F-4D97-AF65-F5344CB8AC3E}">
        <p14:creationId xmlns:p14="http://schemas.microsoft.com/office/powerpoint/2010/main" val="396434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Erişim Belirleyiciler(Access </a:t>
            </a:r>
            <a:r>
              <a:rPr lang="tr-TR" dirty="0" err="1">
                <a:latin typeface="Agency FB" panose="020B0503020202020204" pitchFamily="34" charset="0"/>
              </a:rPr>
              <a:t>Modifiers</a:t>
            </a:r>
            <a:r>
              <a:rPr lang="tr-T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2"/>
                </a:solidFill>
                <a:latin typeface="Agency FB" panose="020B0503020202020204" pitchFamily="34" charset="0"/>
              </a:rPr>
              <a:t>public</a:t>
            </a:r>
            <a:r>
              <a:rPr lang="tr-TR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dirty="0">
                <a:latin typeface="Agency FB" panose="020B0503020202020204" pitchFamily="34" charset="0"/>
              </a:rPr>
              <a:t>Koda tüm sınıflar için erişilebilir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solidFill>
                  <a:schemeClr val="accent2"/>
                </a:solidFill>
                <a:latin typeface="Agency FB" panose="020B0503020202020204" pitchFamily="34" charset="0"/>
              </a:rPr>
              <a:t>private</a:t>
            </a:r>
            <a:r>
              <a:rPr lang="tr-TR" dirty="0">
                <a:solidFill>
                  <a:schemeClr val="accent2"/>
                </a:solidFill>
                <a:latin typeface="Agency FB" panose="020B0503020202020204" pitchFamily="34" charset="0"/>
              </a:rPr>
              <a:t> </a:t>
            </a:r>
            <a:r>
              <a:rPr lang="tr-TR" dirty="0">
                <a:latin typeface="Agency FB" panose="020B0503020202020204" pitchFamily="34" charset="0"/>
              </a:rPr>
              <a:t>: Koda yalnızca oluşturulan sınıf içinde erişilebilir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solidFill>
                  <a:schemeClr val="accent2"/>
                </a:solidFill>
                <a:latin typeface="Agency FB" panose="020B0503020202020204" pitchFamily="34" charset="0"/>
              </a:rPr>
              <a:t>default</a:t>
            </a:r>
            <a:r>
              <a:rPr lang="tr-TR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dirty="0">
                <a:latin typeface="Agency FB" panose="020B0503020202020204" pitchFamily="34" charset="0"/>
              </a:rPr>
              <a:t>Koda sadece aynı pakette erişilebilir. Bu, bir erişim belirleyici belirtmediğinizde kullanılır. 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solidFill>
                  <a:schemeClr val="accent2"/>
                </a:solidFill>
                <a:latin typeface="Agency FB" panose="020B0503020202020204" pitchFamily="34" charset="0"/>
              </a:rPr>
              <a:t>protected</a:t>
            </a:r>
            <a:r>
              <a:rPr lang="tr-TR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dirty="0">
                <a:latin typeface="Agency FB" panose="020B0503020202020204" pitchFamily="34" charset="0"/>
              </a:rPr>
              <a:t>Koda aynı pakette ve </a:t>
            </a:r>
            <a:r>
              <a:rPr lang="tr-TR" dirty="0" err="1">
                <a:latin typeface="Agency FB" panose="020B0503020202020204" pitchFamily="34" charset="0"/>
              </a:rPr>
              <a:t>subclasslar</a:t>
            </a:r>
            <a:r>
              <a:rPr lang="tr-TR" dirty="0">
                <a:latin typeface="Agency FB" panose="020B0503020202020204" pitchFamily="34" charset="0"/>
              </a:rPr>
              <a:t>(alt sınıf) tarafından erişilebilir. </a:t>
            </a:r>
          </a:p>
        </p:txBody>
      </p:sp>
    </p:spTree>
    <p:extLst>
      <p:ext uri="{BB962C8B-B14F-4D97-AF65-F5344CB8AC3E}">
        <p14:creationId xmlns:p14="http://schemas.microsoft.com/office/powerpoint/2010/main" val="54785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Non</a:t>
            </a:r>
            <a:r>
              <a:rPr lang="tr-TR" dirty="0">
                <a:latin typeface="Agency FB" panose="020B0503020202020204" pitchFamily="34" charset="0"/>
              </a:rPr>
              <a:t> – Access </a:t>
            </a:r>
            <a:r>
              <a:rPr lang="tr-TR" dirty="0" err="1">
                <a:latin typeface="Agency FB" panose="020B0503020202020204" pitchFamily="34" charset="0"/>
              </a:rPr>
              <a:t>Modifiers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2"/>
                </a:solidFill>
                <a:latin typeface="Agency FB" panose="020B0503020202020204" pitchFamily="34" charset="0"/>
              </a:rPr>
              <a:t>final : </a:t>
            </a:r>
            <a:r>
              <a:rPr lang="tr-TR" dirty="0">
                <a:latin typeface="Agency FB" panose="020B0503020202020204" pitchFamily="34" charset="0"/>
              </a:rPr>
              <a:t>Sınıf diğer sınıflar tarafından miras alınamaz.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solidFill>
                  <a:schemeClr val="accent2"/>
                </a:solidFill>
                <a:latin typeface="Agency FB" panose="020B0503020202020204" pitchFamily="34" charset="0"/>
              </a:rPr>
              <a:t>abstract</a:t>
            </a:r>
            <a:r>
              <a:rPr lang="tr-TR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dirty="0">
                <a:latin typeface="Agency FB" panose="020B0503020202020204" pitchFamily="34" charset="0"/>
              </a:rPr>
              <a:t>Sınıf, nesneler oluşturmak için kullanılamaz (Soyut bir sınıfa erişmek için başka bir sınıftan miras alınması gerekir.)</a:t>
            </a:r>
          </a:p>
        </p:txBody>
      </p:sp>
    </p:spTree>
    <p:extLst>
      <p:ext uri="{BB962C8B-B14F-4D97-AF65-F5344CB8AC3E}">
        <p14:creationId xmlns:p14="http://schemas.microsoft.com/office/powerpoint/2010/main" val="330937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Erişim Belirleyiciler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sz="2000" dirty="0">
                <a:latin typeface="Agency FB" panose="020B0503020202020204" pitchFamily="34" charset="0"/>
              </a:rPr>
              <a:t>Nitelikler ve </a:t>
            </a:r>
            <a:r>
              <a:rPr lang="tr-TR" sz="2000" dirty="0" err="1">
                <a:latin typeface="Agency FB" panose="020B0503020202020204" pitchFamily="34" charset="0"/>
              </a:rPr>
              <a:t>methodlar</a:t>
            </a:r>
            <a:r>
              <a:rPr lang="tr-TR" sz="2000" dirty="0">
                <a:latin typeface="Agency FB" panose="020B0503020202020204" pitchFamily="34" charset="0"/>
              </a:rPr>
              <a:t> için aşağıdakilerden birini kullanabilirsiniz: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>
                <a:solidFill>
                  <a:schemeClr val="accent2"/>
                </a:solidFill>
                <a:latin typeface="Agency FB" panose="020B0503020202020204" pitchFamily="34" charset="0"/>
              </a:rPr>
              <a:t>Final : </a:t>
            </a:r>
            <a:r>
              <a:rPr lang="tr-TR" sz="2000" dirty="0">
                <a:latin typeface="Agency FB" panose="020B0503020202020204" pitchFamily="34" charset="0"/>
              </a:rPr>
              <a:t>Öznitelikler ve  </a:t>
            </a:r>
            <a:r>
              <a:rPr lang="tr-TR" sz="2000" dirty="0" err="1">
                <a:latin typeface="Agency FB" panose="020B0503020202020204" pitchFamily="34" charset="0"/>
              </a:rPr>
              <a:t>metodlar</a:t>
            </a:r>
            <a:r>
              <a:rPr lang="tr-TR" sz="2000" dirty="0">
                <a:latin typeface="Agency FB" panose="020B0503020202020204" pitchFamily="34" charset="0"/>
              </a:rPr>
              <a:t> geçersiz kılınamaz / değiştirilemez.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 err="1">
                <a:solidFill>
                  <a:schemeClr val="accent2"/>
                </a:solidFill>
                <a:latin typeface="Agency FB" panose="020B0503020202020204" pitchFamily="34" charset="0"/>
              </a:rPr>
              <a:t>Static</a:t>
            </a:r>
            <a:r>
              <a:rPr lang="tr-TR" sz="2000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sz="2000" dirty="0">
                <a:latin typeface="Agency FB" panose="020B0503020202020204" pitchFamily="34" charset="0"/>
              </a:rPr>
              <a:t>Öznitelikler ve </a:t>
            </a:r>
            <a:r>
              <a:rPr lang="tr-TR" sz="2000" dirty="0" err="1">
                <a:latin typeface="Agency FB" panose="020B0503020202020204" pitchFamily="34" charset="0"/>
              </a:rPr>
              <a:t>metodlar</a:t>
            </a:r>
            <a:r>
              <a:rPr lang="tr-TR" sz="2000" dirty="0">
                <a:latin typeface="Agency FB" panose="020B0503020202020204" pitchFamily="34" charset="0"/>
              </a:rPr>
              <a:t> bir nesneden çok sınıfa aittir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 err="1">
                <a:solidFill>
                  <a:schemeClr val="accent2"/>
                </a:solidFill>
                <a:latin typeface="Agency FB" panose="020B0503020202020204" pitchFamily="34" charset="0"/>
              </a:rPr>
              <a:t>Abstract</a:t>
            </a:r>
            <a:r>
              <a:rPr lang="tr-TR" sz="2000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sz="2000" dirty="0">
                <a:latin typeface="Agency FB" panose="020B0503020202020204" pitchFamily="34" charset="0"/>
              </a:rPr>
              <a:t>Yalnızca soyut bir sınıfta kullanılabilir ve yalnızca yöntemlerde kullanılabilir. Metodun bir gövdesi yoktur, örneğin </a:t>
            </a:r>
            <a:r>
              <a:rPr lang="tr-TR" sz="2000" dirty="0" err="1">
                <a:latin typeface="Agency FB" panose="020B0503020202020204" pitchFamily="34" charset="0"/>
              </a:rPr>
              <a:t>abstract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run</a:t>
            </a:r>
            <a:r>
              <a:rPr lang="tr-TR" sz="2000" dirty="0">
                <a:latin typeface="Agency FB" panose="020B0503020202020204" pitchFamily="34" charset="0"/>
              </a:rPr>
              <a:t> () ;. Gövde, </a:t>
            </a:r>
            <a:r>
              <a:rPr lang="tr-TR" sz="2000" dirty="0" err="1">
                <a:latin typeface="Agency FB" panose="020B0503020202020204" pitchFamily="34" charset="0"/>
              </a:rPr>
              <a:t>subclass</a:t>
            </a:r>
            <a:r>
              <a:rPr lang="tr-TR" sz="2000" dirty="0">
                <a:latin typeface="Agency FB" panose="020B0503020202020204" pitchFamily="34" charset="0"/>
              </a:rPr>
              <a:t> tarafından sağlanır (miras alınır).</a:t>
            </a:r>
          </a:p>
          <a:p>
            <a:pPr marL="0" indent="0">
              <a:buNone/>
            </a:pPr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 err="1">
                <a:solidFill>
                  <a:schemeClr val="accent2"/>
                </a:solidFill>
                <a:latin typeface="Agency FB" panose="020B0503020202020204" pitchFamily="34" charset="0"/>
              </a:rPr>
              <a:t>Transient</a:t>
            </a:r>
            <a:r>
              <a:rPr lang="tr-TR" sz="2000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sz="2000" dirty="0">
                <a:latin typeface="Agency FB" panose="020B0503020202020204" pitchFamily="34" charset="0"/>
              </a:rPr>
              <a:t>Öznitelikler ve </a:t>
            </a:r>
            <a:r>
              <a:rPr lang="tr-TR" sz="2000" dirty="0" err="1">
                <a:latin typeface="Agency FB" panose="020B0503020202020204" pitchFamily="34" charset="0"/>
              </a:rPr>
              <a:t>methodlar</a:t>
            </a:r>
            <a:r>
              <a:rPr lang="tr-TR" sz="2000" dirty="0">
                <a:latin typeface="Agency FB" panose="020B0503020202020204" pitchFamily="34" charset="0"/>
              </a:rPr>
              <a:t>, kendilerini içeren nesne serileştirilirken atlanır</a:t>
            </a:r>
          </a:p>
          <a:p>
            <a:pPr marL="0" indent="0">
              <a:buNone/>
            </a:pPr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 err="1">
                <a:solidFill>
                  <a:schemeClr val="accent2"/>
                </a:solidFill>
                <a:latin typeface="Agency FB" panose="020B0503020202020204" pitchFamily="34" charset="0"/>
              </a:rPr>
              <a:t>Synchronized</a:t>
            </a:r>
            <a:r>
              <a:rPr lang="tr-TR" sz="2000" dirty="0">
                <a:solidFill>
                  <a:schemeClr val="accent2"/>
                </a:solidFill>
                <a:latin typeface="Agency FB" panose="020B0503020202020204" pitchFamily="34" charset="0"/>
              </a:rPr>
              <a:t> : </a:t>
            </a:r>
            <a:r>
              <a:rPr lang="tr-TR" sz="2000" dirty="0" err="1">
                <a:latin typeface="Agency FB" panose="020B0503020202020204" pitchFamily="34" charset="0"/>
              </a:rPr>
              <a:t>Methodlara</a:t>
            </a:r>
            <a:r>
              <a:rPr lang="tr-TR" sz="2000" dirty="0">
                <a:latin typeface="Agency FB" panose="020B0503020202020204" pitchFamily="34" charset="0"/>
              </a:rPr>
              <a:t> bir seferde yalnızca bir iş parçacığı ile erişilebilir</a:t>
            </a:r>
          </a:p>
        </p:txBody>
      </p:sp>
    </p:spTree>
    <p:extLst>
      <p:ext uri="{BB962C8B-B14F-4D97-AF65-F5344CB8AC3E}">
        <p14:creationId xmlns:p14="http://schemas.microsoft.com/office/powerpoint/2010/main" val="421607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Inner Class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Java'da, sınıfları (bir sınıf içindeki bir sınıf) iç içe yerleştirmek de mümkündür. Yuvalanmış sınıfların amacı, birbirine ait olan sınıfları gruplamaktır, bu da kodunuzu daha okunaklı ve sürdürülebilir kılar.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İç sınıfa erişmek için, dış sınıfın bir nesnesini ve ardından iç sınıfın bir nesnesini oluşturun:</a:t>
            </a:r>
          </a:p>
        </p:txBody>
      </p:sp>
    </p:spTree>
    <p:extLst>
      <p:ext uri="{BB962C8B-B14F-4D97-AF65-F5344CB8AC3E}">
        <p14:creationId xmlns:p14="http://schemas.microsoft.com/office/powerpoint/2010/main" val="318823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Inner Class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int</a:t>
            </a:r>
            <a:r>
              <a:rPr lang="tr-TR" sz="2000" dirty="0">
                <a:latin typeface="Agency FB" panose="020B0503020202020204" pitchFamily="34" charset="0"/>
              </a:rPr>
              <a:t> x = 10;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InnerClass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int</a:t>
            </a:r>
            <a:r>
              <a:rPr lang="tr-TR" sz="2000" dirty="0">
                <a:latin typeface="Agency FB" panose="020B0503020202020204" pitchFamily="34" charset="0"/>
              </a:rPr>
              <a:t> y = 5;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main(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[] </a:t>
            </a:r>
            <a:r>
              <a:rPr lang="tr-TR" sz="2000" dirty="0" err="1">
                <a:latin typeface="Agency FB" panose="020B0503020202020204" pitchFamily="34" charset="0"/>
              </a:rPr>
              <a:t>args</a:t>
            </a:r>
            <a:r>
              <a:rPr lang="tr-TR" sz="20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myOuter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OuterClass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OuterClass.InnerClass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myInner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myOuter.new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InnerClass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</a:t>
            </a:r>
            <a:r>
              <a:rPr lang="tr-TR" sz="2000" dirty="0" err="1">
                <a:latin typeface="Agency FB" panose="020B0503020202020204" pitchFamily="34" charset="0"/>
              </a:rPr>
              <a:t>myInner.y</a:t>
            </a:r>
            <a:r>
              <a:rPr lang="tr-TR" sz="2000" dirty="0">
                <a:latin typeface="Agency FB" panose="020B0503020202020204" pitchFamily="34" charset="0"/>
              </a:rPr>
              <a:t> + </a:t>
            </a:r>
            <a:r>
              <a:rPr lang="tr-TR" sz="2000" dirty="0" err="1">
                <a:latin typeface="Agency FB" panose="020B0503020202020204" pitchFamily="34" charset="0"/>
              </a:rPr>
              <a:t>myOuter.x</a:t>
            </a:r>
            <a:r>
              <a:rPr lang="tr-TR" sz="2000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07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Agency FB" panose="020B0503020202020204" pitchFamily="34" charset="0"/>
              </a:rPr>
              <a:t>Önümüzdeki Hafta Inner </a:t>
            </a:r>
            <a:r>
              <a:rPr lang="tr-TR" sz="3600" dirty="0" err="1">
                <a:latin typeface="Agency FB" panose="020B0503020202020204" pitchFamily="34" charset="0"/>
              </a:rPr>
              <a:t>Class’ların</a:t>
            </a:r>
            <a:r>
              <a:rPr lang="tr-TR" sz="3600" dirty="0">
                <a:latin typeface="Agency FB" panose="020B0503020202020204" pitchFamily="34" charset="0"/>
              </a:rPr>
              <a:t> devamından başlayarak devam edeceğiz.</a:t>
            </a:r>
          </a:p>
        </p:txBody>
      </p:sp>
    </p:spTree>
    <p:extLst>
      <p:ext uri="{BB962C8B-B14F-4D97-AF65-F5344CB8AC3E}">
        <p14:creationId xmlns:p14="http://schemas.microsoft.com/office/powerpoint/2010/main" val="74883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Bu hafta yapacağımız uygulamalar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Mini Proje : </a:t>
            </a:r>
            <a:r>
              <a:rPr lang="tr-TR" dirty="0" err="1">
                <a:latin typeface="Agency FB" panose="020B0503020202020204" pitchFamily="34" charset="0"/>
              </a:rPr>
              <a:t>Composition</a:t>
            </a:r>
            <a:r>
              <a:rPr lang="tr-TR" dirty="0">
                <a:latin typeface="Agency FB" panose="020B0503020202020204" pitchFamily="34" charset="0"/>
              </a:rPr>
              <a:t> ile Bilgisayar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Çalışanlar Uygulaması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tr-TR" sz="2800" dirty="0">
                <a:latin typeface="Agency FB" panose="020B0503020202020204" pitchFamily="34" charset="0"/>
              </a:rPr>
              <a:t>Şimdi </a:t>
            </a:r>
            <a:r>
              <a:rPr lang="tr-TR" sz="2800" dirty="0" err="1">
                <a:latin typeface="Agency FB" panose="020B0503020202020204" pitchFamily="34" charset="0"/>
              </a:rPr>
              <a:t>IDE’miz</a:t>
            </a:r>
            <a:r>
              <a:rPr lang="tr-TR" sz="2800" dirty="0">
                <a:latin typeface="Agency FB" panose="020B0503020202020204" pitchFamily="34" charset="0"/>
              </a:rPr>
              <a:t> üzerinden detaylı örnekler yapalım!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</a:t>
            </a:r>
            <a:r>
              <a:rPr lang="tr-TR" dirty="0" err="1">
                <a:latin typeface="Agency FB" panose="020B0503020202020204" pitchFamily="34" charset="0"/>
              </a:rPr>
              <a:t>Composition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Birden fazla </a:t>
            </a:r>
            <a:r>
              <a:rPr lang="tr-TR" dirty="0" err="1">
                <a:latin typeface="Agency FB" panose="020B0503020202020204" pitchFamily="34" charset="0"/>
              </a:rPr>
              <a:t>class’dan</a:t>
            </a:r>
            <a:r>
              <a:rPr lang="tr-TR" dirty="0">
                <a:latin typeface="Agency FB" panose="020B0503020202020204" pitchFamily="34" charset="0"/>
              </a:rPr>
              <a:t> nesne oluşturarak bir </a:t>
            </a:r>
            <a:r>
              <a:rPr lang="tr-TR" dirty="0" err="1">
                <a:latin typeface="Agency FB" panose="020B0503020202020204" pitchFamily="34" charset="0"/>
              </a:rPr>
              <a:t>class’ı</a:t>
            </a:r>
            <a:r>
              <a:rPr lang="tr-TR" dirty="0">
                <a:latin typeface="Agency FB" panose="020B0503020202020204" pitchFamily="34" charset="0"/>
              </a:rPr>
              <a:t> oluşturmaya verilen addır.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Örnek olarak elimizde </a:t>
            </a:r>
            <a:r>
              <a:rPr lang="tr-TR" dirty="0" err="1">
                <a:latin typeface="Agency FB" panose="020B0503020202020204" pitchFamily="34" charset="0"/>
              </a:rPr>
              <a:t>Monitor</a:t>
            </a:r>
            <a:r>
              <a:rPr lang="tr-TR" dirty="0">
                <a:latin typeface="Agency FB" panose="020B0503020202020204" pitchFamily="34" charset="0"/>
              </a:rPr>
              <a:t>, </a:t>
            </a:r>
            <a:r>
              <a:rPr lang="tr-TR" dirty="0" err="1">
                <a:latin typeface="Agency FB" panose="020B0503020202020204" pitchFamily="34" charset="0"/>
              </a:rPr>
              <a:t>Resolution</a:t>
            </a:r>
            <a:r>
              <a:rPr lang="tr-TR" dirty="0">
                <a:latin typeface="Agency FB" panose="020B0503020202020204" pitchFamily="34" charset="0"/>
              </a:rPr>
              <a:t>, Kasa, </a:t>
            </a:r>
            <a:r>
              <a:rPr lang="tr-TR" dirty="0" err="1">
                <a:latin typeface="Agency FB" panose="020B0503020202020204" pitchFamily="34" charset="0"/>
              </a:rPr>
              <a:t>Anakart</a:t>
            </a:r>
            <a:r>
              <a:rPr lang="tr-TR" dirty="0">
                <a:latin typeface="Agency FB" panose="020B0503020202020204" pitchFamily="34" charset="0"/>
              </a:rPr>
              <a:t> gibi </a:t>
            </a:r>
            <a:r>
              <a:rPr lang="tr-TR" dirty="0" err="1">
                <a:latin typeface="Agency FB" panose="020B0503020202020204" pitchFamily="34" charset="0"/>
              </a:rPr>
              <a:t>class’larımız</a:t>
            </a:r>
            <a:r>
              <a:rPr lang="tr-TR" dirty="0">
                <a:latin typeface="Agency FB" panose="020B0503020202020204" pitchFamily="34" charset="0"/>
              </a:rPr>
              <a:t> olsun. Biz bu </a:t>
            </a:r>
            <a:r>
              <a:rPr lang="tr-TR" dirty="0" err="1">
                <a:latin typeface="Agency FB" panose="020B0503020202020204" pitchFamily="34" charset="0"/>
              </a:rPr>
              <a:t>classları</a:t>
            </a:r>
            <a:r>
              <a:rPr lang="tr-TR" dirty="0">
                <a:latin typeface="Agency FB" panose="020B0503020202020204" pitchFamily="34" charset="0"/>
              </a:rPr>
              <a:t> kullanarak bir Bilgisayar </a:t>
            </a:r>
            <a:r>
              <a:rPr lang="tr-TR" dirty="0" err="1">
                <a:latin typeface="Agency FB" panose="020B0503020202020204" pitchFamily="34" charset="0"/>
              </a:rPr>
              <a:t>class’ı</a:t>
            </a:r>
            <a:r>
              <a:rPr lang="tr-TR" dirty="0">
                <a:latin typeface="Agency FB" panose="020B0503020202020204" pitchFamily="34" charset="0"/>
              </a:rPr>
              <a:t> oluşturabiliriz.</a:t>
            </a:r>
          </a:p>
        </p:txBody>
      </p:sp>
    </p:spTree>
    <p:extLst>
      <p:ext uri="{BB962C8B-B14F-4D97-AF65-F5344CB8AC3E}">
        <p14:creationId xmlns:p14="http://schemas.microsoft.com/office/powerpoint/2010/main" val="190273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Dinlediğiniz için çok teşekkürler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Gelecek derslerde görüşmek üzere!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387C-7E6E-463F-A95F-ED32351F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" y="4267842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46F89-A696-400B-A9A1-BBC6BCB3F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4138" y="1573254"/>
            <a:ext cx="738252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Bilgisayar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Monitor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monitor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Kasa kasa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Anakart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anakart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Bilgisayar(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Monitor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monitor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Kasa kasa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Anakart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anakart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.monitor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monitor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.kasa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kasa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.anakart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anakart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tr-TR" altLang="tr-T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8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</a:t>
            </a:r>
            <a:r>
              <a:rPr lang="tr-TR" dirty="0" err="1">
                <a:latin typeface="Agency FB" panose="020B0503020202020204" pitchFamily="34" charset="0"/>
              </a:rPr>
              <a:t>Encapsulation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>
                <a:latin typeface="Agency FB" panose="020B0503020202020204" pitchFamily="34" charset="0"/>
              </a:rPr>
              <a:t>Encapsulation'ın</a:t>
            </a:r>
            <a:r>
              <a:rPr lang="tr-TR" dirty="0">
                <a:latin typeface="Agency FB" panose="020B0503020202020204" pitchFamily="34" charset="0"/>
              </a:rPr>
              <a:t> anlamı, "hassas" verilerin kullanıcılardan gizlendiğinden emin olmaktır. Bunu başarmak için şunları yapmalısınız:</a:t>
            </a:r>
          </a:p>
          <a:p>
            <a:r>
              <a:rPr lang="tr-TR" dirty="0">
                <a:latin typeface="Agency FB" panose="020B0503020202020204" pitchFamily="34" charset="0"/>
              </a:rPr>
              <a:t>sınıf değişkenlerini / niteliklerini </a:t>
            </a:r>
            <a:r>
              <a:rPr lang="tr-TR" dirty="0" err="1">
                <a:latin typeface="Agency FB" panose="020B0503020202020204" pitchFamily="34" charset="0"/>
              </a:rPr>
              <a:t>private</a:t>
            </a:r>
            <a:r>
              <a:rPr lang="tr-TR" dirty="0">
                <a:latin typeface="Agency FB" panose="020B0503020202020204" pitchFamily="34" charset="0"/>
              </a:rPr>
              <a:t> olarak bildir</a:t>
            </a:r>
          </a:p>
          <a:p>
            <a:r>
              <a:rPr lang="tr-TR" dirty="0" err="1">
                <a:latin typeface="Agency FB" panose="020B0503020202020204" pitchFamily="34" charset="0"/>
              </a:rPr>
              <a:t>private</a:t>
            </a:r>
            <a:r>
              <a:rPr lang="tr-TR" dirty="0">
                <a:latin typeface="Agency FB" panose="020B0503020202020204" pitchFamily="34" charset="0"/>
              </a:rPr>
              <a:t> bir değişkenin değerine erişmek ve bu değeri güncellemek için genel alma ve ayarlama yöntemleri sağlayın</a:t>
            </a:r>
          </a:p>
        </p:txBody>
      </p:sp>
    </p:spTree>
    <p:extLst>
      <p:ext uri="{BB962C8B-B14F-4D97-AF65-F5344CB8AC3E}">
        <p14:creationId xmlns:p14="http://schemas.microsoft.com/office/powerpoint/2010/main" val="69012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0" i="0" dirty="0" err="1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Get</a:t>
            </a:r>
            <a:r>
              <a:rPr lang="tr-TR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ve Set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Agency FB" panose="020B0503020202020204" pitchFamily="34" charset="0"/>
              </a:rPr>
              <a:t>Önceki bölümden </a:t>
            </a:r>
            <a:r>
              <a:rPr lang="tr-TR" sz="2400" dirty="0" err="1">
                <a:latin typeface="Agency FB" panose="020B0503020202020204" pitchFamily="34" charset="0"/>
              </a:rPr>
              <a:t>private</a:t>
            </a:r>
            <a:r>
              <a:rPr lang="tr-TR" sz="2400" dirty="0">
                <a:latin typeface="Agency FB" panose="020B0503020202020204" pitchFamily="34" charset="0"/>
              </a:rPr>
              <a:t> değişkenlere yalnızca aynı sınıf içinde erişilebileceğini öğrendiniz (dışarıdan bir sınıfın buna erişimi yoktur). Ancak, herkese açık alma ve belirleme yöntemleri sağlarsak bunlara erişmek mümkündür.</a:t>
            </a:r>
          </a:p>
          <a:p>
            <a:endParaRPr lang="tr-TR" sz="2400" dirty="0">
              <a:latin typeface="Agency FB" panose="020B0503020202020204" pitchFamily="34" charset="0"/>
            </a:endParaRPr>
          </a:p>
          <a:p>
            <a:r>
              <a:rPr lang="tr-TR" sz="2400" dirty="0" err="1">
                <a:latin typeface="Agency FB" panose="020B0503020202020204" pitchFamily="34" charset="0"/>
              </a:rPr>
              <a:t>Get</a:t>
            </a:r>
            <a:r>
              <a:rPr lang="tr-TR" sz="2400" dirty="0">
                <a:latin typeface="Agency FB" panose="020B0503020202020204" pitchFamily="34" charset="0"/>
              </a:rPr>
              <a:t> yöntemi değişken değerini döndürür ve set yöntemi değeri ayarlar.</a:t>
            </a:r>
          </a:p>
          <a:p>
            <a:endParaRPr lang="tr-TR" sz="2400" dirty="0">
              <a:latin typeface="Agency FB" panose="020B0503020202020204" pitchFamily="34" charset="0"/>
            </a:endParaRPr>
          </a:p>
          <a:p>
            <a:r>
              <a:rPr lang="tr-TR" sz="2400" dirty="0">
                <a:latin typeface="Agency FB" panose="020B0503020202020204" pitchFamily="34" charset="0"/>
              </a:rPr>
              <a:t>Her ikisi için sözdizimi, </a:t>
            </a:r>
            <a:r>
              <a:rPr lang="tr-TR" sz="2400" dirty="0" err="1">
                <a:latin typeface="Agency FB" panose="020B0503020202020204" pitchFamily="34" charset="0"/>
              </a:rPr>
              <a:t>get</a:t>
            </a:r>
            <a:r>
              <a:rPr lang="tr-TR" sz="2400" dirty="0">
                <a:latin typeface="Agency FB" panose="020B0503020202020204" pitchFamily="34" charset="0"/>
              </a:rPr>
              <a:t> veya set ile başlaması, ardından değişkenin adı ve ilk harfin büyük olması şeklindedir:</a:t>
            </a:r>
          </a:p>
        </p:txBody>
      </p:sp>
    </p:spTree>
    <p:extLst>
      <p:ext uri="{BB962C8B-B14F-4D97-AF65-F5344CB8AC3E}">
        <p14:creationId xmlns:p14="http://schemas.microsoft.com/office/powerpoint/2010/main" val="42415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Get</a:t>
            </a:r>
            <a:r>
              <a:rPr lang="tr-TR" dirty="0">
                <a:latin typeface="Agency FB" panose="020B0503020202020204" pitchFamily="34" charset="0"/>
              </a:rPr>
              <a:t> ve Set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Main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private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 name; // </a:t>
            </a:r>
            <a:r>
              <a:rPr lang="tr-TR" sz="2000" dirty="0" err="1">
                <a:latin typeface="Agency FB" panose="020B0503020202020204" pitchFamily="34" charset="0"/>
              </a:rPr>
              <a:t>private</a:t>
            </a:r>
            <a:endParaRPr lang="tr-T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// </a:t>
            </a:r>
            <a:r>
              <a:rPr lang="tr-TR" sz="2000" dirty="0" err="1">
                <a:latin typeface="Agency FB" panose="020B0503020202020204" pitchFamily="34" charset="0"/>
              </a:rPr>
              <a:t>Getter</a:t>
            </a:r>
            <a:endParaRPr lang="tr-T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getName</a:t>
            </a:r>
            <a:r>
              <a:rPr lang="tr-TR" sz="20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return</a:t>
            </a:r>
            <a:r>
              <a:rPr lang="tr-TR" sz="2000" dirty="0">
                <a:latin typeface="Agency FB" panose="020B0503020202020204" pitchFamily="34" charset="0"/>
              </a:rPr>
              <a:t> name;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// </a:t>
            </a:r>
            <a:r>
              <a:rPr lang="tr-TR" sz="2000" dirty="0" err="1">
                <a:latin typeface="Agency FB" panose="020B0503020202020204" pitchFamily="34" charset="0"/>
              </a:rPr>
              <a:t>Setter</a:t>
            </a:r>
            <a:endParaRPr lang="tr-TR" sz="2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setName</a:t>
            </a:r>
            <a:r>
              <a:rPr lang="tr-TR" sz="2000" dirty="0">
                <a:latin typeface="Agency FB" panose="020B0503020202020204" pitchFamily="34" charset="0"/>
              </a:rPr>
              <a:t>(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newName</a:t>
            </a:r>
            <a:r>
              <a:rPr lang="tr-TR" sz="20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this.name = </a:t>
            </a:r>
            <a:r>
              <a:rPr lang="tr-TR" sz="2000" dirty="0" err="1">
                <a:latin typeface="Agency FB" panose="020B0503020202020204" pitchFamily="34" charset="0"/>
              </a:rPr>
              <a:t>newName</a:t>
            </a:r>
            <a:r>
              <a:rPr lang="tr-TR" sz="2000" dirty="0">
                <a:latin typeface="Agency FB" panose="020B05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34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Java Inheritance (Subclass and Superclass)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gency FB" panose="020B0503020202020204" pitchFamily="34" charset="0"/>
              </a:rPr>
              <a:t>Java'da, öznitelikleri ve </a:t>
            </a:r>
            <a:r>
              <a:rPr lang="tr-TR" sz="2000" dirty="0" err="1">
                <a:latin typeface="Agency FB" panose="020B0503020202020204" pitchFamily="34" charset="0"/>
              </a:rPr>
              <a:t>methodları</a:t>
            </a:r>
            <a:r>
              <a:rPr lang="tr-TR" sz="2000" dirty="0">
                <a:latin typeface="Agency FB" panose="020B0503020202020204" pitchFamily="34" charset="0"/>
              </a:rPr>
              <a:t> bir sınıftan diğerine miras almak mümkündür. "Miras kavramını" iki kategoriye ayırıyoruz: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 err="1">
                <a:latin typeface="Agency FB" panose="020B0503020202020204" pitchFamily="34" charset="0"/>
              </a:rPr>
              <a:t>Subclass</a:t>
            </a:r>
            <a:r>
              <a:rPr lang="tr-TR" sz="2000" dirty="0">
                <a:latin typeface="Agency FB" panose="020B0503020202020204" pitchFamily="34" charset="0"/>
              </a:rPr>
              <a:t> (alt sınıf) - başka bir sınıftan miras alan sınıf</a:t>
            </a:r>
          </a:p>
          <a:p>
            <a:r>
              <a:rPr lang="tr-TR" sz="2000" dirty="0" err="1">
                <a:latin typeface="Agency FB" panose="020B0503020202020204" pitchFamily="34" charset="0"/>
              </a:rPr>
              <a:t>superclass</a:t>
            </a:r>
            <a:r>
              <a:rPr lang="tr-TR" sz="2000" dirty="0">
                <a:latin typeface="Agency FB" panose="020B0503020202020204" pitchFamily="34" charset="0"/>
              </a:rPr>
              <a:t>(üst sınıf) - miras alınan sınıf</a:t>
            </a:r>
          </a:p>
          <a:p>
            <a:r>
              <a:rPr lang="tr-TR" sz="2000" dirty="0">
                <a:latin typeface="Agency FB" panose="020B0503020202020204" pitchFamily="34" charset="0"/>
              </a:rPr>
              <a:t>Bir sınıftan miras almak için, </a:t>
            </a:r>
            <a:r>
              <a:rPr lang="tr-TR" sz="2000" dirty="0" err="1">
                <a:latin typeface="Agency FB" panose="020B0503020202020204" pitchFamily="34" charset="0"/>
              </a:rPr>
              <a:t>extends</a:t>
            </a:r>
            <a:r>
              <a:rPr lang="tr-TR" sz="2000" dirty="0">
                <a:latin typeface="Agency FB" panose="020B0503020202020204" pitchFamily="34" charset="0"/>
              </a:rPr>
              <a:t> anahtar sözcüğünü kullanın.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>
                <a:latin typeface="Agency FB" panose="020B0503020202020204" pitchFamily="34" charset="0"/>
              </a:rPr>
              <a:t>Bir sonraki örnekte, Araba sınıfı (alt sınıf), Araç sınıfından (üst sınıf) öznitelikleri ve yöntemleri devralır:</a:t>
            </a:r>
          </a:p>
        </p:txBody>
      </p:sp>
    </p:spTree>
    <p:extLst>
      <p:ext uri="{BB962C8B-B14F-4D97-AF65-F5344CB8AC3E}">
        <p14:creationId xmlns:p14="http://schemas.microsoft.com/office/powerpoint/2010/main" val="270455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Inheritance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000" dirty="0" err="1">
                <a:latin typeface="Agency FB" panose="020B0503020202020204" pitchFamily="34" charset="0"/>
              </a:rPr>
              <a:t>class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Vehicle</a:t>
            </a:r>
            <a:r>
              <a:rPr lang="tr-TR" sz="20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protected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brand</a:t>
            </a:r>
            <a:r>
              <a:rPr lang="tr-TR" sz="2000" dirty="0">
                <a:latin typeface="Agency FB" panose="020B0503020202020204" pitchFamily="34" charset="0"/>
              </a:rPr>
              <a:t> = "Ford";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honk</a:t>
            </a:r>
            <a:r>
              <a:rPr lang="tr-TR" sz="20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("</a:t>
            </a:r>
            <a:r>
              <a:rPr lang="tr-TR" sz="2000" dirty="0" err="1">
                <a:latin typeface="Agency FB" panose="020B0503020202020204" pitchFamily="34" charset="0"/>
              </a:rPr>
              <a:t>Tuut</a:t>
            </a:r>
            <a:r>
              <a:rPr lang="tr-TR" sz="2000" dirty="0">
                <a:latin typeface="Agency FB" panose="020B0503020202020204" pitchFamily="34" charset="0"/>
              </a:rPr>
              <a:t>, </a:t>
            </a:r>
            <a:r>
              <a:rPr lang="tr-TR" sz="2000" dirty="0" err="1">
                <a:latin typeface="Agency FB" panose="020B0503020202020204" pitchFamily="34" charset="0"/>
              </a:rPr>
              <a:t>tuut</a:t>
            </a:r>
            <a:r>
              <a:rPr lang="tr-TR" sz="2000" dirty="0">
                <a:latin typeface="Agency FB" panose="020B0503020202020204" pitchFamily="34" charset="0"/>
              </a:rPr>
              <a:t>!");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tr-TR" sz="1600" dirty="0" err="1">
                <a:latin typeface="Agency FB" panose="020B0503020202020204" pitchFamily="34" charset="0"/>
              </a:rPr>
              <a:t>class</a:t>
            </a:r>
            <a:r>
              <a:rPr lang="tr-TR" sz="1600" dirty="0">
                <a:latin typeface="Agency FB" panose="020B0503020202020204" pitchFamily="34" charset="0"/>
              </a:rPr>
              <a:t> Car </a:t>
            </a:r>
            <a:r>
              <a:rPr lang="tr-TR" sz="1600" dirty="0" err="1">
                <a:latin typeface="Agency FB" panose="020B0503020202020204" pitchFamily="34" charset="0"/>
              </a:rPr>
              <a:t>extends</a:t>
            </a:r>
            <a:r>
              <a:rPr lang="tr-TR" sz="1600" dirty="0">
                <a:latin typeface="Agency FB" panose="020B0503020202020204" pitchFamily="34" charset="0"/>
              </a:rPr>
              <a:t> </a:t>
            </a:r>
            <a:r>
              <a:rPr lang="tr-TR" sz="1600" dirty="0" err="1">
                <a:latin typeface="Agency FB" panose="020B0503020202020204" pitchFamily="34" charset="0"/>
              </a:rPr>
              <a:t>Vehicle</a:t>
            </a:r>
            <a:r>
              <a:rPr lang="tr-TR" sz="16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private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modelName</a:t>
            </a:r>
            <a:r>
              <a:rPr lang="tr-TR" sz="2000" dirty="0">
                <a:latin typeface="Agency FB" panose="020B0503020202020204" pitchFamily="34" charset="0"/>
              </a:rPr>
              <a:t> = "</a:t>
            </a:r>
            <a:r>
              <a:rPr lang="tr-TR" sz="2000" dirty="0" err="1">
                <a:latin typeface="Agency FB" panose="020B0503020202020204" pitchFamily="34" charset="0"/>
              </a:rPr>
              <a:t>Mustang</a:t>
            </a:r>
            <a:r>
              <a:rPr lang="tr-TR" sz="2000" dirty="0">
                <a:latin typeface="Agency FB" panose="020B0503020202020204" pitchFamily="34" charset="0"/>
              </a:rPr>
              <a:t>";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</a:t>
            </a:r>
            <a:r>
              <a:rPr lang="tr-TR" sz="2000" dirty="0" err="1">
                <a:latin typeface="Agency FB" panose="020B0503020202020204" pitchFamily="34" charset="0"/>
              </a:rPr>
              <a:t>public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static</a:t>
            </a:r>
            <a:r>
              <a:rPr lang="tr-TR" sz="2000" dirty="0">
                <a:latin typeface="Agency FB" panose="020B0503020202020204" pitchFamily="34" charset="0"/>
              </a:rPr>
              <a:t> </a:t>
            </a:r>
            <a:r>
              <a:rPr lang="tr-TR" sz="2000" dirty="0" err="1">
                <a:latin typeface="Agency FB" panose="020B0503020202020204" pitchFamily="34" charset="0"/>
              </a:rPr>
              <a:t>void</a:t>
            </a:r>
            <a:r>
              <a:rPr lang="tr-TR" sz="2000" dirty="0">
                <a:latin typeface="Agency FB" panose="020B0503020202020204" pitchFamily="34" charset="0"/>
              </a:rPr>
              <a:t> main(</a:t>
            </a:r>
            <a:r>
              <a:rPr lang="tr-TR" sz="2000" dirty="0" err="1">
                <a:latin typeface="Agency FB" panose="020B0503020202020204" pitchFamily="34" charset="0"/>
              </a:rPr>
              <a:t>String</a:t>
            </a:r>
            <a:r>
              <a:rPr lang="tr-TR" sz="2000" dirty="0">
                <a:latin typeface="Agency FB" panose="020B0503020202020204" pitchFamily="34" charset="0"/>
              </a:rPr>
              <a:t>[] </a:t>
            </a:r>
            <a:r>
              <a:rPr lang="tr-TR" sz="2000" dirty="0" err="1">
                <a:latin typeface="Agency FB" panose="020B0503020202020204" pitchFamily="34" charset="0"/>
              </a:rPr>
              <a:t>args</a:t>
            </a:r>
            <a:r>
              <a:rPr lang="tr-TR" sz="2000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Car </a:t>
            </a:r>
            <a:r>
              <a:rPr lang="tr-TR" sz="2000" dirty="0" err="1">
                <a:latin typeface="Agency FB" panose="020B0503020202020204" pitchFamily="34" charset="0"/>
              </a:rPr>
              <a:t>myFastCar</a:t>
            </a:r>
            <a:r>
              <a:rPr lang="tr-TR" sz="2000" dirty="0">
                <a:latin typeface="Agency FB" panose="020B0503020202020204" pitchFamily="34" charset="0"/>
              </a:rPr>
              <a:t> = </a:t>
            </a:r>
            <a:r>
              <a:rPr lang="tr-TR" sz="2000" dirty="0" err="1">
                <a:latin typeface="Agency FB" panose="020B0503020202020204" pitchFamily="34" charset="0"/>
              </a:rPr>
              <a:t>new</a:t>
            </a:r>
            <a:r>
              <a:rPr lang="tr-TR" sz="2000" dirty="0">
                <a:latin typeface="Agency FB" panose="020B0503020202020204" pitchFamily="34" charset="0"/>
              </a:rPr>
              <a:t> Car();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myFastCar.honk</a:t>
            </a:r>
            <a:r>
              <a:rPr lang="tr-TR" sz="2000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	</a:t>
            </a:r>
            <a:r>
              <a:rPr lang="tr-TR" sz="2000" dirty="0" err="1">
                <a:latin typeface="Agency FB" panose="020B0503020202020204" pitchFamily="34" charset="0"/>
              </a:rPr>
              <a:t>System.out.println</a:t>
            </a:r>
            <a:r>
              <a:rPr lang="tr-TR" sz="2000" dirty="0">
                <a:latin typeface="Agency FB" panose="020B0503020202020204" pitchFamily="34" charset="0"/>
              </a:rPr>
              <a:t>(</a:t>
            </a:r>
            <a:r>
              <a:rPr lang="tr-TR" sz="2000" dirty="0" err="1">
                <a:latin typeface="Agency FB" panose="020B0503020202020204" pitchFamily="34" charset="0"/>
              </a:rPr>
              <a:t>myFastCar.brand</a:t>
            </a:r>
            <a:r>
              <a:rPr lang="tr-TR" sz="2000" dirty="0">
                <a:latin typeface="Agency FB" panose="020B0503020202020204" pitchFamily="34" charset="0"/>
              </a:rPr>
              <a:t> + " " + </a:t>
            </a:r>
            <a:r>
              <a:rPr lang="tr-TR" sz="2000" dirty="0" err="1">
                <a:latin typeface="Agency FB" panose="020B0503020202020204" pitchFamily="34" charset="0"/>
              </a:rPr>
              <a:t>myFastCar.modelName</a:t>
            </a:r>
            <a:r>
              <a:rPr lang="tr-TR" sz="2000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sz="2000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29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Java </a:t>
            </a:r>
            <a:r>
              <a:rPr lang="tr-TR" dirty="0" err="1">
                <a:latin typeface="Agency FB" panose="020B0503020202020204" pitchFamily="34" charset="0"/>
              </a:rPr>
              <a:t>Polymorphism</a:t>
            </a:r>
            <a:r>
              <a:rPr lang="tr-TR" dirty="0">
                <a:latin typeface="Agency FB" panose="020B0503020202020204" pitchFamily="34" charset="0"/>
              </a:rPr>
              <a:t> (Çok Biçimlilik)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Agency FB" panose="020B0503020202020204" pitchFamily="34" charset="0"/>
              </a:rPr>
              <a:t>Çok biçimlilik "birçok biçim" anlamına gelir ve kalıtım yoluyla birbiriyle ilişkili birçok sınıfa sahip olduğumuzda ortaya çıkar.</a:t>
            </a:r>
          </a:p>
          <a:p>
            <a:pPr marL="0" indent="0">
              <a:buNone/>
            </a:pPr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>
                <a:latin typeface="Agency FB" panose="020B0503020202020204" pitchFamily="34" charset="0"/>
              </a:rPr>
              <a:t>Önceki bölümde belirttiğimiz gibi; </a:t>
            </a:r>
            <a:r>
              <a:rPr lang="tr-TR" sz="2000" dirty="0" err="1">
                <a:latin typeface="Agency FB" panose="020B0503020202020204" pitchFamily="34" charset="0"/>
              </a:rPr>
              <a:t>Inheritance</a:t>
            </a:r>
            <a:r>
              <a:rPr lang="tr-TR" sz="2000" dirty="0">
                <a:latin typeface="Agency FB" panose="020B0503020202020204" pitchFamily="34" charset="0"/>
              </a:rPr>
              <a:t>, başka bir sınıftan öznitelikleri ve </a:t>
            </a:r>
            <a:r>
              <a:rPr lang="tr-TR" sz="2000" dirty="0" err="1">
                <a:latin typeface="Agency FB" panose="020B0503020202020204" pitchFamily="34" charset="0"/>
              </a:rPr>
              <a:t>methodları</a:t>
            </a:r>
            <a:r>
              <a:rPr lang="tr-TR" sz="2000" dirty="0">
                <a:latin typeface="Agency FB" panose="020B0503020202020204" pitchFamily="34" charset="0"/>
              </a:rPr>
              <a:t> devralmamıza izin verir. Çok biçimlilik, farklı görevleri gerçekleştirmek için bu yöntemleri kullanır. Bu, tek bir eylemi farklı şekillerde gerçekleştirmemizi sağlar.</a:t>
            </a:r>
          </a:p>
          <a:p>
            <a:endParaRPr lang="tr-TR" sz="2000" dirty="0">
              <a:latin typeface="Agency FB" panose="020B0503020202020204" pitchFamily="34" charset="0"/>
            </a:endParaRPr>
          </a:p>
          <a:p>
            <a:r>
              <a:rPr lang="tr-TR" sz="2000" dirty="0">
                <a:latin typeface="Agency FB" panose="020B0503020202020204" pitchFamily="34" charset="0"/>
              </a:rPr>
              <a:t>Örneğin, </a:t>
            </a:r>
            <a:r>
              <a:rPr lang="tr-TR" sz="2000" dirty="0" err="1">
                <a:latin typeface="Agency FB" panose="020B0503020202020204" pitchFamily="34" charset="0"/>
              </a:rPr>
              <a:t>animalSound</a:t>
            </a:r>
            <a:r>
              <a:rPr lang="tr-TR" sz="2000" dirty="0">
                <a:latin typeface="Agency FB" panose="020B0503020202020204" pitchFamily="34" charset="0"/>
              </a:rPr>
              <a:t> () adlı bir yönteme sahip olan </a:t>
            </a:r>
            <a:r>
              <a:rPr lang="tr-TR" sz="2000" dirty="0" err="1">
                <a:latin typeface="Agency FB" panose="020B0503020202020204" pitchFamily="34" charset="0"/>
              </a:rPr>
              <a:t>Animal</a:t>
            </a:r>
            <a:r>
              <a:rPr lang="tr-TR" sz="2000" dirty="0">
                <a:latin typeface="Agency FB" panose="020B0503020202020204" pitchFamily="34" charset="0"/>
              </a:rPr>
              <a:t> adlı bir üst sınıf düşünün. Hayvanların alt sınıfları Kediler, Köpekler, Kuşlar olabilir - Ve ayrıca bir hayvan sesi için kendi uygulamalarına da sahiptirler (kedi miyavlamaları vb.):</a:t>
            </a:r>
          </a:p>
        </p:txBody>
      </p:sp>
    </p:spTree>
    <p:extLst>
      <p:ext uri="{BB962C8B-B14F-4D97-AF65-F5344CB8AC3E}">
        <p14:creationId xmlns:p14="http://schemas.microsoft.com/office/powerpoint/2010/main" val="142768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1089</Words>
  <Application>Microsoft Office PowerPoint</Application>
  <PresentationFormat>Geniş ekran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JetBrains Mono</vt:lpstr>
      <vt:lpstr>Office Teması</vt:lpstr>
      <vt:lpstr>Java Başlangıç Seviye Eğitimi Hafta #6</vt:lpstr>
      <vt:lpstr>Java Composition</vt:lpstr>
      <vt:lpstr>PowerPoint Sunusu</vt:lpstr>
      <vt:lpstr>Java Encapsulation</vt:lpstr>
      <vt:lpstr>Get ve Set</vt:lpstr>
      <vt:lpstr>Get ve Set</vt:lpstr>
      <vt:lpstr>Java Inheritance (Subclass and Superclass)</vt:lpstr>
      <vt:lpstr>Inheritance</vt:lpstr>
      <vt:lpstr>Java Polymorphism (Çok Biçimlilik)</vt:lpstr>
      <vt:lpstr>Polymorphism</vt:lpstr>
      <vt:lpstr>Polymorhism Devam</vt:lpstr>
      <vt:lpstr>Erişim Belirleyiciler(Access Modifiers)</vt:lpstr>
      <vt:lpstr>Erişim Belirleyiciler(Access Modifiers)</vt:lpstr>
      <vt:lpstr>Non – Access Modifiers</vt:lpstr>
      <vt:lpstr>Erişim Belirleyiciler</vt:lpstr>
      <vt:lpstr>Java Inner Class</vt:lpstr>
      <vt:lpstr>Inner Class</vt:lpstr>
      <vt:lpstr>PowerPoint Sunusu</vt:lpstr>
      <vt:lpstr>Bu hafta yapacağımız uygulamalar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Başlangıç Seviye Eğitimi Hafta #6</dc:title>
  <dc:creator>Ahmet Buğra Yiğiter</dc:creator>
  <cp:lastModifiedBy>Ahmet Buğra Yiğiter</cp:lastModifiedBy>
  <cp:revision>10</cp:revision>
  <dcterms:created xsi:type="dcterms:W3CDTF">2020-12-25T12:04:31Z</dcterms:created>
  <dcterms:modified xsi:type="dcterms:W3CDTF">2020-12-26T08:24:40Z</dcterms:modified>
</cp:coreProperties>
</file>