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90" r:id="rId28"/>
    <p:sldId id="289"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CC0B5A-E283-46D6-8841-98629A26CD7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A38C81F-D811-4FA8-8AA8-701CDB2FE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F764451-C529-4248-AF26-67F994E39240}"/>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5" name="Alt Bilgi Yer Tutucusu 4">
            <a:extLst>
              <a:ext uri="{FF2B5EF4-FFF2-40B4-BE49-F238E27FC236}">
                <a16:creationId xmlns:a16="http://schemas.microsoft.com/office/drawing/2014/main" id="{852586E2-322A-4292-84AB-667BF8D64EE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302268B-7066-49CB-8818-58C5688C05FA}"/>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13821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A849D9-6797-48F1-AA7B-FAFBCA782BC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38E04A4-770B-4B31-9F69-FE4DFDD98B1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F51335A-42A0-4E61-B240-2EFA1423A8FC}"/>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5" name="Alt Bilgi Yer Tutucusu 4">
            <a:extLst>
              <a:ext uri="{FF2B5EF4-FFF2-40B4-BE49-F238E27FC236}">
                <a16:creationId xmlns:a16="http://schemas.microsoft.com/office/drawing/2014/main" id="{C36ABEAF-CE7F-4241-BB68-D181F9EF311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02CBE4-A14C-42D7-AF9D-497D88D798FD}"/>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205621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62F4E6D-7E0C-4E02-B8D7-26415172A40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7AC307F-E97C-4027-84F5-1AAC7EE1E18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69A459-3F54-4959-B1AE-D10F5F59F12C}"/>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5" name="Alt Bilgi Yer Tutucusu 4">
            <a:extLst>
              <a:ext uri="{FF2B5EF4-FFF2-40B4-BE49-F238E27FC236}">
                <a16:creationId xmlns:a16="http://schemas.microsoft.com/office/drawing/2014/main" id="{9AF6E90A-9DA9-458D-8299-BD4989C4A57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F0995FF-43D5-4BE4-825C-861EB51382C6}"/>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152085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6156B6-4F53-49DE-84F9-A80A1487B57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1AC6DB0-4F13-40EC-92FD-FC85715451F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573B31-682B-4043-B9FE-F1799E1EB1F7}"/>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5" name="Alt Bilgi Yer Tutucusu 4">
            <a:extLst>
              <a:ext uri="{FF2B5EF4-FFF2-40B4-BE49-F238E27FC236}">
                <a16:creationId xmlns:a16="http://schemas.microsoft.com/office/drawing/2014/main" id="{EB2FDAE1-CEB7-4C9D-B01C-F446CCBBD6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9D5B87-0F07-4E0F-AE5D-2A9CF2208CD8}"/>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288227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527678-F036-437C-9077-169174A3865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8848F3C-5BD5-4C23-9041-79AB55933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1AAF358-28A9-4563-B4C9-627F9AA8E49B}"/>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5" name="Alt Bilgi Yer Tutucusu 4">
            <a:extLst>
              <a:ext uri="{FF2B5EF4-FFF2-40B4-BE49-F238E27FC236}">
                <a16:creationId xmlns:a16="http://schemas.microsoft.com/office/drawing/2014/main" id="{8E5239C5-463D-4C1D-B94E-A2C6E50032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D57D99B-5D29-4FAB-9009-297FB4F530C1}"/>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21336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8E0326-4B0C-4BFC-87D5-226A75A4118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D5F51B6-00E2-4B83-9382-7775B560D8D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2E3C5C7-2EB9-46E9-8F25-208D62C4E8B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DBE1071-D798-4E41-BD2A-C20A112AFC47}"/>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6" name="Alt Bilgi Yer Tutucusu 5">
            <a:extLst>
              <a:ext uri="{FF2B5EF4-FFF2-40B4-BE49-F238E27FC236}">
                <a16:creationId xmlns:a16="http://schemas.microsoft.com/office/drawing/2014/main" id="{A65345AD-9322-4C8A-B10E-DACEFD2B23F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56E4253-F3B8-4BB9-A8DC-E3F1BABFB2B3}"/>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235615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62CAEC-3469-41FA-A8C2-519247A1C68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F1DE7D5-A9C3-4DFA-AC39-4CDA94C67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8C94941-4C1D-400E-A9D8-3FFF430D9C6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35EF7F9-475C-4839-A334-38C707B7B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86B938E-5C72-48DE-920F-A831CC66E45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5C27CC0-2997-4999-8B6E-3FE370ED9DD3}"/>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8" name="Alt Bilgi Yer Tutucusu 7">
            <a:extLst>
              <a:ext uri="{FF2B5EF4-FFF2-40B4-BE49-F238E27FC236}">
                <a16:creationId xmlns:a16="http://schemas.microsoft.com/office/drawing/2014/main" id="{45E0A51C-0B7A-4060-8B2A-F13718F89FF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7415454-50B3-47B4-A88E-48E5FF9E29E2}"/>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143335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9ACB37-CD19-476D-AF3B-91D23DEDE8E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2EDF4E5-D9FB-412D-ADC7-753246331123}"/>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4" name="Alt Bilgi Yer Tutucusu 3">
            <a:extLst>
              <a:ext uri="{FF2B5EF4-FFF2-40B4-BE49-F238E27FC236}">
                <a16:creationId xmlns:a16="http://schemas.microsoft.com/office/drawing/2014/main" id="{81332D8A-4E77-4FAC-9645-525B8C6D5B0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ACE6D8E-40A7-4A1C-AD5E-D5B913FFA615}"/>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170487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AF1ED34-1282-4771-8796-BA281FA0C40D}"/>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3" name="Alt Bilgi Yer Tutucusu 2">
            <a:extLst>
              <a:ext uri="{FF2B5EF4-FFF2-40B4-BE49-F238E27FC236}">
                <a16:creationId xmlns:a16="http://schemas.microsoft.com/office/drawing/2014/main" id="{1FB22356-0C57-4014-8DFB-B7885250C79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E14535A-FB3A-4B89-A526-807E57C4B26F}"/>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202802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20E3DF-7DD9-4496-BE9F-7F8398B1F28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83EEBFA-D37A-4F2A-AF14-3D155672D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82D1027-A394-4A89-8A28-B503B99D6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176FA90-99BB-4466-B067-25BCCBEFF100}"/>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6" name="Alt Bilgi Yer Tutucusu 5">
            <a:extLst>
              <a:ext uri="{FF2B5EF4-FFF2-40B4-BE49-F238E27FC236}">
                <a16:creationId xmlns:a16="http://schemas.microsoft.com/office/drawing/2014/main" id="{45E71806-9F1D-4231-99DA-6EFD471867D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FCDB72E-946D-43FC-96E7-F03877FF3353}"/>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328529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BA1C47-193A-4303-B1D9-95003982248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E1FF39E-08BE-42B2-8EBA-E67E580D1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5C11D22-DBE4-40F6-819B-439719B2F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422273D-1ABE-4727-AF2C-62555D9B78A9}"/>
              </a:ext>
            </a:extLst>
          </p:cNvPr>
          <p:cNvSpPr>
            <a:spLocks noGrp="1"/>
          </p:cNvSpPr>
          <p:nvPr>
            <p:ph type="dt" sz="half" idx="10"/>
          </p:nvPr>
        </p:nvSpPr>
        <p:spPr/>
        <p:txBody>
          <a:bodyPr/>
          <a:lstStyle/>
          <a:p>
            <a:fld id="{2DC1C70F-BC09-4FA1-9F4E-C2C806BD18DC}" type="datetimeFigureOut">
              <a:rPr lang="tr-TR" smtClean="0"/>
              <a:t>5.01.2021</a:t>
            </a:fld>
            <a:endParaRPr lang="tr-TR"/>
          </a:p>
        </p:txBody>
      </p:sp>
      <p:sp>
        <p:nvSpPr>
          <p:cNvPr id="6" name="Alt Bilgi Yer Tutucusu 5">
            <a:extLst>
              <a:ext uri="{FF2B5EF4-FFF2-40B4-BE49-F238E27FC236}">
                <a16:creationId xmlns:a16="http://schemas.microsoft.com/office/drawing/2014/main" id="{B6523E2D-F6B3-458C-AA68-1ADD021067D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E4D0DC-C8B6-41E5-BE4A-99B2752A565E}"/>
              </a:ext>
            </a:extLst>
          </p:cNvPr>
          <p:cNvSpPr>
            <a:spLocks noGrp="1"/>
          </p:cNvSpPr>
          <p:nvPr>
            <p:ph type="sldNum" sz="quarter" idx="12"/>
          </p:nvPr>
        </p:nvSpPr>
        <p:spPr/>
        <p:txBody>
          <a:bodyPr/>
          <a:lstStyle/>
          <a:p>
            <a:fld id="{124FF524-74E8-4BF9-8699-44A5ACFC31EA}" type="slidenum">
              <a:rPr lang="tr-TR" smtClean="0"/>
              <a:t>‹#›</a:t>
            </a:fld>
            <a:endParaRPr lang="tr-TR"/>
          </a:p>
        </p:txBody>
      </p:sp>
    </p:spTree>
    <p:extLst>
      <p:ext uri="{BB962C8B-B14F-4D97-AF65-F5344CB8AC3E}">
        <p14:creationId xmlns:p14="http://schemas.microsoft.com/office/powerpoint/2010/main" val="382258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5981AF0-C628-42A4-B838-2F7512A81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FDF9BF1-1120-4325-AA4D-2845E5F61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B7E80E-8C2E-44A1-9EAB-77DA01974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1C70F-BC09-4FA1-9F4E-C2C806BD18DC}" type="datetimeFigureOut">
              <a:rPr lang="tr-TR" smtClean="0"/>
              <a:t>5.01.2021</a:t>
            </a:fld>
            <a:endParaRPr lang="tr-TR"/>
          </a:p>
        </p:txBody>
      </p:sp>
      <p:sp>
        <p:nvSpPr>
          <p:cNvPr id="5" name="Alt Bilgi Yer Tutucusu 4">
            <a:extLst>
              <a:ext uri="{FF2B5EF4-FFF2-40B4-BE49-F238E27FC236}">
                <a16:creationId xmlns:a16="http://schemas.microsoft.com/office/drawing/2014/main" id="{0026F6A1-9EF9-4C5A-9CD8-0E63AA833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D897C6F-6D79-4A8F-8EB1-EF0C81D18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FF524-74E8-4BF9-8699-44A5ACFC31EA}" type="slidenum">
              <a:rPr lang="tr-TR" smtClean="0"/>
              <a:t>‹#›</a:t>
            </a:fld>
            <a:endParaRPr lang="tr-TR"/>
          </a:p>
        </p:txBody>
      </p:sp>
    </p:spTree>
    <p:extLst>
      <p:ext uri="{BB962C8B-B14F-4D97-AF65-F5344CB8AC3E}">
        <p14:creationId xmlns:p14="http://schemas.microsoft.com/office/powerpoint/2010/main" val="324017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EE49E3-E1F3-4957-AE64-6F8A06A314D8}"/>
              </a:ext>
            </a:extLst>
          </p:cNvPr>
          <p:cNvSpPr>
            <a:spLocks noGrp="1"/>
          </p:cNvSpPr>
          <p:nvPr>
            <p:ph type="ctrTitle"/>
          </p:nvPr>
        </p:nvSpPr>
        <p:spPr/>
        <p:txBody>
          <a:bodyPr/>
          <a:lstStyle/>
          <a:p>
            <a:r>
              <a:rPr lang="tr-TR" dirty="0">
                <a:latin typeface="Agency FB" panose="020B0503020202020204" pitchFamily="34" charset="0"/>
              </a:rPr>
              <a:t>Java Başlangıç Seviye Eğitimi</a:t>
            </a:r>
            <a:br>
              <a:rPr lang="tr-TR" dirty="0">
                <a:latin typeface="Agency FB" panose="020B0503020202020204" pitchFamily="34" charset="0"/>
              </a:rPr>
            </a:br>
            <a:r>
              <a:rPr lang="tr-TR" dirty="0">
                <a:latin typeface="Agency FB" panose="020B0503020202020204" pitchFamily="34" charset="0"/>
              </a:rPr>
              <a:t>Hafta #7</a:t>
            </a:r>
          </a:p>
        </p:txBody>
      </p:sp>
      <p:sp>
        <p:nvSpPr>
          <p:cNvPr id="5" name="Dikdörtgen 4">
            <a:extLst>
              <a:ext uri="{FF2B5EF4-FFF2-40B4-BE49-F238E27FC236}">
                <a16:creationId xmlns:a16="http://schemas.microsoft.com/office/drawing/2014/main" id="{51B83B23-CD12-4B20-A554-31B5BF889CB9}"/>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B9379C80-109E-4AF9-8035-C58D1FB2E1B3}"/>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9" name="Dikdörtgen 8">
            <a:extLst>
              <a:ext uri="{FF2B5EF4-FFF2-40B4-BE49-F238E27FC236}">
                <a16:creationId xmlns:a16="http://schemas.microsoft.com/office/drawing/2014/main" id="{CFD421A8-3040-4591-A549-F36E8ACDA13A}"/>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Picture 2">
            <a:extLst>
              <a:ext uri="{FF2B5EF4-FFF2-40B4-BE49-F238E27FC236}">
                <a16:creationId xmlns:a16="http://schemas.microsoft.com/office/drawing/2014/main" id="{26E8C503-1538-48C4-9A9D-3122388E3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02" y="3731936"/>
            <a:ext cx="11289119" cy="1171391"/>
          </a:xfrm>
          <a:prstGeom prst="rect">
            <a:avLst/>
          </a:prstGeom>
        </p:spPr>
      </p:pic>
    </p:spTree>
    <p:extLst>
      <p:ext uri="{BB962C8B-B14F-4D97-AF65-F5344CB8AC3E}">
        <p14:creationId xmlns:p14="http://schemas.microsoft.com/office/powerpoint/2010/main" val="70009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ArrayList</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sz="2000" dirty="0" err="1">
                <a:latin typeface="Agency FB" panose="020B0503020202020204" pitchFamily="34" charset="0"/>
              </a:rPr>
              <a:t>ArrayList</a:t>
            </a:r>
            <a:r>
              <a:rPr lang="tr-TR" sz="2000" dirty="0">
                <a:latin typeface="Agency FB" panose="020B0503020202020204" pitchFamily="34" charset="0"/>
              </a:rPr>
              <a:t> sınıfı, </a:t>
            </a:r>
            <a:r>
              <a:rPr lang="tr-TR" sz="2000" dirty="0" err="1">
                <a:latin typeface="Agency FB" panose="020B0503020202020204" pitchFamily="34" charset="0"/>
              </a:rPr>
              <a:t>java.util</a:t>
            </a:r>
            <a:r>
              <a:rPr lang="tr-TR" sz="2000" dirty="0">
                <a:latin typeface="Agency FB" panose="020B0503020202020204" pitchFamily="34" charset="0"/>
              </a:rPr>
              <a:t> paketinde bulunabilen yeniden boyutlandırılabilir bir dizidir.</a:t>
            </a:r>
          </a:p>
          <a:p>
            <a:endParaRPr lang="tr-TR" sz="2000" dirty="0">
              <a:latin typeface="Agency FB" panose="020B0503020202020204" pitchFamily="34" charset="0"/>
            </a:endParaRPr>
          </a:p>
          <a:p>
            <a:r>
              <a:rPr lang="tr-TR" sz="2000" dirty="0">
                <a:latin typeface="Agency FB" panose="020B0503020202020204" pitchFamily="34" charset="0"/>
              </a:rPr>
              <a:t>Java'da yerleşik bir dizi ile </a:t>
            </a:r>
            <a:r>
              <a:rPr lang="tr-TR" sz="2000" dirty="0" err="1">
                <a:latin typeface="Agency FB" panose="020B0503020202020204" pitchFamily="34" charset="0"/>
              </a:rPr>
              <a:t>ArrayList</a:t>
            </a:r>
            <a:r>
              <a:rPr lang="tr-TR" sz="2000" dirty="0">
                <a:latin typeface="Agency FB" panose="020B0503020202020204" pitchFamily="34" charset="0"/>
              </a:rPr>
              <a:t> arasındaki fark, bir dizinin boyutunun değiştirilememesidir (bir diziye öğe eklemek veya bir diziden öğe çıkarmak istiyorsanız, yeni bir tane oluşturmanız gerekir). Öğeler istediğiniz zaman </a:t>
            </a:r>
            <a:r>
              <a:rPr lang="tr-TR" sz="2000" dirty="0" err="1">
                <a:latin typeface="Agency FB" panose="020B0503020202020204" pitchFamily="34" charset="0"/>
              </a:rPr>
              <a:t>ArrayList'e</a:t>
            </a:r>
            <a:r>
              <a:rPr lang="tr-TR" sz="2000" dirty="0">
                <a:latin typeface="Agency FB" panose="020B0503020202020204" pitchFamily="34" charset="0"/>
              </a:rPr>
              <a:t> eklenebilir ve kaldırılabilir. Sözdizimi de biraz farklıdır:</a:t>
            </a:r>
          </a:p>
          <a:p>
            <a:endParaRPr lang="tr-TR" sz="2000" dirty="0">
              <a:latin typeface="Agency FB" panose="020B0503020202020204" pitchFamily="34" charset="0"/>
            </a:endParaRPr>
          </a:p>
          <a:p>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p:txBody>
      </p:sp>
    </p:spTree>
    <p:extLst>
      <p:ext uri="{BB962C8B-B14F-4D97-AF65-F5344CB8AC3E}">
        <p14:creationId xmlns:p14="http://schemas.microsoft.com/office/powerpoint/2010/main" val="288946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ArrayList’e</a:t>
            </a:r>
            <a:r>
              <a:rPr lang="tr-TR" dirty="0">
                <a:latin typeface="Agency FB" panose="020B0503020202020204" pitchFamily="34" charset="0"/>
              </a:rPr>
              <a:t> Eleman Ekleme</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85000" lnSpcReduction="20000"/>
          </a:bodyPr>
          <a:lstStyle/>
          <a:p>
            <a:r>
              <a:rPr lang="tr-TR" sz="2000" dirty="0" err="1">
                <a:latin typeface="Agency FB" panose="020B0503020202020204" pitchFamily="34" charset="0"/>
              </a:rPr>
              <a:t>ArrayList</a:t>
            </a:r>
            <a:r>
              <a:rPr lang="tr-TR" sz="2000" dirty="0">
                <a:latin typeface="Agency FB" panose="020B0503020202020204" pitchFamily="34" charset="0"/>
              </a:rPr>
              <a:t> sınıfının birçok kullanışlı </a:t>
            </a:r>
            <a:r>
              <a:rPr lang="tr-TR" sz="2000" dirty="0" err="1">
                <a:latin typeface="Agency FB" panose="020B0503020202020204" pitchFamily="34" charset="0"/>
              </a:rPr>
              <a:t>methodları</a:t>
            </a:r>
            <a:r>
              <a:rPr lang="tr-TR" sz="2000" dirty="0">
                <a:latin typeface="Agency FB" panose="020B0503020202020204" pitchFamily="34" charset="0"/>
              </a:rPr>
              <a:t> vardır. Örneğin, </a:t>
            </a:r>
            <a:r>
              <a:rPr lang="tr-TR" sz="2000" dirty="0" err="1">
                <a:latin typeface="Agency FB" panose="020B0503020202020204" pitchFamily="34" charset="0"/>
              </a:rPr>
              <a:t>ArrayList'e</a:t>
            </a:r>
            <a:r>
              <a:rPr lang="tr-TR" sz="2000" dirty="0">
                <a:latin typeface="Agency FB" panose="020B0503020202020204" pitchFamily="34" charset="0"/>
              </a:rPr>
              <a:t> öğe eklemek için </a:t>
            </a:r>
            <a:r>
              <a:rPr lang="tr-TR" sz="2000" dirty="0" err="1">
                <a:latin typeface="Agency FB" panose="020B0503020202020204" pitchFamily="34" charset="0"/>
              </a:rPr>
              <a:t>add</a:t>
            </a:r>
            <a:r>
              <a:rPr lang="tr-TR" sz="2000" dirty="0">
                <a:latin typeface="Agency FB" panose="020B0503020202020204" pitchFamily="34" charset="0"/>
              </a:rPr>
              <a:t> () </a:t>
            </a:r>
            <a:r>
              <a:rPr lang="tr-TR" sz="2000" dirty="0" err="1">
                <a:latin typeface="Agency FB" panose="020B0503020202020204" pitchFamily="34" charset="0"/>
              </a:rPr>
              <a:t>methodunu</a:t>
            </a:r>
            <a:r>
              <a:rPr lang="tr-TR" sz="2000" dirty="0">
                <a:latin typeface="Agency FB" panose="020B0503020202020204" pitchFamily="34" charset="0"/>
              </a:rPr>
              <a:t> kullanın:</a:t>
            </a:r>
          </a:p>
          <a:p>
            <a:endParaRPr lang="tr-TR" sz="2000" dirty="0">
              <a:latin typeface="Agency FB" panose="020B0503020202020204" pitchFamily="34" charset="0"/>
            </a:endParaRP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endParaRPr lang="tr-TR" sz="2000" dirty="0">
              <a:latin typeface="Agency FB" panose="020B0503020202020204" pitchFamily="34" charset="0"/>
            </a:endParaRP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a:t>
            </a:r>
            <a:r>
              <a:rPr lang="tr-TR" sz="2000" dirty="0">
                <a:latin typeface="Agency FB" panose="020B0503020202020204" pitchFamily="34" charset="0"/>
              </a:rPr>
              <a:t>);</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206010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ArrayList’in</a:t>
            </a:r>
            <a:r>
              <a:rPr lang="tr-TR" dirty="0">
                <a:latin typeface="Agency FB" panose="020B0503020202020204" pitchFamily="34" charset="0"/>
              </a:rPr>
              <a:t> Bir Elemanına Erişme</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r>
              <a:rPr lang="tr-TR" sz="2000" dirty="0" err="1">
                <a:latin typeface="Agency FB" panose="020B0503020202020204" pitchFamily="34" charset="0"/>
              </a:rPr>
              <a:t>ArrayList'teki</a:t>
            </a:r>
            <a:r>
              <a:rPr lang="tr-TR" sz="2000" dirty="0">
                <a:latin typeface="Agency FB" panose="020B0503020202020204" pitchFamily="34" charset="0"/>
              </a:rPr>
              <a:t> bir öğeye erişmek için </a:t>
            </a:r>
            <a:r>
              <a:rPr lang="tr-TR" sz="2000" dirty="0" err="1">
                <a:latin typeface="Agency FB" panose="020B0503020202020204" pitchFamily="34" charset="0"/>
              </a:rPr>
              <a:t>get</a:t>
            </a:r>
            <a:r>
              <a:rPr lang="tr-TR" sz="2000" dirty="0">
                <a:latin typeface="Agency FB" panose="020B0503020202020204" pitchFamily="34" charset="0"/>
              </a:rPr>
              <a:t> () </a:t>
            </a:r>
            <a:r>
              <a:rPr lang="tr-TR" sz="2000" dirty="0" err="1">
                <a:latin typeface="Agency FB" panose="020B0503020202020204" pitchFamily="34" charset="0"/>
              </a:rPr>
              <a:t>methodunu</a:t>
            </a:r>
            <a:r>
              <a:rPr lang="tr-TR" sz="2000" dirty="0">
                <a:latin typeface="Agency FB" panose="020B0503020202020204" pitchFamily="34" charset="0"/>
              </a:rPr>
              <a:t> kullanın ve </a:t>
            </a:r>
            <a:r>
              <a:rPr lang="tr-TR" sz="2000" dirty="0" err="1">
                <a:latin typeface="Agency FB" panose="020B0503020202020204" pitchFamily="34" charset="0"/>
              </a:rPr>
              <a:t>index</a:t>
            </a:r>
            <a:r>
              <a:rPr lang="tr-TR" sz="2000" dirty="0">
                <a:latin typeface="Agency FB" panose="020B0503020202020204" pitchFamily="34" charset="0"/>
              </a:rPr>
              <a:t> numarasına bakın:</a:t>
            </a: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endParaRPr lang="tr-TR" sz="2000" dirty="0">
              <a:latin typeface="Agency FB" panose="020B0503020202020204" pitchFamily="34" charset="0"/>
            </a:endParaRP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cars.get</a:t>
            </a:r>
            <a:r>
              <a:rPr lang="tr-TR" sz="2000" dirty="0">
                <a:latin typeface="Agency FB" panose="020B0503020202020204" pitchFamily="34" charset="0"/>
              </a:rPr>
              <a:t>(0));</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86870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ArrayList’in</a:t>
            </a:r>
            <a:r>
              <a:rPr lang="tr-TR" dirty="0">
                <a:latin typeface="Agency FB" panose="020B0503020202020204" pitchFamily="34" charset="0"/>
              </a:rPr>
              <a:t> Bir Elemanını Değiştirme</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r>
              <a:rPr lang="tr-TR" sz="2000" dirty="0">
                <a:latin typeface="Agency FB" panose="020B0503020202020204" pitchFamily="34" charset="0"/>
              </a:rPr>
              <a:t>Bir öğeyi değiştirmek için set () </a:t>
            </a:r>
            <a:r>
              <a:rPr lang="tr-TR" sz="2000" dirty="0" err="1">
                <a:latin typeface="Agency FB" panose="020B0503020202020204" pitchFamily="34" charset="0"/>
              </a:rPr>
              <a:t>methodunu</a:t>
            </a:r>
            <a:r>
              <a:rPr lang="tr-TR" sz="2000" dirty="0">
                <a:latin typeface="Agency FB" panose="020B0503020202020204" pitchFamily="34" charset="0"/>
              </a:rPr>
              <a:t> kullanın ve </a:t>
            </a:r>
            <a:r>
              <a:rPr lang="tr-TR" sz="2000" dirty="0" err="1">
                <a:latin typeface="Agency FB" panose="020B0503020202020204" pitchFamily="34" charset="0"/>
              </a:rPr>
              <a:t>indexine</a:t>
            </a:r>
            <a:r>
              <a:rPr lang="tr-TR" sz="2000" dirty="0">
                <a:latin typeface="Agency FB" panose="020B0503020202020204" pitchFamily="34" charset="0"/>
              </a:rPr>
              <a:t> bakın:</a:t>
            </a: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cars.set</a:t>
            </a:r>
            <a:r>
              <a:rPr lang="tr-TR" sz="2000" dirty="0">
                <a:latin typeface="Agency FB" panose="020B0503020202020204" pitchFamily="34" charset="0"/>
              </a:rPr>
              <a:t>(0, "Opel");</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a:t>
            </a:r>
            <a:r>
              <a:rPr lang="tr-TR" sz="2000" dirty="0">
                <a:latin typeface="Agency FB" panose="020B0503020202020204" pitchFamily="34" charset="0"/>
              </a:rPr>
              <a:t>);</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84640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ArrayList’in</a:t>
            </a:r>
            <a:r>
              <a:rPr lang="tr-TR" dirty="0">
                <a:latin typeface="Agency FB" panose="020B0503020202020204" pitchFamily="34" charset="0"/>
              </a:rPr>
              <a:t> Bir Elemanını Silme</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r>
              <a:rPr lang="tr-TR" sz="2000" dirty="0">
                <a:latin typeface="Agency FB" panose="020B0503020202020204" pitchFamily="34" charset="0"/>
              </a:rPr>
              <a:t>Bir öğeyi kaldırmak için </a:t>
            </a:r>
            <a:r>
              <a:rPr lang="tr-TR" sz="2000" dirty="0" err="1">
                <a:latin typeface="Agency FB" panose="020B0503020202020204" pitchFamily="34" charset="0"/>
              </a:rPr>
              <a:t>remove</a:t>
            </a:r>
            <a:r>
              <a:rPr lang="tr-TR" sz="2000" dirty="0">
                <a:latin typeface="Agency FB" panose="020B0503020202020204" pitchFamily="34" charset="0"/>
              </a:rPr>
              <a:t> () </a:t>
            </a:r>
            <a:r>
              <a:rPr lang="tr-TR" sz="2000" dirty="0" err="1">
                <a:latin typeface="Agency FB" panose="020B0503020202020204" pitchFamily="34" charset="0"/>
              </a:rPr>
              <a:t>methodunu</a:t>
            </a:r>
            <a:r>
              <a:rPr lang="tr-TR" sz="2000" dirty="0">
                <a:latin typeface="Agency FB" panose="020B0503020202020204" pitchFamily="34" charset="0"/>
              </a:rPr>
              <a:t> kullanın ve </a:t>
            </a:r>
            <a:r>
              <a:rPr lang="tr-TR" sz="2000" dirty="0" err="1">
                <a:latin typeface="Agency FB" panose="020B0503020202020204" pitchFamily="34" charset="0"/>
              </a:rPr>
              <a:t>indexine</a:t>
            </a:r>
            <a:r>
              <a:rPr lang="tr-TR" sz="2000" dirty="0">
                <a:latin typeface="Agency FB" panose="020B0503020202020204" pitchFamily="34" charset="0"/>
              </a:rPr>
              <a:t> bakın:</a:t>
            </a: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cars.remove</a:t>
            </a:r>
            <a:r>
              <a:rPr lang="tr-TR" sz="2000" dirty="0">
                <a:latin typeface="Agency FB" panose="020B0503020202020204" pitchFamily="34" charset="0"/>
              </a:rPr>
              <a:t>(0);</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a:t>
            </a:r>
            <a:r>
              <a:rPr lang="tr-TR" sz="2000" dirty="0">
                <a:latin typeface="Agency FB" panose="020B0503020202020204" pitchFamily="34" charset="0"/>
              </a:rPr>
              <a:t>);</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173979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ArrayList’in</a:t>
            </a:r>
            <a:r>
              <a:rPr lang="tr-TR" dirty="0">
                <a:latin typeface="Agency FB" panose="020B0503020202020204" pitchFamily="34" charset="0"/>
              </a:rPr>
              <a:t> Tüm Elemanlarını Silme</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r>
              <a:rPr lang="tr-TR" sz="2000" dirty="0" err="1">
                <a:latin typeface="Agency FB" panose="020B0503020202020204" pitchFamily="34" charset="0"/>
              </a:rPr>
              <a:t>ArrayList'teki</a:t>
            </a:r>
            <a:r>
              <a:rPr lang="tr-TR" sz="2000" dirty="0">
                <a:latin typeface="Agency FB" panose="020B0503020202020204" pitchFamily="34" charset="0"/>
              </a:rPr>
              <a:t> tüm öğeleri kaldırmak için </a:t>
            </a:r>
            <a:r>
              <a:rPr lang="tr-TR" sz="2000" dirty="0" err="1">
                <a:latin typeface="Agency FB" panose="020B0503020202020204" pitchFamily="34" charset="0"/>
              </a:rPr>
              <a:t>clear</a:t>
            </a:r>
            <a:r>
              <a:rPr lang="tr-TR" sz="2000" dirty="0">
                <a:latin typeface="Agency FB" panose="020B0503020202020204" pitchFamily="34" charset="0"/>
              </a:rPr>
              <a:t> () </a:t>
            </a:r>
            <a:r>
              <a:rPr lang="tr-TR" sz="2000" dirty="0" err="1">
                <a:latin typeface="Agency FB" panose="020B0503020202020204" pitchFamily="34" charset="0"/>
              </a:rPr>
              <a:t>methodunu</a:t>
            </a:r>
            <a:r>
              <a:rPr lang="tr-TR" sz="2000" dirty="0">
                <a:latin typeface="Agency FB" panose="020B0503020202020204" pitchFamily="34" charset="0"/>
              </a:rPr>
              <a:t> kullanın:</a:t>
            </a: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cars.clear</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a:t>
            </a:r>
            <a:r>
              <a:rPr lang="tr-TR" sz="2000" dirty="0">
                <a:latin typeface="Agency FB" panose="020B0503020202020204" pitchFamily="34" charset="0"/>
              </a:rPr>
              <a:t>);</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383463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b="0" i="0" dirty="0" err="1">
                <a:solidFill>
                  <a:srgbClr val="000000"/>
                </a:solidFill>
                <a:effectLst/>
                <a:latin typeface="Agency FB" panose="020B0503020202020204" pitchFamily="34" charset="0"/>
              </a:rPr>
              <a:t>ArrayList</a:t>
            </a:r>
            <a:r>
              <a:rPr lang="tr-TR" b="0" i="0" dirty="0">
                <a:solidFill>
                  <a:srgbClr val="000000"/>
                </a:solidFill>
                <a:effectLst/>
                <a:latin typeface="Agency FB" panose="020B0503020202020204" pitchFamily="34" charset="0"/>
              </a:rPr>
              <a:t> Size</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10000"/>
          </a:bodyPr>
          <a:lstStyle/>
          <a:p>
            <a:r>
              <a:rPr lang="tr-TR" sz="2000" dirty="0">
                <a:latin typeface="Agency FB" panose="020B0503020202020204" pitchFamily="34" charset="0"/>
              </a:rPr>
              <a:t>Bir </a:t>
            </a:r>
            <a:r>
              <a:rPr lang="tr-TR" sz="2000" dirty="0" err="1">
                <a:latin typeface="Agency FB" panose="020B0503020202020204" pitchFamily="34" charset="0"/>
              </a:rPr>
              <a:t>ArrayList</a:t>
            </a:r>
            <a:r>
              <a:rPr lang="tr-TR" sz="2000" dirty="0">
                <a:latin typeface="Agency FB" panose="020B0503020202020204" pitchFamily="34" charset="0"/>
              </a:rPr>
              <a:t> öğesinin kaç öğeye sahip olduğunu bulmak için size() </a:t>
            </a:r>
            <a:r>
              <a:rPr lang="tr-TR" sz="2000" dirty="0" err="1">
                <a:latin typeface="Agency FB" panose="020B0503020202020204" pitchFamily="34" charset="0"/>
              </a:rPr>
              <a:t>methodunu</a:t>
            </a:r>
            <a:r>
              <a:rPr lang="tr-TR" sz="2000" dirty="0">
                <a:latin typeface="Agency FB" panose="020B0503020202020204" pitchFamily="34" charset="0"/>
              </a:rPr>
              <a:t> kullanın:</a:t>
            </a: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cars.size</a:t>
            </a:r>
            <a:r>
              <a:rPr lang="tr-TR" sz="2000" dirty="0">
                <a:latin typeface="Agency FB" panose="020B0503020202020204" pitchFamily="34" charset="0"/>
              </a:rPr>
              <a:t>());</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52211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a:t>
            </a:r>
            <a:r>
              <a:rPr lang="tr-TR" dirty="0">
                <a:latin typeface="Agency FB" panose="020B0503020202020204" pitchFamily="34" charset="0"/>
              </a:rPr>
              <a:t> İçerisinde Döngü</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for</a:t>
            </a: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i = 0; i &lt; </a:t>
            </a:r>
            <a:r>
              <a:rPr lang="tr-TR" sz="2000" dirty="0" err="1">
                <a:latin typeface="Agency FB" panose="020B0503020202020204" pitchFamily="34" charset="0"/>
              </a:rPr>
              <a:t>cars.size</a:t>
            </a:r>
            <a:r>
              <a:rPr lang="tr-TR" sz="2000" dirty="0">
                <a:latin typeface="Agency FB" panose="020B0503020202020204" pitchFamily="34" charset="0"/>
              </a:rPr>
              <a:t>(); i++)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cars.get</a:t>
            </a:r>
            <a:r>
              <a:rPr lang="tr-TR" sz="2000" dirty="0">
                <a:latin typeface="Agency FB" panose="020B0503020202020204" pitchFamily="34" charset="0"/>
              </a:rPr>
              <a:t>(i));</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249223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a:t>
            </a:r>
            <a:r>
              <a:rPr lang="tr-TR" dirty="0">
                <a:latin typeface="Agency FB" panose="020B0503020202020204" pitchFamily="34" charset="0"/>
              </a:rPr>
              <a:t> İçerisinde </a:t>
            </a:r>
            <a:r>
              <a:rPr lang="tr-TR" dirty="0" err="1">
                <a:latin typeface="Agency FB" panose="020B0503020202020204" pitchFamily="34" charset="0"/>
              </a:rPr>
              <a:t>For-Each</a:t>
            </a:r>
            <a:r>
              <a:rPr lang="tr-TR" dirty="0">
                <a:latin typeface="Agency FB" panose="020B0503020202020204" pitchFamily="34" charset="0"/>
              </a:rPr>
              <a:t> ile Döngü</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443762"/>
            <a:ext cx="10515600" cy="5001426"/>
          </a:xfrm>
        </p:spPr>
        <p:txBody>
          <a:bodyPr>
            <a:normAutofit fontScale="92500" lnSpcReduction="10000"/>
          </a:bodyPr>
          <a:lstStyle/>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for</a:t>
            </a:r>
            <a:r>
              <a:rPr lang="tr-TR" sz="2000" dirty="0">
                <a:latin typeface="Agency FB" panose="020B0503020202020204" pitchFamily="34" charset="0"/>
              </a:rPr>
              <a:t> (</a:t>
            </a:r>
            <a:r>
              <a:rPr lang="tr-TR" sz="2000" dirty="0" err="1">
                <a:latin typeface="Agency FB" panose="020B0503020202020204" pitchFamily="34" charset="0"/>
              </a:rPr>
              <a:t>String</a:t>
            </a:r>
            <a:r>
              <a:rPr lang="tr-TR" sz="2000" dirty="0">
                <a:latin typeface="Agency FB" panose="020B0503020202020204" pitchFamily="34" charset="0"/>
              </a:rPr>
              <a:t> i : </a:t>
            </a:r>
            <a:r>
              <a:rPr lang="tr-TR" sz="2000" dirty="0" err="1">
                <a:latin typeface="Agency FB" panose="020B0503020202020204" pitchFamily="34" charset="0"/>
              </a:rPr>
              <a:t>cars</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(i);</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a:p>
            <a:endParaRPr lang="tr-TR" sz="2000" dirty="0">
              <a:latin typeface="Agency FB" panose="020B0503020202020204" pitchFamily="34" charset="0"/>
            </a:endParaRPr>
          </a:p>
        </p:txBody>
      </p:sp>
    </p:spTree>
    <p:extLst>
      <p:ext uri="{BB962C8B-B14F-4D97-AF65-F5344CB8AC3E}">
        <p14:creationId xmlns:p14="http://schemas.microsoft.com/office/powerpoint/2010/main" val="358098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ArrayList’i</a:t>
            </a:r>
            <a:r>
              <a:rPr lang="tr-TR" dirty="0">
                <a:latin typeface="Agency FB" panose="020B0503020202020204" pitchFamily="34" charset="0"/>
              </a:rPr>
              <a:t> Sıralama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dirty="0" err="1">
                <a:latin typeface="Agency FB" panose="020B0503020202020204" pitchFamily="34" charset="0"/>
              </a:rPr>
              <a:t>Java.util</a:t>
            </a:r>
            <a:r>
              <a:rPr lang="tr-TR" dirty="0">
                <a:latin typeface="Agency FB" panose="020B0503020202020204" pitchFamily="34" charset="0"/>
              </a:rPr>
              <a:t> paketindeki diğer bir kullanışlı sınıf, listeleri alfabetik veya sayısal olarak sıralamak için </a:t>
            </a:r>
            <a:r>
              <a:rPr lang="tr-TR" dirty="0" err="1">
                <a:latin typeface="Agency FB" panose="020B0503020202020204" pitchFamily="34" charset="0"/>
              </a:rPr>
              <a:t>sort</a:t>
            </a:r>
            <a:r>
              <a:rPr lang="tr-TR" dirty="0">
                <a:latin typeface="Agency FB" panose="020B0503020202020204" pitchFamily="34" charset="0"/>
              </a:rPr>
              <a:t> () yöntemini içeren </a:t>
            </a:r>
            <a:r>
              <a:rPr lang="tr-TR" dirty="0" err="1">
                <a:latin typeface="Agency FB" panose="020B0503020202020204" pitchFamily="34" charset="0"/>
              </a:rPr>
              <a:t>Collections</a:t>
            </a:r>
            <a:r>
              <a:rPr lang="tr-TR" dirty="0">
                <a:latin typeface="Agency FB" panose="020B0503020202020204" pitchFamily="34" charset="0"/>
              </a:rPr>
              <a:t> sınıfıdır:</a:t>
            </a:r>
          </a:p>
          <a:p>
            <a:endParaRPr lang="tr-TR" sz="2000" dirty="0">
              <a:latin typeface="Agency FB" panose="020B0503020202020204" pitchFamily="34" charset="0"/>
            </a:endParaRPr>
          </a:p>
        </p:txBody>
      </p:sp>
    </p:spTree>
    <p:extLst>
      <p:ext uri="{BB962C8B-B14F-4D97-AF65-F5344CB8AC3E}">
        <p14:creationId xmlns:p14="http://schemas.microsoft.com/office/powerpoint/2010/main" val="331773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Diziler, her değer için ayrı değişkenler bildirmek yerine, birden çok değeri tek bir değişkende depolamak için kullanılır.</a:t>
            </a:r>
          </a:p>
          <a:p>
            <a:endParaRPr lang="tr-TR" dirty="0">
              <a:latin typeface="Agency FB" panose="020B0503020202020204" pitchFamily="34" charset="0"/>
            </a:endParaRPr>
          </a:p>
          <a:p>
            <a:r>
              <a:rPr lang="tr-TR" dirty="0">
                <a:latin typeface="Agency FB" panose="020B0503020202020204" pitchFamily="34" charset="0"/>
              </a:rPr>
              <a:t>Bir dizi oluşturmak için değişken türünü köşeli parantezlerle tanımlıyoruz:</a:t>
            </a:r>
          </a:p>
          <a:p>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cars</a:t>
            </a:r>
            <a:r>
              <a:rPr lang="tr-TR" dirty="0">
                <a:latin typeface="Agency FB" panose="020B0503020202020204" pitchFamily="34" charset="0"/>
              </a:rPr>
              <a:t>;</a:t>
            </a:r>
          </a:p>
          <a:p>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cars</a:t>
            </a:r>
            <a:r>
              <a:rPr lang="tr-TR" dirty="0">
                <a:latin typeface="Agency FB" panose="020B0503020202020204" pitchFamily="34" charset="0"/>
              </a:rPr>
              <a:t> = {‘’</a:t>
            </a:r>
            <a:r>
              <a:rPr lang="tr-TR" dirty="0" err="1">
                <a:latin typeface="Agency FB" panose="020B0503020202020204" pitchFamily="34" charset="0"/>
              </a:rPr>
              <a:t>Volvo’’,’’BMW’’,’’Ford’’,’’Mazda</a:t>
            </a:r>
            <a:r>
              <a:rPr lang="tr-TR" dirty="0">
                <a:latin typeface="Agency FB" panose="020B0503020202020204" pitchFamily="34" charset="0"/>
              </a:rPr>
              <a:t>’’}</a:t>
            </a:r>
          </a:p>
          <a:p>
            <a:r>
              <a:rPr lang="tr-TR" dirty="0" err="1">
                <a:latin typeface="Agency FB" panose="020B0503020202020204" pitchFamily="34" charset="0"/>
              </a:rPr>
              <a:t>int</a:t>
            </a:r>
            <a:r>
              <a:rPr lang="tr-TR" dirty="0">
                <a:latin typeface="Agency FB" panose="020B0503020202020204" pitchFamily="34" charset="0"/>
              </a:rPr>
              <a:t>[] </a:t>
            </a:r>
            <a:r>
              <a:rPr lang="tr-TR" dirty="0" err="1">
                <a:latin typeface="Agency FB" panose="020B0503020202020204" pitchFamily="34" charset="0"/>
              </a:rPr>
              <a:t>nums</a:t>
            </a:r>
            <a:r>
              <a:rPr lang="tr-TR" dirty="0">
                <a:latin typeface="Agency FB" panose="020B0503020202020204" pitchFamily="34" charset="0"/>
              </a:rPr>
              <a:t>;</a:t>
            </a:r>
          </a:p>
          <a:p>
            <a:r>
              <a:rPr lang="tr-TR" dirty="0" err="1">
                <a:latin typeface="Agency FB" panose="020B0503020202020204" pitchFamily="34" charset="0"/>
              </a:rPr>
              <a:t>int</a:t>
            </a:r>
            <a:r>
              <a:rPr lang="tr-TR" dirty="0">
                <a:latin typeface="Agency FB" panose="020B0503020202020204" pitchFamily="34" charset="0"/>
              </a:rPr>
              <a:t>[] </a:t>
            </a:r>
            <a:r>
              <a:rPr lang="tr-TR" dirty="0" err="1">
                <a:latin typeface="Agency FB" panose="020B0503020202020204" pitchFamily="34" charset="0"/>
              </a:rPr>
              <a:t>nums</a:t>
            </a:r>
            <a:r>
              <a:rPr lang="tr-TR" dirty="0">
                <a:latin typeface="Agency FB" panose="020B0503020202020204" pitchFamily="34" charset="0"/>
              </a:rPr>
              <a:t> = {1,2,3,4,5}</a:t>
            </a:r>
          </a:p>
        </p:txBody>
      </p:sp>
    </p:spTree>
    <p:extLst>
      <p:ext uri="{BB962C8B-B14F-4D97-AF65-F5344CB8AC3E}">
        <p14:creationId xmlns:p14="http://schemas.microsoft.com/office/powerpoint/2010/main" val="69012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ArrayList’i</a:t>
            </a:r>
            <a:r>
              <a:rPr lang="tr-TR" dirty="0">
                <a:latin typeface="Agency FB" panose="020B0503020202020204" pitchFamily="34" charset="0"/>
              </a:rPr>
              <a:t> Sıralama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322773"/>
            <a:ext cx="10515600" cy="5170102"/>
          </a:xfrm>
        </p:spPr>
        <p:txBody>
          <a:bodyPr>
            <a:normAutofit fontScale="92500" lnSpcReduction="20000"/>
          </a:bodyPr>
          <a:lstStyle/>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java.util.ArrayList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java.util.Collections</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ArrayList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Collections.sort</a:t>
            </a:r>
            <a:r>
              <a:rPr lang="tr-TR" sz="2000" dirty="0">
                <a:latin typeface="Agency FB" panose="020B0503020202020204" pitchFamily="34" charset="0"/>
              </a:rPr>
              <a:t>(</a:t>
            </a:r>
            <a:r>
              <a:rPr lang="tr-TR" sz="2000" dirty="0" err="1">
                <a:latin typeface="Agency FB" panose="020B0503020202020204" pitchFamily="34" charset="0"/>
              </a:rPr>
              <a:t>cars</a:t>
            </a:r>
            <a:r>
              <a:rPr lang="tr-TR" sz="2000" dirty="0">
                <a:latin typeface="Agency FB" panose="020B0503020202020204" pitchFamily="34" charset="0"/>
              </a:rPr>
              <a: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for</a:t>
            </a:r>
            <a:r>
              <a:rPr lang="tr-TR" sz="2000" dirty="0">
                <a:latin typeface="Agency FB" panose="020B0503020202020204" pitchFamily="34" charset="0"/>
              </a:rPr>
              <a:t> (</a:t>
            </a:r>
            <a:r>
              <a:rPr lang="tr-TR" sz="2000" dirty="0" err="1">
                <a:latin typeface="Agency FB" panose="020B0503020202020204" pitchFamily="34" charset="0"/>
              </a:rPr>
              <a:t>String</a:t>
            </a:r>
            <a:r>
              <a:rPr lang="tr-TR" sz="2000" dirty="0">
                <a:latin typeface="Agency FB" panose="020B0503020202020204" pitchFamily="34" charset="0"/>
              </a:rPr>
              <a:t> i : </a:t>
            </a:r>
            <a:r>
              <a:rPr lang="tr-TR" sz="2000" dirty="0" err="1">
                <a:latin typeface="Agency FB" panose="020B0503020202020204" pitchFamily="34" charset="0"/>
              </a:rPr>
              <a:t>cars</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(i);</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p:txBody>
      </p:sp>
    </p:spTree>
    <p:extLst>
      <p:ext uri="{BB962C8B-B14F-4D97-AF65-F5344CB8AC3E}">
        <p14:creationId xmlns:p14="http://schemas.microsoft.com/office/powerpoint/2010/main" val="2117153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ArrayList’i</a:t>
            </a:r>
            <a:r>
              <a:rPr lang="tr-TR" dirty="0">
                <a:latin typeface="Agency FB" panose="020B0503020202020204" pitchFamily="34" charset="0"/>
              </a:rPr>
              <a:t> Sıralama</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199" y="1443762"/>
            <a:ext cx="10924713" cy="5001426"/>
          </a:xfrm>
        </p:spPr>
        <p:txBody>
          <a:bodyPr>
            <a:normAutofit fontScale="55000" lnSpcReduction="20000"/>
          </a:bodyPr>
          <a:lstStyle/>
          <a:p>
            <a:pPr marL="0" indent="0">
              <a:buNone/>
            </a:pPr>
            <a:r>
              <a:rPr lang="tr-TR" sz="2700" dirty="0" err="1">
                <a:latin typeface="Agency FB" panose="020B0503020202020204" pitchFamily="34" charset="0"/>
              </a:rPr>
              <a:t>import</a:t>
            </a:r>
            <a:r>
              <a:rPr lang="tr-TR" sz="2700" dirty="0">
                <a:latin typeface="Agency FB" panose="020B0503020202020204" pitchFamily="34" charset="0"/>
              </a:rPr>
              <a:t> </a:t>
            </a:r>
            <a:r>
              <a:rPr lang="tr-TR" sz="2700" dirty="0" err="1">
                <a:latin typeface="Agency FB" panose="020B0503020202020204" pitchFamily="34" charset="0"/>
              </a:rPr>
              <a:t>java.util.ArrayList</a:t>
            </a:r>
            <a:r>
              <a:rPr lang="tr-TR" sz="2700" dirty="0">
                <a:latin typeface="Agency FB" panose="020B0503020202020204" pitchFamily="34" charset="0"/>
              </a:rPr>
              <a:t>;</a:t>
            </a:r>
          </a:p>
          <a:p>
            <a:pPr marL="0" indent="0">
              <a:buNone/>
            </a:pPr>
            <a:r>
              <a:rPr lang="tr-TR" sz="2700" dirty="0" err="1">
                <a:latin typeface="Agency FB" panose="020B0503020202020204" pitchFamily="34" charset="0"/>
              </a:rPr>
              <a:t>import</a:t>
            </a:r>
            <a:r>
              <a:rPr lang="tr-TR" sz="2700" dirty="0">
                <a:latin typeface="Agency FB" panose="020B0503020202020204" pitchFamily="34" charset="0"/>
              </a:rPr>
              <a:t> </a:t>
            </a:r>
            <a:r>
              <a:rPr lang="tr-TR" sz="2700" dirty="0" err="1">
                <a:latin typeface="Agency FB" panose="020B0503020202020204" pitchFamily="34" charset="0"/>
              </a:rPr>
              <a:t>java.util.Collections</a:t>
            </a:r>
            <a:r>
              <a:rPr lang="tr-TR" sz="2700" dirty="0">
                <a:latin typeface="Agency FB" panose="020B0503020202020204" pitchFamily="34" charset="0"/>
              </a:rPr>
              <a:t>;</a:t>
            </a:r>
          </a:p>
          <a:p>
            <a:pPr marL="0" indent="0">
              <a:buNone/>
            </a:pPr>
            <a:r>
              <a:rPr lang="tr-TR" sz="2700" dirty="0" err="1">
                <a:latin typeface="Agency FB" panose="020B0503020202020204" pitchFamily="34" charset="0"/>
              </a:rPr>
              <a:t>public</a:t>
            </a:r>
            <a:r>
              <a:rPr lang="tr-TR" sz="2700" dirty="0">
                <a:latin typeface="Agency FB" panose="020B0503020202020204" pitchFamily="34" charset="0"/>
              </a:rPr>
              <a:t> </a:t>
            </a:r>
            <a:r>
              <a:rPr lang="tr-TR" sz="2700" dirty="0" err="1">
                <a:latin typeface="Agency FB" panose="020B0503020202020204" pitchFamily="34" charset="0"/>
              </a:rPr>
              <a:t>class</a:t>
            </a:r>
            <a:r>
              <a:rPr lang="tr-TR" sz="2700" dirty="0">
                <a:latin typeface="Agency FB" panose="020B0503020202020204" pitchFamily="34" charset="0"/>
              </a:rPr>
              <a:t> Main { </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public</a:t>
            </a:r>
            <a:r>
              <a:rPr lang="tr-TR" sz="2700" dirty="0">
                <a:latin typeface="Agency FB" panose="020B0503020202020204" pitchFamily="34" charset="0"/>
              </a:rPr>
              <a:t> </a:t>
            </a:r>
            <a:r>
              <a:rPr lang="tr-TR" sz="2700" dirty="0" err="1">
                <a:latin typeface="Agency FB" panose="020B0503020202020204" pitchFamily="34" charset="0"/>
              </a:rPr>
              <a:t>static</a:t>
            </a:r>
            <a:r>
              <a:rPr lang="tr-TR" sz="2700" dirty="0">
                <a:latin typeface="Agency FB" panose="020B0503020202020204" pitchFamily="34" charset="0"/>
              </a:rPr>
              <a:t> </a:t>
            </a:r>
            <a:r>
              <a:rPr lang="tr-TR" sz="2700" dirty="0" err="1">
                <a:latin typeface="Agency FB" panose="020B0503020202020204" pitchFamily="34" charset="0"/>
              </a:rPr>
              <a:t>void</a:t>
            </a:r>
            <a:r>
              <a:rPr lang="tr-TR" sz="2700" dirty="0">
                <a:latin typeface="Agency FB" panose="020B0503020202020204" pitchFamily="34" charset="0"/>
              </a:rPr>
              <a:t> main(</a:t>
            </a:r>
            <a:r>
              <a:rPr lang="tr-TR" sz="2700" dirty="0" err="1">
                <a:latin typeface="Agency FB" panose="020B0503020202020204" pitchFamily="34" charset="0"/>
              </a:rPr>
              <a:t>String</a:t>
            </a:r>
            <a:r>
              <a:rPr lang="tr-TR" sz="2700" dirty="0">
                <a:latin typeface="Agency FB" panose="020B0503020202020204" pitchFamily="34" charset="0"/>
              </a:rPr>
              <a:t>[] </a:t>
            </a:r>
            <a:r>
              <a:rPr lang="tr-TR" sz="2700" dirty="0" err="1">
                <a:latin typeface="Agency FB" panose="020B0503020202020204" pitchFamily="34" charset="0"/>
              </a:rPr>
              <a:t>args</a:t>
            </a:r>
            <a:r>
              <a:rPr lang="tr-TR" sz="2700" dirty="0">
                <a:latin typeface="Agency FB" panose="020B0503020202020204" pitchFamily="34" charset="0"/>
              </a:rPr>
              <a:t>) { </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ArrayList</a:t>
            </a:r>
            <a:r>
              <a:rPr lang="tr-TR" sz="2700" dirty="0">
                <a:latin typeface="Agency FB" panose="020B0503020202020204" pitchFamily="34" charset="0"/>
              </a:rPr>
              <a:t>&lt;</a:t>
            </a:r>
            <a:r>
              <a:rPr lang="tr-TR" sz="2700" dirty="0" err="1">
                <a:latin typeface="Agency FB" panose="020B0503020202020204" pitchFamily="34" charset="0"/>
              </a:rPr>
              <a:t>Integer</a:t>
            </a:r>
            <a:r>
              <a:rPr lang="tr-TR" sz="2700" dirty="0">
                <a:latin typeface="Agency FB" panose="020B0503020202020204" pitchFamily="34" charset="0"/>
              </a:rPr>
              <a:t>&gt; </a:t>
            </a:r>
            <a:r>
              <a:rPr lang="tr-TR" sz="2700" dirty="0" err="1">
                <a:latin typeface="Agency FB" panose="020B0503020202020204" pitchFamily="34" charset="0"/>
              </a:rPr>
              <a:t>myNumbers</a:t>
            </a:r>
            <a:r>
              <a:rPr lang="tr-TR" sz="2700" dirty="0">
                <a:latin typeface="Agency FB" panose="020B0503020202020204" pitchFamily="34" charset="0"/>
              </a:rPr>
              <a:t> = </a:t>
            </a:r>
            <a:r>
              <a:rPr lang="tr-TR" sz="2700" dirty="0" err="1">
                <a:latin typeface="Agency FB" panose="020B0503020202020204" pitchFamily="34" charset="0"/>
              </a:rPr>
              <a:t>new</a:t>
            </a:r>
            <a:r>
              <a:rPr lang="tr-TR" sz="2700" dirty="0">
                <a:latin typeface="Agency FB" panose="020B0503020202020204" pitchFamily="34" charset="0"/>
              </a:rPr>
              <a:t> </a:t>
            </a:r>
            <a:r>
              <a:rPr lang="tr-TR" sz="2700" dirty="0" err="1">
                <a:latin typeface="Agency FB" panose="020B0503020202020204" pitchFamily="34" charset="0"/>
              </a:rPr>
              <a:t>ArrayList</a:t>
            </a:r>
            <a:r>
              <a:rPr lang="tr-TR" sz="2700" dirty="0">
                <a:latin typeface="Agency FB" panose="020B0503020202020204" pitchFamily="34" charset="0"/>
              </a:rPr>
              <a:t>&lt;</a:t>
            </a:r>
            <a:r>
              <a:rPr lang="tr-TR" sz="2700" dirty="0" err="1">
                <a:latin typeface="Agency FB" panose="020B0503020202020204" pitchFamily="34" charset="0"/>
              </a:rPr>
              <a:t>Integer</a:t>
            </a:r>
            <a:r>
              <a:rPr lang="tr-TR" sz="2700" dirty="0">
                <a:latin typeface="Agency FB" panose="020B0503020202020204" pitchFamily="34" charset="0"/>
              </a:rPr>
              <a:t>&gt;();</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myNumbers.add</a:t>
            </a:r>
            <a:r>
              <a:rPr lang="tr-TR" sz="2700" dirty="0">
                <a:latin typeface="Agency FB" panose="020B0503020202020204" pitchFamily="34" charset="0"/>
              </a:rPr>
              <a:t>(33);</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myNumbers.add</a:t>
            </a:r>
            <a:r>
              <a:rPr lang="tr-TR" sz="2700" dirty="0">
                <a:latin typeface="Agency FB" panose="020B0503020202020204" pitchFamily="34" charset="0"/>
              </a:rPr>
              <a:t>(15);</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myNumbers.add</a:t>
            </a:r>
            <a:r>
              <a:rPr lang="tr-TR" sz="2700" dirty="0">
                <a:latin typeface="Agency FB" panose="020B0503020202020204" pitchFamily="34" charset="0"/>
              </a:rPr>
              <a:t>(20);</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myNumbers.add</a:t>
            </a:r>
            <a:r>
              <a:rPr lang="tr-TR" sz="2700" dirty="0">
                <a:latin typeface="Agency FB" panose="020B0503020202020204" pitchFamily="34" charset="0"/>
              </a:rPr>
              <a:t>(34);</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myNumbers.add</a:t>
            </a:r>
            <a:r>
              <a:rPr lang="tr-TR" sz="2700" dirty="0">
                <a:latin typeface="Agency FB" panose="020B0503020202020204" pitchFamily="34" charset="0"/>
              </a:rPr>
              <a:t>(8);</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myNumbers.add</a:t>
            </a:r>
            <a:r>
              <a:rPr lang="tr-TR" sz="2700" dirty="0">
                <a:latin typeface="Agency FB" panose="020B0503020202020204" pitchFamily="34" charset="0"/>
              </a:rPr>
              <a:t>(12);</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Collections.sort</a:t>
            </a:r>
            <a:r>
              <a:rPr lang="tr-TR" sz="2700" dirty="0">
                <a:latin typeface="Agency FB" panose="020B0503020202020204" pitchFamily="34" charset="0"/>
              </a:rPr>
              <a:t>(</a:t>
            </a:r>
            <a:r>
              <a:rPr lang="tr-TR" sz="2700" dirty="0" err="1">
                <a:latin typeface="Agency FB" panose="020B0503020202020204" pitchFamily="34" charset="0"/>
              </a:rPr>
              <a:t>myNumbers</a:t>
            </a:r>
            <a:r>
              <a:rPr lang="tr-TR" sz="2700" dirty="0">
                <a:latin typeface="Agency FB" panose="020B0503020202020204" pitchFamily="34" charset="0"/>
              </a:rPr>
              <a:t>);</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for</a:t>
            </a:r>
            <a:r>
              <a:rPr lang="tr-TR" sz="2700" dirty="0">
                <a:latin typeface="Agency FB" panose="020B0503020202020204" pitchFamily="34" charset="0"/>
              </a:rPr>
              <a:t> (</a:t>
            </a:r>
            <a:r>
              <a:rPr lang="tr-TR" sz="2700" dirty="0" err="1">
                <a:latin typeface="Agency FB" panose="020B0503020202020204" pitchFamily="34" charset="0"/>
              </a:rPr>
              <a:t>int</a:t>
            </a:r>
            <a:r>
              <a:rPr lang="tr-TR" sz="2700" dirty="0">
                <a:latin typeface="Agency FB" panose="020B0503020202020204" pitchFamily="34" charset="0"/>
              </a:rPr>
              <a:t> i : </a:t>
            </a:r>
            <a:r>
              <a:rPr lang="tr-TR" sz="2700" dirty="0" err="1">
                <a:latin typeface="Agency FB" panose="020B0503020202020204" pitchFamily="34" charset="0"/>
              </a:rPr>
              <a:t>myNumbers</a:t>
            </a:r>
            <a:r>
              <a:rPr lang="tr-TR" sz="2700" dirty="0">
                <a:latin typeface="Agency FB" panose="020B0503020202020204" pitchFamily="34" charset="0"/>
              </a:rPr>
              <a:t>) {</a:t>
            </a:r>
          </a:p>
          <a:p>
            <a:pPr marL="0" indent="0">
              <a:buNone/>
            </a:pPr>
            <a:r>
              <a:rPr lang="tr-TR" sz="2700" dirty="0">
                <a:latin typeface="Agency FB" panose="020B0503020202020204" pitchFamily="34" charset="0"/>
              </a:rPr>
              <a:t>			</a:t>
            </a:r>
            <a:r>
              <a:rPr lang="tr-TR" sz="2700" dirty="0" err="1">
                <a:latin typeface="Agency FB" panose="020B0503020202020204" pitchFamily="34" charset="0"/>
              </a:rPr>
              <a:t>System.out.println</a:t>
            </a:r>
            <a:r>
              <a:rPr lang="tr-TR" sz="2700" dirty="0">
                <a:latin typeface="Agency FB" panose="020B0503020202020204" pitchFamily="34" charset="0"/>
              </a:rPr>
              <a:t>(i);</a:t>
            </a:r>
          </a:p>
          <a:p>
            <a:pPr marL="0" indent="0">
              <a:buNone/>
            </a:pPr>
            <a:r>
              <a:rPr lang="tr-TR" sz="2700" dirty="0">
                <a:latin typeface="Agency FB" panose="020B0503020202020204" pitchFamily="34" charset="0"/>
              </a:rPr>
              <a:t>		}</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371654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Java </a:t>
            </a:r>
            <a:r>
              <a:rPr lang="tr-TR" dirty="0" err="1">
                <a:latin typeface="Agency FB" panose="020B0503020202020204" pitchFamily="34" charset="0"/>
              </a:rPr>
              <a:t>LinkedList</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443762"/>
            <a:ext cx="10515600" cy="5001426"/>
          </a:xfrm>
        </p:spPr>
        <p:txBody>
          <a:bodyPr>
            <a:normAutofit/>
          </a:bodyPr>
          <a:lstStyle/>
          <a:p>
            <a:r>
              <a:rPr lang="tr-TR" sz="2000" dirty="0">
                <a:latin typeface="Agency FB" panose="020B0503020202020204" pitchFamily="34" charset="0"/>
              </a:rPr>
              <a:t>Önceki bölümde </a:t>
            </a:r>
            <a:r>
              <a:rPr lang="tr-TR" sz="2000" dirty="0" err="1">
                <a:latin typeface="Agency FB" panose="020B0503020202020204" pitchFamily="34" charset="0"/>
              </a:rPr>
              <a:t>ArrayList</a:t>
            </a:r>
            <a:r>
              <a:rPr lang="tr-TR" sz="2000" dirty="0">
                <a:latin typeface="Agency FB" panose="020B0503020202020204" pitchFamily="34" charset="0"/>
              </a:rPr>
              <a:t> sınıfını öğrendik. </a:t>
            </a:r>
            <a:r>
              <a:rPr lang="tr-TR" sz="2000" dirty="0" err="1">
                <a:latin typeface="Agency FB" panose="020B0503020202020204" pitchFamily="34" charset="0"/>
              </a:rPr>
              <a:t>LinkedList</a:t>
            </a:r>
            <a:r>
              <a:rPr lang="tr-TR" sz="2000" dirty="0">
                <a:latin typeface="Agency FB" panose="020B0503020202020204" pitchFamily="34" charset="0"/>
              </a:rPr>
              <a:t> sınıfı, </a:t>
            </a:r>
            <a:r>
              <a:rPr lang="tr-TR" sz="2000" dirty="0" err="1">
                <a:latin typeface="Agency FB" panose="020B0503020202020204" pitchFamily="34" charset="0"/>
              </a:rPr>
              <a:t>ArrayList</a:t>
            </a:r>
            <a:r>
              <a:rPr lang="tr-TR" sz="2000" dirty="0">
                <a:latin typeface="Agency FB" panose="020B0503020202020204" pitchFamily="34" charset="0"/>
              </a:rPr>
              <a:t> ile neredeyse aynıdır:</a:t>
            </a:r>
          </a:p>
          <a:p>
            <a:pPr marL="0" indent="0">
              <a:buNone/>
            </a:pPr>
            <a:r>
              <a:rPr lang="tr-TR" sz="2000" dirty="0" err="1">
                <a:latin typeface="Agency FB" panose="020B0503020202020204" pitchFamily="34" charset="0"/>
              </a:rPr>
              <a:t>import</a:t>
            </a:r>
            <a:r>
              <a:rPr lang="tr-TR" sz="2000" dirty="0">
                <a:latin typeface="Agency FB" panose="020B0503020202020204" pitchFamily="34" charset="0"/>
              </a:rPr>
              <a:t> </a:t>
            </a:r>
            <a:r>
              <a:rPr lang="tr-TR" sz="2000" dirty="0" err="1">
                <a:latin typeface="Agency FB" panose="020B0503020202020204" pitchFamily="34" charset="0"/>
              </a:rPr>
              <a:t>java.util.LinkedList</a:t>
            </a:r>
            <a:r>
              <a:rPr lang="tr-TR" sz="2000" dirty="0">
                <a:latin typeface="Agency FB" panose="020B0503020202020204" pitchFamily="34" charset="0"/>
              </a:rPr>
              <a:t>;</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LinkedList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 </a:t>
            </a:r>
            <a:r>
              <a:rPr lang="tr-TR" sz="2000" dirty="0" err="1">
                <a:latin typeface="Agency FB" panose="020B0503020202020204" pitchFamily="34" charset="0"/>
              </a:rPr>
              <a:t>cars</a:t>
            </a:r>
            <a:r>
              <a:rPr lang="tr-TR" sz="2000" dirty="0">
                <a:latin typeface="Agency FB" panose="020B0503020202020204" pitchFamily="34" charset="0"/>
              </a:rPr>
              <a:t> = </a:t>
            </a:r>
            <a:r>
              <a:rPr lang="tr-TR" sz="2000" dirty="0" err="1">
                <a:latin typeface="Agency FB" panose="020B0503020202020204" pitchFamily="34" charset="0"/>
              </a:rPr>
              <a:t>new</a:t>
            </a:r>
            <a:r>
              <a:rPr lang="tr-TR" sz="2000" dirty="0">
                <a:latin typeface="Agency FB" panose="020B0503020202020204" pitchFamily="34" charset="0"/>
              </a:rPr>
              <a:t> </a:t>
            </a:r>
            <a:r>
              <a:rPr lang="tr-TR" sz="2000" dirty="0" err="1">
                <a:latin typeface="Agency FB" panose="020B0503020202020204" pitchFamily="34" charset="0"/>
              </a:rPr>
              <a:t>LinkedList</a:t>
            </a:r>
            <a:r>
              <a:rPr lang="tr-TR" sz="2000" dirty="0">
                <a:latin typeface="Agency FB" panose="020B0503020202020204" pitchFamily="34" charset="0"/>
              </a:rPr>
              <a:t>&lt;</a:t>
            </a:r>
            <a:r>
              <a:rPr lang="tr-TR" sz="2000" dirty="0" err="1">
                <a:latin typeface="Agency FB" panose="020B0503020202020204" pitchFamily="34" charset="0"/>
              </a:rPr>
              <a:t>String</a:t>
            </a:r>
            <a:r>
              <a:rPr lang="tr-TR" sz="2000" dirty="0">
                <a:latin typeface="Agency FB" panose="020B0503020202020204" pitchFamily="34" charset="0"/>
              </a:rPr>
              <a:t>&gt;();</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("Volvo");</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("BMW");</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("Ford");</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cars.add</a:t>
            </a:r>
            <a:r>
              <a:rPr lang="tr-TR" sz="2000" dirty="0">
                <a:latin typeface="Agency FB" panose="020B0503020202020204" pitchFamily="34" charset="0"/>
              </a:rPr>
              <a:t>("Mazda");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a:t>
            </a:r>
            <a:r>
              <a:rPr lang="tr-TR" sz="2000" dirty="0">
                <a:latin typeface="Agency FB" panose="020B0503020202020204" pitchFamily="34" charset="0"/>
              </a:rPr>
              <a:t>);</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384234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b="0" i="0" dirty="0" err="1">
                <a:solidFill>
                  <a:srgbClr val="000000"/>
                </a:solidFill>
                <a:effectLst/>
                <a:latin typeface="Agency FB" panose="020B0503020202020204" pitchFamily="34" charset="0"/>
              </a:rPr>
              <a:t>ArrayList</a:t>
            </a:r>
            <a:r>
              <a:rPr lang="tr-TR" b="0" i="0" dirty="0">
                <a:solidFill>
                  <a:srgbClr val="000000"/>
                </a:solidFill>
                <a:effectLst/>
                <a:latin typeface="Agency FB" panose="020B0503020202020204" pitchFamily="34" charset="0"/>
              </a:rPr>
              <a:t> vs. </a:t>
            </a:r>
            <a:r>
              <a:rPr lang="tr-TR" b="0" i="0" dirty="0" err="1">
                <a:solidFill>
                  <a:srgbClr val="000000"/>
                </a:solidFill>
                <a:effectLst/>
                <a:latin typeface="Agency FB" panose="020B0503020202020204" pitchFamily="34" charset="0"/>
              </a:rPr>
              <a:t>LinkedList</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sz="2000" dirty="0" err="1">
                <a:latin typeface="Agency FB" panose="020B0503020202020204" pitchFamily="34" charset="0"/>
              </a:rPr>
              <a:t>LinkedList</a:t>
            </a:r>
            <a:r>
              <a:rPr lang="tr-TR" sz="2000" dirty="0">
                <a:latin typeface="Agency FB" panose="020B0503020202020204" pitchFamily="34" charset="0"/>
              </a:rPr>
              <a:t> sınıfı, tıpkı </a:t>
            </a:r>
            <a:r>
              <a:rPr lang="tr-TR" sz="2000" dirty="0" err="1">
                <a:latin typeface="Agency FB" panose="020B0503020202020204" pitchFamily="34" charset="0"/>
              </a:rPr>
              <a:t>ArrayList</a:t>
            </a:r>
            <a:r>
              <a:rPr lang="tr-TR" sz="2000" dirty="0">
                <a:latin typeface="Agency FB" panose="020B0503020202020204" pitchFamily="34" charset="0"/>
              </a:rPr>
              <a:t> gibi aynı türden birçok nesneyi içerebilen bir koleksiyondur.</a:t>
            </a:r>
          </a:p>
          <a:p>
            <a:endParaRPr lang="tr-TR" sz="2000" dirty="0">
              <a:latin typeface="Agency FB" panose="020B0503020202020204" pitchFamily="34" charset="0"/>
            </a:endParaRPr>
          </a:p>
          <a:p>
            <a:r>
              <a:rPr lang="tr-TR" sz="2000" dirty="0" err="1">
                <a:latin typeface="Agency FB" panose="020B0503020202020204" pitchFamily="34" charset="0"/>
              </a:rPr>
              <a:t>LinkedList</a:t>
            </a:r>
            <a:r>
              <a:rPr lang="tr-TR" sz="2000" dirty="0">
                <a:latin typeface="Agency FB" panose="020B0503020202020204" pitchFamily="34" charset="0"/>
              </a:rPr>
              <a:t> sınıfı, her ikisi de </a:t>
            </a:r>
            <a:r>
              <a:rPr lang="tr-TR" sz="2000" dirty="0" err="1">
                <a:latin typeface="Agency FB" panose="020B0503020202020204" pitchFamily="34" charset="0"/>
              </a:rPr>
              <a:t>List</a:t>
            </a:r>
            <a:r>
              <a:rPr lang="tr-TR" sz="2000" dirty="0">
                <a:latin typeface="Agency FB" panose="020B0503020202020204" pitchFamily="34" charset="0"/>
              </a:rPr>
              <a:t> arabirimini uyguladıkları için </a:t>
            </a:r>
            <a:r>
              <a:rPr lang="tr-TR" sz="2000" dirty="0" err="1">
                <a:latin typeface="Agency FB" panose="020B0503020202020204" pitchFamily="34" charset="0"/>
              </a:rPr>
              <a:t>ArrayList</a:t>
            </a:r>
            <a:r>
              <a:rPr lang="tr-TR" sz="2000" dirty="0">
                <a:latin typeface="Agency FB" panose="020B0503020202020204" pitchFamily="34" charset="0"/>
              </a:rPr>
              <a:t> sınıfıyla aynı yöntemlerin tümüne sahiptir. Bu, aynı şekilde öğe ekleyebileceğiniz, öğeleri değiştirebileceğiniz, öğeleri kaldırabileceğiniz ve listeyi temizleyebileceğiniz anlamına gelir.</a:t>
            </a:r>
          </a:p>
          <a:p>
            <a:endParaRPr lang="tr-TR" sz="2000" dirty="0">
              <a:latin typeface="Agency FB" panose="020B0503020202020204" pitchFamily="34" charset="0"/>
            </a:endParaRPr>
          </a:p>
          <a:p>
            <a:r>
              <a:rPr lang="tr-TR" sz="2000" dirty="0">
                <a:latin typeface="Agency FB" panose="020B0503020202020204" pitchFamily="34" charset="0"/>
              </a:rPr>
              <a:t>Bununla birlikte, </a:t>
            </a:r>
            <a:r>
              <a:rPr lang="tr-TR" sz="2000" dirty="0" err="1">
                <a:latin typeface="Agency FB" panose="020B0503020202020204" pitchFamily="34" charset="0"/>
              </a:rPr>
              <a:t>ArrayList</a:t>
            </a:r>
            <a:r>
              <a:rPr lang="tr-TR" sz="2000" dirty="0">
                <a:latin typeface="Agency FB" panose="020B0503020202020204" pitchFamily="34" charset="0"/>
              </a:rPr>
              <a:t> sınıfı ve </a:t>
            </a:r>
            <a:r>
              <a:rPr lang="tr-TR" sz="2000" dirty="0" err="1">
                <a:latin typeface="Agency FB" panose="020B0503020202020204" pitchFamily="34" charset="0"/>
              </a:rPr>
              <a:t>LinkedList</a:t>
            </a:r>
            <a:r>
              <a:rPr lang="tr-TR" sz="2000" dirty="0">
                <a:latin typeface="Agency FB" panose="020B0503020202020204" pitchFamily="34" charset="0"/>
              </a:rPr>
              <a:t> sınıfı aynı şekilde kullanılabilirken, çok farklı şekilde oluşturulurlar.</a:t>
            </a:r>
          </a:p>
        </p:txBody>
      </p:sp>
    </p:spTree>
    <p:extLst>
      <p:ext uri="{BB962C8B-B14F-4D97-AF65-F5344CB8AC3E}">
        <p14:creationId xmlns:p14="http://schemas.microsoft.com/office/powerpoint/2010/main" val="3761878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b="0" i="0" dirty="0" err="1">
                <a:solidFill>
                  <a:srgbClr val="000000"/>
                </a:solidFill>
                <a:effectLst/>
                <a:latin typeface="Agency FB" panose="020B0503020202020204" pitchFamily="34" charset="0"/>
              </a:rPr>
              <a:t>ArrayList</a:t>
            </a:r>
            <a:r>
              <a:rPr lang="tr-TR" b="0" i="0" dirty="0">
                <a:solidFill>
                  <a:srgbClr val="000000"/>
                </a:solidFill>
                <a:effectLst/>
                <a:latin typeface="Agency FB" panose="020B0503020202020204" pitchFamily="34" charset="0"/>
              </a:rPr>
              <a:t> vs. </a:t>
            </a:r>
            <a:r>
              <a:rPr lang="tr-TR" b="0" i="0" dirty="0" err="1">
                <a:solidFill>
                  <a:srgbClr val="000000"/>
                </a:solidFill>
                <a:effectLst/>
                <a:latin typeface="Agency FB" panose="020B0503020202020204" pitchFamily="34" charset="0"/>
              </a:rPr>
              <a:t>LinkedList</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pPr marL="0" indent="0">
              <a:buNone/>
            </a:pPr>
            <a:r>
              <a:rPr lang="tr-TR" b="1" dirty="0" err="1">
                <a:latin typeface="Agency FB" panose="020B0503020202020204" pitchFamily="34" charset="0"/>
              </a:rPr>
              <a:t>ArrayList</a:t>
            </a:r>
            <a:r>
              <a:rPr lang="tr-TR" b="1" dirty="0">
                <a:latin typeface="Agency FB" panose="020B0503020202020204" pitchFamily="34" charset="0"/>
              </a:rPr>
              <a:t> Nasıl Çalışır:</a:t>
            </a:r>
          </a:p>
          <a:p>
            <a:r>
              <a:rPr lang="tr-TR" sz="2000" dirty="0" err="1">
                <a:latin typeface="Agency FB" panose="020B0503020202020204" pitchFamily="34" charset="0"/>
              </a:rPr>
              <a:t>ArrayList</a:t>
            </a:r>
            <a:r>
              <a:rPr lang="tr-TR" sz="2000" dirty="0">
                <a:latin typeface="Agency FB" panose="020B0503020202020204" pitchFamily="34" charset="0"/>
              </a:rPr>
              <a:t> sınıfının içinde normal bir dizi vardır. Bir eleman eklendiğinde, diziye yerleştirilir. Dizi yeterince büyük değilse, eski dizinin yerine yeni, daha büyük bir dizi oluşturulur ve eskisi kaldırılır.</a:t>
            </a:r>
          </a:p>
          <a:p>
            <a:pPr marL="0" indent="0">
              <a:buNone/>
            </a:pPr>
            <a:endParaRPr lang="tr-TR" sz="2000" dirty="0">
              <a:latin typeface="Agency FB" panose="020B0503020202020204" pitchFamily="34" charset="0"/>
            </a:endParaRPr>
          </a:p>
          <a:p>
            <a:pPr marL="0" indent="0">
              <a:buNone/>
            </a:pPr>
            <a:r>
              <a:rPr lang="tr-TR" b="1" dirty="0" err="1">
                <a:latin typeface="Agency FB" panose="020B0503020202020204" pitchFamily="34" charset="0"/>
              </a:rPr>
              <a:t>LinkedList</a:t>
            </a:r>
            <a:r>
              <a:rPr lang="tr-TR" b="1" dirty="0">
                <a:latin typeface="Agency FB" panose="020B0503020202020204" pitchFamily="34" charset="0"/>
              </a:rPr>
              <a:t> Nasıl Çalışır:</a:t>
            </a:r>
          </a:p>
          <a:p>
            <a:r>
              <a:rPr lang="tr-TR" sz="2000" dirty="0" err="1">
                <a:latin typeface="Agency FB" panose="020B0503020202020204" pitchFamily="34" charset="0"/>
              </a:rPr>
              <a:t>LinkedList</a:t>
            </a:r>
            <a:r>
              <a:rPr lang="tr-TR" sz="2000" dirty="0">
                <a:latin typeface="Agency FB" panose="020B0503020202020204" pitchFamily="34" charset="0"/>
              </a:rPr>
              <a:t>, öğelerini "kapsayıcılarda" saklar. Listenin ilk kapsayıcıya bir bağlantısı vardır ve her kap, listedeki sonraki kapsayıcıya bir bağlantıya sahiptir. Listeye bir öğe eklemek için, öğe yeni bir kaba yerleştirilir ve bu kap, listedeki diğer kaplardan birine bağlanır.</a:t>
            </a:r>
          </a:p>
          <a:p>
            <a:pPr marL="0" indent="0">
              <a:buNone/>
            </a:pPr>
            <a:endParaRPr lang="tr-TR" b="1" dirty="0">
              <a:latin typeface="Agency FB" panose="020B0503020202020204" pitchFamily="34" charset="0"/>
            </a:endParaRPr>
          </a:p>
        </p:txBody>
      </p:sp>
    </p:spTree>
    <p:extLst>
      <p:ext uri="{BB962C8B-B14F-4D97-AF65-F5344CB8AC3E}">
        <p14:creationId xmlns:p14="http://schemas.microsoft.com/office/powerpoint/2010/main" val="10519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ArrayList</a:t>
            </a:r>
            <a:r>
              <a:rPr lang="tr-TR" dirty="0">
                <a:latin typeface="Agency FB" panose="020B0503020202020204" pitchFamily="34" charset="0"/>
              </a:rPr>
              <a:t> vs. </a:t>
            </a:r>
            <a:r>
              <a:rPr lang="tr-TR" dirty="0" err="1">
                <a:latin typeface="Agency FB" panose="020B0503020202020204" pitchFamily="34" charset="0"/>
              </a:rPr>
              <a:t>LinkedList</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pPr marL="0" indent="0">
              <a:buNone/>
            </a:pPr>
            <a:r>
              <a:rPr lang="tr-TR" b="1" dirty="0">
                <a:latin typeface="Agency FB" panose="020B0503020202020204" pitchFamily="34" charset="0"/>
              </a:rPr>
              <a:t>Şu durumlarda </a:t>
            </a:r>
            <a:r>
              <a:rPr lang="tr-TR" b="1" dirty="0" err="1">
                <a:latin typeface="Agency FB" panose="020B0503020202020204" pitchFamily="34" charset="0"/>
              </a:rPr>
              <a:t>ArrayList</a:t>
            </a:r>
            <a:r>
              <a:rPr lang="tr-TR" b="1" dirty="0">
                <a:latin typeface="Agency FB" panose="020B0503020202020204" pitchFamily="34" charset="0"/>
              </a:rPr>
              <a:t> kullanmak en iyisidir:</a:t>
            </a:r>
          </a:p>
          <a:p>
            <a:r>
              <a:rPr lang="tr-TR" sz="2000" dirty="0">
                <a:latin typeface="Agency FB" panose="020B0503020202020204" pitchFamily="34" charset="0"/>
              </a:rPr>
              <a:t>Rastgele öğelere sık sık erişmek istiyorsanız.</a:t>
            </a:r>
          </a:p>
          <a:p>
            <a:r>
              <a:rPr lang="tr-TR" sz="2000" dirty="0">
                <a:latin typeface="Agency FB" panose="020B0503020202020204" pitchFamily="34" charset="0"/>
              </a:rPr>
              <a:t>Yalnızca listenin sonuna öğe eklemeniz veya kaldırmanız gerekiyorsa.</a:t>
            </a:r>
          </a:p>
          <a:p>
            <a:pPr marL="0" indent="0">
              <a:buNone/>
            </a:pPr>
            <a:endParaRPr lang="tr-TR" sz="2000" dirty="0">
              <a:latin typeface="Agency FB" panose="020B0503020202020204" pitchFamily="34" charset="0"/>
            </a:endParaRPr>
          </a:p>
          <a:p>
            <a:pPr marL="0" indent="0">
              <a:buNone/>
            </a:pPr>
            <a:r>
              <a:rPr lang="tr-TR" b="1" dirty="0">
                <a:latin typeface="Agency FB" panose="020B0503020202020204" pitchFamily="34" charset="0"/>
              </a:rPr>
              <a:t>Şu durumlarda </a:t>
            </a:r>
            <a:r>
              <a:rPr lang="tr-TR" b="1" dirty="0" err="1">
                <a:latin typeface="Agency FB" panose="020B0503020202020204" pitchFamily="34" charset="0"/>
              </a:rPr>
              <a:t>LinkedList</a:t>
            </a:r>
            <a:r>
              <a:rPr lang="tr-TR" b="1" dirty="0">
                <a:latin typeface="Agency FB" panose="020B0503020202020204" pitchFamily="34" charset="0"/>
              </a:rPr>
              <a:t> kullanmak en iyisidir:</a:t>
            </a:r>
          </a:p>
          <a:p>
            <a:r>
              <a:rPr lang="tr-TR" sz="2000" dirty="0">
                <a:latin typeface="Agency FB" panose="020B0503020202020204" pitchFamily="34" charset="0"/>
              </a:rPr>
              <a:t>Listeyi rastgele öğelere erişmek yerine yalnızca döngü yaparak kullanacaksanız.</a:t>
            </a:r>
          </a:p>
          <a:p>
            <a:r>
              <a:rPr lang="tr-TR" sz="2000" dirty="0">
                <a:latin typeface="Agency FB" panose="020B0503020202020204" pitchFamily="34" charset="0"/>
              </a:rPr>
              <a:t>Sık sık listenin başına veya ortasına öğe eklemeniz ve çıkarmanız gerekiyorsa.</a:t>
            </a:r>
          </a:p>
          <a:p>
            <a:pPr marL="0" indent="0">
              <a:buNone/>
            </a:pPr>
            <a:endParaRPr lang="tr-TR" sz="2000" dirty="0">
              <a:latin typeface="Agency FB" panose="020B0503020202020204" pitchFamily="34" charset="0"/>
            </a:endParaRPr>
          </a:p>
        </p:txBody>
      </p:sp>
    </p:spTree>
    <p:extLst>
      <p:ext uri="{BB962C8B-B14F-4D97-AF65-F5344CB8AC3E}">
        <p14:creationId xmlns:p14="http://schemas.microsoft.com/office/powerpoint/2010/main" val="856299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b="0" i="0" dirty="0" err="1">
                <a:solidFill>
                  <a:srgbClr val="000000"/>
                </a:solidFill>
                <a:effectLst/>
                <a:latin typeface="Agency FB" panose="020B0503020202020204" pitchFamily="34" charset="0"/>
              </a:rPr>
              <a:t>LinkedList</a:t>
            </a:r>
            <a:r>
              <a:rPr lang="tr-TR" b="0" i="0" dirty="0">
                <a:solidFill>
                  <a:srgbClr val="000000"/>
                </a:solidFill>
                <a:effectLst/>
                <a:latin typeface="Agency FB" panose="020B0503020202020204" pitchFamily="34" charset="0"/>
              </a:rPr>
              <a:t> </a:t>
            </a:r>
            <a:r>
              <a:rPr lang="tr-TR" b="0" i="0" dirty="0" err="1">
                <a:solidFill>
                  <a:srgbClr val="000000"/>
                </a:solidFill>
                <a:effectLst/>
                <a:latin typeface="Agency FB" panose="020B0503020202020204" pitchFamily="34" charset="0"/>
              </a:rPr>
              <a:t>Methods</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sz="2000" dirty="0">
                <a:latin typeface="Agency FB" panose="020B0503020202020204" pitchFamily="34" charset="0"/>
              </a:rPr>
              <a:t>Çoğu durumda, </a:t>
            </a:r>
            <a:r>
              <a:rPr lang="tr-TR" sz="2000" dirty="0" err="1">
                <a:latin typeface="Agency FB" panose="020B0503020202020204" pitchFamily="34" charset="0"/>
              </a:rPr>
              <a:t>ArrayList</a:t>
            </a:r>
            <a:r>
              <a:rPr lang="tr-TR" sz="2000" dirty="0">
                <a:latin typeface="Agency FB" panose="020B0503020202020204" pitchFamily="34" charset="0"/>
              </a:rPr>
              <a:t>, listedeki rastgele öğelere erişime ihtiyaç duyulduğu için daha etkilidir, ancak </a:t>
            </a:r>
            <a:r>
              <a:rPr lang="tr-TR" sz="2000" dirty="0" err="1">
                <a:latin typeface="Agency FB" panose="020B0503020202020204" pitchFamily="34" charset="0"/>
              </a:rPr>
              <a:t>LinkedList</a:t>
            </a:r>
            <a:r>
              <a:rPr lang="tr-TR" sz="2000" dirty="0">
                <a:latin typeface="Agency FB" panose="020B0503020202020204" pitchFamily="34" charset="0"/>
              </a:rPr>
              <a:t>, belirli işlemleri daha verimli bir şekilde yapmak için birkaç </a:t>
            </a:r>
            <a:r>
              <a:rPr lang="tr-TR" sz="2000" dirty="0" err="1">
                <a:latin typeface="Agency FB" panose="020B0503020202020204" pitchFamily="34" charset="0"/>
              </a:rPr>
              <a:t>method</a:t>
            </a:r>
            <a:r>
              <a:rPr lang="tr-TR" sz="2000" dirty="0">
                <a:latin typeface="Agency FB" panose="020B0503020202020204" pitchFamily="34" charset="0"/>
              </a:rPr>
              <a:t> sağlar:</a:t>
            </a:r>
          </a:p>
        </p:txBody>
      </p:sp>
      <p:pic>
        <p:nvPicPr>
          <p:cNvPr id="4" name="Resim 3" descr="tablo içeren bir resim&#10;&#10;Açıklama otomatik olarak oluşturuldu">
            <a:extLst>
              <a:ext uri="{FF2B5EF4-FFF2-40B4-BE49-F238E27FC236}">
                <a16:creationId xmlns:a16="http://schemas.microsoft.com/office/drawing/2014/main" id="{4EFD1E8B-0059-46B0-99B1-4A094D2FD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928" y="2626736"/>
            <a:ext cx="6906589" cy="2619741"/>
          </a:xfrm>
          <a:prstGeom prst="rect">
            <a:avLst/>
          </a:prstGeom>
        </p:spPr>
      </p:pic>
    </p:spTree>
    <p:extLst>
      <p:ext uri="{BB962C8B-B14F-4D97-AF65-F5344CB8AC3E}">
        <p14:creationId xmlns:p14="http://schemas.microsoft.com/office/powerpoint/2010/main" val="1506034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Bu hafta yapacağımız uygulamalar</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Mini Proje : </a:t>
            </a:r>
            <a:r>
              <a:rPr lang="tr-TR" dirty="0" err="1">
                <a:latin typeface="Agency FB" panose="020B0503020202020204" pitchFamily="34" charset="0"/>
              </a:rPr>
              <a:t>ArrayList</a:t>
            </a:r>
            <a:r>
              <a:rPr lang="tr-TR" dirty="0">
                <a:latin typeface="Agency FB" panose="020B0503020202020204" pitchFamily="34" charset="0"/>
              </a:rPr>
              <a:t> ile Şarkıcılar Projesi(</a:t>
            </a:r>
            <a:r>
              <a:rPr lang="tr-TR" dirty="0" err="1">
                <a:latin typeface="Agency FB" panose="020B0503020202020204" pitchFamily="34" charset="0"/>
              </a:rPr>
              <a:t>Playlist</a:t>
            </a:r>
            <a:r>
              <a:rPr lang="tr-TR" dirty="0">
                <a:latin typeface="Agency FB" panose="020B0503020202020204" pitchFamily="34" charset="0"/>
              </a:rPr>
              <a:t>)</a:t>
            </a:r>
          </a:p>
          <a:p>
            <a:endParaRPr lang="tr-TR" dirty="0">
              <a:latin typeface="Agency FB" panose="020B0503020202020204" pitchFamily="34" charset="0"/>
            </a:endParaRPr>
          </a:p>
          <a:p>
            <a:pPr marL="0" indent="0">
              <a:buNone/>
            </a:pPr>
            <a:endParaRPr lang="tr-TR" dirty="0">
              <a:latin typeface="Agency FB" panose="020B0503020202020204" pitchFamily="34" charset="0"/>
            </a:endParaRPr>
          </a:p>
          <a:p>
            <a:pPr marL="0" indent="0" algn="ctr">
              <a:buNone/>
            </a:pPr>
            <a:r>
              <a:rPr lang="tr-TR" sz="2800" dirty="0">
                <a:latin typeface="Agency FB" panose="020B0503020202020204" pitchFamily="34" charset="0"/>
              </a:rPr>
              <a:t>Şimdi </a:t>
            </a:r>
            <a:r>
              <a:rPr lang="tr-TR" sz="2800" dirty="0" err="1">
                <a:latin typeface="Agency FB" panose="020B0503020202020204" pitchFamily="34" charset="0"/>
              </a:rPr>
              <a:t>IDE’miz</a:t>
            </a:r>
            <a:r>
              <a:rPr lang="tr-TR" sz="2800" dirty="0">
                <a:latin typeface="Agency FB" panose="020B0503020202020204" pitchFamily="34" charset="0"/>
              </a:rPr>
              <a:t> üzerinden detaylı örnekler yapalım!</a:t>
            </a:r>
          </a:p>
          <a:p>
            <a:endParaRPr lang="tr-TR" dirty="0">
              <a:latin typeface="Agency FB" panose="020B0503020202020204" pitchFamily="34" charset="0"/>
            </a:endParaRPr>
          </a:p>
        </p:txBody>
      </p:sp>
    </p:spTree>
    <p:extLst>
      <p:ext uri="{BB962C8B-B14F-4D97-AF65-F5344CB8AC3E}">
        <p14:creationId xmlns:p14="http://schemas.microsoft.com/office/powerpoint/2010/main" val="1001585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199" y="1253331"/>
            <a:ext cx="10515600" cy="4351338"/>
          </a:xfrm>
        </p:spPr>
        <p:txBody>
          <a:bodyPr/>
          <a:lstStyle/>
          <a:p>
            <a:pPr marL="0" indent="0" algn="ctr">
              <a:buNone/>
            </a:pPr>
            <a:endParaRPr lang="tr-TR" dirty="0"/>
          </a:p>
          <a:p>
            <a:pPr marL="0" indent="0" algn="ctr">
              <a:buNone/>
            </a:pPr>
            <a:endParaRPr lang="tr-TR" dirty="0"/>
          </a:p>
          <a:p>
            <a:pPr marL="0" indent="0" algn="ctr">
              <a:buNone/>
            </a:pPr>
            <a:r>
              <a:rPr lang="tr-TR" sz="4800" dirty="0">
                <a:latin typeface="Agency FB" panose="020B0503020202020204" pitchFamily="34" charset="0"/>
              </a:rPr>
              <a:t>Dinlediğiniz için çok teşekkürler</a:t>
            </a:r>
          </a:p>
          <a:p>
            <a:pPr marL="0" indent="0" algn="ctr">
              <a:buNone/>
            </a:pPr>
            <a:r>
              <a:rPr lang="tr-TR" sz="4800" dirty="0">
                <a:latin typeface="Agency FB" panose="020B0503020202020204" pitchFamily="34" charset="0"/>
              </a:rPr>
              <a:t>Gelecek derslerde görüşmek üzere!</a:t>
            </a:r>
          </a:p>
        </p:txBody>
      </p:sp>
      <p:pic>
        <p:nvPicPr>
          <p:cNvPr id="3" name="Picture 2">
            <a:extLst>
              <a:ext uri="{FF2B5EF4-FFF2-40B4-BE49-F238E27FC236}">
                <a16:creationId xmlns:a16="http://schemas.microsoft.com/office/drawing/2014/main" id="{B331387C-7E6E-463F-A95F-ED32351FB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39" y="4267842"/>
            <a:ext cx="11289119" cy="1171391"/>
          </a:xfrm>
          <a:prstGeom prst="rect">
            <a:avLst/>
          </a:prstGeom>
        </p:spPr>
      </p:pic>
    </p:spTree>
    <p:extLst>
      <p:ext uri="{BB962C8B-B14F-4D97-AF65-F5344CB8AC3E}">
        <p14:creationId xmlns:p14="http://schemas.microsoft.com/office/powerpoint/2010/main" val="288245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Bir </a:t>
            </a:r>
            <a:r>
              <a:rPr lang="tr-TR" dirty="0" err="1">
                <a:latin typeface="Agency FB" panose="020B0503020202020204" pitchFamily="34" charset="0"/>
              </a:rPr>
              <a:t>Array’in</a:t>
            </a:r>
            <a:r>
              <a:rPr lang="tr-TR" dirty="0">
                <a:latin typeface="Agency FB" panose="020B0503020202020204" pitchFamily="34" charset="0"/>
              </a:rPr>
              <a:t> Elemanına Erişme</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lnSpcReduction="10000"/>
          </a:bodyPr>
          <a:lstStyle/>
          <a:p>
            <a:r>
              <a:rPr lang="tr-TR" dirty="0">
                <a:latin typeface="Agency FB" panose="020B0503020202020204" pitchFamily="34" charset="0"/>
              </a:rPr>
              <a:t>Dizin </a:t>
            </a:r>
            <a:r>
              <a:rPr lang="tr-TR" dirty="0" err="1">
                <a:latin typeface="Agency FB" panose="020B0503020202020204" pitchFamily="34" charset="0"/>
              </a:rPr>
              <a:t>index’ine</a:t>
            </a:r>
            <a:r>
              <a:rPr lang="tr-TR" dirty="0">
                <a:latin typeface="Agency FB" panose="020B0503020202020204" pitchFamily="34" charset="0"/>
              </a:rPr>
              <a:t> başvurarak bir dizi öğesine erişirsiniz.</a:t>
            </a:r>
          </a:p>
          <a:p>
            <a:endParaRPr lang="tr-TR" dirty="0">
              <a:latin typeface="Agency FB" panose="020B0503020202020204" pitchFamily="34" charset="0"/>
            </a:endParaRPr>
          </a:p>
          <a:p>
            <a:r>
              <a:rPr lang="tr-TR" dirty="0">
                <a:latin typeface="Agency FB" panose="020B0503020202020204" pitchFamily="34" charset="0"/>
              </a:rPr>
              <a:t>Bu ifade, arabalardaki ilk öğenin değerine erişir:</a:t>
            </a:r>
          </a:p>
          <a:p>
            <a:pPr marL="0" indent="0">
              <a:buNone/>
            </a:pP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class</a:t>
            </a:r>
            <a:r>
              <a:rPr lang="tr-TR" dirty="0">
                <a:latin typeface="Agency FB" panose="020B0503020202020204" pitchFamily="34" charset="0"/>
              </a:rPr>
              <a:t> Main {</a:t>
            </a:r>
          </a:p>
          <a:p>
            <a:pPr marL="0" indent="0">
              <a:buNone/>
            </a:pPr>
            <a:r>
              <a:rPr lang="tr-TR" dirty="0">
                <a:latin typeface="Agency FB" panose="020B0503020202020204" pitchFamily="34" charset="0"/>
              </a:rPr>
              <a:t>	</a:t>
            </a: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static</a:t>
            </a:r>
            <a:r>
              <a:rPr lang="tr-TR" dirty="0">
                <a:latin typeface="Agency FB" panose="020B0503020202020204" pitchFamily="34" charset="0"/>
              </a:rPr>
              <a:t> </a:t>
            </a:r>
            <a:r>
              <a:rPr lang="tr-TR" dirty="0" err="1">
                <a:latin typeface="Agency FB" panose="020B0503020202020204" pitchFamily="34" charset="0"/>
              </a:rPr>
              <a:t>void</a:t>
            </a:r>
            <a:r>
              <a:rPr lang="tr-TR" dirty="0">
                <a:latin typeface="Agency FB" panose="020B0503020202020204" pitchFamily="34" charset="0"/>
              </a:rPr>
              <a:t> main(</a:t>
            </a:r>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args</a:t>
            </a:r>
            <a:r>
              <a:rPr lang="tr-TR" dirty="0">
                <a:latin typeface="Agency FB" panose="020B0503020202020204" pitchFamily="34" charset="0"/>
              </a:rPr>
              <a:t>) {</a:t>
            </a:r>
          </a:p>
          <a:p>
            <a:pPr marL="0" indent="0">
              <a:buNone/>
            </a:pPr>
            <a:r>
              <a:rPr lang="tr-TR" dirty="0">
                <a:latin typeface="Agency FB" panose="020B0503020202020204" pitchFamily="34" charset="0"/>
              </a:rPr>
              <a:t>		</a:t>
            </a:r>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cars</a:t>
            </a:r>
            <a:r>
              <a:rPr lang="tr-TR" dirty="0">
                <a:latin typeface="Agency FB" panose="020B0503020202020204" pitchFamily="34" charset="0"/>
              </a:rPr>
              <a:t> = {"Volvo", "BMW", "Ford", "Mazda"};</a:t>
            </a:r>
          </a:p>
          <a:p>
            <a:pPr marL="0" indent="0">
              <a:buNone/>
            </a:pPr>
            <a:r>
              <a:rPr lang="tr-TR" dirty="0">
                <a:latin typeface="Agency FB" panose="020B0503020202020204" pitchFamily="34" charset="0"/>
              </a:rPr>
              <a:t>		</a:t>
            </a: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cars</a:t>
            </a:r>
            <a:r>
              <a:rPr lang="tr-TR" dirty="0">
                <a:latin typeface="Agency FB" panose="020B0503020202020204" pitchFamily="34" charset="0"/>
              </a:rPr>
              <a:t>[0]);</a:t>
            </a:r>
          </a:p>
          <a:p>
            <a:pPr marL="0" indent="0">
              <a:buNone/>
            </a:pPr>
            <a:r>
              <a:rPr lang="tr-TR" dirty="0">
                <a:latin typeface="Agency FB" panose="020B0503020202020204" pitchFamily="34" charset="0"/>
              </a:rPr>
              <a:t>	}</a:t>
            </a:r>
          </a:p>
          <a:p>
            <a:pPr marL="0" indent="0">
              <a:buNone/>
            </a:pPr>
            <a:r>
              <a:rPr lang="tr-TR" dirty="0">
                <a:latin typeface="Agency FB" panose="020B0503020202020204" pitchFamily="34" charset="0"/>
              </a:rPr>
              <a:t>}</a:t>
            </a:r>
          </a:p>
          <a:p>
            <a:endParaRPr lang="tr-TR" dirty="0">
              <a:latin typeface="Agency FB" panose="020B0503020202020204" pitchFamily="34" charset="0"/>
            </a:endParaRPr>
          </a:p>
        </p:txBody>
      </p:sp>
    </p:spTree>
    <p:extLst>
      <p:ext uri="{BB962C8B-B14F-4D97-AF65-F5344CB8AC3E}">
        <p14:creationId xmlns:p14="http://schemas.microsoft.com/office/powerpoint/2010/main" val="10453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Array’in</a:t>
            </a:r>
            <a:r>
              <a:rPr lang="tr-TR" dirty="0">
                <a:latin typeface="Agency FB" panose="020B0503020202020204" pitchFamily="34" charset="0"/>
              </a:rPr>
              <a:t> Bir Elemanını Değiştirme</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lstStyle/>
          <a:p>
            <a:r>
              <a:rPr lang="tr-TR" dirty="0">
                <a:latin typeface="Agency FB" panose="020B0503020202020204" pitchFamily="34" charset="0"/>
              </a:rPr>
              <a:t>Belirli bir elemanın değerini değiştirmek için </a:t>
            </a:r>
            <a:r>
              <a:rPr lang="tr-TR" dirty="0" err="1">
                <a:latin typeface="Agency FB" panose="020B0503020202020204" pitchFamily="34" charset="0"/>
              </a:rPr>
              <a:t>index</a:t>
            </a:r>
            <a:r>
              <a:rPr lang="tr-TR" dirty="0">
                <a:latin typeface="Agency FB" panose="020B0503020202020204" pitchFamily="34" charset="0"/>
              </a:rPr>
              <a:t> değerine bakın:</a:t>
            </a:r>
          </a:p>
          <a:p>
            <a:pPr marL="0" indent="0">
              <a:buNone/>
            </a:pP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class</a:t>
            </a:r>
            <a:r>
              <a:rPr lang="tr-TR" dirty="0">
                <a:latin typeface="Agency FB" panose="020B0503020202020204" pitchFamily="34" charset="0"/>
              </a:rPr>
              <a:t> Main {</a:t>
            </a:r>
          </a:p>
          <a:p>
            <a:pPr marL="0" indent="0">
              <a:buNone/>
            </a:pPr>
            <a:r>
              <a:rPr lang="tr-TR" dirty="0">
                <a:latin typeface="Agency FB" panose="020B0503020202020204" pitchFamily="34" charset="0"/>
              </a:rPr>
              <a:t>	</a:t>
            </a: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static</a:t>
            </a:r>
            <a:r>
              <a:rPr lang="tr-TR" dirty="0">
                <a:latin typeface="Agency FB" panose="020B0503020202020204" pitchFamily="34" charset="0"/>
              </a:rPr>
              <a:t> </a:t>
            </a:r>
            <a:r>
              <a:rPr lang="tr-TR" dirty="0" err="1">
                <a:latin typeface="Agency FB" panose="020B0503020202020204" pitchFamily="34" charset="0"/>
              </a:rPr>
              <a:t>void</a:t>
            </a:r>
            <a:r>
              <a:rPr lang="tr-TR" dirty="0">
                <a:latin typeface="Agency FB" panose="020B0503020202020204" pitchFamily="34" charset="0"/>
              </a:rPr>
              <a:t> main(</a:t>
            </a:r>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args</a:t>
            </a:r>
            <a:r>
              <a:rPr lang="tr-TR" dirty="0">
                <a:latin typeface="Agency FB" panose="020B0503020202020204" pitchFamily="34" charset="0"/>
              </a:rPr>
              <a:t>) {</a:t>
            </a:r>
          </a:p>
          <a:p>
            <a:pPr marL="0" indent="0">
              <a:buNone/>
            </a:pPr>
            <a:r>
              <a:rPr lang="tr-TR" dirty="0">
                <a:latin typeface="Agency FB" panose="020B0503020202020204" pitchFamily="34" charset="0"/>
              </a:rPr>
              <a:t>		</a:t>
            </a:r>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cars</a:t>
            </a:r>
            <a:r>
              <a:rPr lang="tr-TR" dirty="0">
                <a:latin typeface="Agency FB" panose="020B0503020202020204" pitchFamily="34" charset="0"/>
              </a:rPr>
              <a:t> = {"Volvo", "BMW", "Ford", "Mazda"};</a:t>
            </a:r>
          </a:p>
          <a:p>
            <a:pPr marL="0" indent="0">
              <a:buNone/>
            </a:pPr>
            <a:r>
              <a:rPr lang="tr-TR" dirty="0">
                <a:latin typeface="Agency FB" panose="020B0503020202020204" pitchFamily="34" charset="0"/>
              </a:rPr>
              <a:t>		</a:t>
            </a:r>
            <a:r>
              <a:rPr lang="tr-TR" dirty="0" err="1">
                <a:latin typeface="Agency FB" panose="020B0503020202020204" pitchFamily="34" charset="0"/>
              </a:rPr>
              <a:t>cars</a:t>
            </a:r>
            <a:r>
              <a:rPr lang="tr-TR" dirty="0">
                <a:latin typeface="Agency FB" panose="020B0503020202020204" pitchFamily="34" charset="0"/>
              </a:rPr>
              <a:t>[0] = "Opel";</a:t>
            </a:r>
          </a:p>
          <a:p>
            <a:pPr marL="0" indent="0">
              <a:buNone/>
            </a:pPr>
            <a:r>
              <a:rPr lang="tr-TR" dirty="0">
                <a:latin typeface="Agency FB" panose="020B0503020202020204" pitchFamily="34" charset="0"/>
              </a:rPr>
              <a:t>		</a:t>
            </a: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cars</a:t>
            </a:r>
            <a:r>
              <a:rPr lang="tr-TR" dirty="0">
                <a:latin typeface="Agency FB" panose="020B0503020202020204" pitchFamily="34" charset="0"/>
              </a:rPr>
              <a:t>[0]);</a:t>
            </a:r>
          </a:p>
          <a:p>
            <a:pPr marL="0" indent="0">
              <a:buNone/>
            </a:pPr>
            <a:r>
              <a:rPr lang="tr-TR" dirty="0">
                <a:latin typeface="Agency FB" panose="020B0503020202020204" pitchFamily="34" charset="0"/>
              </a:rPr>
              <a:t>	}</a:t>
            </a:r>
          </a:p>
          <a:p>
            <a:pPr marL="0" indent="0">
              <a:buNone/>
            </a:pPr>
            <a:r>
              <a:rPr lang="tr-TR"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240309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a:t>
            </a:r>
            <a:r>
              <a:rPr lang="tr-TR" dirty="0">
                <a:latin typeface="Agency FB" panose="020B0503020202020204" pitchFamily="34" charset="0"/>
              </a:rPr>
              <a:t> </a:t>
            </a:r>
            <a:r>
              <a:rPr lang="tr-TR" dirty="0" err="1">
                <a:latin typeface="Agency FB" panose="020B0503020202020204" pitchFamily="34" charset="0"/>
              </a:rPr>
              <a:t>Length</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a:bodyPr>
          <a:lstStyle/>
          <a:p>
            <a:r>
              <a:rPr lang="tr-TR" dirty="0">
                <a:latin typeface="Agency FB" panose="020B0503020202020204" pitchFamily="34" charset="0"/>
              </a:rPr>
              <a:t>Bir dizinin kaç öğeye sahip olduğunu bulmak için </a:t>
            </a:r>
            <a:r>
              <a:rPr lang="tr-TR" dirty="0" err="1">
                <a:latin typeface="Agency FB" panose="020B0503020202020204" pitchFamily="34" charset="0"/>
              </a:rPr>
              <a:t>length</a:t>
            </a:r>
            <a:r>
              <a:rPr lang="tr-TR" dirty="0">
                <a:latin typeface="Agency FB" panose="020B0503020202020204" pitchFamily="34" charset="0"/>
              </a:rPr>
              <a:t> özelliğini kullanın:</a:t>
            </a:r>
          </a:p>
          <a:p>
            <a:pPr marL="0" indent="0">
              <a:buNone/>
            </a:pPr>
            <a:endParaRPr lang="tr-TR" dirty="0">
              <a:latin typeface="Agency FB" panose="020B0503020202020204" pitchFamily="34" charset="0"/>
            </a:endParaRPr>
          </a:p>
          <a:p>
            <a:pPr marL="0" indent="0">
              <a:buNone/>
            </a:pP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class</a:t>
            </a:r>
            <a:r>
              <a:rPr lang="tr-TR" dirty="0">
                <a:latin typeface="Agency FB" panose="020B0503020202020204" pitchFamily="34" charset="0"/>
              </a:rPr>
              <a:t> Main {</a:t>
            </a:r>
          </a:p>
          <a:p>
            <a:pPr marL="0" indent="0">
              <a:buNone/>
            </a:pPr>
            <a:r>
              <a:rPr lang="tr-TR" dirty="0">
                <a:latin typeface="Agency FB" panose="020B0503020202020204" pitchFamily="34" charset="0"/>
              </a:rPr>
              <a:t>	</a:t>
            </a:r>
            <a:r>
              <a:rPr lang="tr-TR" dirty="0" err="1">
                <a:latin typeface="Agency FB" panose="020B0503020202020204" pitchFamily="34" charset="0"/>
              </a:rPr>
              <a:t>public</a:t>
            </a:r>
            <a:r>
              <a:rPr lang="tr-TR" dirty="0">
                <a:latin typeface="Agency FB" panose="020B0503020202020204" pitchFamily="34" charset="0"/>
              </a:rPr>
              <a:t> </a:t>
            </a:r>
            <a:r>
              <a:rPr lang="tr-TR" dirty="0" err="1">
                <a:latin typeface="Agency FB" panose="020B0503020202020204" pitchFamily="34" charset="0"/>
              </a:rPr>
              <a:t>static</a:t>
            </a:r>
            <a:r>
              <a:rPr lang="tr-TR" dirty="0">
                <a:latin typeface="Agency FB" panose="020B0503020202020204" pitchFamily="34" charset="0"/>
              </a:rPr>
              <a:t> </a:t>
            </a:r>
            <a:r>
              <a:rPr lang="tr-TR" dirty="0" err="1">
                <a:latin typeface="Agency FB" panose="020B0503020202020204" pitchFamily="34" charset="0"/>
              </a:rPr>
              <a:t>void</a:t>
            </a:r>
            <a:r>
              <a:rPr lang="tr-TR" dirty="0">
                <a:latin typeface="Agency FB" panose="020B0503020202020204" pitchFamily="34" charset="0"/>
              </a:rPr>
              <a:t> main(</a:t>
            </a:r>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args</a:t>
            </a:r>
            <a:r>
              <a:rPr lang="tr-TR" dirty="0">
                <a:latin typeface="Agency FB" panose="020B0503020202020204" pitchFamily="34" charset="0"/>
              </a:rPr>
              <a:t>) {</a:t>
            </a:r>
          </a:p>
          <a:p>
            <a:pPr marL="0" indent="0">
              <a:buNone/>
            </a:pPr>
            <a:r>
              <a:rPr lang="tr-TR" dirty="0">
                <a:latin typeface="Agency FB" panose="020B0503020202020204" pitchFamily="34" charset="0"/>
              </a:rPr>
              <a:t>		</a:t>
            </a:r>
            <a:r>
              <a:rPr lang="tr-TR" dirty="0" err="1">
                <a:latin typeface="Agency FB" panose="020B0503020202020204" pitchFamily="34" charset="0"/>
              </a:rPr>
              <a:t>String</a:t>
            </a:r>
            <a:r>
              <a:rPr lang="tr-TR" dirty="0">
                <a:latin typeface="Agency FB" panose="020B0503020202020204" pitchFamily="34" charset="0"/>
              </a:rPr>
              <a:t>[] </a:t>
            </a:r>
            <a:r>
              <a:rPr lang="tr-TR" dirty="0" err="1">
                <a:latin typeface="Agency FB" panose="020B0503020202020204" pitchFamily="34" charset="0"/>
              </a:rPr>
              <a:t>cars</a:t>
            </a:r>
            <a:r>
              <a:rPr lang="tr-TR" dirty="0">
                <a:latin typeface="Agency FB" panose="020B0503020202020204" pitchFamily="34" charset="0"/>
              </a:rPr>
              <a:t> = {"Volvo", "BMW", "Ford", "Mazda"};</a:t>
            </a:r>
          </a:p>
          <a:p>
            <a:pPr marL="0" indent="0">
              <a:buNone/>
            </a:pPr>
            <a:r>
              <a:rPr lang="tr-TR" dirty="0">
                <a:latin typeface="Agency FB" panose="020B0503020202020204" pitchFamily="34" charset="0"/>
              </a:rPr>
              <a:t>		</a:t>
            </a:r>
            <a:r>
              <a:rPr lang="tr-TR" dirty="0" err="1">
                <a:latin typeface="Agency FB" panose="020B0503020202020204" pitchFamily="34" charset="0"/>
              </a:rPr>
              <a:t>System.out.println</a:t>
            </a:r>
            <a:r>
              <a:rPr lang="tr-TR" dirty="0">
                <a:latin typeface="Agency FB" panose="020B0503020202020204" pitchFamily="34" charset="0"/>
              </a:rPr>
              <a:t>(</a:t>
            </a:r>
            <a:r>
              <a:rPr lang="tr-TR" dirty="0" err="1">
                <a:latin typeface="Agency FB" panose="020B0503020202020204" pitchFamily="34" charset="0"/>
              </a:rPr>
              <a:t>cars.length</a:t>
            </a:r>
            <a:r>
              <a:rPr lang="tr-TR" dirty="0">
                <a:latin typeface="Agency FB" panose="020B0503020202020204" pitchFamily="34" charset="0"/>
              </a:rPr>
              <a:t>);</a:t>
            </a:r>
          </a:p>
          <a:p>
            <a:pPr marL="0" indent="0">
              <a:buNone/>
            </a:pPr>
            <a:r>
              <a:rPr lang="tr-TR" dirty="0">
                <a:latin typeface="Agency FB" panose="020B0503020202020204" pitchFamily="34" charset="0"/>
              </a:rPr>
              <a:t>	}</a:t>
            </a:r>
          </a:p>
          <a:p>
            <a:pPr marL="0" indent="0">
              <a:buNone/>
            </a:pPr>
            <a:r>
              <a:rPr lang="tr-TR" dirty="0">
                <a:latin typeface="Agency FB" panose="020B0503020202020204" pitchFamily="34" charset="0"/>
              </a:rPr>
              <a:t>}</a:t>
            </a:r>
          </a:p>
          <a:p>
            <a:endParaRPr lang="tr-TR" dirty="0">
              <a:latin typeface="Agency FB" panose="020B0503020202020204" pitchFamily="34" charset="0"/>
            </a:endParaRPr>
          </a:p>
        </p:txBody>
      </p:sp>
    </p:spTree>
    <p:extLst>
      <p:ext uri="{BB962C8B-B14F-4D97-AF65-F5344CB8AC3E}">
        <p14:creationId xmlns:p14="http://schemas.microsoft.com/office/powerpoint/2010/main" val="261972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a:t>
            </a:r>
            <a:r>
              <a:rPr lang="tr-TR" dirty="0">
                <a:latin typeface="Agency FB" panose="020B0503020202020204" pitchFamily="34" charset="0"/>
              </a:rPr>
              <a:t> İçerisinde Döngü</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r>
              <a:rPr lang="tr-TR" sz="2000" dirty="0" err="1">
                <a:latin typeface="Agency FB" panose="020B0503020202020204" pitchFamily="34" charset="0"/>
              </a:rPr>
              <a:t>For</a:t>
            </a:r>
            <a:r>
              <a:rPr lang="tr-TR" sz="2000" dirty="0">
                <a:latin typeface="Agency FB" panose="020B0503020202020204" pitchFamily="34" charset="0"/>
              </a:rPr>
              <a:t> döngüsü ile dizi öğeleri arasında döngü oluşturabilir ve döngünün kaç kez çalışması gerektiğini belirtmek için </a:t>
            </a:r>
            <a:r>
              <a:rPr lang="tr-TR" sz="2000" dirty="0" err="1">
                <a:latin typeface="Agency FB" panose="020B0503020202020204" pitchFamily="34" charset="0"/>
              </a:rPr>
              <a:t>length</a:t>
            </a:r>
            <a:r>
              <a:rPr lang="tr-TR" sz="2000" dirty="0">
                <a:latin typeface="Agency FB" panose="020B0503020202020204" pitchFamily="34" charset="0"/>
              </a:rPr>
              <a:t> özelliğini kullanabilirsiniz.</a:t>
            </a:r>
          </a:p>
          <a:p>
            <a:r>
              <a:rPr lang="tr-TR" sz="2000" dirty="0">
                <a:latin typeface="Agency FB" panose="020B0503020202020204" pitchFamily="34" charset="0"/>
              </a:rPr>
              <a:t>Aşağıdaki örnek, </a:t>
            </a:r>
            <a:r>
              <a:rPr lang="tr-TR" sz="2000" dirty="0" err="1">
                <a:latin typeface="Agency FB" panose="020B0503020202020204" pitchFamily="34" charset="0"/>
              </a:rPr>
              <a:t>cars</a:t>
            </a:r>
            <a:r>
              <a:rPr lang="tr-TR" sz="2000" dirty="0">
                <a:latin typeface="Agency FB" panose="020B0503020202020204" pitchFamily="34" charset="0"/>
              </a:rPr>
              <a:t> dizisindeki tüm öğeleri gösterir:</a:t>
            </a:r>
          </a:p>
          <a:p>
            <a:pPr marL="0" indent="0">
              <a:buNone/>
            </a:pPr>
            <a:endParaRPr lang="tr-TR" sz="2000" dirty="0">
              <a:latin typeface="Agency FB" panose="020B0503020202020204" pitchFamily="34" charset="0"/>
            </a:endParaRP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cars</a:t>
            </a:r>
            <a:r>
              <a:rPr lang="tr-TR" sz="2000" dirty="0">
                <a:latin typeface="Agency FB" panose="020B0503020202020204" pitchFamily="34" charset="0"/>
              </a:rPr>
              <a:t> = {"Volvo", "BMW", "Ford", "Mazda"};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for</a:t>
            </a: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i = 0; i &lt; </a:t>
            </a:r>
            <a:r>
              <a:rPr lang="tr-TR" sz="2000" dirty="0" err="1">
                <a:latin typeface="Agency FB" panose="020B0503020202020204" pitchFamily="34" charset="0"/>
              </a:rPr>
              <a:t>cars.length</a:t>
            </a:r>
            <a:r>
              <a:rPr lang="tr-TR" sz="2000" dirty="0">
                <a:latin typeface="Agency FB" panose="020B0503020202020204" pitchFamily="34" charset="0"/>
              </a:rPr>
              <a:t>; i++)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cars</a:t>
            </a:r>
            <a:r>
              <a:rPr lang="tr-TR" sz="2000" dirty="0">
                <a:latin typeface="Agency FB" panose="020B0503020202020204" pitchFamily="34" charset="0"/>
              </a:rPr>
              <a:t>[i]);</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a:p>
            <a:pPr marL="0" indent="0">
              <a:buNone/>
            </a:pPr>
            <a:endParaRPr lang="tr-TR" sz="2000" dirty="0">
              <a:latin typeface="Agency FB" panose="020B0503020202020204" pitchFamily="34" charset="0"/>
            </a:endParaRPr>
          </a:p>
        </p:txBody>
      </p:sp>
    </p:spTree>
    <p:extLst>
      <p:ext uri="{BB962C8B-B14F-4D97-AF65-F5344CB8AC3E}">
        <p14:creationId xmlns:p14="http://schemas.microsoft.com/office/powerpoint/2010/main" val="15320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err="1">
                <a:latin typeface="Agency FB" panose="020B0503020202020204" pitchFamily="34" charset="0"/>
              </a:rPr>
              <a:t>Array</a:t>
            </a:r>
            <a:r>
              <a:rPr lang="tr-TR" dirty="0">
                <a:latin typeface="Agency FB" panose="020B0503020202020204" pitchFamily="34" charset="0"/>
              </a:rPr>
              <a:t> İçerisinde </a:t>
            </a:r>
            <a:r>
              <a:rPr lang="tr-TR" dirty="0" err="1">
                <a:latin typeface="Agency FB" panose="020B0503020202020204" pitchFamily="34" charset="0"/>
              </a:rPr>
              <a:t>For-Each</a:t>
            </a:r>
            <a:r>
              <a:rPr lang="tr-TR" dirty="0">
                <a:latin typeface="Agency FB" panose="020B0503020202020204" pitchFamily="34" charset="0"/>
              </a:rPr>
              <a:t> ile Döngü</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lnSpcReduction="10000"/>
          </a:bodyPr>
          <a:lstStyle/>
          <a:p>
            <a:r>
              <a:rPr lang="tr-TR" sz="2000" dirty="0">
                <a:latin typeface="Agency FB" panose="020B0503020202020204" pitchFamily="34" charset="0"/>
              </a:rPr>
              <a:t>Ayrıca, yalnızca dizilerdeki öğeler arasında döngü yapmak için kullanılan bir ‘’</a:t>
            </a:r>
            <a:r>
              <a:rPr lang="tr-TR" sz="2000" dirty="0" err="1">
                <a:latin typeface="Agency FB" panose="020B0503020202020204" pitchFamily="34" charset="0"/>
              </a:rPr>
              <a:t>for-each</a:t>
            </a:r>
            <a:r>
              <a:rPr lang="tr-TR" sz="2000" dirty="0">
                <a:latin typeface="Agency FB" panose="020B0503020202020204" pitchFamily="34" charset="0"/>
              </a:rPr>
              <a:t>" döngüsü vardır:</a:t>
            </a:r>
          </a:p>
          <a:p>
            <a:r>
              <a:rPr lang="tr-TR" sz="2000" dirty="0">
                <a:latin typeface="Agency FB" panose="020B0503020202020204" pitchFamily="34" charset="0"/>
              </a:rPr>
              <a:t>Aşağıdaki örnek, ‘’</a:t>
            </a:r>
            <a:r>
              <a:rPr lang="tr-TR" sz="2000" dirty="0" err="1">
                <a:latin typeface="Agency FB" panose="020B0503020202020204" pitchFamily="34" charset="0"/>
              </a:rPr>
              <a:t>for-each</a:t>
            </a:r>
            <a:r>
              <a:rPr lang="tr-TR" sz="2000" dirty="0">
                <a:latin typeface="Agency FB" panose="020B0503020202020204" pitchFamily="34" charset="0"/>
              </a:rPr>
              <a:t>" döngüsü kullanarak arabalar dizisindeki tüm öğeleri çıktı olarak verir:</a:t>
            </a:r>
          </a:p>
          <a:p>
            <a:endParaRPr lang="tr-TR" sz="2000" dirty="0">
              <a:latin typeface="Agency FB" panose="020B0503020202020204" pitchFamily="34" charset="0"/>
            </a:endParaRP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cars</a:t>
            </a:r>
            <a:r>
              <a:rPr lang="tr-TR" sz="2000" dirty="0">
                <a:latin typeface="Agency FB" panose="020B0503020202020204" pitchFamily="34" charset="0"/>
              </a:rPr>
              <a:t> = {"Volvo", "BMW", "Ford", "Mazda"};</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for</a:t>
            </a:r>
            <a:r>
              <a:rPr lang="tr-TR" sz="2000" dirty="0">
                <a:latin typeface="Agency FB" panose="020B0503020202020204" pitchFamily="34" charset="0"/>
              </a:rPr>
              <a:t> (</a:t>
            </a:r>
            <a:r>
              <a:rPr lang="tr-TR" sz="2000" dirty="0" err="1">
                <a:latin typeface="Agency FB" panose="020B0503020202020204" pitchFamily="34" charset="0"/>
              </a:rPr>
              <a:t>String</a:t>
            </a:r>
            <a:r>
              <a:rPr lang="tr-TR" sz="2000" dirty="0">
                <a:latin typeface="Agency FB" panose="020B0503020202020204" pitchFamily="34" charset="0"/>
              </a:rPr>
              <a:t> i : </a:t>
            </a:r>
            <a:r>
              <a:rPr lang="tr-TR" sz="2000" dirty="0" err="1">
                <a:latin typeface="Agency FB" panose="020B0503020202020204" pitchFamily="34" charset="0"/>
              </a:rPr>
              <a:t>cars</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(i);</a:t>
            </a:r>
          </a:p>
          <a:p>
            <a:pPr marL="0" indent="0">
              <a:buNone/>
            </a:pPr>
            <a:r>
              <a:rPr lang="tr-TR" sz="2000" dirty="0">
                <a:latin typeface="Agency FB" panose="020B0503020202020204" pitchFamily="34" charset="0"/>
              </a:rPr>
              <a:t>    		}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409763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Çok Boyutlu </a:t>
            </a:r>
            <a:r>
              <a:rPr lang="tr-TR" dirty="0" err="1">
                <a:latin typeface="Agency FB" panose="020B0503020202020204" pitchFamily="34" charset="0"/>
              </a:rPr>
              <a:t>Array’ler</a:t>
            </a:r>
            <a:endParaRPr lang="tr-TR" dirty="0">
              <a:latin typeface="Agency FB" panose="020B0503020202020204" pitchFamily="34" charset="0"/>
            </a:endParaRP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lnSpcReduction="10000"/>
          </a:bodyPr>
          <a:lstStyle/>
          <a:p>
            <a:r>
              <a:rPr lang="tr-TR" sz="2000" dirty="0">
                <a:latin typeface="Agency FB" panose="020B0503020202020204" pitchFamily="34" charset="0"/>
              </a:rPr>
              <a:t>Çok boyutlu bir dizi, bir veya daha fazla dizi içeren bir dizidir.</a:t>
            </a:r>
          </a:p>
          <a:p>
            <a:endParaRPr lang="tr-TR" sz="2000" dirty="0">
              <a:latin typeface="Agency FB" panose="020B0503020202020204" pitchFamily="34" charset="0"/>
            </a:endParaRPr>
          </a:p>
          <a:p>
            <a:r>
              <a:rPr lang="tr-TR" sz="2000" dirty="0">
                <a:latin typeface="Agency FB" panose="020B0503020202020204" pitchFamily="34" charset="0"/>
              </a:rPr>
              <a:t>İki boyutlu bir dizi oluşturmak için, her diziyi kendi küme parantezi kümesinin içine ekleyin:</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a:t>
            </a:r>
            <a:r>
              <a:rPr lang="tr-TR" sz="2000" dirty="0" err="1">
                <a:latin typeface="Agency FB" panose="020B0503020202020204" pitchFamily="34" charset="0"/>
              </a:rPr>
              <a:t>nums</a:t>
            </a:r>
            <a:r>
              <a:rPr lang="tr-TR" sz="2000" dirty="0">
                <a:latin typeface="Agency FB" panose="020B0503020202020204" pitchFamily="34" charset="0"/>
              </a:rPr>
              <a:t> = {{1,2,3,4},{5,6,7}};</a:t>
            </a: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a:t>
            </a:r>
            <a:r>
              <a:rPr lang="tr-TR" sz="2000" dirty="0" err="1">
                <a:latin typeface="Agency FB" panose="020B0503020202020204" pitchFamily="34" charset="0"/>
              </a:rPr>
              <a:t>myNumbers</a:t>
            </a:r>
            <a:r>
              <a:rPr lang="tr-TR" sz="2000" dirty="0">
                <a:latin typeface="Agency FB" panose="020B0503020202020204" pitchFamily="34" charset="0"/>
              </a:rPr>
              <a:t> = { {1, 2, 3, 4}, {5, 6, 7}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x = </a:t>
            </a:r>
            <a:r>
              <a:rPr lang="tr-TR" sz="2000" dirty="0" err="1">
                <a:latin typeface="Agency FB" panose="020B0503020202020204" pitchFamily="34" charset="0"/>
              </a:rPr>
              <a:t>myNumbers</a:t>
            </a:r>
            <a:r>
              <a:rPr lang="tr-TR" sz="2000" dirty="0">
                <a:latin typeface="Agency FB" panose="020B0503020202020204" pitchFamily="34" charset="0"/>
              </a:rPr>
              <a:t>[1][2];</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(x);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79205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70896A-D022-49F7-99CB-FA9E4E9B2DA8}"/>
              </a:ext>
            </a:extLst>
          </p:cNvPr>
          <p:cNvSpPr>
            <a:spLocks noGrp="1"/>
          </p:cNvSpPr>
          <p:nvPr>
            <p:ph type="title"/>
          </p:nvPr>
        </p:nvSpPr>
        <p:spPr/>
        <p:txBody>
          <a:bodyPr/>
          <a:lstStyle/>
          <a:p>
            <a:pPr algn="ctr"/>
            <a:r>
              <a:rPr lang="tr-TR" dirty="0">
                <a:latin typeface="Agency FB" panose="020B0503020202020204" pitchFamily="34" charset="0"/>
              </a:rPr>
              <a:t>Çok Boyutlu </a:t>
            </a:r>
            <a:r>
              <a:rPr lang="tr-TR" dirty="0" err="1">
                <a:latin typeface="Agency FB" panose="020B0503020202020204" pitchFamily="34" charset="0"/>
              </a:rPr>
              <a:t>Arrayler’de</a:t>
            </a:r>
            <a:r>
              <a:rPr lang="tr-TR" dirty="0">
                <a:latin typeface="Agency FB" panose="020B0503020202020204" pitchFamily="34" charset="0"/>
              </a:rPr>
              <a:t> Döngü</a:t>
            </a:r>
          </a:p>
        </p:txBody>
      </p:sp>
      <p:sp>
        <p:nvSpPr>
          <p:cNvPr id="5" name="Dikdörtgen 4">
            <a:extLst>
              <a:ext uri="{FF2B5EF4-FFF2-40B4-BE49-F238E27FC236}">
                <a16:creationId xmlns:a16="http://schemas.microsoft.com/office/drawing/2014/main" id="{53481C6B-9B10-4C03-826B-7469DEBB533D}"/>
              </a:ext>
            </a:extLst>
          </p:cNvPr>
          <p:cNvSpPr/>
          <p:nvPr/>
        </p:nvSpPr>
        <p:spPr>
          <a:xfrm>
            <a:off x="0" y="6445188"/>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31766B64-006F-496A-8005-BD672E8D057C}"/>
              </a:ext>
            </a:extLst>
          </p:cNvPr>
          <p:cNvSpPr/>
          <p:nvPr/>
        </p:nvSpPr>
        <p:spPr>
          <a:xfrm>
            <a:off x="0" y="0"/>
            <a:ext cx="12192000" cy="412812"/>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7" name="Dik Üçgen 6">
            <a:extLst>
              <a:ext uri="{FF2B5EF4-FFF2-40B4-BE49-F238E27FC236}">
                <a16:creationId xmlns:a16="http://schemas.microsoft.com/office/drawing/2014/main" id="{89FB77BB-C4BE-40D1-95F2-A1E0ECE7F1E5}"/>
              </a:ext>
            </a:extLst>
          </p:cNvPr>
          <p:cNvSpPr/>
          <p:nvPr/>
        </p:nvSpPr>
        <p:spPr>
          <a:xfrm rot="5400000">
            <a:off x="-9616" y="9617"/>
            <a:ext cx="1078637" cy="1059402"/>
          </a:xfrm>
          <a:prstGeom prst="rtTriangle">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13" name="İçerik Yer Tutucusu 12">
            <a:extLst>
              <a:ext uri="{FF2B5EF4-FFF2-40B4-BE49-F238E27FC236}">
                <a16:creationId xmlns:a16="http://schemas.microsoft.com/office/drawing/2014/main" id="{61F9F349-E667-4B8D-BA68-317C36CF6FBC}"/>
              </a:ext>
            </a:extLst>
          </p:cNvPr>
          <p:cNvSpPr>
            <a:spLocks noGrp="1"/>
          </p:cNvSpPr>
          <p:nvPr>
            <p:ph idx="1"/>
          </p:nvPr>
        </p:nvSpPr>
        <p:spPr>
          <a:xfrm>
            <a:off x="838200" y="1760938"/>
            <a:ext cx="10515600" cy="4351338"/>
          </a:xfrm>
        </p:spPr>
        <p:txBody>
          <a:bodyPr>
            <a:normAutofit fontScale="92500" lnSpcReduction="20000"/>
          </a:bodyPr>
          <a:lstStyle/>
          <a:p>
            <a:r>
              <a:rPr lang="tr-TR" sz="2000" dirty="0">
                <a:latin typeface="Agency FB" panose="020B0503020202020204" pitchFamily="34" charset="0"/>
              </a:rPr>
              <a:t>İki boyutlu bir dizinin öğelerini elde etmek için başka bir </a:t>
            </a:r>
            <a:r>
              <a:rPr lang="tr-TR" sz="2000" dirty="0" err="1">
                <a:latin typeface="Agency FB" panose="020B0503020202020204" pitchFamily="34" charset="0"/>
              </a:rPr>
              <a:t>for</a:t>
            </a:r>
            <a:r>
              <a:rPr lang="tr-TR" sz="2000" dirty="0">
                <a:latin typeface="Agency FB" panose="020B0503020202020204" pitchFamily="34" charset="0"/>
              </a:rPr>
              <a:t> döngüsünün içinde bir </a:t>
            </a:r>
            <a:r>
              <a:rPr lang="tr-TR" sz="2000" dirty="0" err="1">
                <a:latin typeface="Agency FB" panose="020B0503020202020204" pitchFamily="34" charset="0"/>
              </a:rPr>
              <a:t>for</a:t>
            </a:r>
            <a:r>
              <a:rPr lang="tr-TR" sz="2000" dirty="0">
                <a:latin typeface="Agency FB" panose="020B0503020202020204" pitchFamily="34" charset="0"/>
              </a:rPr>
              <a:t> döngüsü de kullanabiliriz (yine de iki dizini işaret etmeliyiz):</a:t>
            </a:r>
          </a:p>
          <a:p>
            <a:endParaRPr lang="tr-TR" sz="2000" dirty="0">
              <a:latin typeface="Agency FB" panose="020B0503020202020204" pitchFamily="34" charset="0"/>
            </a:endParaRPr>
          </a:p>
          <a:p>
            <a:pPr marL="0" indent="0">
              <a:buNone/>
            </a:pP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class</a:t>
            </a:r>
            <a:r>
              <a:rPr lang="tr-TR" sz="2000" dirty="0">
                <a:latin typeface="Agency FB" panose="020B0503020202020204" pitchFamily="34" charset="0"/>
              </a:rPr>
              <a:t> Main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public</a:t>
            </a:r>
            <a:r>
              <a:rPr lang="tr-TR" sz="2000" dirty="0">
                <a:latin typeface="Agency FB" panose="020B0503020202020204" pitchFamily="34" charset="0"/>
              </a:rPr>
              <a:t> </a:t>
            </a:r>
            <a:r>
              <a:rPr lang="tr-TR" sz="2000" dirty="0" err="1">
                <a:latin typeface="Agency FB" panose="020B0503020202020204" pitchFamily="34" charset="0"/>
              </a:rPr>
              <a:t>static</a:t>
            </a:r>
            <a:r>
              <a:rPr lang="tr-TR" sz="2000" dirty="0">
                <a:latin typeface="Agency FB" panose="020B0503020202020204" pitchFamily="34" charset="0"/>
              </a:rPr>
              <a:t> </a:t>
            </a:r>
            <a:r>
              <a:rPr lang="tr-TR" sz="2000" dirty="0" err="1">
                <a:latin typeface="Agency FB" panose="020B0503020202020204" pitchFamily="34" charset="0"/>
              </a:rPr>
              <a:t>void</a:t>
            </a:r>
            <a:r>
              <a:rPr lang="tr-TR" sz="2000" dirty="0">
                <a:latin typeface="Agency FB" panose="020B0503020202020204" pitchFamily="34" charset="0"/>
              </a:rPr>
              <a:t> main(</a:t>
            </a:r>
            <a:r>
              <a:rPr lang="tr-TR" sz="2000" dirty="0" err="1">
                <a:latin typeface="Agency FB" panose="020B0503020202020204" pitchFamily="34" charset="0"/>
              </a:rPr>
              <a:t>String</a:t>
            </a:r>
            <a:r>
              <a:rPr lang="tr-TR" sz="2000" dirty="0">
                <a:latin typeface="Agency FB" panose="020B0503020202020204" pitchFamily="34" charset="0"/>
              </a:rPr>
              <a:t>[] </a:t>
            </a:r>
            <a:r>
              <a:rPr lang="tr-TR" sz="2000" dirty="0" err="1">
                <a:latin typeface="Agency FB" panose="020B0503020202020204" pitchFamily="34" charset="0"/>
              </a:rPr>
              <a:t>args</a:t>
            </a: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a:t>
            </a:r>
            <a:r>
              <a:rPr lang="tr-TR" sz="2000" dirty="0" err="1">
                <a:latin typeface="Agency FB" panose="020B0503020202020204" pitchFamily="34" charset="0"/>
              </a:rPr>
              <a:t>myNumbers</a:t>
            </a:r>
            <a:r>
              <a:rPr lang="tr-TR" sz="2000" dirty="0">
                <a:latin typeface="Agency FB" panose="020B0503020202020204" pitchFamily="34" charset="0"/>
              </a:rPr>
              <a:t> = { {1, 2, 3, 4}, {5, 6, 7}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for</a:t>
            </a:r>
            <a:r>
              <a:rPr lang="tr-TR" sz="2000" dirty="0">
                <a:latin typeface="Agency FB" panose="020B0503020202020204" pitchFamily="34" charset="0"/>
              </a:rPr>
              <a:t> (</a:t>
            </a:r>
            <a:r>
              <a:rPr lang="tr-TR" sz="2000" dirty="0" err="1">
                <a:latin typeface="Agency FB" panose="020B0503020202020204" pitchFamily="34" charset="0"/>
              </a:rPr>
              <a:t>int</a:t>
            </a:r>
            <a:r>
              <a:rPr lang="tr-TR" sz="2000" dirty="0">
                <a:latin typeface="Agency FB" panose="020B0503020202020204" pitchFamily="34" charset="0"/>
              </a:rPr>
              <a:t> i = 0; i &lt; </a:t>
            </a:r>
            <a:r>
              <a:rPr lang="tr-TR" sz="2000" dirty="0" err="1">
                <a:latin typeface="Agency FB" panose="020B0503020202020204" pitchFamily="34" charset="0"/>
              </a:rPr>
              <a:t>myNumbers.length</a:t>
            </a:r>
            <a:r>
              <a:rPr lang="tr-TR" sz="2000" dirty="0">
                <a:latin typeface="Agency FB" panose="020B0503020202020204" pitchFamily="34" charset="0"/>
              </a:rPr>
              <a:t>; ++i)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for</a:t>
            </a:r>
            <a:r>
              <a:rPr lang="tr-TR" sz="2000" dirty="0">
                <a:latin typeface="Agency FB" panose="020B0503020202020204" pitchFamily="34" charset="0"/>
              </a:rPr>
              <a:t>(</a:t>
            </a:r>
            <a:r>
              <a:rPr lang="tr-TR" sz="2000" dirty="0" err="1">
                <a:latin typeface="Agency FB" panose="020B0503020202020204" pitchFamily="34" charset="0"/>
              </a:rPr>
              <a:t>int</a:t>
            </a:r>
            <a:r>
              <a:rPr lang="tr-TR" sz="2000" dirty="0">
                <a:latin typeface="Agency FB" panose="020B0503020202020204" pitchFamily="34" charset="0"/>
              </a:rPr>
              <a:t> j = 0; j &lt; </a:t>
            </a:r>
            <a:r>
              <a:rPr lang="tr-TR" sz="2000" dirty="0" err="1">
                <a:latin typeface="Agency FB" panose="020B0503020202020204" pitchFamily="34" charset="0"/>
              </a:rPr>
              <a:t>myNumbers</a:t>
            </a:r>
            <a:r>
              <a:rPr lang="tr-TR" sz="2000" dirty="0">
                <a:latin typeface="Agency FB" panose="020B0503020202020204" pitchFamily="34" charset="0"/>
              </a:rPr>
              <a:t>[i].</a:t>
            </a:r>
            <a:r>
              <a:rPr lang="tr-TR" sz="2000" dirty="0" err="1">
                <a:latin typeface="Agency FB" panose="020B0503020202020204" pitchFamily="34" charset="0"/>
              </a:rPr>
              <a:t>length</a:t>
            </a:r>
            <a:r>
              <a:rPr lang="tr-TR" sz="2000" dirty="0">
                <a:latin typeface="Agency FB" panose="020B0503020202020204" pitchFamily="34" charset="0"/>
              </a:rPr>
              <a:t>; ++j) {</a:t>
            </a:r>
          </a:p>
          <a:p>
            <a:pPr marL="0" indent="0">
              <a:buNone/>
            </a:pPr>
            <a:r>
              <a:rPr lang="tr-TR" sz="2000" dirty="0">
                <a:latin typeface="Agency FB" panose="020B0503020202020204" pitchFamily="34" charset="0"/>
              </a:rPr>
              <a:t>           				</a:t>
            </a:r>
            <a:r>
              <a:rPr lang="tr-TR" sz="2000" dirty="0" err="1">
                <a:latin typeface="Agency FB" panose="020B0503020202020204" pitchFamily="34" charset="0"/>
              </a:rPr>
              <a:t>System.out.println</a:t>
            </a:r>
            <a:r>
              <a:rPr lang="tr-TR" sz="2000" dirty="0">
                <a:latin typeface="Agency FB" panose="020B0503020202020204" pitchFamily="34" charset="0"/>
              </a:rPr>
              <a:t>(</a:t>
            </a:r>
            <a:r>
              <a:rPr lang="tr-TR" sz="2000" dirty="0" err="1">
                <a:latin typeface="Agency FB" panose="020B0503020202020204" pitchFamily="34" charset="0"/>
              </a:rPr>
              <a:t>myNumbers</a:t>
            </a:r>
            <a:r>
              <a:rPr lang="tr-TR" sz="2000" dirty="0">
                <a:latin typeface="Agency FB" panose="020B0503020202020204" pitchFamily="34" charset="0"/>
              </a:rPr>
              <a:t>[i][j]);</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   	}</a:t>
            </a:r>
          </a:p>
          <a:p>
            <a:pPr marL="0" indent="0">
              <a:buNone/>
            </a:pPr>
            <a:r>
              <a:rPr lang="tr-TR" sz="2000" dirty="0">
                <a:latin typeface="Agency FB" panose="020B0503020202020204" pitchFamily="34" charset="0"/>
              </a:rPr>
              <a:t>}</a:t>
            </a:r>
          </a:p>
          <a:p>
            <a:endParaRPr lang="tr-TR" sz="2000" dirty="0">
              <a:latin typeface="Agency FB" panose="020B0503020202020204" pitchFamily="34" charset="0"/>
            </a:endParaRPr>
          </a:p>
        </p:txBody>
      </p:sp>
    </p:spTree>
    <p:extLst>
      <p:ext uri="{BB962C8B-B14F-4D97-AF65-F5344CB8AC3E}">
        <p14:creationId xmlns:p14="http://schemas.microsoft.com/office/powerpoint/2010/main" val="90012541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2257</Words>
  <Application>Microsoft Office PowerPoint</Application>
  <PresentationFormat>Geniş ekran</PresentationFormat>
  <Paragraphs>285</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Agency FB</vt:lpstr>
      <vt:lpstr>Arial</vt:lpstr>
      <vt:lpstr>Calibri</vt:lpstr>
      <vt:lpstr>Calibri Light</vt:lpstr>
      <vt:lpstr>Office Teması</vt:lpstr>
      <vt:lpstr>Java Başlangıç Seviye Eğitimi Hafta #7</vt:lpstr>
      <vt:lpstr>Arrays</vt:lpstr>
      <vt:lpstr>Bir Array’in Elemanına Erişme</vt:lpstr>
      <vt:lpstr>Array’in Bir Elemanını Değiştirme</vt:lpstr>
      <vt:lpstr>Array Length</vt:lpstr>
      <vt:lpstr>Array İçerisinde Döngü</vt:lpstr>
      <vt:lpstr>Array İçerisinde For-Each ile Döngü</vt:lpstr>
      <vt:lpstr>Çok Boyutlu Array’ler</vt:lpstr>
      <vt:lpstr>Çok Boyutlu Arrayler’de Döngü</vt:lpstr>
      <vt:lpstr>Java ArrayList</vt:lpstr>
      <vt:lpstr>ArrayList’e Eleman Ekleme</vt:lpstr>
      <vt:lpstr>ArrayList’in Bir Elemanına Erişme</vt:lpstr>
      <vt:lpstr>ArrayList’in Bir Elemanını Değiştirme</vt:lpstr>
      <vt:lpstr>ArrayList’in Bir Elemanını Silme</vt:lpstr>
      <vt:lpstr>ArrayList’in Tüm Elemanlarını Silme</vt:lpstr>
      <vt:lpstr>ArrayList Size</vt:lpstr>
      <vt:lpstr>ArrayList İçerisinde Döngü</vt:lpstr>
      <vt:lpstr>ArrayList İçerisinde For-Each ile Döngü</vt:lpstr>
      <vt:lpstr>ArrayList’i Sıralama</vt:lpstr>
      <vt:lpstr>ArrayList’i Sıralama</vt:lpstr>
      <vt:lpstr>ArrayList’i Sıralama</vt:lpstr>
      <vt:lpstr>Java LinkedList</vt:lpstr>
      <vt:lpstr>ArrayList vs. LinkedList</vt:lpstr>
      <vt:lpstr>ArrayList vs. LinkedList</vt:lpstr>
      <vt:lpstr>ArrayList vs. LinkedList</vt:lpstr>
      <vt:lpstr>LinkedList Methods</vt:lpstr>
      <vt:lpstr>Bu hafta yapacağımız uygulamalar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Başlangıç Seviye Eğitimi Hafta #7</dc:title>
  <dc:creator>Ahmet Buğra Yiğiter</dc:creator>
  <cp:lastModifiedBy>Ahmet Buğra Yiğiter</cp:lastModifiedBy>
  <cp:revision>31</cp:revision>
  <dcterms:created xsi:type="dcterms:W3CDTF">2021-01-04T18:00:18Z</dcterms:created>
  <dcterms:modified xsi:type="dcterms:W3CDTF">2021-01-05T18:46:35Z</dcterms:modified>
</cp:coreProperties>
</file>