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63" r:id="rId3"/>
    <p:sldId id="266" r:id="rId4"/>
    <p:sldId id="268" r:id="rId5"/>
    <p:sldId id="271" r:id="rId6"/>
    <p:sldId id="269" r:id="rId7"/>
    <p:sldId id="270" r:id="rId8"/>
    <p:sldId id="272" r:id="rId9"/>
    <p:sldId id="264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8661D-9324-499F-BC2D-ECB8F043E70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5CB84-5201-401B-8617-C8A82A5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2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BC70-E6C9-4CA6-8590-24C7522F447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D61-24A0-47B2-8149-848A0C41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BC70-E6C9-4CA6-8590-24C7522F447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D61-24A0-47B2-8149-848A0C41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2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BC70-E6C9-4CA6-8590-24C7522F447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D61-24A0-47B2-8149-848A0C41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0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30203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BC70-E6C9-4CA6-8590-24C7522F447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D61-24A0-47B2-8149-848A0C41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0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BC70-E6C9-4CA6-8590-24C7522F447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D61-24A0-47B2-8149-848A0C41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BC70-E6C9-4CA6-8590-24C7522F447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D61-24A0-47B2-8149-848A0C41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2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BC70-E6C9-4CA6-8590-24C7522F447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D61-24A0-47B2-8149-848A0C41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BC70-E6C9-4CA6-8590-24C7522F447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D61-24A0-47B2-8149-848A0C41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0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BC70-E6C9-4CA6-8590-24C7522F447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D61-24A0-47B2-8149-848A0C41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5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BC70-E6C9-4CA6-8590-24C7522F447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D61-24A0-47B2-8149-848A0C41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2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BC70-E6C9-4CA6-8590-24C7522F447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D61-24A0-47B2-8149-848A0C41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8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6BC70-E6C9-4CA6-8590-24C7522F447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07D61-24A0-47B2-8149-848A0C415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0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ehalbirla/vehicle-dataset-from-cardekho?select=Car+details+v3.csv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smtClean="0"/>
              <a:t>Cars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3819" y="4267200"/>
            <a:ext cx="3778844" cy="1075016"/>
          </a:xfrm>
        </p:spPr>
        <p:txBody>
          <a:bodyPr/>
          <a:lstStyle/>
          <a:p>
            <a:r>
              <a:rPr lang="en-US" sz="2400" i="0" dirty="0"/>
              <a:t>Used Cars</a:t>
            </a:r>
            <a:r>
              <a:rPr lang="en-US" sz="2400" i="0" dirty="0" smtClean="0"/>
              <a:t> </a:t>
            </a:r>
            <a:r>
              <a:rPr lang="en-US" sz="2400" i="0" dirty="0"/>
              <a:t>Data </a:t>
            </a:r>
            <a:r>
              <a:rPr lang="en-US" sz="2400" i="0" dirty="0" smtClean="0"/>
              <a:t>Analysis and visualization project.</a:t>
            </a:r>
            <a:endParaRPr lang="en-US" sz="2400" i="0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673819" y="148839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Placeholder 21" descr="downtown area at dusk">
            <a:extLst>
              <a:ext uri="{FF2B5EF4-FFF2-40B4-BE49-F238E27FC236}">
                <a16:creationId xmlns="" xmlns:a16="http://schemas.microsoft.com/office/drawing/2014/main" id="{900B31E0-725B-4414-BD86-F34DA10467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0" r="550"/>
          <a:stretch>
            <a:fillRect/>
          </a:stretch>
        </p:blipFill>
        <p:spPr>
          <a:xfrm>
            <a:off x="1826219" y="1195831"/>
            <a:ext cx="3326895" cy="3222345"/>
          </a:xfrm>
        </p:spPr>
      </p:pic>
    </p:spTree>
    <p:extLst>
      <p:ext uri="{BB962C8B-B14F-4D97-AF65-F5344CB8AC3E}">
        <p14:creationId xmlns:p14="http://schemas.microsoft.com/office/powerpoint/2010/main" val="376545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 txBox="1">
            <a:spLocks/>
          </p:cNvSpPr>
          <p:nvPr/>
        </p:nvSpPr>
        <p:spPr>
          <a:xfrm>
            <a:off x="182665" y="397653"/>
            <a:ext cx="5132285" cy="12501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chemeClr val="bg1"/>
                </a:solidFill>
                <a:latin typeface="Helvetica Neue"/>
              </a:rPr>
              <a:t>1. Seller </a:t>
            </a:r>
            <a:r>
              <a:rPr lang="en-US" sz="4800" b="1" dirty="0" smtClean="0">
                <a:solidFill>
                  <a:schemeClr val="bg1"/>
                </a:solidFill>
                <a:latin typeface="Helvetica Neue"/>
              </a:rPr>
              <a:t>Type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1314450"/>
            <a:ext cx="5738813" cy="5114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1504861"/>
            <a:ext cx="56007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elvetica Neue"/>
              </a:rPr>
              <a:t>According to the </a:t>
            </a:r>
            <a:r>
              <a:rPr lang="en-US" sz="3200" dirty="0" err="1" smtClean="0">
                <a:solidFill>
                  <a:schemeClr val="bg1"/>
                </a:solidFill>
                <a:latin typeface="Helvetica Neue"/>
              </a:rPr>
              <a:t>selling_price</a:t>
            </a:r>
            <a:r>
              <a:rPr lang="en-US" sz="3200" dirty="0" smtClean="0">
                <a:solidFill>
                  <a:schemeClr val="bg1"/>
                </a:solidFill>
                <a:latin typeface="Helvetica Neue"/>
              </a:rPr>
              <a:t>:</a:t>
            </a:r>
            <a:endParaRPr lang="en-US" sz="2000" dirty="0">
              <a:solidFill>
                <a:schemeClr val="bg1"/>
              </a:solidFill>
              <a:latin typeface="Helvetica Neue"/>
            </a:endParaRPr>
          </a:p>
          <a:p>
            <a:endParaRPr lang="en-US" dirty="0" smtClean="0">
              <a:solidFill>
                <a:schemeClr val="bg1"/>
              </a:solidFill>
              <a:latin typeface="Helvetica Neue"/>
            </a:endParaRPr>
          </a:p>
          <a:p>
            <a:endParaRPr lang="en-US" dirty="0">
              <a:solidFill>
                <a:schemeClr val="bg1"/>
              </a:solidFill>
              <a:latin typeface="Helvetica Neue"/>
            </a:endParaRPr>
          </a:p>
          <a:p>
            <a:endParaRPr lang="en-US" dirty="0" smtClean="0">
              <a:solidFill>
                <a:schemeClr val="bg1"/>
              </a:solidFill>
              <a:latin typeface="Helvetica Neue"/>
            </a:endParaRPr>
          </a:p>
          <a:p>
            <a:endParaRPr lang="en-US" dirty="0" smtClean="0">
              <a:solidFill>
                <a:schemeClr val="bg1"/>
              </a:solidFill>
              <a:latin typeface="Helvetica Neue"/>
            </a:endParaRPr>
          </a:p>
          <a:p>
            <a:endParaRPr lang="en-US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2227" y="2648635"/>
            <a:ext cx="53561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"/>
              </a:rPr>
              <a:t>Dealers can sell vehicles at a higher selling price than a general individual. No surprises at all !</a:t>
            </a:r>
          </a:p>
        </p:txBody>
      </p:sp>
    </p:spTree>
    <p:extLst>
      <p:ext uri="{BB962C8B-B14F-4D97-AF65-F5344CB8AC3E}">
        <p14:creationId xmlns:p14="http://schemas.microsoft.com/office/powerpoint/2010/main" val="544779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 txBox="1">
            <a:spLocks/>
          </p:cNvSpPr>
          <p:nvPr/>
        </p:nvSpPr>
        <p:spPr>
          <a:xfrm>
            <a:off x="182665" y="397653"/>
            <a:ext cx="5351360" cy="12501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chemeClr val="bg1"/>
                </a:solidFill>
                <a:latin typeface="Helvetica Neue"/>
              </a:rPr>
              <a:t>2</a:t>
            </a:r>
            <a:r>
              <a:rPr lang="en-US" sz="4800" b="1" dirty="0" smtClean="0">
                <a:solidFill>
                  <a:schemeClr val="bg1"/>
                </a:solidFill>
                <a:latin typeface="Helvetica Neue"/>
              </a:rPr>
              <a:t>.Transmission</a:t>
            </a:r>
            <a:endParaRPr lang="en-US" sz="2400" dirty="0" smtClean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504861"/>
            <a:ext cx="5600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 Neue"/>
              </a:rPr>
              <a:t>Using Count Plot :</a:t>
            </a:r>
          </a:p>
          <a:p>
            <a:endParaRPr lang="en-US" sz="3200" dirty="0">
              <a:solidFill>
                <a:schemeClr val="bg1"/>
              </a:solidFill>
              <a:latin typeface="Helvetica Neue"/>
            </a:endParaRPr>
          </a:p>
          <a:p>
            <a:endParaRPr lang="en-US" sz="3200" dirty="0">
              <a:solidFill>
                <a:schemeClr val="bg1"/>
              </a:solidFill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971550"/>
            <a:ext cx="5419725" cy="5029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2981400"/>
            <a:ext cx="534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"/>
              </a:rPr>
              <a:t>Most of vehicles are Manual transmission.</a:t>
            </a:r>
          </a:p>
        </p:txBody>
      </p:sp>
    </p:spTree>
    <p:extLst>
      <p:ext uri="{BB962C8B-B14F-4D97-AF65-F5344CB8AC3E}">
        <p14:creationId xmlns:p14="http://schemas.microsoft.com/office/powerpoint/2010/main" val="7459882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 txBox="1">
            <a:spLocks/>
          </p:cNvSpPr>
          <p:nvPr/>
        </p:nvSpPr>
        <p:spPr>
          <a:xfrm>
            <a:off x="182665" y="397653"/>
            <a:ext cx="5484710" cy="12501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chemeClr val="bg1"/>
                </a:solidFill>
                <a:latin typeface="Helvetica Neue"/>
              </a:rPr>
              <a:t>2.Transmission</a:t>
            </a:r>
            <a:endParaRPr lang="en-US" sz="24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504861"/>
            <a:ext cx="56007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 Neue"/>
              </a:rPr>
              <a:t>The selling price for manual </a:t>
            </a:r>
            <a:r>
              <a:rPr lang="en-US" sz="3200" dirty="0" smtClean="0">
                <a:solidFill>
                  <a:schemeClr val="bg1"/>
                </a:solidFill>
                <a:latin typeface="Helvetica Neue"/>
              </a:rPr>
              <a:t>VS automatic </a:t>
            </a:r>
            <a:r>
              <a:rPr lang="en-US" sz="3200" dirty="0">
                <a:solidFill>
                  <a:schemeClr val="bg1"/>
                </a:solidFill>
                <a:latin typeface="Helvetica Neue"/>
              </a:rPr>
              <a:t>vehicles:</a:t>
            </a:r>
            <a:endParaRPr lang="en-US" dirty="0" smtClean="0">
              <a:solidFill>
                <a:schemeClr val="bg1"/>
              </a:solidFill>
              <a:latin typeface="Helvetica Neue"/>
            </a:endParaRPr>
          </a:p>
          <a:p>
            <a:endParaRPr lang="en-US" dirty="0">
              <a:solidFill>
                <a:schemeClr val="bg1"/>
              </a:solidFill>
              <a:latin typeface="Helvetica Neue"/>
            </a:endParaRPr>
          </a:p>
          <a:p>
            <a:endParaRPr lang="en-US" dirty="0" smtClean="0">
              <a:solidFill>
                <a:schemeClr val="bg1"/>
              </a:solidFill>
              <a:latin typeface="Helvetica Neue"/>
            </a:endParaRPr>
          </a:p>
          <a:p>
            <a:endParaRPr lang="en-US" dirty="0" smtClean="0">
              <a:solidFill>
                <a:schemeClr val="bg1"/>
              </a:solidFill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6" y="1333500"/>
            <a:ext cx="5753100" cy="4962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2962960"/>
            <a:ext cx="52101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 Neue"/>
              </a:rPr>
              <a:t>automatic vehicles are found to have a large resale value in the market compared to manual transmission.</a:t>
            </a:r>
          </a:p>
        </p:txBody>
      </p:sp>
    </p:spTree>
    <p:extLst>
      <p:ext uri="{BB962C8B-B14F-4D97-AF65-F5344CB8AC3E}">
        <p14:creationId xmlns:p14="http://schemas.microsoft.com/office/powerpoint/2010/main" val="4196231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 txBox="1">
            <a:spLocks/>
          </p:cNvSpPr>
          <p:nvPr/>
        </p:nvSpPr>
        <p:spPr>
          <a:xfrm>
            <a:off x="182665" y="397653"/>
            <a:ext cx="5132285" cy="12501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chemeClr val="bg1"/>
                </a:solidFill>
                <a:latin typeface="Helvetica Neue"/>
              </a:rPr>
              <a:t>3. Fuel Type</a:t>
            </a:r>
            <a:endParaRPr lang="en-US" sz="2400" dirty="0" smtClean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504861"/>
            <a:ext cx="5600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 Neue"/>
              </a:rPr>
              <a:t>Using Count Plot :</a:t>
            </a:r>
          </a:p>
          <a:p>
            <a:endParaRPr lang="en-US" sz="3200" dirty="0">
              <a:solidFill>
                <a:schemeClr val="bg1"/>
              </a:solidFill>
              <a:latin typeface="Helvetica Neue"/>
            </a:endParaRPr>
          </a:p>
          <a:p>
            <a:endParaRPr lang="en-US" sz="3200" dirty="0">
              <a:solidFill>
                <a:schemeClr val="bg1"/>
              </a:solidFill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1504861"/>
            <a:ext cx="6038850" cy="47625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665" y="3074521"/>
            <a:ext cx="5533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"/>
              </a:rPr>
              <a:t>Most of vehicles are using Diesel fuel.</a:t>
            </a:r>
          </a:p>
        </p:txBody>
      </p:sp>
    </p:spTree>
    <p:extLst>
      <p:ext uri="{BB962C8B-B14F-4D97-AF65-F5344CB8AC3E}">
        <p14:creationId xmlns:p14="http://schemas.microsoft.com/office/powerpoint/2010/main" val="41858287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 txBox="1">
            <a:spLocks/>
          </p:cNvSpPr>
          <p:nvPr/>
        </p:nvSpPr>
        <p:spPr>
          <a:xfrm>
            <a:off x="182665" y="397653"/>
            <a:ext cx="5132285" cy="12501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chemeClr val="bg1"/>
                </a:solidFill>
                <a:latin typeface="Helvetica Neue"/>
              </a:rPr>
              <a:t>3. Fuel Type</a:t>
            </a:r>
            <a:endParaRPr lang="en-US" sz="2400" dirty="0" smtClean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504861"/>
            <a:ext cx="56007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elvetica Neue"/>
              </a:rPr>
              <a:t>The selling price based on different types of engine fuel:</a:t>
            </a:r>
          </a:p>
          <a:p>
            <a:endParaRPr lang="en-US" sz="3200" dirty="0" smtClean="0">
              <a:solidFill>
                <a:schemeClr val="bg1"/>
              </a:solidFill>
              <a:latin typeface="Helvetica Neue"/>
            </a:endParaRPr>
          </a:p>
          <a:p>
            <a:endParaRPr lang="en-US" sz="3200" dirty="0">
              <a:solidFill>
                <a:schemeClr val="bg1"/>
              </a:solidFill>
              <a:latin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1504861"/>
            <a:ext cx="5724525" cy="46673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6725" y="3020110"/>
            <a:ext cx="54292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 Neue"/>
              </a:rPr>
              <a:t>Diesel Engine Vehicles are found to have the highest selling price amongst Petrol and CNG engine vehicles</a:t>
            </a:r>
          </a:p>
        </p:txBody>
      </p:sp>
    </p:spTree>
    <p:extLst>
      <p:ext uri="{BB962C8B-B14F-4D97-AF65-F5344CB8AC3E}">
        <p14:creationId xmlns:p14="http://schemas.microsoft.com/office/powerpoint/2010/main" val="1874888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 txBox="1">
            <a:spLocks/>
          </p:cNvSpPr>
          <p:nvPr/>
        </p:nvSpPr>
        <p:spPr>
          <a:xfrm>
            <a:off x="182665" y="397653"/>
            <a:ext cx="5132285" cy="12501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chemeClr val="bg1"/>
                </a:solidFill>
                <a:latin typeface="Helvetica Neue"/>
              </a:rPr>
              <a:t>4. Owner Type</a:t>
            </a:r>
            <a:endParaRPr lang="en-US" sz="2400" dirty="0" smtClean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504861"/>
            <a:ext cx="51149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 Neue"/>
              </a:rPr>
              <a:t>Using Count Plot :</a:t>
            </a:r>
          </a:p>
          <a:p>
            <a:endParaRPr lang="en-US" sz="3200" dirty="0">
              <a:solidFill>
                <a:schemeClr val="bg1"/>
              </a:solidFill>
              <a:latin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560" y="1504861"/>
            <a:ext cx="6678715" cy="46006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7332" y="3040960"/>
            <a:ext cx="47029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 Neue"/>
              </a:rPr>
              <a:t>Most of vehicles owners are first owner.</a:t>
            </a:r>
          </a:p>
        </p:txBody>
      </p:sp>
    </p:spTree>
    <p:extLst>
      <p:ext uri="{BB962C8B-B14F-4D97-AF65-F5344CB8AC3E}">
        <p14:creationId xmlns:p14="http://schemas.microsoft.com/office/powerpoint/2010/main" val="1442402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 txBox="1">
            <a:spLocks/>
          </p:cNvSpPr>
          <p:nvPr/>
        </p:nvSpPr>
        <p:spPr>
          <a:xfrm>
            <a:off x="182665" y="397653"/>
            <a:ext cx="5132285" cy="12501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chemeClr val="bg1"/>
                </a:solidFill>
                <a:latin typeface="Helvetica Neue"/>
              </a:rPr>
              <a:t>4. Owner Type</a:t>
            </a:r>
            <a:endParaRPr lang="en-US" sz="24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504861"/>
            <a:ext cx="49339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 Neue"/>
              </a:rPr>
              <a:t>The selling price based on the type of owner</a:t>
            </a:r>
            <a:r>
              <a:rPr lang="en-US" sz="3200" dirty="0" smtClean="0">
                <a:solidFill>
                  <a:schemeClr val="bg1"/>
                </a:solidFill>
                <a:latin typeface="Helvetica Neue"/>
              </a:rPr>
              <a:t>:</a:t>
            </a:r>
          </a:p>
          <a:p>
            <a:endParaRPr lang="en-US" sz="3200" dirty="0" smtClean="0">
              <a:solidFill>
                <a:schemeClr val="bg1"/>
              </a:solidFill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284" y="1504861"/>
            <a:ext cx="6602515" cy="48102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3229660"/>
            <a:ext cx="48101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 Neue"/>
              </a:rPr>
              <a:t>the vehicles belonging to owner 0 have the highest selling price</a:t>
            </a:r>
          </a:p>
        </p:txBody>
      </p:sp>
    </p:spTree>
    <p:extLst>
      <p:ext uri="{BB962C8B-B14F-4D97-AF65-F5344CB8AC3E}">
        <p14:creationId xmlns:p14="http://schemas.microsoft.com/office/powerpoint/2010/main" val="1036505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F70220-677A-411B-B416-94321A555329}"/>
              </a:ext>
            </a:extLst>
          </p:cNvPr>
          <p:cNvSpPr txBox="1">
            <a:spLocks/>
          </p:cNvSpPr>
          <p:nvPr/>
        </p:nvSpPr>
        <p:spPr>
          <a:xfrm>
            <a:off x="257176" y="1943100"/>
            <a:ext cx="7886700" cy="3362325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Visualizing the relationship between Target </a:t>
            </a:r>
            <a:r>
              <a:rPr lang="en-US" sz="4800" b="1" dirty="0" smtClean="0">
                <a:solidFill>
                  <a:schemeClr val="bg1"/>
                </a:solidFill>
              </a:rPr>
              <a:t>Variable [</a:t>
            </a:r>
            <a:r>
              <a:rPr lang="en-US" sz="4800" b="1" dirty="0">
                <a:solidFill>
                  <a:schemeClr val="bg1"/>
                </a:solidFill>
              </a:rPr>
              <a:t>Selling price] against Numerical Features:</a:t>
            </a:r>
          </a:p>
        </p:txBody>
      </p:sp>
      <p:pic>
        <p:nvPicPr>
          <p:cNvPr id="4" name="Picture Placeholder 21" descr="downtown area at dusk">
            <a:extLst>
              <a:ext uri="{FF2B5EF4-FFF2-40B4-BE49-F238E27FC236}">
                <a16:creationId xmlns="" xmlns:a16="http://schemas.microsoft.com/office/drawing/2014/main" id="{900B31E0-725B-4414-BD86-F34DA1046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0" r="550"/>
          <a:stretch>
            <a:fillRect/>
          </a:stretch>
        </p:blipFill>
        <p:spPr>
          <a:xfrm>
            <a:off x="8382001" y="0"/>
            <a:ext cx="3810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4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 txBox="1">
            <a:spLocks/>
          </p:cNvSpPr>
          <p:nvPr/>
        </p:nvSpPr>
        <p:spPr>
          <a:xfrm>
            <a:off x="182665" y="397653"/>
            <a:ext cx="5132285" cy="12501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chemeClr val="bg1"/>
                </a:solidFill>
                <a:latin typeface="Helvetica Neue"/>
              </a:rPr>
              <a:t>1. </a:t>
            </a:r>
            <a:r>
              <a:rPr lang="en-US" sz="4800" b="1" dirty="0" err="1">
                <a:solidFill>
                  <a:schemeClr val="bg1"/>
                </a:solidFill>
                <a:latin typeface="Helvetica Neue"/>
              </a:rPr>
              <a:t>Kms</a:t>
            </a:r>
            <a:r>
              <a:rPr lang="en-US" sz="4800" b="1" dirty="0">
                <a:solidFill>
                  <a:schemeClr val="bg1"/>
                </a:solidFill>
                <a:latin typeface="Helvetica Neue"/>
              </a:rPr>
              <a:t> Driven</a:t>
            </a:r>
            <a:endParaRPr lang="en-US" sz="24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1667" y="5600611"/>
            <a:ext cx="95306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elvetica Neue"/>
              </a:rPr>
              <a:t>The </a:t>
            </a:r>
            <a:r>
              <a:rPr lang="en-US" sz="3200" dirty="0">
                <a:solidFill>
                  <a:schemeClr val="bg1"/>
                </a:solidFill>
                <a:latin typeface="Helvetica Neue"/>
              </a:rPr>
              <a:t>selling price is found to be higher for vehicles with less </a:t>
            </a:r>
            <a:r>
              <a:rPr lang="en-US" sz="3200" dirty="0" err="1">
                <a:solidFill>
                  <a:schemeClr val="bg1"/>
                </a:solidFill>
                <a:latin typeface="Helvetica Neue"/>
              </a:rPr>
              <a:t>kms</a:t>
            </a:r>
            <a:r>
              <a:rPr lang="en-US" sz="3200" dirty="0">
                <a:solidFill>
                  <a:schemeClr val="bg1"/>
                </a:solidFill>
                <a:latin typeface="Helvetica Neue"/>
              </a:rPr>
              <a:t> covered 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6" y="1228725"/>
            <a:ext cx="89535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120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 txBox="1">
            <a:spLocks/>
          </p:cNvSpPr>
          <p:nvPr/>
        </p:nvSpPr>
        <p:spPr>
          <a:xfrm>
            <a:off x="182665" y="397653"/>
            <a:ext cx="5132285" cy="12501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chemeClr val="bg1"/>
                </a:solidFill>
                <a:latin typeface="Helvetica Neue"/>
              </a:rPr>
              <a:t>2. Car Age</a:t>
            </a:r>
            <a:endParaRPr lang="en-US" sz="24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1667" y="5600611"/>
            <a:ext cx="95306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 Neue"/>
              </a:rPr>
              <a:t>It seems the selling price decreases overall for older/ageing vehicles!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4" y="1314450"/>
            <a:ext cx="8686801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473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F70220-677A-411B-B416-94321A555329}"/>
              </a:ext>
            </a:extLst>
          </p:cNvPr>
          <p:cNvSpPr txBox="1">
            <a:spLocks/>
          </p:cNvSpPr>
          <p:nvPr/>
        </p:nvSpPr>
        <p:spPr>
          <a:xfrm>
            <a:off x="904875" y="2693276"/>
            <a:ext cx="7305675" cy="1669174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About Dataset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4" name="Picture Placeholder 21" descr="downtown area at dusk">
            <a:extLst>
              <a:ext uri="{FF2B5EF4-FFF2-40B4-BE49-F238E27FC236}">
                <a16:creationId xmlns="" xmlns:a16="http://schemas.microsoft.com/office/drawing/2014/main" id="{900B31E0-725B-4414-BD86-F34DA1046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0" r="550"/>
          <a:stretch>
            <a:fillRect/>
          </a:stretch>
        </p:blipFill>
        <p:spPr>
          <a:xfrm>
            <a:off x="9210675" y="0"/>
            <a:ext cx="298132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655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 txBox="1">
            <a:spLocks/>
          </p:cNvSpPr>
          <p:nvPr/>
        </p:nvSpPr>
        <p:spPr>
          <a:xfrm>
            <a:off x="182665" y="397653"/>
            <a:ext cx="5132285" cy="12501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chemeClr val="bg1"/>
                </a:solidFill>
                <a:latin typeface="Helvetica Neue"/>
              </a:rPr>
              <a:t>3. Engine</a:t>
            </a:r>
            <a:endParaRPr lang="en-US" sz="24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1667" y="5600611"/>
            <a:ext cx="95306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 Neue"/>
              </a:rPr>
              <a:t>The selling price is found to be higher with vehicles with higher engine </a:t>
            </a:r>
            <a:r>
              <a:rPr lang="en-US" sz="3200" dirty="0" smtClean="0">
                <a:solidFill>
                  <a:schemeClr val="bg1"/>
                </a:solidFill>
                <a:latin typeface="Helvetica Neue"/>
              </a:rPr>
              <a:t>power!</a:t>
            </a:r>
            <a:endParaRPr lang="en-US" sz="3200" dirty="0">
              <a:solidFill>
                <a:schemeClr val="bg1"/>
              </a:solidFill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67" y="1238251"/>
            <a:ext cx="9216283" cy="41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623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 txBox="1">
            <a:spLocks/>
          </p:cNvSpPr>
          <p:nvPr/>
        </p:nvSpPr>
        <p:spPr>
          <a:xfrm>
            <a:off x="182665" y="397653"/>
            <a:ext cx="5132285" cy="12501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chemeClr val="bg1"/>
                </a:solidFill>
                <a:latin typeface="Helvetica Neue"/>
              </a:rPr>
              <a:t>4. Torque</a:t>
            </a:r>
            <a:endParaRPr lang="en-US" sz="24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1667" y="5600611"/>
            <a:ext cx="95306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 Neue"/>
              </a:rPr>
              <a:t>As the torque of the vehicles increases the selling price also increase!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67" y="1266826"/>
            <a:ext cx="9159133" cy="41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94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 txBox="1">
            <a:spLocks/>
          </p:cNvSpPr>
          <p:nvPr/>
        </p:nvSpPr>
        <p:spPr>
          <a:xfrm>
            <a:off x="182665" y="397653"/>
            <a:ext cx="9723335" cy="12501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Helvetica Neue"/>
              </a:rPr>
              <a:t>Relation between Engine and Torque</a:t>
            </a:r>
            <a:endParaRPr lang="en-US" sz="16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1667" y="5600611"/>
            <a:ext cx="95306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 Neue"/>
              </a:rPr>
              <a:t>It seems that the </a:t>
            </a:r>
            <a:r>
              <a:rPr lang="en-US" sz="3200" dirty="0" smtClean="0">
                <a:solidFill>
                  <a:schemeClr val="bg1"/>
                </a:solidFill>
                <a:latin typeface="Helvetica Neue"/>
              </a:rPr>
              <a:t>correlation </a:t>
            </a:r>
            <a:r>
              <a:rPr lang="en-US" sz="3200" dirty="0">
                <a:solidFill>
                  <a:schemeClr val="bg1"/>
                </a:solidFill>
                <a:latin typeface="Helvetica Neue"/>
              </a:rPr>
              <a:t>between the Torque and the engine is highly positive!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67" y="1228725"/>
            <a:ext cx="9168658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825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 txBox="1">
            <a:spLocks/>
          </p:cNvSpPr>
          <p:nvPr/>
        </p:nvSpPr>
        <p:spPr>
          <a:xfrm>
            <a:off x="182665" y="397653"/>
            <a:ext cx="9723335" cy="12501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Helvetica Neue"/>
              </a:rPr>
              <a:t>Relation between mileage and the engine</a:t>
            </a:r>
            <a:endParaRPr lang="en-US" sz="16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1667" y="5600611"/>
            <a:ext cx="95306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 Neue"/>
              </a:rPr>
              <a:t>As the mileage of the vehicles decreases the engine power increases.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67" y="1314451"/>
            <a:ext cx="8854333" cy="42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686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 txBox="1">
            <a:spLocks/>
          </p:cNvSpPr>
          <p:nvPr/>
        </p:nvSpPr>
        <p:spPr>
          <a:xfrm>
            <a:off x="182665" y="397653"/>
            <a:ext cx="10837760" cy="12501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Helvetica Neue"/>
              </a:rPr>
              <a:t>Top 20 vehicles have the highest selling price</a:t>
            </a:r>
            <a:endParaRPr lang="en-US" sz="1600" dirty="0">
              <a:solidFill>
                <a:schemeClr val="bg1"/>
              </a:solidFill>
              <a:latin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65" y="1185862"/>
            <a:ext cx="11906250" cy="555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791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21" descr="downtown area at dusk">
            <a:extLst>
              <a:ext uri="{FF2B5EF4-FFF2-40B4-BE49-F238E27FC236}">
                <a16:creationId xmlns="" xmlns:a16="http://schemas.microsoft.com/office/drawing/2014/main" id="{900B31E0-725B-4414-BD86-F34DA1046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0" r="550"/>
          <a:stretch>
            <a:fillRect/>
          </a:stretch>
        </p:blipFill>
        <p:spPr>
          <a:xfrm>
            <a:off x="-1" y="4362451"/>
            <a:ext cx="12192001" cy="2495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1" t="-694" r="1191" b="-1146"/>
          <a:stretch/>
        </p:blipFill>
        <p:spPr>
          <a:xfrm>
            <a:off x="2574131" y="324344"/>
            <a:ext cx="3043236" cy="25812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2887885" y="2958511"/>
            <a:ext cx="2684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Alaa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Hussien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3199" y="4374112"/>
            <a:ext cx="5607050" cy="1333502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lvl="0" algn="ctr"/>
            <a:r>
              <a:rPr lang="en-US" sz="4800" b="1" dirty="0">
                <a:solidFill>
                  <a:prstClr val="white"/>
                </a:solidFill>
              </a:rPr>
              <a:t>THANK YOU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18255" y="2946850"/>
            <a:ext cx="2160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Alaa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Ayman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3199" y="162936"/>
            <a:ext cx="2684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TEAM: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9216" r="10527" b="29749"/>
          <a:stretch/>
        </p:blipFill>
        <p:spPr>
          <a:xfrm>
            <a:off x="7632504" y="336005"/>
            <a:ext cx="3043236" cy="26225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71305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21" descr="downtown area at dusk">
            <a:extLst>
              <a:ext uri="{FF2B5EF4-FFF2-40B4-BE49-F238E27FC236}">
                <a16:creationId xmlns="" xmlns:a16="http://schemas.microsoft.com/office/drawing/2014/main" id="{900B31E0-725B-4414-BD86-F34DA1046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0" r="550"/>
          <a:stretch>
            <a:fillRect/>
          </a:stretch>
        </p:blipFill>
        <p:spPr>
          <a:xfrm>
            <a:off x="9734550" y="0"/>
            <a:ext cx="2457450" cy="68579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 txBox="1">
            <a:spLocks/>
          </p:cNvSpPr>
          <p:nvPr/>
        </p:nvSpPr>
        <p:spPr>
          <a:xfrm>
            <a:off x="96939" y="306940"/>
            <a:ext cx="9513785" cy="62441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Helvetica Neue"/>
              </a:rPr>
              <a:t>This dataset contains information about used </a:t>
            </a:r>
            <a:r>
              <a:rPr lang="en-US" sz="2000" dirty="0" smtClean="0">
                <a:solidFill>
                  <a:schemeClr val="bg1"/>
                </a:solidFill>
                <a:latin typeface="Helvetica Neue"/>
              </a:rPr>
              <a:t>cars and their price. It </a:t>
            </a:r>
            <a:r>
              <a:rPr lang="en-US" sz="2000" dirty="0">
                <a:solidFill>
                  <a:schemeClr val="bg1"/>
                </a:solidFill>
                <a:latin typeface="Helvetica Neue"/>
              </a:rPr>
              <a:t>contains </a:t>
            </a:r>
            <a:r>
              <a:rPr lang="en-US" sz="2000" dirty="0" smtClean="0">
                <a:solidFill>
                  <a:schemeClr val="bg1"/>
                </a:solidFill>
                <a:latin typeface="Helvetica Neue"/>
              </a:rPr>
              <a:t>13 columns and 8128 </a:t>
            </a:r>
            <a:r>
              <a:rPr lang="en-US" sz="2000" dirty="0">
                <a:solidFill>
                  <a:schemeClr val="bg1"/>
                </a:solidFill>
                <a:latin typeface="Helvetica Neue"/>
              </a:rPr>
              <a:t>records to various types of used </a:t>
            </a:r>
            <a:r>
              <a:rPr lang="en-US" sz="2000" dirty="0" smtClean="0">
                <a:solidFill>
                  <a:schemeClr val="bg1"/>
                </a:solidFill>
                <a:latin typeface="Helvetica Neue"/>
              </a:rPr>
              <a:t>cars. It can </a:t>
            </a:r>
            <a:r>
              <a:rPr lang="en-US" sz="2000" dirty="0">
                <a:solidFill>
                  <a:schemeClr val="bg1"/>
                </a:solidFill>
                <a:latin typeface="Helvetica Neue"/>
              </a:rPr>
              <a:t>be used for a lot of purposes such as price prediction to exemplify the use of linear regression in Machine Learning. The columns in the given dataset are as follows: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Helvetica Neue"/>
              </a:rPr>
              <a:t>1.name</a:t>
            </a:r>
            <a:r>
              <a:rPr lang="en-US" sz="2000" dirty="0">
                <a:solidFill>
                  <a:schemeClr val="bg1"/>
                </a:solidFill>
                <a:latin typeface="Helvetica Neue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Helvetica Neue"/>
              </a:rPr>
            </a:br>
            <a:r>
              <a:rPr lang="en-US" sz="2000" dirty="0">
                <a:solidFill>
                  <a:schemeClr val="bg1"/>
                </a:solidFill>
                <a:latin typeface="Helvetica Neue"/>
              </a:rPr>
              <a:t>2.year</a:t>
            </a:r>
            <a:br>
              <a:rPr lang="en-US" sz="2000" dirty="0">
                <a:solidFill>
                  <a:schemeClr val="bg1"/>
                </a:solidFill>
                <a:latin typeface="Helvetica Neue"/>
              </a:rPr>
            </a:br>
            <a:r>
              <a:rPr lang="en-US" sz="2000" dirty="0">
                <a:solidFill>
                  <a:schemeClr val="bg1"/>
                </a:solidFill>
                <a:latin typeface="Helvetica Neue"/>
              </a:rPr>
              <a:t>3.selling_price</a:t>
            </a:r>
            <a:br>
              <a:rPr lang="en-US" sz="2000" dirty="0">
                <a:solidFill>
                  <a:schemeClr val="bg1"/>
                </a:solidFill>
                <a:latin typeface="Helvetica Neue"/>
              </a:rPr>
            </a:br>
            <a:r>
              <a:rPr lang="en-US" sz="2000" dirty="0">
                <a:solidFill>
                  <a:schemeClr val="bg1"/>
                </a:solidFill>
                <a:latin typeface="Helvetica Neue"/>
              </a:rPr>
              <a:t>4.km_driven</a:t>
            </a:r>
            <a:br>
              <a:rPr lang="en-US" sz="2000" dirty="0">
                <a:solidFill>
                  <a:schemeClr val="bg1"/>
                </a:solidFill>
                <a:latin typeface="Helvetica Neue"/>
              </a:rPr>
            </a:br>
            <a:r>
              <a:rPr lang="en-US" sz="2000" dirty="0">
                <a:solidFill>
                  <a:schemeClr val="bg1"/>
                </a:solidFill>
                <a:latin typeface="Helvetica Neue"/>
              </a:rPr>
              <a:t>5.fuel</a:t>
            </a:r>
            <a:br>
              <a:rPr lang="en-US" sz="2000" dirty="0">
                <a:solidFill>
                  <a:schemeClr val="bg1"/>
                </a:solidFill>
                <a:latin typeface="Helvetica Neue"/>
              </a:rPr>
            </a:br>
            <a:r>
              <a:rPr lang="en-US" sz="2000" dirty="0">
                <a:solidFill>
                  <a:schemeClr val="bg1"/>
                </a:solidFill>
                <a:latin typeface="Helvetica Neue"/>
              </a:rPr>
              <a:t>6.seller_type</a:t>
            </a:r>
            <a:br>
              <a:rPr lang="en-US" sz="2000" dirty="0">
                <a:solidFill>
                  <a:schemeClr val="bg1"/>
                </a:solidFill>
                <a:latin typeface="Helvetica Neue"/>
              </a:rPr>
            </a:br>
            <a:r>
              <a:rPr lang="en-US" sz="2000" dirty="0">
                <a:solidFill>
                  <a:schemeClr val="bg1"/>
                </a:solidFill>
                <a:latin typeface="Helvetica Neue"/>
              </a:rPr>
              <a:t>7.transmission</a:t>
            </a:r>
            <a:br>
              <a:rPr lang="en-US" sz="2000" dirty="0">
                <a:solidFill>
                  <a:schemeClr val="bg1"/>
                </a:solidFill>
                <a:latin typeface="Helvetica Neue"/>
              </a:rPr>
            </a:br>
            <a:r>
              <a:rPr lang="en-US" sz="2000" dirty="0">
                <a:solidFill>
                  <a:schemeClr val="bg1"/>
                </a:solidFill>
                <a:latin typeface="Helvetica Neue"/>
              </a:rPr>
              <a:t>8.Owner</a:t>
            </a:r>
            <a:br>
              <a:rPr lang="en-US" sz="2000" dirty="0">
                <a:solidFill>
                  <a:schemeClr val="bg1"/>
                </a:solidFill>
                <a:latin typeface="Helvetica Neue"/>
              </a:rPr>
            </a:br>
            <a:r>
              <a:rPr lang="en-US" sz="2000" dirty="0">
                <a:solidFill>
                  <a:schemeClr val="bg1"/>
                </a:solidFill>
                <a:latin typeface="Helvetica Neue"/>
              </a:rPr>
              <a:t>9.mileage</a:t>
            </a:r>
            <a:br>
              <a:rPr lang="en-US" sz="2000" dirty="0">
                <a:solidFill>
                  <a:schemeClr val="bg1"/>
                </a:solidFill>
                <a:latin typeface="Helvetica Neue"/>
              </a:rPr>
            </a:br>
            <a:r>
              <a:rPr lang="en-US" sz="2000" dirty="0">
                <a:solidFill>
                  <a:schemeClr val="bg1"/>
                </a:solidFill>
                <a:latin typeface="Helvetica Neue"/>
              </a:rPr>
              <a:t>10.engine</a:t>
            </a:r>
            <a:br>
              <a:rPr lang="en-US" sz="2000" dirty="0">
                <a:solidFill>
                  <a:schemeClr val="bg1"/>
                </a:solidFill>
                <a:latin typeface="Helvetica Neue"/>
              </a:rPr>
            </a:br>
            <a:r>
              <a:rPr lang="en-US" sz="2000" dirty="0">
                <a:solidFill>
                  <a:schemeClr val="bg1"/>
                </a:solidFill>
                <a:latin typeface="Helvetica Neue"/>
              </a:rPr>
              <a:t>11.max_power</a:t>
            </a:r>
            <a:br>
              <a:rPr lang="en-US" sz="2000" dirty="0">
                <a:solidFill>
                  <a:schemeClr val="bg1"/>
                </a:solidFill>
                <a:latin typeface="Helvetica Neue"/>
              </a:rPr>
            </a:br>
            <a:r>
              <a:rPr lang="en-US" sz="2000" dirty="0">
                <a:solidFill>
                  <a:schemeClr val="bg1"/>
                </a:solidFill>
                <a:latin typeface="Helvetica Neue"/>
              </a:rPr>
              <a:t>12.torque</a:t>
            </a:r>
            <a:br>
              <a:rPr lang="en-US" sz="2000" dirty="0">
                <a:solidFill>
                  <a:schemeClr val="bg1"/>
                </a:solidFill>
                <a:latin typeface="Helvetica Neue"/>
              </a:rPr>
            </a:br>
            <a:r>
              <a:rPr lang="en-US" sz="2000" dirty="0">
                <a:solidFill>
                  <a:schemeClr val="bg1"/>
                </a:solidFill>
                <a:latin typeface="Helvetica Neue"/>
              </a:rPr>
              <a:t>13.seats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 Neue"/>
              </a:rPr>
              <a:t>For more information about this datasets please go </a:t>
            </a:r>
            <a:r>
              <a:rPr lang="en-US" sz="2000" dirty="0" smtClean="0">
                <a:solidFill>
                  <a:schemeClr val="bg1"/>
                </a:solidFill>
                <a:latin typeface="Helvetica Neue"/>
              </a:rPr>
              <a:t>to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Helvetica Neue"/>
              </a:rPr>
              <a:t>        </a:t>
            </a:r>
            <a:r>
              <a:rPr lang="en-US" sz="2000" dirty="0">
                <a:hlinkClick r:id="rId3"/>
              </a:rPr>
              <a:t>Vehicle dataset | </a:t>
            </a:r>
            <a:r>
              <a:rPr lang="en-US" sz="2000" dirty="0" err="1">
                <a:hlinkClick r:id="rId3"/>
              </a:rPr>
              <a:t>Kaggle</a:t>
            </a:r>
            <a:endParaRPr lang="en-US" sz="2000" dirty="0">
              <a:solidFill>
                <a:schemeClr val="bg1"/>
              </a:solidFill>
              <a:latin typeface="Helvetica Neue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36299" y="6252999"/>
            <a:ext cx="306824" cy="2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94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F70220-677A-411B-B416-94321A555329}"/>
              </a:ext>
            </a:extLst>
          </p:cNvPr>
          <p:cNvSpPr txBox="1">
            <a:spLocks/>
          </p:cNvSpPr>
          <p:nvPr/>
        </p:nvSpPr>
        <p:spPr>
          <a:xfrm>
            <a:off x="838200" y="1131176"/>
            <a:ext cx="7305675" cy="1669174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Data Analysis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4" name="Picture Placeholder 21" descr="downtown area at dusk">
            <a:extLst>
              <a:ext uri="{FF2B5EF4-FFF2-40B4-BE49-F238E27FC236}">
                <a16:creationId xmlns="" xmlns:a16="http://schemas.microsoft.com/office/drawing/2014/main" id="{900B31E0-725B-4414-BD86-F34DA1046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0" r="550"/>
          <a:stretch>
            <a:fillRect/>
          </a:stretch>
        </p:blipFill>
        <p:spPr>
          <a:xfrm>
            <a:off x="9210675" y="0"/>
            <a:ext cx="2981325" cy="685799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 txBox="1">
            <a:spLocks/>
          </p:cNvSpPr>
          <p:nvPr/>
        </p:nvSpPr>
        <p:spPr>
          <a:xfrm>
            <a:off x="754166" y="3714750"/>
            <a:ext cx="7684984" cy="239077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Helvetica Neue"/>
              </a:rPr>
              <a:t>This dataset contains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</a:rPr>
              <a:t>1202 </a:t>
            </a:r>
            <a:r>
              <a:rPr lang="en-US" sz="2400" dirty="0">
                <a:solidFill>
                  <a:schemeClr val="bg1"/>
                </a:solidFill>
                <a:latin typeface="Helvetica Neue"/>
              </a:rPr>
              <a:t>duplicated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</a:rPr>
              <a:t>rows, 208 null values,</a:t>
            </a:r>
            <a:r>
              <a:rPr lang="en-US" sz="2400" dirty="0">
                <a:solidFill>
                  <a:schemeClr val="bg1"/>
                </a:solidFill>
                <a:latin typeface="Helvetica Neue"/>
              </a:rPr>
              <a:t> many outliers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</a:rPr>
              <a:t>, and a </a:t>
            </a:r>
            <a:r>
              <a:rPr lang="en-US" sz="2400" dirty="0">
                <a:solidFill>
                  <a:schemeClr val="bg1"/>
                </a:solidFill>
                <a:latin typeface="Helvetica Neue"/>
              </a:rPr>
              <a:t>lot of categorical data and the value of data set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</a:rPr>
              <a:t>is not balanced.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Helvetica Neue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</a:rPr>
              <a:t>So </a:t>
            </a:r>
            <a:r>
              <a:rPr lang="en-US" sz="2400" dirty="0">
                <a:solidFill>
                  <a:schemeClr val="bg1"/>
                </a:solidFill>
                <a:latin typeface="Helvetica Neue"/>
              </a:rPr>
              <a:t>we need to clean it.</a:t>
            </a:r>
          </a:p>
        </p:txBody>
      </p:sp>
    </p:spTree>
    <p:extLst>
      <p:ext uri="{BB962C8B-B14F-4D97-AF65-F5344CB8AC3E}">
        <p14:creationId xmlns:p14="http://schemas.microsoft.com/office/powerpoint/2010/main" val="31325581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F70220-677A-411B-B416-94321A555329}"/>
              </a:ext>
            </a:extLst>
          </p:cNvPr>
          <p:cNvSpPr txBox="1">
            <a:spLocks/>
          </p:cNvSpPr>
          <p:nvPr/>
        </p:nvSpPr>
        <p:spPr>
          <a:xfrm>
            <a:off x="847725" y="626351"/>
            <a:ext cx="7305675" cy="1669174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Data Preprocessing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4" name="Picture Placeholder 21" descr="downtown area at dusk">
            <a:extLst>
              <a:ext uri="{FF2B5EF4-FFF2-40B4-BE49-F238E27FC236}">
                <a16:creationId xmlns="" xmlns:a16="http://schemas.microsoft.com/office/drawing/2014/main" id="{900B31E0-725B-4414-BD86-F34DA1046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0" r="550"/>
          <a:stretch>
            <a:fillRect/>
          </a:stretch>
        </p:blipFill>
        <p:spPr>
          <a:xfrm>
            <a:off x="9210675" y="0"/>
            <a:ext cx="2981325" cy="685799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 txBox="1">
            <a:spLocks/>
          </p:cNvSpPr>
          <p:nvPr/>
        </p:nvSpPr>
        <p:spPr>
          <a:xfrm>
            <a:off x="658070" y="2600325"/>
            <a:ext cx="7684984" cy="35147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3200" b="1" u="sng" dirty="0">
                <a:solidFill>
                  <a:schemeClr val="bg1"/>
                </a:solidFill>
                <a:latin typeface="Helvetica Neue"/>
              </a:rPr>
              <a:t>1. Feature </a:t>
            </a:r>
            <a:r>
              <a:rPr lang="en-US" sz="3200" b="1" u="sng" dirty="0" smtClean="0">
                <a:solidFill>
                  <a:schemeClr val="bg1"/>
                </a:solidFill>
                <a:latin typeface="Helvetica Neue"/>
              </a:rPr>
              <a:t>Transformation</a:t>
            </a:r>
            <a:r>
              <a:rPr lang="en-US" sz="3200" b="1" dirty="0" smtClean="0">
                <a:solidFill>
                  <a:schemeClr val="bg1"/>
                </a:solidFill>
                <a:latin typeface="Helvetica Neue"/>
              </a:rPr>
              <a:t>:</a:t>
            </a:r>
            <a:endParaRPr lang="en-US" sz="2000" b="1" dirty="0" smtClean="0">
              <a:solidFill>
                <a:schemeClr val="bg1"/>
              </a:solidFill>
              <a:latin typeface="Helvetica Neue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Helvetica Neue"/>
              </a:rPr>
              <a:t>We </a:t>
            </a:r>
            <a:r>
              <a:rPr lang="en-US" sz="2400" dirty="0">
                <a:solidFill>
                  <a:schemeClr val="bg1"/>
                </a:solidFill>
                <a:latin typeface="Helvetica Neue"/>
              </a:rPr>
              <a:t>handle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</a:rPr>
              <a:t>the duplicated rows </a:t>
            </a:r>
            <a:r>
              <a:rPr lang="en-US" sz="2400" dirty="0">
                <a:solidFill>
                  <a:schemeClr val="bg1"/>
                </a:solidFill>
                <a:latin typeface="Helvetica Neue"/>
              </a:rPr>
              <a:t>by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</a:rPr>
              <a:t>dropping them.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Helvetica Neue"/>
              </a:rPr>
              <a:t>For the 209 missing values we found that all these nulls was in the same rows so we drop them.</a:t>
            </a:r>
            <a:endParaRPr lang="en-US" sz="2400" dirty="0">
              <a:solidFill>
                <a:schemeClr val="bg1"/>
              </a:solidFill>
              <a:latin typeface="Helvetica Neue"/>
            </a:endParaRPr>
          </a:p>
          <a:p>
            <a:r>
              <a:rPr lang="en-US" sz="2400" dirty="0">
                <a:solidFill>
                  <a:schemeClr val="bg1"/>
                </a:solidFill>
                <a:latin typeface="Helvetica Neue"/>
              </a:rPr>
              <a:t>We deal with categorical data by 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</a:rPr>
              <a:t>creating dummies for them to transform </a:t>
            </a:r>
            <a:r>
              <a:rPr lang="en-US" sz="2400" dirty="0">
                <a:solidFill>
                  <a:schemeClr val="bg1"/>
                </a:solidFill>
                <a:latin typeface="Helvetica Neue"/>
              </a:rPr>
              <a:t>them to zeros and ones.</a:t>
            </a:r>
          </a:p>
        </p:txBody>
      </p:sp>
    </p:spTree>
    <p:extLst>
      <p:ext uri="{BB962C8B-B14F-4D97-AF65-F5344CB8AC3E}">
        <p14:creationId xmlns:p14="http://schemas.microsoft.com/office/powerpoint/2010/main" val="219089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F70220-677A-411B-B416-94321A555329}"/>
              </a:ext>
            </a:extLst>
          </p:cNvPr>
          <p:cNvSpPr txBox="1">
            <a:spLocks/>
          </p:cNvSpPr>
          <p:nvPr/>
        </p:nvSpPr>
        <p:spPr>
          <a:xfrm>
            <a:off x="847725" y="626351"/>
            <a:ext cx="7305675" cy="1669174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Data Preprocessing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4" name="Picture Placeholder 21" descr="downtown area at dusk">
            <a:extLst>
              <a:ext uri="{FF2B5EF4-FFF2-40B4-BE49-F238E27FC236}">
                <a16:creationId xmlns="" xmlns:a16="http://schemas.microsoft.com/office/drawing/2014/main" id="{900B31E0-725B-4414-BD86-F34DA1046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0" r="550"/>
          <a:stretch>
            <a:fillRect/>
          </a:stretch>
        </p:blipFill>
        <p:spPr>
          <a:xfrm>
            <a:off x="9210675" y="0"/>
            <a:ext cx="2981325" cy="685799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 txBox="1">
            <a:spLocks/>
          </p:cNvSpPr>
          <p:nvPr/>
        </p:nvSpPr>
        <p:spPr>
          <a:xfrm>
            <a:off x="658070" y="2600325"/>
            <a:ext cx="7684984" cy="35147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sz="3200" b="1" u="sng" dirty="0" smtClean="0">
                <a:solidFill>
                  <a:schemeClr val="bg1"/>
                </a:solidFill>
                <a:latin typeface="Helvetica Neue"/>
              </a:rPr>
              <a:t>2. Feature </a:t>
            </a:r>
            <a:r>
              <a:rPr lang="en-US" sz="3200" b="1" u="sng" dirty="0">
                <a:solidFill>
                  <a:schemeClr val="bg1"/>
                </a:solidFill>
                <a:latin typeface="Helvetica Neue"/>
              </a:rPr>
              <a:t>engineering </a:t>
            </a:r>
            <a:r>
              <a:rPr lang="en-US" sz="3200" b="1" u="sng" dirty="0" smtClean="0">
                <a:solidFill>
                  <a:schemeClr val="bg1"/>
                </a:solidFill>
                <a:latin typeface="Helvetica Neue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Helvetica Neue"/>
              </a:rPr>
              <a:t>We convert the ‘year’ column to ‘</a:t>
            </a:r>
            <a:r>
              <a:rPr lang="en-US" sz="3200" dirty="0" err="1" smtClean="0">
                <a:solidFill>
                  <a:schemeClr val="bg1"/>
                </a:solidFill>
                <a:latin typeface="Helvetica Neue"/>
              </a:rPr>
              <a:t>car_age</a:t>
            </a:r>
            <a:r>
              <a:rPr lang="en-US" sz="3200" dirty="0" smtClean="0">
                <a:solidFill>
                  <a:schemeClr val="bg1"/>
                </a:solidFill>
                <a:latin typeface="Helvetica Neue"/>
              </a:rPr>
              <a:t>’ by subtracting it from the current year.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  <a:latin typeface="Helvetica Neue"/>
              </a:rPr>
              <a:t>We turn </a:t>
            </a:r>
            <a:r>
              <a:rPr lang="en-US" sz="3200" dirty="0">
                <a:solidFill>
                  <a:schemeClr val="bg1"/>
                </a:solidFill>
                <a:latin typeface="Helvetica Neue"/>
              </a:rPr>
              <a:t>column of [mileage, engine, torque and </a:t>
            </a:r>
            <a:r>
              <a:rPr lang="en-US" sz="3200" dirty="0" err="1">
                <a:solidFill>
                  <a:schemeClr val="bg1"/>
                </a:solidFill>
                <a:latin typeface="Helvetica Neue"/>
              </a:rPr>
              <a:t>max_power</a:t>
            </a:r>
            <a:r>
              <a:rPr lang="en-US" sz="3200" dirty="0">
                <a:solidFill>
                  <a:schemeClr val="bg1"/>
                </a:solidFill>
                <a:latin typeface="Helvetica Neue"/>
              </a:rPr>
              <a:t>] from string data type to float data type.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3200" dirty="0" smtClean="0">
              <a:solidFill>
                <a:schemeClr val="bg1"/>
              </a:solidFill>
              <a:latin typeface="Helvetica Neue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3200" dirty="0">
              <a:solidFill>
                <a:schemeClr val="bg1"/>
              </a:solidFill>
              <a:latin typeface="Helvetica Neue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3200" b="1" u="sng" dirty="0" smtClean="0">
              <a:solidFill>
                <a:schemeClr val="bg1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377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F70220-677A-411B-B416-94321A555329}"/>
              </a:ext>
            </a:extLst>
          </p:cNvPr>
          <p:cNvSpPr txBox="1">
            <a:spLocks/>
          </p:cNvSpPr>
          <p:nvPr/>
        </p:nvSpPr>
        <p:spPr>
          <a:xfrm>
            <a:off x="838200" y="1131176"/>
            <a:ext cx="7305675" cy="1669174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bg1"/>
                </a:solidFill>
              </a:rPr>
              <a:t>Feature scaling</a:t>
            </a:r>
          </a:p>
        </p:txBody>
      </p:sp>
      <p:pic>
        <p:nvPicPr>
          <p:cNvPr id="4" name="Picture Placeholder 21" descr="downtown area at dusk">
            <a:extLst>
              <a:ext uri="{FF2B5EF4-FFF2-40B4-BE49-F238E27FC236}">
                <a16:creationId xmlns="" xmlns:a16="http://schemas.microsoft.com/office/drawing/2014/main" id="{900B31E0-725B-4414-BD86-F34DA1046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0" r="550"/>
          <a:stretch>
            <a:fillRect/>
          </a:stretch>
        </p:blipFill>
        <p:spPr>
          <a:xfrm>
            <a:off x="9210675" y="0"/>
            <a:ext cx="2981325" cy="685799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 txBox="1">
            <a:spLocks/>
          </p:cNvSpPr>
          <p:nvPr/>
        </p:nvSpPr>
        <p:spPr>
          <a:xfrm>
            <a:off x="754166" y="3714750"/>
            <a:ext cx="7684984" cy="239077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Helvetica Neue"/>
              </a:rPr>
              <a:t>We scaled the data </a:t>
            </a:r>
            <a:r>
              <a:rPr lang="en-US" sz="2400" dirty="0">
                <a:solidFill>
                  <a:schemeClr val="bg1"/>
                </a:solidFill>
                <a:latin typeface="Helvetica Neue"/>
              </a:rPr>
              <a:t>by using </a:t>
            </a:r>
            <a:r>
              <a:rPr lang="en-US" sz="2400" dirty="0" err="1" smtClean="0">
                <a:solidFill>
                  <a:schemeClr val="bg1"/>
                </a:solidFill>
                <a:latin typeface="Helvetica Neue"/>
              </a:rPr>
              <a:t>MinMaxScaler</a:t>
            </a:r>
            <a:r>
              <a:rPr lang="en-US" sz="2400" dirty="0" smtClean="0">
                <a:solidFill>
                  <a:schemeClr val="bg1"/>
                </a:solidFill>
                <a:latin typeface="Helvetica Neue"/>
              </a:rPr>
              <a:t> to convert it to the range from 0 to 1 </a:t>
            </a:r>
            <a:endParaRPr lang="en-US" sz="2400" dirty="0">
              <a:solidFill>
                <a:schemeClr val="bg1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516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F70220-677A-411B-B416-94321A555329}"/>
              </a:ext>
            </a:extLst>
          </p:cNvPr>
          <p:cNvSpPr txBox="1">
            <a:spLocks/>
          </p:cNvSpPr>
          <p:nvPr/>
        </p:nvSpPr>
        <p:spPr>
          <a:xfrm>
            <a:off x="714375" y="3426700"/>
            <a:ext cx="7305675" cy="1669174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bg1"/>
                </a:solidFill>
              </a:rPr>
              <a:t>EDA and Visualization</a:t>
            </a:r>
          </a:p>
        </p:txBody>
      </p:sp>
      <p:pic>
        <p:nvPicPr>
          <p:cNvPr id="4" name="Picture Placeholder 21" descr="downtown area at dusk">
            <a:extLst>
              <a:ext uri="{FF2B5EF4-FFF2-40B4-BE49-F238E27FC236}">
                <a16:creationId xmlns="" xmlns:a16="http://schemas.microsoft.com/office/drawing/2014/main" id="{900B31E0-725B-4414-BD86-F34DA1046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0" r="550"/>
          <a:stretch>
            <a:fillRect/>
          </a:stretch>
        </p:blipFill>
        <p:spPr>
          <a:xfrm>
            <a:off x="8382001" y="0"/>
            <a:ext cx="3810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6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 txBox="1">
            <a:spLocks/>
          </p:cNvSpPr>
          <p:nvPr/>
        </p:nvSpPr>
        <p:spPr>
          <a:xfrm>
            <a:off x="182665" y="397653"/>
            <a:ext cx="5132285" cy="12501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chemeClr val="bg1"/>
                </a:solidFill>
                <a:latin typeface="Helvetica Neue"/>
              </a:rPr>
              <a:t>1. Seller </a:t>
            </a:r>
            <a:r>
              <a:rPr lang="en-US" sz="4800" b="1" dirty="0" smtClean="0">
                <a:solidFill>
                  <a:schemeClr val="bg1"/>
                </a:solidFill>
                <a:latin typeface="Helvetica Neue"/>
              </a:rPr>
              <a:t>Type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>
              <a:solidFill>
                <a:schemeClr val="bg1"/>
              </a:solidFill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1485899"/>
            <a:ext cx="6038850" cy="5095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3373" y="1674674"/>
            <a:ext cx="5124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Helvetica Neue"/>
              </a:rPr>
              <a:t>Using Count Plot :</a:t>
            </a:r>
          </a:p>
          <a:p>
            <a:endParaRPr lang="en-US" sz="3600" dirty="0" smtClean="0">
              <a:solidFill>
                <a:schemeClr val="bg1"/>
              </a:solidFill>
              <a:latin typeface="Helvetica Neue"/>
            </a:endParaRPr>
          </a:p>
          <a:p>
            <a:endParaRPr lang="en-US" sz="36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6223" y="3064340"/>
            <a:ext cx="46635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"/>
              </a:rPr>
              <a:t>We found that most of the sellers are individual </a:t>
            </a:r>
          </a:p>
        </p:txBody>
      </p:sp>
    </p:spTree>
    <p:extLst>
      <p:ext uri="{BB962C8B-B14F-4D97-AF65-F5344CB8AC3E}">
        <p14:creationId xmlns:p14="http://schemas.microsoft.com/office/powerpoint/2010/main" val="1356167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5417</TotalTime>
  <Words>542</Words>
  <Application>Microsoft Office PowerPoint</Application>
  <PresentationFormat>Widescreen</PresentationFormat>
  <Paragraphs>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Helvetica Neue</vt:lpstr>
      <vt:lpstr>Wingdings</vt:lpstr>
      <vt:lpstr>Wingdings 2</vt:lpstr>
      <vt:lpstr>Office Theme</vt:lpstr>
      <vt:lpstr>Used Cars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40</cp:revision>
  <dcterms:created xsi:type="dcterms:W3CDTF">2022-03-04T22:34:28Z</dcterms:created>
  <dcterms:modified xsi:type="dcterms:W3CDTF">2022-04-16T05:51:05Z</dcterms:modified>
</cp:coreProperties>
</file>