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A38B-EB62-4532-9EEC-EDF650050BD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041B3-EBA8-4116-86D0-2C5D34E7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41B3-EBA8-4116-86D0-2C5D34E7C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41B3-EBA8-4116-86D0-2C5D34E7C2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r>
              <a:rPr lang="en-US" baseline="0" dirty="0" smtClean="0"/>
              <a:t> ? : https://astexplorer.net/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41B3-EBA8-4116-86D0-2C5D34E7C2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1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2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9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9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6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2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5"/>
            <a:ext cx="6479363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2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B060630-685C-42C5-8861-660A44D20E0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9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63ED4A-3335-4B4F-B137-EB1477A5C8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to/lydiahallie/javascript-visualized-hoisting-478h" TargetMode="External"/><Relationship Id="rId3" Type="http://schemas.openxmlformats.org/officeDocument/2006/relationships/hyperlink" Target="https://www.youtube.com/watch?v=ZvbzSrg0afE&amp;list=PLlasXeu85E9cQ32gLCvAvr9vNaUccPVNP&amp;index=3" TargetMode="External"/><Relationship Id="rId7" Type="http://schemas.openxmlformats.org/officeDocument/2006/relationships/hyperlink" Target="https://dev.to/lydiahallie/javascript-visualized-scope-chain-13pd" TargetMode="External"/><Relationship Id="rId2" Type="http://schemas.openxmlformats.org/officeDocument/2006/relationships/hyperlink" Target="https://www.youtube.com/watch?v=iLWTnMzWtj4&amp;list=PLlasXeu85E9cQ32gLCvAvr9vNaUccPVNP&amp;index=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to/lydiahallie/javascript-visualized-the-javascript-engine-4cdf" TargetMode="External"/><Relationship Id="rId5" Type="http://schemas.openxmlformats.org/officeDocument/2006/relationships/hyperlink" Target="https://www.youtube.com/watch?v=Fnlnw8uY6jo&amp;list=PLlasXeu85E9cQ32gLCvAvr9vNaUccPVNP&amp;index=4" TargetMode="External"/><Relationship Id="rId4" Type="http://schemas.openxmlformats.org/officeDocument/2006/relationships/hyperlink" Target="https://www.youtube.com/watch?v=uH-tVP8MUs8&amp;list=PLlasXeu85E9cQ32gLCvAvr9vNaUccPVNP&amp;index=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amchora.space/what-exactly-just-in-time-jit-compilation-is-in-java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543800" cy="21526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How </a:t>
            </a:r>
            <a:r>
              <a:rPr lang="en-US" dirty="0" err="1" smtClean="0">
                <a:solidFill>
                  <a:srgbClr val="92D050"/>
                </a:solidFill>
              </a:rPr>
              <a:t>js</a:t>
            </a:r>
            <a:r>
              <a:rPr lang="en-US" dirty="0" smtClean="0">
                <a:solidFill>
                  <a:srgbClr val="92D050"/>
                </a:solidFill>
              </a:rPr>
              <a:t> works behind the scene 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9144000" cy="3581400"/>
          </a:xfrm>
        </p:spPr>
        <p:txBody>
          <a:bodyPr>
            <a:normAutofit fontScale="40000" lnSpcReduction="2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5500" dirty="0" smtClean="0"/>
              <a:t>How browsers understand the code (</a:t>
            </a:r>
            <a:r>
              <a:rPr lang="en-US" sz="5500" dirty="0" err="1" smtClean="0"/>
              <a:t>Js</a:t>
            </a:r>
            <a:r>
              <a:rPr lang="en-US" sz="5500" dirty="0" smtClean="0"/>
              <a:t> engines).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5500" dirty="0" smtClean="0"/>
              <a:t>Stack </a:t>
            </a:r>
            <a:r>
              <a:rPr lang="en-US" sz="5500" dirty="0" err="1" smtClean="0"/>
              <a:t>Vs</a:t>
            </a:r>
            <a:r>
              <a:rPr lang="en-US" sz="5500" dirty="0" smtClean="0"/>
              <a:t> Heap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5500" dirty="0" smtClean="0">
                <a:solidFill>
                  <a:schemeClr val="tx1"/>
                </a:solidFill>
              </a:rPr>
              <a:t>Compilation  </a:t>
            </a:r>
            <a:r>
              <a:rPr lang="en-US" sz="5500" dirty="0" err="1" smtClean="0">
                <a:solidFill>
                  <a:schemeClr val="tx1"/>
                </a:solidFill>
              </a:rPr>
              <a:t>Vs</a:t>
            </a:r>
            <a:r>
              <a:rPr lang="en-US" sz="5500" dirty="0" smtClean="0">
                <a:solidFill>
                  <a:schemeClr val="tx1"/>
                </a:solidFill>
              </a:rPr>
              <a:t>  Interpretation  </a:t>
            </a:r>
            <a:r>
              <a:rPr lang="en-US" sz="5500" dirty="0" err="1" smtClean="0">
                <a:solidFill>
                  <a:schemeClr val="tx1"/>
                </a:solidFill>
              </a:rPr>
              <a:t>Vs</a:t>
            </a:r>
            <a:r>
              <a:rPr lang="en-US" sz="5500" dirty="0" smtClean="0">
                <a:solidFill>
                  <a:schemeClr val="tx1"/>
                </a:solidFill>
              </a:rPr>
              <a:t>  JIT Compilation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5500" dirty="0" smtClean="0"/>
              <a:t>The whole process to convert code to 0’s and 1’s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5500" dirty="0" smtClean="0"/>
              <a:t>Parser ?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5500" dirty="0" smtClean="0"/>
              <a:t>AST ?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5500" dirty="0" smtClean="0"/>
              <a:t> </a:t>
            </a:r>
            <a:r>
              <a:rPr lang="en-US" sz="5500" dirty="0" err="1" smtClean="0"/>
              <a:t>Js</a:t>
            </a:r>
            <a:r>
              <a:rPr lang="en-US" sz="5500" dirty="0" smtClean="0"/>
              <a:t> Runtime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5500" dirty="0" smtClean="0">
                <a:solidFill>
                  <a:schemeClr val="tx1"/>
                </a:solidFill>
              </a:rPr>
              <a:t>Engine + Web APIs + </a:t>
            </a:r>
            <a:r>
              <a:rPr lang="en-US" sz="5500" dirty="0" err="1" smtClean="0">
                <a:solidFill>
                  <a:schemeClr val="tx1"/>
                </a:solidFill>
              </a:rPr>
              <a:t>CallbackQueue</a:t>
            </a:r>
            <a:endParaRPr lang="en-US" sz="55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5500" dirty="0" smtClean="0"/>
              <a:t>Execution context and </a:t>
            </a:r>
            <a:r>
              <a:rPr lang="en-US" sz="5500" dirty="0" err="1" smtClean="0"/>
              <a:t>callstack</a:t>
            </a:r>
            <a:endParaRPr lang="en-US" sz="55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5500" dirty="0" smtClean="0">
                <a:solidFill>
                  <a:schemeClr val="tx1"/>
                </a:solidFill>
              </a:rPr>
              <a:t>Scope and Scope chain</a:t>
            </a:r>
          </a:p>
        </p:txBody>
      </p:sp>
    </p:spTree>
    <p:extLst>
      <p:ext uri="{BB962C8B-B14F-4D97-AF65-F5344CB8AC3E}">
        <p14:creationId xmlns:p14="http://schemas.microsoft.com/office/powerpoint/2010/main" val="19452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" y="1143000"/>
            <a:ext cx="632460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Three types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Global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Function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Block Scope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6035040" cy="902208"/>
          </a:xfrm>
        </p:spPr>
        <p:txBody>
          <a:bodyPr/>
          <a:lstStyle/>
          <a:p>
            <a:r>
              <a:rPr lang="en-US" sz="3200" dirty="0" smtClean="0"/>
              <a:t>Types of Scopes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948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19" y="2343056"/>
            <a:ext cx="5551381" cy="253374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9144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Global Scope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2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3600"/>
            <a:ext cx="5315133" cy="241942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543800" cy="685800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Function Scope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781800" cy="26451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533400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Block Scope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5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Scoping asks the question “Where do variables live?” or “Where can we access a certain variable, and where not</a:t>
            </a:r>
            <a:r>
              <a:rPr lang="en-US" dirty="0" smtClean="0"/>
              <a:t>?”</a:t>
            </a:r>
          </a:p>
          <a:p>
            <a:pPr marL="1828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There are 3 types of scope in JavaScript: the global scope, scopes defined by functions, and scopes defined by </a:t>
            </a:r>
            <a:r>
              <a:rPr lang="en-US" dirty="0" smtClean="0"/>
              <a:t>blocks</a:t>
            </a:r>
          </a:p>
          <a:p>
            <a:pPr marL="1828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Only let and </a:t>
            </a:r>
            <a:r>
              <a:rPr lang="en-US" dirty="0" err="1"/>
              <a:t>const</a:t>
            </a:r>
            <a:r>
              <a:rPr lang="en-US" dirty="0"/>
              <a:t> variables are block-scoped. Variables declared with </a:t>
            </a:r>
            <a:r>
              <a:rPr lang="en-US" dirty="0" err="1"/>
              <a:t>var</a:t>
            </a:r>
            <a:r>
              <a:rPr lang="en-US" dirty="0"/>
              <a:t> end up in the closest function </a:t>
            </a:r>
            <a:r>
              <a:rPr lang="en-US" dirty="0" smtClean="0"/>
              <a:t>scope</a:t>
            </a:r>
          </a:p>
          <a:p>
            <a:pPr marL="1828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Every scope always has access to all the variables from all its outer scopes. This is the scope </a:t>
            </a:r>
            <a:r>
              <a:rPr lang="en-US" dirty="0" smtClean="0"/>
              <a:t>chain</a:t>
            </a:r>
          </a:p>
          <a:p>
            <a:pPr marL="1828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When a variable is not in the current scope, the engine looks up in the scope chain until it finds the variable it’s looking for. This is called variable </a:t>
            </a:r>
            <a:r>
              <a:rPr lang="en-US" dirty="0" smtClean="0"/>
              <a:t>lookup</a:t>
            </a:r>
          </a:p>
          <a:p>
            <a:pPr marL="1828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The scope chain is a one-way street: a scope will never, ever have access to the variables of an inner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7543800" cy="685800"/>
          </a:xfrm>
        </p:spPr>
        <p:txBody>
          <a:bodyPr/>
          <a:lstStyle/>
          <a:p>
            <a:r>
              <a:rPr lang="en-US" sz="3200" dirty="0" smtClean="0"/>
              <a:t>SUMMARY </a:t>
            </a:r>
            <a:r>
              <a:rPr lang="en-US" sz="3200" dirty="0" smtClean="0">
                <a:sym typeface="Wingdings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115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43800" cy="685800"/>
          </a:xfrm>
        </p:spPr>
        <p:txBody>
          <a:bodyPr/>
          <a:lstStyle/>
          <a:p>
            <a:r>
              <a:rPr lang="en-US" sz="3200" dirty="0" smtClean="0"/>
              <a:t>Hoisting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65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7467600" cy="472440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Watch these videos 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How JavaScript Code is executed?</a:t>
            </a:r>
            <a:r>
              <a:rPr lang="en-US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Execution Context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Scope Chain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Hoisting </a:t>
            </a:r>
            <a:r>
              <a:rPr lang="en-US" dirty="0" smtClean="0"/>
              <a:t>   You will demonstrate this topic to me 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  <a:p>
            <a:pPr marL="18288" indent="0">
              <a:buNone/>
            </a:pPr>
            <a:r>
              <a:rPr lang="en-US" dirty="0" smtClean="0"/>
              <a:t>Read those articles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JavaScript Engine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hlinkClick r:id="rId7"/>
              </a:rPr>
              <a:t>Scope Chain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hlinkClick r:id="rId8"/>
              </a:rPr>
              <a:t>Hoisting</a:t>
            </a:r>
            <a:endParaRPr lang="en-US" dirty="0"/>
          </a:p>
          <a:p>
            <a:pPr marL="384048" lvl="1" indent="0">
              <a:buNone/>
            </a:pPr>
            <a:endParaRPr lang="en-US" dirty="0"/>
          </a:p>
          <a:p>
            <a:pPr marL="384048" lvl="1" indent="0">
              <a:buNone/>
            </a:pPr>
            <a:endParaRPr lang="en-US" dirty="0" smtClean="0"/>
          </a:p>
          <a:p>
            <a:pPr marL="384048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7543800" cy="685800"/>
          </a:xfrm>
        </p:spPr>
        <p:txBody>
          <a:bodyPr/>
          <a:lstStyle/>
          <a:p>
            <a:r>
              <a:rPr lang="en-US" sz="3200" dirty="0" smtClean="0"/>
              <a:t>Resources and Tasks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304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47700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7543800" cy="1981200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92D050"/>
                </a:solidFill>
              </a:rPr>
              <a:t>Js</a:t>
            </a:r>
            <a:r>
              <a:rPr lang="en-US" sz="3600" dirty="0" smtClean="0">
                <a:solidFill>
                  <a:srgbClr val="92D050"/>
                </a:solidFill>
              </a:rPr>
              <a:t> Engine : heap + stack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>- what’s inside heap and stack 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250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1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/>
              <a:t>Read this 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JIT Compilation</a:t>
            </a:r>
            <a:endParaRPr lang="en-US" dirty="0" smtClean="0">
              <a:solidFill>
                <a:srgbClr val="FF0000"/>
              </a:solidFill>
            </a:endParaRPr>
          </a:p>
          <a:p>
            <a:pPr marL="1828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543800" cy="1066800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Compilation </a:t>
            </a:r>
            <a:r>
              <a:rPr lang="en-US" sz="3200" dirty="0" err="1" smtClean="0">
                <a:solidFill>
                  <a:srgbClr val="92D050"/>
                </a:solidFill>
              </a:rPr>
              <a:t>Vs</a:t>
            </a:r>
            <a:r>
              <a:rPr lang="en-US" sz="3200" dirty="0" smtClean="0">
                <a:solidFill>
                  <a:srgbClr val="92D050"/>
                </a:solidFill>
              </a:rPr>
              <a:t> interpretation </a:t>
            </a:r>
            <a:r>
              <a:rPr lang="en-US" sz="3200" dirty="0" err="1" smtClean="0">
                <a:solidFill>
                  <a:srgbClr val="92D050"/>
                </a:solidFill>
              </a:rPr>
              <a:t>Vs</a:t>
            </a:r>
            <a:r>
              <a:rPr lang="en-US" sz="3200" dirty="0" smtClean="0">
                <a:solidFill>
                  <a:srgbClr val="92D050"/>
                </a:solidFill>
              </a:rPr>
              <a:t>  JIT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1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77240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9144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Code 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 0’s and 1’s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0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76200"/>
            <a:ext cx="9153144" cy="609600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	Execution context and </a:t>
            </a:r>
            <a:r>
              <a:rPr lang="en-US" sz="3200" dirty="0" err="1" smtClean="0">
                <a:solidFill>
                  <a:srgbClr val="92D050"/>
                </a:solidFill>
              </a:rPr>
              <a:t>Callstack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Everything in </a:t>
            </a:r>
            <a:r>
              <a:rPr lang="en-US" sz="2400" dirty="0" err="1" smtClean="0"/>
              <a:t>js</a:t>
            </a:r>
            <a:r>
              <a:rPr lang="en-US" sz="2400" dirty="0" smtClean="0"/>
              <a:t> happens in execution context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EC contains the following :</a:t>
            </a:r>
          </a:p>
          <a:p>
            <a:pPr lvl="3">
              <a:buFont typeface="Arial" pitchFamily="34" charset="0"/>
              <a:buChar char="•"/>
            </a:pPr>
            <a:r>
              <a:rPr lang="en-US" sz="2000" dirty="0"/>
              <a:t>Variable </a:t>
            </a:r>
            <a:r>
              <a:rPr lang="en-US" sz="2000" dirty="0" smtClean="0"/>
              <a:t>environment</a:t>
            </a:r>
          </a:p>
          <a:p>
            <a:pPr lvl="3">
              <a:buFont typeface="Arial" pitchFamily="34" charset="0"/>
              <a:buChar char="•"/>
            </a:pPr>
            <a:r>
              <a:rPr lang="en-US" sz="2000" dirty="0" smtClean="0"/>
              <a:t>Scope chain</a:t>
            </a:r>
          </a:p>
          <a:p>
            <a:pPr lvl="3">
              <a:buFont typeface="Arial" pitchFamily="34" charset="0"/>
              <a:buChar char="•"/>
            </a:pPr>
            <a:r>
              <a:rPr lang="en-US" sz="2000" dirty="0" smtClean="0"/>
              <a:t>“This” key word</a:t>
            </a:r>
            <a:endParaRPr lang="en-US" sz="23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Execution context ? Box ? Environment ? Piece of code inside the stack ?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Global execution context , only one ?!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One execution context per function ? : For each function call, a new execution context is </a:t>
            </a:r>
            <a:r>
              <a:rPr lang="en-US" sz="2400" dirty="0" smtClean="0"/>
              <a:t>created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Variable environment ? Each EC has it’s variable environment ! Is it the heap ?</a:t>
            </a:r>
          </a:p>
          <a:p>
            <a:pPr marL="749808" lvl="2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8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Example of EC and the </a:t>
            </a:r>
            <a:r>
              <a:rPr lang="en-US" sz="3200" dirty="0" err="1" smtClean="0">
                <a:solidFill>
                  <a:srgbClr val="92D050"/>
                </a:solidFill>
              </a:rPr>
              <a:t>CallStack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6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7543800" cy="533400"/>
          </a:xfrm>
        </p:spPr>
        <p:txBody>
          <a:bodyPr/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00"/>
            <a:ext cx="8991600" cy="34163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76200" y="3429000"/>
            <a:ext cx="9067800" cy="3392424"/>
          </a:xfrm>
        </p:spPr>
        <p:txBody>
          <a:bodyPr>
            <a:normAutofit fontScale="85000" lnSpcReduction="20000"/>
          </a:bodyPr>
          <a:lstStyle/>
          <a:p>
            <a:pPr marL="18288" indent="0">
              <a:buNone/>
            </a:pPr>
            <a:endParaRPr lang="en-US" sz="1800" dirty="0" smtClean="0">
              <a:effectLst/>
            </a:endParaRPr>
          </a:p>
          <a:p>
            <a:pPr marL="18288" indent="0">
              <a:buNone/>
            </a:pPr>
            <a:r>
              <a:rPr lang="en-US" sz="1800" dirty="0" smtClean="0">
                <a:effectLst/>
              </a:rPr>
              <a:t>1</a:t>
            </a:r>
            <a:r>
              <a:rPr lang="en-US" sz="1800" dirty="0">
                <a:effectLst/>
              </a:rPr>
              <a:t>. We start with an empty stack, and the first thing that happens is we add an execution context (EC) for  </a:t>
            </a:r>
            <a:r>
              <a:rPr lang="en-US" sz="1800" dirty="0" smtClean="0">
                <a:effectLst/>
              </a:rPr>
              <a:t>     the </a:t>
            </a:r>
            <a:r>
              <a:rPr lang="en-US" sz="1800" dirty="0">
                <a:effectLst/>
              </a:rPr>
              <a:t>global </a:t>
            </a:r>
            <a:r>
              <a:rPr lang="en-US" sz="1800" dirty="0" smtClean="0">
                <a:effectLst/>
              </a:rPr>
              <a:t>context.</a:t>
            </a:r>
          </a:p>
          <a:p>
            <a:pPr marL="18288" indent="0">
              <a:buNone/>
            </a:pPr>
            <a:endParaRPr lang="en-US" sz="1800" dirty="0" smtClean="0">
              <a:effectLst/>
            </a:endParaRPr>
          </a:p>
          <a:p>
            <a:pPr marL="18288" indent="0">
              <a:buNone/>
            </a:pPr>
            <a:r>
              <a:rPr lang="en-US" sz="1800" dirty="0" smtClean="0">
                <a:effectLst/>
              </a:rPr>
              <a:t>2. Global code calls Function 1, and so we add an EC for that to the stack.</a:t>
            </a:r>
          </a:p>
          <a:p>
            <a:pPr marL="18288" indent="0">
              <a:buNone/>
            </a:pPr>
            <a:endParaRPr lang="en-US" sz="1800" dirty="0" smtClean="0">
              <a:effectLst/>
            </a:endParaRPr>
          </a:p>
          <a:p>
            <a:pPr marL="18288" indent="0">
              <a:buNone/>
            </a:pPr>
            <a:r>
              <a:rPr lang="en-US" sz="1800" dirty="0" smtClean="0">
                <a:effectLst/>
              </a:rPr>
              <a:t>3. Function 1 calls Function 2, and so we add an EC for that to the stack.</a:t>
            </a:r>
          </a:p>
          <a:p>
            <a:pPr marL="18288" indent="0">
              <a:buNone/>
            </a:pPr>
            <a:endParaRPr lang="en-US" sz="1800" dirty="0" smtClean="0">
              <a:effectLst/>
            </a:endParaRPr>
          </a:p>
          <a:p>
            <a:pPr marL="18288" indent="0">
              <a:buNone/>
            </a:pPr>
            <a:r>
              <a:rPr lang="en-US" sz="1800" dirty="0" smtClean="0">
                <a:effectLst/>
              </a:rPr>
              <a:t>4</a:t>
            </a:r>
            <a:r>
              <a:rPr lang="en-US" sz="1800" dirty="0">
                <a:effectLst/>
              </a:rPr>
              <a:t>. Now function 2 is done with its job, and so we pop its EC off the stack, returning control to Function 1.</a:t>
            </a:r>
          </a:p>
          <a:p>
            <a:pPr marL="18288" indent="0">
              <a:buNone/>
            </a:pPr>
            <a:endParaRPr lang="en-US" sz="1800" dirty="0" smtClean="0">
              <a:effectLst/>
            </a:endParaRPr>
          </a:p>
          <a:p>
            <a:pPr marL="18288" indent="0">
              <a:buNone/>
            </a:pPr>
            <a:r>
              <a:rPr lang="en-US" sz="1800" dirty="0" smtClean="0">
                <a:effectLst/>
              </a:rPr>
              <a:t>5</a:t>
            </a:r>
            <a:r>
              <a:rPr lang="en-US" sz="1800" dirty="0">
                <a:effectLst/>
              </a:rPr>
              <a:t>. Now function 1 is done with its job, and so we pop its EC off the stack, returning control to the global code.</a:t>
            </a:r>
          </a:p>
          <a:p>
            <a:pPr marL="18288" indent="0">
              <a:buNone/>
            </a:pPr>
            <a:endParaRPr lang="en-US" sz="1800" dirty="0" smtClean="0">
              <a:effectLst/>
            </a:endParaRPr>
          </a:p>
          <a:p>
            <a:pPr marL="18288" indent="0">
              <a:buNone/>
            </a:pPr>
            <a:r>
              <a:rPr lang="en-US" sz="1800" dirty="0" smtClean="0">
                <a:effectLst/>
              </a:rPr>
              <a:t>6</a:t>
            </a:r>
            <a:r>
              <a:rPr lang="en-US" sz="1800" dirty="0">
                <a:effectLst/>
              </a:rPr>
              <a:t>. Finally the global code is done too, and we pop that off the stack.</a:t>
            </a:r>
          </a:p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7848600" cy="2209800"/>
          </a:xfrm>
        </p:spPr>
        <p:txBody>
          <a:bodyPr/>
          <a:lstStyle/>
          <a:p>
            <a:r>
              <a:rPr lang="en-US" dirty="0" smtClean="0">
                <a:effectLst/>
              </a:rPr>
              <a:t>It </a:t>
            </a:r>
            <a:r>
              <a:rPr lang="en-US" dirty="0">
                <a:effectLst/>
              </a:rPr>
              <a:t>makes sense now that we </a:t>
            </a:r>
            <a:r>
              <a:rPr lang="en-US" dirty="0" smtClean="0">
                <a:effectLst/>
              </a:rPr>
              <a:t>say that </a:t>
            </a:r>
            <a:r>
              <a:rPr lang="en-US" dirty="0">
                <a:effectLst/>
              </a:rPr>
              <a:t>Java script code runs inside the call stack.</a:t>
            </a:r>
          </a:p>
          <a:p>
            <a:r>
              <a:rPr lang="en-US" dirty="0">
                <a:effectLst/>
              </a:rPr>
              <a:t>And actually it is more accurate to </a:t>
            </a:r>
            <a:r>
              <a:rPr lang="en-US" dirty="0" smtClean="0">
                <a:effectLst/>
              </a:rPr>
              <a:t>say that </a:t>
            </a:r>
            <a:r>
              <a:rPr lang="en-US" dirty="0">
                <a:effectLst/>
              </a:rPr>
              <a:t>code runs inside of execution </a:t>
            </a:r>
            <a:r>
              <a:rPr lang="en-US" dirty="0" smtClean="0">
                <a:effectLst/>
              </a:rPr>
              <a:t>contexts that </a:t>
            </a:r>
            <a:r>
              <a:rPr lang="en-US" dirty="0">
                <a:effectLst/>
              </a:rPr>
              <a:t>are in the stack.</a:t>
            </a:r>
          </a:p>
          <a:p>
            <a:r>
              <a:rPr lang="en-US" u="sng" dirty="0">
                <a:effectLst/>
              </a:rPr>
              <a:t>But the general point is that code runs in the call stack,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457200"/>
            <a:ext cx="6035040" cy="762000"/>
          </a:xfrm>
        </p:spPr>
        <p:txBody>
          <a:bodyPr/>
          <a:lstStyle/>
          <a:p>
            <a:r>
              <a:rPr lang="en-US" dirty="0" smtClean="0"/>
              <a:t>Summery for EC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3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1371600"/>
            <a:ext cx="8382000" cy="42672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Scoping</a:t>
            </a:r>
            <a:r>
              <a:rPr lang="en-US" dirty="0" smtClean="0"/>
              <a:t>: </a:t>
            </a:r>
            <a:r>
              <a:rPr lang="en-US" dirty="0"/>
              <a:t>How our program’s variables are organized and accessed. “Where do variables live?” or “Where can we access a certain variable, and where not</a:t>
            </a:r>
            <a:r>
              <a:rPr lang="en-US" dirty="0" smtClean="0"/>
              <a:t>?”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Scope</a:t>
            </a:r>
            <a:r>
              <a:rPr lang="en-US" dirty="0"/>
              <a:t>: Space or environment in which a certain variable is declared (variable environment in case of functions). There is global scope, function scope, and block </a:t>
            </a:r>
            <a:r>
              <a:rPr lang="en-US" dirty="0" smtClean="0"/>
              <a:t>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Scope of a variable</a:t>
            </a:r>
            <a:r>
              <a:rPr lang="en-US" dirty="0"/>
              <a:t>: Region of our code where a certain variable can be accessed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6035040" cy="908304"/>
          </a:xfrm>
        </p:spPr>
        <p:txBody>
          <a:bodyPr/>
          <a:lstStyle/>
          <a:p>
            <a:r>
              <a:rPr lang="en-US" sz="3200" dirty="0" smtClean="0">
                <a:solidFill>
                  <a:srgbClr val="92D050"/>
                </a:solidFill>
              </a:rPr>
              <a:t>Scope Chain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0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529</Words>
  <Application>Microsoft Office PowerPoint</Application>
  <PresentationFormat>On-screen Show (4:3)</PresentationFormat>
  <Paragraphs>87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Elemental</vt:lpstr>
      <vt:lpstr>How js works behind the scene ?</vt:lpstr>
      <vt:lpstr>Js Engine : heap + stack  - what’s inside heap and stack ?</vt:lpstr>
      <vt:lpstr>Compilation Vs interpretation Vs  JIT</vt:lpstr>
      <vt:lpstr>Code  0’s and 1’s</vt:lpstr>
      <vt:lpstr> Execution context and Callstack:</vt:lpstr>
      <vt:lpstr>Example of EC and the CallStack</vt:lpstr>
      <vt:lpstr>.</vt:lpstr>
      <vt:lpstr>Summery for EC </vt:lpstr>
      <vt:lpstr>Scope Chain</vt:lpstr>
      <vt:lpstr>Types of Scopes</vt:lpstr>
      <vt:lpstr>Global Scope</vt:lpstr>
      <vt:lpstr>Function Scope</vt:lpstr>
      <vt:lpstr>Block Scope</vt:lpstr>
      <vt:lpstr>SUMMARY </vt:lpstr>
      <vt:lpstr>Hoisting ?</vt:lpstr>
      <vt:lpstr>Resources and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js works behind the scene ?</dc:title>
  <dc:creator>ncm</dc:creator>
  <cp:lastModifiedBy>ncm</cp:lastModifiedBy>
  <cp:revision>16</cp:revision>
  <dcterms:created xsi:type="dcterms:W3CDTF">2022-12-02T01:51:58Z</dcterms:created>
  <dcterms:modified xsi:type="dcterms:W3CDTF">2022-12-02T16:30:08Z</dcterms:modified>
</cp:coreProperties>
</file>