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9" r:id="rId13"/>
    <p:sldId id="268"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84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17064C58-689A-4BBD-8AA4-D6C12E89F24A}" type="datetimeFigureOut">
              <a:rPr lang="en-US" smtClean="0"/>
              <a:t>12/12/2021</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65BB646E-411B-4487-8A91-5A76719D31B8}" type="slidenum">
              <a:rPr lang="en-US" smtClean="0"/>
              <a:t>‹#›</a:t>
            </a:fld>
            <a:endParaRPr lang="en-US"/>
          </a:p>
        </p:txBody>
      </p:sp>
    </p:spTree>
    <p:extLst>
      <p:ext uri="{BB962C8B-B14F-4D97-AF65-F5344CB8AC3E}">
        <p14:creationId xmlns:p14="http://schemas.microsoft.com/office/powerpoint/2010/main" val="425464129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064C58-689A-4BBD-8AA4-D6C12E89F24A}"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B646E-411B-4487-8A91-5A76719D31B8}" type="slidenum">
              <a:rPr lang="en-US" smtClean="0"/>
              <a:t>‹#›</a:t>
            </a:fld>
            <a:endParaRPr lang="en-US"/>
          </a:p>
        </p:txBody>
      </p:sp>
    </p:spTree>
    <p:extLst>
      <p:ext uri="{BB962C8B-B14F-4D97-AF65-F5344CB8AC3E}">
        <p14:creationId xmlns:p14="http://schemas.microsoft.com/office/powerpoint/2010/main" val="3916007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064C58-689A-4BBD-8AA4-D6C12E89F24A}"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B646E-411B-4487-8A91-5A76719D31B8}" type="slidenum">
              <a:rPr lang="en-US" smtClean="0"/>
              <a:t>‹#›</a:t>
            </a:fld>
            <a:endParaRPr lang="en-US"/>
          </a:p>
        </p:txBody>
      </p:sp>
    </p:spTree>
    <p:extLst>
      <p:ext uri="{BB962C8B-B14F-4D97-AF65-F5344CB8AC3E}">
        <p14:creationId xmlns:p14="http://schemas.microsoft.com/office/powerpoint/2010/main" val="400429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064C58-689A-4BBD-8AA4-D6C12E89F24A}" type="datetimeFigureOut">
              <a:rPr lang="en-US" smtClean="0"/>
              <a:t>12/12/2021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BB646E-411B-4487-8A91-5A76719D31B8}" type="slidenum">
              <a:rPr lang="en-US" smtClean="0"/>
              <a:t>‹#›</a:t>
            </a:fld>
            <a:endParaRPr lang="en-US"/>
          </a:p>
        </p:txBody>
      </p:sp>
    </p:spTree>
    <p:extLst>
      <p:ext uri="{BB962C8B-B14F-4D97-AF65-F5344CB8AC3E}">
        <p14:creationId xmlns:p14="http://schemas.microsoft.com/office/powerpoint/2010/main" val="1330233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17064C58-689A-4BBD-8AA4-D6C12E89F24A}" type="datetimeFigureOut">
              <a:rPr lang="en-US" smtClean="0"/>
              <a:t>12/12/2021</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65BB646E-411B-4487-8A91-5A76719D31B8}" type="slidenum">
              <a:rPr lang="en-US" smtClean="0"/>
              <a:t>‹#›</a:t>
            </a:fld>
            <a:endParaRPr lang="en-US"/>
          </a:p>
        </p:txBody>
      </p:sp>
    </p:spTree>
    <p:extLst>
      <p:ext uri="{BB962C8B-B14F-4D97-AF65-F5344CB8AC3E}">
        <p14:creationId xmlns:p14="http://schemas.microsoft.com/office/powerpoint/2010/main" val="371309765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064C58-689A-4BBD-8AA4-D6C12E89F24A}" type="datetimeFigureOut">
              <a:rPr lang="en-US" smtClean="0"/>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B646E-411B-4487-8A91-5A76719D31B8}" type="slidenum">
              <a:rPr lang="en-US" smtClean="0"/>
              <a:t>‹#›</a:t>
            </a:fld>
            <a:endParaRPr lang="en-US"/>
          </a:p>
        </p:txBody>
      </p:sp>
    </p:spTree>
    <p:extLst>
      <p:ext uri="{BB962C8B-B14F-4D97-AF65-F5344CB8AC3E}">
        <p14:creationId xmlns:p14="http://schemas.microsoft.com/office/powerpoint/2010/main" val="555081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064C58-689A-4BBD-8AA4-D6C12E89F24A}" type="datetimeFigureOut">
              <a:rPr lang="en-US" smtClean="0"/>
              <a:t>12/12/2021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BB646E-411B-4487-8A91-5A76719D31B8}" type="slidenum">
              <a:rPr lang="en-US" smtClean="0"/>
              <a:t>‹#›</a:t>
            </a:fld>
            <a:endParaRPr lang="en-US"/>
          </a:p>
        </p:txBody>
      </p:sp>
    </p:spTree>
    <p:extLst>
      <p:ext uri="{BB962C8B-B14F-4D97-AF65-F5344CB8AC3E}">
        <p14:creationId xmlns:p14="http://schemas.microsoft.com/office/powerpoint/2010/main" val="56018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064C58-689A-4BBD-8AA4-D6C12E89F24A}" type="datetimeFigureOut">
              <a:rPr lang="en-US" smtClean="0"/>
              <a:t>12/12/2021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BB646E-411B-4487-8A91-5A76719D31B8}" type="slidenum">
              <a:rPr lang="en-US" smtClean="0"/>
              <a:t>‹#›</a:t>
            </a:fld>
            <a:endParaRPr lang="en-US"/>
          </a:p>
        </p:txBody>
      </p:sp>
    </p:spTree>
    <p:extLst>
      <p:ext uri="{BB962C8B-B14F-4D97-AF65-F5344CB8AC3E}">
        <p14:creationId xmlns:p14="http://schemas.microsoft.com/office/powerpoint/2010/main" val="1423404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064C58-689A-4BBD-8AA4-D6C12E89F24A}" type="datetimeFigureOut">
              <a:rPr lang="en-US" smtClean="0"/>
              <a:t>12/12/2021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BB646E-411B-4487-8A91-5A76719D31B8}" type="slidenum">
              <a:rPr lang="en-US" smtClean="0"/>
              <a:t>‹#›</a:t>
            </a:fld>
            <a:endParaRPr lang="en-US"/>
          </a:p>
        </p:txBody>
      </p:sp>
    </p:spTree>
    <p:extLst>
      <p:ext uri="{BB962C8B-B14F-4D97-AF65-F5344CB8AC3E}">
        <p14:creationId xmlns:p14="http://schemas.microsoft.com/office/powerpoint/2010/main" val="2865814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7064C58-689A-4BBD-8AA4-D6C12E89F24A}" type="datetimeFigureOut">
              <a:rPr lang="en-US" smtClean="0"/>
              <a:t>12/12/2021</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65BB646E-411B-4487-8A91-5A76719D31B8}"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02283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17064C58-689A-4BBD-8AA4-D6C12E89F24A}" type="datetimeFigureOut">
              <a:rPr lang="en-US" smtClean="0"/>
              <a:t>12/12/2021</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65BB646E-411B-4487-8A91-5A76719D31B8}"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1906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17064C58-689A-4BBD-8AA4-D6C12E89F24A}" type="datetimeFigureOut">
              <a:rPr lang="en-US" smtClean="0"/>
              <a:t>12/12/2021</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65BB646E-411B-4487-8A91-5A76719D31B8}" type="slidenum">
              <a:rPr lang="en-US" smtClean="0"/>
              <a:t>‹#›</a:t>
            </a:fld>
            <a:endParaRPr lang="en-US"/>
          </a:p>
        </p:txBody>
      </p:sp>
    </p:spTree>
    <p:extLst>
      <p:ext uri="{BB962C8B-B14F-4D97-AF65-F5344CB8AC3E}">
        <p14:creationId xmlns:p14="http://schemas.microsoft.com/office/powerpoint/2010/main" val="29507651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C2566-B538-4B89-BDEB-A0A4F96F7EFD}"/>
              </a:ext>
            </a:extLst>
          </p:cNvPr>
          <p:cNvSpPr>
            <a:spLocks noGrp="1"/>
          </p:cNvSpPr>
          <p:nvPr>
            <p:ph type="ctrTitle"/>
          </p:nvPr>
        </p:nvSpPr>
        <p:spPr/>
        <p:txBody>
          <a:bodyPr/>
          <a:lstStyle/>
          <a:p>
            <a:r>
              <a:rPr lang="en-US" dirty="0"/>
              <a:t>Session 1</a:t>
            </a:r>
            <a:br>
              <a:rPr lang="en-US" dirty="0"/>
            </a:br>
            <a:endParaRPr lang="en-US" dirty="0"/>
          </a:p>
        </p:txBody>
      </p:sp>
      <p:sp>
        <p:nvSpPr>
          <p:cNvPr id="3" name="Subtitle 2">
            <a:extLst>
              <a:ext uri="{FF2B5EF4-FFF2-40B4-BE49-F238E27FC236}">
                <a16:creationId xmlns:a16="http://schemas.microsoft.com/office/drawing/2014/main" id="{BDD89549-D6EF-4467-822F-31D675A7694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37984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553DA-406B-4423-BC7A-53A4FA37875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Linux Distribution Families</a:t>
            </a:r>
          </a:p>
        </p:txBody>
      </p:sp>
      <p:sp>
        <p:nvSpPr>
          <p:cNvPr id="3" name="Content Placeholder 2">
            <a:extLst>
              <a:ext uri="{FF2B5EF4-FFF2-40B4-BE49-F238E27FC236}">
                <a16:creationId xmlns:a16="http://schemas.microsoft.com/office/drawing/2014/main" id="{4DA04DBE-5F49-4A1C-B16D-E0F49F86C5FB}"/>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1.Red Hat Family</a:t>
            </a:r>
          </a:p>
          <a:p>
            <a:r>
              <a:rPr lang="en-US" sz="2400" dirty="0">
                <a:latin typeface="Times New Roman" panose="02020603050405020304" pitchFamily="18" charset="0"/>
                <a:cs typeface="Times New Roman" panose="02020603050405020304" pitchFamily="18" charset="0"/>
              </a:rPr>
              <a:t>2.Debian Family</a:t>
            </a:r>
          </a:p>
          <a:p>
            <a:r>
              <a:rPr lang="en-US" sz="2400" dirty="0">
                <a:latin typeface="Times New Roman" panose="02020603050405020304" pitchFamily="18" charset="0"/>
                <a:cs typeface="Times New Roman" panose="02020603050405020304" pitchFamily="18" charset="0"/>
              </a:rPr>
              <a:t>3.Other distributions built for specific use cases</a:t>
            </a:r>
          </a:p>
        </p:txBody>
      </p:sp>
    </p:spTree>
    <p:extLst>
      <p:ext uri="{BB962C8B-B14F-4D97-AF65-F5344CB8AC3E}">
        <p14:creationId xmlns:p14="http://schemas.microsoft.com/office/powerpoint/2010/main" val="26961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E62F0-02A1-4639-BB4F-1ED5469B6AD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Why </a:t>
            </a:r>
            <a:r>
              <a:rPr lang="en-US" dirty="0" err="1">
                <a:latin typeface="Times New Roman" panose="02020603050405020304" pitchFamily="18" charset="0"/>
                <a:cs typeface="Times New Roman" panose="02020603050405020304" pitchFamily="18" charset="0"/>
              </a:rPr>
              <a:t>linux</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258296-ABF1-42EB-B770-6EFE647EFA0A}"/>
              </a:ext>
            </a:extLst>
          </p:cNvPr>
          <p:cNvSpPr>
            <a:spLocks noGrp="1"/>
          </p:cNvSpPr>
          <p:nvPr>
            <p:ph idx="1"/>
          </p:nvPr>
        </p:nvSpPr>
        <p:spPr>
          <a:xfrm>
            <a:off x="1066800" y="2103119"/>
            <a:ext cx="10058400" cy="3728337"/>
          </a:xfrm>
        </p:spPr>
        <p:txBody>
          <a:bodyPr>
            <a:normAutofit/>
          </a:bodyPr>
          <a:lstStyle/>
          <a:p>
            <a:r>
              <a:rPr lang="en-US" sz="2000" dirty="0">
                <a:latin typeface="Times New Roman" panose="02020603050405020304" pitchFamily="18" charset="0"/>
                <a:cs typeface="Times New Roman" panose="02020603050405020304" pitchFamily="18" charset="0"/>
              </a:rPr>
              <a:t>1.Open Source Nature</a:t>
            </a:r>
          </a:p>
          <a:p>
            <a:r>
              <a:rPr lang="en-US" sz="2000" dirty="0">
                <a:latin typeface="Times New Roman" panose="02020603050405020304" pitchFamily="18" charset="0"/>
                <a:cs typeface="Times New Roman" panose="02020603050405020304" pitchFamily="18" charset="0"/>
              </a:rPr>
              <a:t>2.Secure</a:t>
            </a:r>
          </a:p>
          <a:p>
            <a:r>
              <a:rPr lang="en-US" sz="2000" dirty="0">
                <a:latin typeface="Times New Roman" panose="02020603050405020304" pitchFamily="18" charset="0"/>
                <a:cs typeface="Times New Roman" panose="02020603050405020304" pitchFamily="18" charset="0"/>
              </a:rPr>
              <a:t>3.Customisability</a:t>
            </a:r>
          </a:p>
          <a:p>
            <a:r>
              <a:rPr lang="en-US" sz="2000" dirty="0">
                <a:latin typeface="Times New Roman" panose="02020603050405020304" pitchFamily="18" charset="0"/>
                <a:cs typeface="Times New Roman" panose="02020603050405020304" pitchFamily="18" charset="0"/>
              </a:rPr>
              <a:t>4. Software Updates</a:t>
            </a:r>
          </a:p>
          <a:p>
            <a:r>
              <a:rPr lang="en-US" sz="2000" dirty="0">
                <a:latin typeface="Times New Roman" panose="02020603050405020304" pitchFamily="18" charset="0"/>
                <a:cs typeface="Times New Roman" panose="02020603050405020304" pitchFamily="18" charset="0"/>
              </a:rPr>
              <a:t>5.Good Development Environment</a:t>
            </a:r>
          </a:p>
          <a:p>
            <a:r>
              <a:rPr lang="en-US" sz="2000" dirty="0">
                <a:latin typeface="Times New Roman" panose="02020603050405020304" pitchFamily="18" charset="0"/>
                <a:cs typeface="Times New Roman" panose="02020603050405020304" pitchFamily="18" charset="0"/>
              </a:rPr>
              <a:t>6.Privacy</a:t>
            </a:r>
          </a:p>
          <a:p>
            <a:r>
              <a:rPr lang="en-US" sz="2000" dirty="0">
                <a:latin typeface="Times New Roman" panose="02020603050405020304" pitchFamily="18" charset="0"/>
                <a:cs typeface="Times New Roman" panose="02020603050405020304" pitchFamily="18" charset="0"/>
              </a:rPr>
              <a:t>7.Hardware</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971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A9A58-2586-4478-967F-D743EE2ED78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Terminal</a:t>
            </a:r>
          </a:p>
        </p:txBody>
      </p:sp>
      <p:sp>
        <p:nvSpPr>
          <p:cNvPr id="3" name="Content Placeholder 2">
            <a:extLst>
              <a:ext uri="{FF2B5EF4-FFF2-40B4-BE49-F238E27FC236}">
                <a16:creationId xmlns:a16="http://schemas.microsoft.com/office/drawing/2014/main" id="{669DECFA-9379-49A6-AB66-726942351AA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terminal is a program that allows you to run a shell. Is a device with a human-readable display that accepts a stream of characters and displays them</a:t>
            </a:r>
          </a:p>
          <a:p>
            <a:r>
              <a:rPr lang="en-US" dirty="0" err="1">
                <a:latin typeface="Times New Roman" panose="02020603050405020304" pitchFamily="18" charset="0"/>
                <a:cs typeface="Times New Roman" panose="02020603050405020304" pitchFamily="18" charset="0"/>
              </a:rPr>
              <a:t>Ctrl+Alt+T</a:t>
            </a:r>
            <a:r>
              <a:rPr lang="en-US" dirty="0">
                <a:latin typeface="Times New Roman" panose="02020603050405020304" pitchFamily="18" charset="0"/>
                <a:cs typeface="Times New Roman" panose="02020603050405020304" pitchFamily="18" charset="0"/>
              </a:rPr>
              <a:t> to open terminal</a:t>
            </a:r>
          </a:p>
        </p:txBody>
      </p:sp>
    </p:spTree>
    <p:extLst>
      <p:ext uri="{BB962C8B-B14F-4D97-AF65-F5344CB8AC3E}">
        <p14:creationId xmlns:p14="http://schemas.microsoft.com/office/powerpoint/2010/main" val="3178348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E28B2-3042-4632-B7F2-F1AAD7AB469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Shell</a:t>
            </a:r>
            <a:r>
              <a:rPr lang="en-US" dirty="0"/>
              <a:t>	</a:t>
            </a:r>
          </a:p>
        </p:txBody>
      </p:sp>
      <p:sp>
        <p:nvSpPr>
          <p:cNvPr id="3" name="Content Placeholder 2">
            <a:extLst>
              <a:ext uri="{FF2B5EF4-FFF2-40B4-BE49-F238E27FC236}">
                <a16:creationId xmlns:a16="http://schemas.microsoft.com/office/drawing/2014/main" id="{BAAD8691-A2E8-4B68-B632-5A403F2DCEC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shell is a program that processes commands and outputs the results. A shell is a layer that sits on top of the kernel</a:t>
            </a:r>
          </a:p>
          <a:p>
            <a:r>
              <a:rPr lang="en-US" dirty="0">
                <a:latin typeface="Times New Roman" panose="02020603050405020304" pitchFamily="18" charset="0"/>
                <a:cs typeface="Times New Roman" panose="02020603050405020304" pitchFamily="18" charset="0"/>
              </a:rPr>
              <a:t> types of  a shell</a:t>
            </a:r>
          </a:p>
          <a:p>
            <a:r>
              <a:rPr lang="en-US" dirty="0">
                <a:latin typeface="Times New Roman" panose="02020603050405020304" pitchFamily="18" charset="0"/>
                <a:cs typeface="Times New Roman" panose="02020603050405020304" pitchFamily="18" charset="0"/>
              </a:rPr>
              <a:t>1. The Bourne Shell (</a:t>
            </a:r>
            <a:r>
              <a:rPr lang="en-US" dirty="0" err="1">
                <a:latin typeface="Times New Roman" panose="02020603050405020304" pitchFamily="18" charset="0"/>
                <a:cs typeface="Times New Roman" panose="02020603050405020304" pitchFamily="18" charset="0"/>
              </a:rPr>
              <a:t>sh</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2. The GNU Bourne-Again Shell (bash)</a:t>
            </a:r>
          </a:p>
          <a:p>
            <a:r>
              <a:rPr lang="en-US" dirty="0">
                <a:latin typeface="Times New Roman" panose="02020603050405020304" pitchFamily="18" charset="0"/>
                <a:cs typeface="Times New Roman" panose="02020603050405020304" pitchFamily="18" charset="0"/>
              </a:rPr>
              <a:t>3. The C Shell (</a:t>
            </a:r>
            <a:r>
              <a:rPr lang="en-US" dirty="0" err="1">
                <a:latin typeface="Times New Roman" panose="02020603050405020304" pitchFamily="18" charset="0"/>
                <a:cs typeface="Times New Roman" panose="02020603050405020304" pitchFamily="18" charset="0"/>
              </a:rPr>
              <a:t>csh</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4. The Korn Shell (</a:t>
            </a:r>
            <a:r>
              <a:rPr lang="en-US" dirty="0" err="1">
                <a:latin typeface="Times New Roman" panose="02020603050405020304" pitchFamily="18" charset="0"/>
                <a:cs typeface="Times New Roman" panose="02020603050405020304" pitchFamily="18" charset="0"/>
              </a:rPr>
              <a:t>ksh</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5. The Z Shell (</a:t>
            </a:r>
            <a:r>
              <a:rPr lang="en-US" dirty="0" err="1">
                <a:latin typeface="Times New Roman" panose="02020603050405020304" pitchFamily="18" charset="0"/>
                <a:cs typeface="Times New Roman" panose="02020603050405020304" pitchFamily="18" charset="0"/>
              </a:rPr>
              <a:t>zsh</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943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1D5AE-48BD-4ADE-BBBC-F577F5B4E55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command line</a:t>
            </a:r>
          </a:p>
        </p:txBody>
      </p:sp>
      <p:sp>
        <p:nvSpPr>
          <p:cNvPr id="3" name="Content Placeholder 2">
            <a:extLst>
              <a:ext uri="{FF2B5EF4-FFF2-40B4-BE49-F238E27FC236}">
                <a16:creationId xmlns:a16="http://schemas.microsoft.com/office/drawing/2014/main" id="{2796DF80-535D-485E-8183-AB89DB49F601}"/>
              </a:ext>
            </a:extLst>
          </p:cNvPr>
          <p:cNvSpPr>
            <a:spLocks noGrp="1"/>
          </p:cNvSpPr>
          <p:nvPr>
            <p:ph idx="1"/>
          </p:nvPr>
        </p:nvSpPr>
        <p:spPr>
          <a:xfrm>
            <a:off x="1066800" y="1716505"/>
            <a:ext cx="10058400" cy="4318535"/>
          </a:xfrm>
        </p:spPr>
        <p:txBody>
          <a:bodyPr>
            <a:normAutofit/>
          </a:bodyPr>
          <a:lstStyle/>
          <a:p>
            <a:r>
              <a:rPr lang="en-US" b="1" dirty="0">
                <a:latin typeface="Times New Roman" panose="02020603050405020304" pitchFamily="18" charset="0"/>
                <a:cs typeface="Times New Roman" panose="02020603050405020304" pitchFamily="18" charset="0"/>
              </a:rPr>
              <a:t>command line </a:t>
            </a:r>
            <a:r>
              <a:rPr lang="en-US" dirty="0">
                <a:latin typeface="Times New Roman" panose="02020603050405020304" pitchFamily="18" charset="0"/>
                <a:cs typeface="Times New Roman" panose="02020603050405020304" pitchFamily="18" charset="0"/>
              </a:rPr>
              <a:t>is an area to the right of the command prompt on an all-text display mode computer monitor where a user enters commands and data.</a:t>
            </a:r>
          </a:p>
          <a:p>
            <a:r>
              <a:rPr lang="en-US" b="1" dirty="0">
                <a:latin typeface="Times New Roman" panose="02020603050405020304" pitchFamily="18" charset="0"/>
                <a:cs typeface="Times New Roman" panose="02020603050405020304" pitchFamily="18" charset="0"/>
              </a:rPr>
              <a:t>The command line prompt syntax</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sphinky</a:t>
            </a:r>
            <a:r>
              <a:rPr lang="en-US" dirty="0">
                <a:latin typeface="Times New Roman" panose="02020603050405020304" pitchFamily="18" charset="0"/>
                <a:cs typeface="Times New Roman" panose="02020603050405020304" pitchFamily="18" charset="0"/>
              </a:rPr>
              <a:t>: The username of the current logged in user.</a:t>
            </a:r>
          </a:p>
          <a:p>
            <a:r>
              <a:rPr lang="en-US" dirty="0">
                <a:latin typeface="Times New Roman" panose="02020603050405020304" pitchFamily="18" charset="0"/>
                <a:cs typeface="Times New Roman" panose="02020603050405020304" pitchFamily="18" charset="0"/>
              </a:rPr>
              <a:t>@: Defines that you are connected to the machine that has the name after it</a:t>
            </a:r>
          </a:p>
          <a:p>
            <a:r>
              <a:rPr lang="en-US" dirty="0">
                <a:latin typeface="Times New Roman" panose="02020603050405020304" pitchFamily="18" charset="0"/>
                <a:cs typeface="Times New Roman" panose="02020603050405020304" pitchFamily="18" charset="0"/>
              </a:rPr>
              <a:t>ubuntu: The name of the computer running (Name of the host)</a:t>
            </a:r>
          </a:p>
          <a:p>
            <a:r>
              <a:rPr lang="en-US" dirty="0">
                <a:latin typeface="Times New Roman" panose="02020603050405020304" pitchFamily="18" charset="0"/>
                <a:cs typeface="Times New Roman" panose="02020603050405020304" pitchFamily="18" charset="0"/>
              </a:rPr>
              <a:t>~: refers to the </a:t>
            </a:r>
            <a:r>
              <a:rPr lang="en-US" dirty="0" err="1">
                <a:latin typeface="Times New Roman" panose="02020603050405020304" pitchFamily="18" charset="0"/>
                <a:cs typeface="Times New Roman" panose="02020603050405020304" pitchFamily="18" charset="0"/>
              </a:rPr>
              <a:t>directoy</a:t>
            </a:r>
            <a:r>
              <a:rPr lang="en-US" dirty="0">
                <a:latin typeface="Times New Roman" panose="02020603050405020304" pitchFamily="18" charset="0"/>
                <a:cs typeface="Times New Roman" panose="02020603050405020304" pitchFamily="18" charset="0"/>
              </a:rPr>
              <a:t> that the terminal is working in right now.</a:t>
            </a:r>
          </a:p>
          <a:p>
            <a:r>
              <a:rPr lang="en-US" dirty="0">
                <a:latin typeface="Times New Roman" panose="02020603050405020304" pitchFamily="18" charset="0"/>
                <a:cs typeface="Times New Roman" panose="02020603050405020304" pitchFamily="18" charset="0"/>
              </a:rPr>
              <a:t>$: States that you are logged in as a regular user.</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1E0F489-50F2-48FD-9E33-8D4B72587D43}"/>
              </a:ext>
            </a:extLst>
          </p:cNvPr>
          <p:cNvPicPr>
            <a:picLocks noChangeAspect="1"/>
          </p:cNvPicPr>
          <p:nvPr/>
        </p:nvPicPr>
        <p:blipFill>
          <a:blip r:embed="rId2"/>
          <a:stretch>
            <a:fillRect/>
          </a:stretch>
        </p:blipFill>
        <p:spPr>
          <a:xfrm>
            <a:off x="1066800" y="2741307"/>
            <a:ext cx="6692259" cy="693595"/>
          </a:xfrm>
          <a:prstGeom prst="rect">
            <a:avLst/>
          </a:prstGeom>
        </p:spPr>
      </p:pic>
    </p:spTree>
    <p:extLst>
      <p:ext uri="{BB962C8B-B14F-4D97-AF65-F5344CB8AC3E}">
        <p14:creationId xmlns:p14="http://schemas.microsoft.com/office/powerpoint/2010/main" val="214163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8A4B-ECE8-40CE-88C9-85FF39FF171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Linux Filesystem Hierarchy</a:t>
            </a:r>
          </a:p>
        </p:txBody>
      </p:sp>
      <p:sp>
        <p:nvSpPr>
          <p:cNvPr id="3" name="Content Placeholder 2">
            <a:extLst>
              <a:ext uri="{FF2B5EF4-FFF2-40B4-BE49-F238E27FC236}">
                <a16:creationId xmlns:a16="http://schemas.microsoft.com/office/drawing/2014/main" id="{5781E338-8A56-4A7E-AF9F-6D2C68CC21F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342AF7F-FE38-44F8-ABDB-BB8667A89E7E}"/>
              </a:ext>
            </a:extLst>
          </p:cNvPr>
          <p:cNvPicPr/>
          <p:nvPr/>
        </p:nvPicPr>
        <p:blipFill>
          <a:blip r:embed="rId2">
            <a:extLst>
              <a:ext uri="{28A0092B-C50C-407E-A947-70E740481C1C}">
                <a14:useLocalDpi xmlns:a14="http://schemas.microsoft.com/office/drawing/2010/main" val="0"/>
              </a:ext>
            </a:extLst>
          </a:blip>
          <a:stretch>
            <a:fillRect/>
          </a:stretch>
        </p:blipFill>
        <p:spPr>
          <a:xfrm>
            <a:off x="538110" y="2157981"/>
            <a:ext cx="11115779" cy="3590064"/>
          </a:xfrm>
          <a:prstGeom prst="rect">
            <a:avLst/>
          </a:prstGeom>
        </p:spPr>
      </p:pic>
    </p:spTree>
    <p:extLst>
      <p:ext uri="{BB962C8B-B14F-4D97-AF65-F5344CB8AC3E}">
        <p14:creationId xmlns:p14="http://schemas.microsoft.com/office/powerpoint/2010/main" val="2049730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17574-0E5E-456B-94F2-2820345E0DB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Navigating through the filesystem</a:t>
            </a:r>
          </a:p>
        </p:txBody>
      </p:sp>
      <p:sp>
        <p:nvSpPr>
          <p:cNvPr id="3" name="Content Placeholder 2">
            <a:extLst>
              <a:ext uri="{FF2B5EF4-FFF2-40B4-BE49-F238E27FC236}">
                <a16:creationId xmlns:a16="http://schemas.microsoft.com/office/drawing/2014/main" id="{B3711D46-4436-48BA-8158-D195FA6D21F1}"/>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cd  (“change directory”)</a:t>
            </a:r>
          </a:p>
          <a:p>
            <a:r>
              <a:rPr lang="en-US" sz="2800" dirty="0" err="1">
                <a:latin typeface="Times New Roman" panose="02020603050405020304" pitchFamily="18" charset="0"/>
                <a:cs typeface="Times New Roman" panose="02020603050405020304" pitchFamily="18" charset="0"/>
              </a:rPr>
              <a:t>pwd</a:t>
            </a:r>
            <a:r>
              <a:rPr lang="en-US" sz="2800" dirty="0">
                <a:latin typeface="Times New Roman" panose="02020603050405020304" pitchFamily="18" charset="0"/>
                <a:cs typeface="Times New Roman" panose="02020603050405020304" pitchFamily="18" charset="0"/>
              </a:rPr>
              <a:t> (“print current directory”)</a:t>
            </a:r>
          </a:p>
          <a:p>
            <a:r>
              <a:rPr lang="en-US" sz="2800" dirty="0">
                <a:latin typeface="Times New Roman" panose="02020603050405020304" pitchFamily="18" charset="0"/>
                <a:cs typeface="Times New Roman" panose="02020603050405020304" pitchFamily="18" charset="0"/>
              </a:rPr>
              <a:t>ls (“list”)</a:t>
            </a:r>
          </a:p>
          <a:p>
            <a:r>
              <a:rPr lang="en-US" sz="2800" dirty="0">
                <a:latin typeface="Times New Roman" panose="02020603050405020304" pitchFamily="18" charset="0"/>
                <a:cs typeface="Times New Roman" panose="02020603050405020304" pitchFamily="18" charset="0"/>
              </a:rPr>
              <a:t>The ‘.’ link refers to the directory itself.</a:t>
            </a:r>
          </a:p>
          <a:p>
            <a:r>
              <a:rPr lang="en-US" sz="2800" dirty="0">
                <a:latin typeface="Times New Roman" panose="02020603050405020304" pitchFamily="18" charset="0"/>
                <a:cs typeface="Times New Roman" panose="02020603050405020304" pitchFamily="18" charset="0"/>
              </a:rPr>
              <a:t>The ‘..’ link refers to the directory before it (parent directory)</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718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001CA-5DCB-4CB0-B76A-36721E505A1C}"/>
              </a:ext>
            </a:extLst>
          </p:cNvPr>
          <p:cNvSpPr>
            <a:spLocks noGrp="1"/>
          </p:cNvSpPr>
          <p:nvPr>
            <p:ph type="title"/>
          </p:nvPr>
        </p:nvSpPr>
        <p:spPr>
          <a:xfrm>
            <a:off x="1066800" y="642593"/>
            <a:ext cx="10058400" cy="3403195"/>
          </a:xfrm>
        </p:spPr>
        <p:txBody>
          <a:bodyPr>
            <a:normAutofit/>
          </a:bodyPr>
          <a:lstStyle/>
          <a:p>
            <a:r>
              <a:rPr lang="en-US" sz="7200" dirty="0">
                <a:latin typeface="Times New Roman" panose="02020603050405020304" pitchFamily="18" charset="0"/>
                <a:cs typeface="Times New Roman" panose="02020603050405020304" pitchFamily="18" charset="0"/>
              </a:rPr>
              <a:t>Any questions?</a:t>
            </a:r>
            <a:br>
              <a:rPr lang="en-US" sz="7200" dirty="0">
                <a:latin typeface="Times New Roman" panose="02020603050405020304" pitchFamily="18" charset="0"/>
                <a:cs typeface="Times New Roman" panose="02020603050405020304" pitchFamily="18" charset="0"/>
              </a:rPr>
            </a:br>
            <a:endParaRPr lang="en-US"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6992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0CFF-7F6C-4A5D-9D31-41AA6C24D97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Agenda</a:t>
            </a:r>
            <a:r>
              <a:rPr lang="en-US" dirty="0"/>
              <a:t>	</a:t>
            </a:r>
          </a:p>
        </p:txBody>
      </p:sp>
      <p:sp>
        <p:nvSpPr>
          <p:cNvPr id="3" name="Content Placeholder 2">
            <a:extLst>
              <a:ext uri="{FF2B5EF4-FFF2-40B4-BE49-F238E27FC236}">
                <a16:creationId xmlns:a16="http://schemas.microsoft.com/office/drawing/2014/main" id="{1679CE83-C701-44F1-8D69-E029261615FE}"/>
              </a:ext>
            </a:extLst>
          </p:cNvPr>
          <p:cNvSpPr>
            <a:spLocks noGrp="1"/>
          </p:cNvSpPr>
          <p:nvPr>
            <p:ph idx="1"/>
          </p:nvPr>
        </p:nvSpPr>
        <p:spPr>
          <a:xfrm>
            <a:off x="1066800" y="2103119"/>
            <a:ext cx="10058400" cy="4442059"/>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1- Operating system</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-OS layers</a:t>
            </a:r>
          </a:p>
          <a:p>
            <a:r>
              <a:rPr lang="en-US" sz="2400" dirty="0">
                <a:latin typeface="Times New Roman" panose="02020603050405020304" pitchFamily="18" charset="0"/>
                <a:cs typeface="Times New Roman" panose="02020603050405020304" pitchFamily="18" charset="0"/>
              </a:rPr>
              <a:t>2- About </a:t>
            </a:r>
            <a:r>
              <a:rPr lang="en-US" sz="2400" dirty="0" err="1">
                <a:latin typeface="Times New Roman" panose="02020603050405020304" pitchFamily="18" charset="0"/>
                <a:cs typeface="Times New Roman" panose="02020603050405020304" pitchFamily="18" charset="0"/>
              </a:rPr>
              <a:t>linux</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-GNU/Linux system</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-Linux distributions family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-what is special about </a:t>
            </a:r>
            <a:r>
              <a:rPr lang="en-US" sz="2400" dirty="0" err="1">
                <a:latin typeface="Times New Roman" panose="02020603050405020304" pitchFamily="18" charset="0"/>
                <a:cs typeface="Times New Roman" panose="02020603050405020304" pitchFamily="18" charset="0"/>
              </a:rPr>
              <a:t>linux</a:t>
            </a:r>
            <a:r>
              <a:rPr lang="en-US" sz="2400" dirty="0">
                <a:latin typeface="Times New Roman" panose="02020603050405020304" pitchFamily="18" charset="0"/>
                <a:cs typeface="Times New Roman" panose="02020603050405020304" pitchFamily="18" charset="0"/>
              </a:rPr>
              <a:t> system</a:t>
            </a:r>
          </a:p>
          <a:p>
            <a:r>
              <a:rPr lang="en-US" sz="2400" dirty="0">
                <a:latin typeface="Times New Roman" panose="02020603050405020304" pitchFamily="18" charset="0"/>
                <a:cs typeface="Times New Roman" panose="02020603050405020304" pitchFamily="18" charset="0"/>
              </a:rPr>
              <a:t>3-Shell, terminal and command line</a:t>
            </a:r>
          </a:p>
          <a:p>
            <a:r>
              <a:rPr lang="en-US" sz="2400" dirty="0">
                <a:latin typeface="Times New Roman" panose="02020603050405020304" pitchFamily="18" charset="0"/>
                <a:cs typeface="Times New Roman" panose="02020603050405020304" pitchFamily="18" charset="0"/>
              </a:rPr>
              <a:t>4-Linux Filesystem Hierarchy</a:t>
            </a:r>
          </a:p>
          <a:p>
            <a:r>
              <a:rPr lang="en-US" sz="2400" dirty="0">
                <a:latin typeface="Times New Roman" panose="02020603050405020304" pitchFamily="18" charset="0"/>
                <a:cs typeface="Times New Roman" panose="02020603050405020304" pitchFamily="18" charset="0"/>
              </a:rPr>
              <a:t>5-Navigating through the filesystem</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1426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882C-4D41-4F9B-806B-16A4B16D166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Operating system	</a:t>
            </a:r>
          </a:p>
        </p:txBody>
      </p:sp>
      <p:sp>
        <p:nvSpPr>
          <p:cNvPr id="3" name="Content Placeholder 2">
            <a:extLst>
              <a:ext uri="{FF2B5EF4-FFF2-40B4-BE49-F238E27FC236}">
                <a16:creationId xmlns:a16="http://schemas.microsoft.com/office/drawing/2014/main" id="{F6D0F21A-45B8-4E14-A436-5A43ECDED15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What is operating system?</a:t>
            </a:r>
          </a:p>
          <a:p>
            <a:r>
              <a:rPr lang="en-US" dirty="0">
                <a:latin typeface="Times New Roman" panose="02020603050405020304" pitchFamily="18" charset="0"/>
                <a:cs typeface="Times New Roman" panose="02020603050405020304" pitchFamily="18" charset="0"/>
              </a:rPr>
              <a:t>most important software that runs on a computer, it </a:t>
            </a:r>
            <a:r>
              <a:rPr lang="en-US" dirty="0" err="1">
                <a:latin typeface="Times New Roman" panose="02020603050405020304" pitchFamily="18" charset="0"/>
                <a:cs typeface="Times New Roman" panose="02020603050405020304" pitchFamily="18" charset="0"/>
              </a:rPr>
              <a:t>manges</a:t>
            </a:r>
            <a:r>
              <a:rPr lang="en-US" dirty="0">
                <a:latin typeface="Times New Roman" panose="02020603050405020304" pitchFamily="18" charset="0"/>
                <a:cs typeface="Times New Roman" panose="02020603050405020304" pitchFamily="18" charset="0"/>
              </a:rPr>
              <a:t> computer's memory, processes and all of the software and hardware on the computer. </a:t>
            </a:r>
          </a:p>
        </p:txBody>
      </p:sp>
    </p:spTree>
    <p:extLst>
      <p:ext uri="{BB962C8B-B14F-4D97-AF65-F5344CB8AC3E}">
        <p14:creationId xmlns:p14="http://schemas.microsoft.com/office/powerpoint/2010/main" val="407530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AC65B-9A76-4CFA-A322-664CEEC612B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Operating</a:t>
            </a:r>
            <a:r>
              <a:rPr lang="en-US" dirty="0"/>
              <a:t> system</a:t>
            </a:r>
          </a:p>
        </p:txBody>
      </p:sp>
      <p:sp>
        <p:nvSpPr>
          <p:cNvPr id="3" name="Content Placeholder 2">
            <a:extLst>
              <a:ext uri="{FF2B5EF4-FFF2-40B4-BE49-F238E27FC236}">
                <a16:creationId xmlns:a16="http://schemas.microsoft.com/office/drawing/2014/main" id="{8C8CFBE2-339B-497F-830C-DF064983519A}"/>
              </a:ext>
            </a:extLst>
          </p:cNvPr>
          <p:cNvSpPr>
            <a:spLocks noGrp="1"/>
          </p:cNvSpPr>
          <p:nvPr>
            <p:ph idx="1"/>
          </p:nvPr>
        </p:nvSpPr>
        <p:spPr/>
        <p:txBody>
          <a:bodyPr/>
          <a:lstStyle/>
          <a:p>
            <a:r>
              <a:rPr lang="en-US" sz="3600" dirty="0">
                <a:latin typeface="Times New Roman" panose="02020603050405020304" pitchFamily="18" charset="0"/>
                <a:cs typeface="Times New Roman" panose="02020603050405020304" pitchFamily="18" charset="0"/>
              </a:rPr>
              <a:t>What are OS layer?</a:t>
            </a:r>
          </a:p>
          <a:p>
            <a:r>
              <a:rPr lang="en-US" sz="3600" dirty="0">
                <a:latin typeface="Times New Roman" panose="02020603050405020304" pitchFamily="18" charset="0"/>
                <a:cs typeface="Times New Roman" panose="02020603050405020304" pitchFamily="18" charset="0"/>
              </a:rPr>
              <a:t>1-Hardware</a:t>
            </a:r>
          </a:p>
          <a:p>
            <a:r>
              <a:rPr lang="en-US" sz="3600" dirty="0">
                <a:latin typeface="Times New Roman" panose="02020603050405020304" pitchFamily="18" charset="0"/>
                <a:cs typeface="Times New Roman" panose="02020603050405020304" pitchFamily="18" charset="0"/>
              </a:rPr>
              <a:t>2-Kernal</a:t>
            </a:r>
          </a:p>
          <a:p>
            <a:r>
              <a:rPr lang="en-US" sz="3600" dirty="0">
                <a:latin typeface="Times New Roman" panose="02020603050405020304" pitchFamily="18" charset="0"/>
                <a:cs typeface="Times New Roman" panose="02020603050405020304" pitchFamily="18" charset="0"/>
              </a:rPr>
              <a:t>3-shell</a:t>
            </a:r>
          </a:p>
          <a:p>
            <a:r>
              <a:rPr lang="en-US" sz="3600" dirty="0">
                <a:latin typeface="Times New Roman" panose="02020603050405020304" pitchFamily="18" charset="0"/>
                <a:cs typeface="Times New Roman" panose="02020603050405020304" pitchFamily="18" charset="0"/>
              </a:rPr>
              <a:t>4-Application </a:t>
            </a:r>
          </a:p>
          <a:p>
            <a:endParaRPr lang="en-US" dirty="0">
              <a:latin typeface="Times New Roman" panose="02020603050405020304" pitchFamily="18" charset="0"/>
              <a:cs typeface="Times New Roman" panose="02020603050405020304" pitchFamily="18" charset="0"/>
            </a:endParaRPr>
          </a:p>
        </p:txBody>
      </p:sp>
      <p:pic>
        <p:nvPicPr>
          <p:cNvPr id="4" name="Picture 3" descr="kernel">
            <a:extLst>
              <a:ext uri="{FF2B5EF4-FFF2-40B4-BE49-F238E27FC236}">
                <a16:creationId xmlns:a16="http://schemas.microsoft.com/office/drawing/2014/main" id="{C9DAF21B-4806-49B6-B9EE-750675E71A8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5017" y="2014194"/>
            <a:ext cx="4436962" cy="2947118"/>
          </a:xfrm>
          <a:prstGeom prst="rect">
            <a:avLst/>
          </a:prstGeom>
          <a:noFill/>
          <a:ln>
            <a:noFill/>
          </a:ln>
        </p:spPr>
      </p:pic>
    </p:spTree>
    <p:extLst>
      <p:ext uri="{BB962C8B-B14F-4D97-AF65-F5344CB8AC3E}">
        <p14:creationId xmlns:p14="http://schemas.microsoft.com/office/powerpoint/2010/main" val="121253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EDBC2-2C82-4797-ACB0-EC81A4238A2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OS layer</a:t>
            </a:r>
          </a:p>
        </p:txBody>
      </p:sp>
      <p:sp>
        <p:nvSpPr>
          <p:cNvPr id="3" name="Content Placeholder 2">
            <a:extLst>
              <a:ext uri="{FF2B5EF4-FFF2-40B4-BE49-F238E27FC236}">
                <a16:creationId xmlns:a16="http://schemas.microsoft.com/office/drawing/2014/main" id="{F0B8E172-18A7-4D14-A38B-AFF3EFA9FE69}"/>
              </a:ext>
            </a:extLst>
          </p:cNvPr>
          <p:cNvSpPr>
            <a:spLocks noGrp="1"/>
          </p:cNvSpPr>
          <p:nvPr>
            <p:ph idx="1"/>
          </p:nvPr>
        </p:nvSpPr>
        <p:spPr/>
        <p:txBody>
          <a:bodyPr/>
          <a:lstStyle/>
          <a:p>
            <a:r>
              <a:rPr lang="en-US" sz="2200" b="1" dirty="0">
                <a:latin typeface="Times New Roman" panose="02020603050405020304" pitchFamily="18" charset="0"/>
                <a:cs typeface="Times New Roman" panose="02020603050405020304" pitchFamily="18" charset="0"/>
              </a:rPr>
              <a:t>1- hardware</a:t>
            </a:r>
          </a:p>
          <a:p>
            <a:r>
              <a:rPr lang="en-US" dirty="0">
                <a:latin typeface="Times New Roman" panose="02020603050405020304" pitchFamily="18" charset="0"/>
                <a:cs typeface="Times New Roman" panose="02020603050405020304" pitchFamily="18" charset="0"/>
              </a:rPr>
              <a:t>-This layer interacts with the system hardware </a:t>
            </a:r>
          </a:p>
        </p:txBody>
      </p:sp>
    </p:spTree>
    <p:extLst>
      <p:ext uri="{BB962C8B-B14F-4D97-AF65-F5344CB8AC3E}">
        <p14:creationId xmlns:p14="http://schemas.microsoft.com/office/powerpoint/2010/main" val="2733603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9228C-31B8-4230-B3C5-146FDCDA198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OS layer</a:t>
            </a:r>
            <a:endParaRPr lang="en-US" dirty="0"/>
          </a:p>
        </p:txBody>
      </p:sp>
      <p:sp>
        <p:nvSpPr>
          <p:cNvPr id="3" name="Content Placeholder 2">
            <a:extLst>
              <a:ext uri="{FF2B5EF4-FFF2-40B4-BE49-F238E27FC236}">
                <a16:creationId xmlns:a16="http://schemas.microsoft.com/office/drawing/2014/main" id="{97BD6E1C-40CA-4ED0-A6A6-14962BF1D3A7}"/>
              </a:ext>
            </a:extLst>
          </p:cNvPr>
          <p:cNvSpPr>
            <a:spLocks noGrp="1"/>
          </p:cNvSpPr>
          <p:nvPr>
            <p:ph idx="1"/>
          </p:nvPr>
        </p:nvSpPr>
        <p:spPr/>
        <p:txBody>
          <a:bodyPr/>
          <a:lstStyle/>
          <a:p>
            <a:r>
              <a:rPr lang="en-US" sz="3200" b="1" dirty="0">
                <a:latin typeface="Times New Roman" panose="02020603050405020304" pitchFamily="18" charset="0"/>
                <a:cs typeface="Times New Roman" panose="02020603050405020304" pitchFamily="18" charset="0"/>
              </a:rPr>
              <a:t>2- kernel</a:t>
            </a:r>
          </a:p>
          <a:p>
            <a:r>
              <a:rPr lang="en-US" dirty="0">
                <a:latin typeface="Times New Roman" panose="02020603050405020304" pitchFamily="18" charset="0"/>
                <a:cs typeface="Times New Roman" panose="02020603050405020304" pitchFamily="18" charset="0"/>
              </a:rPr>
              <a:t>-the kernel is the central component of most computer</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operating</a:t>
            </a:r>
            <a:r>
              <a:rPr lang="en-US" dirty="0"/>
              <a:t>.</a:t>
            </a:r>
          </a:p>
          <a:p>
            <a:r>
              <a:rPr lang="en-US" sz="2800" b="1" dirty="0">
                <a:latin typeface="Times New Roman" panose="02020603050405020304" pitchFamily="18" charset="0"/>
                <a:cs typeface="Times New Roman" panose="02020603050405020304" pitchFamily="18" charset="0"/>
              </a:rPr>
              <a:t>Kernel functions:</a:t>
            </a:r>
          </a:p>
          <a:p>
            <a:r>
              <a:rPr lang="en-US" dirty="0">
                <a:latin typeface="Times New Roman" panose="02020603050405020304" pitchFamily="18" charset="0"/>
                <a:cs typeface="Times New Roman" panose="02020603050405020304" pitchFamily="18" charset="0"/>
              </a:rPr>
              <a:t>Access Computer resource</a:t>
            </a:r>
          </a:p>
          <a:p>
            <a:r>
              <a:rPr lang="en-US" dirty="0">
                <a:latin typeface="Times New Roman" panose="02020603050405020304" pitchFamily="18" charset="0"/>
                <a:cs typeface="Times New Roman" panose="02020603050405020304" pitchFamily="18" charset="0"/>
              </a:rPr>
              <a:t>Resource Management</a:t>
            </a:r>
          </a:p>
          <a:p>
            <a:r>
              <a:rPr lang="en-US" dirty="0">
                <a:latin typeface="Times New Roman" panose="02020603050405020304" pitchFamily="18" charset="0"/>
                <a:cs typeface="Times New Roman" panose="02020603050405020304" pitchFamily="18" charset="0"/>
              </a:rPr>
              <a:t>Memory Management</a:t>
            </a:r>
          </a:p>
          <a:p>
            <a:r>
              <a:rPr lang="en-US" dirty="0">
                <a:latin typeface="Times New Roman" panose="02020603050405020304" pitchFamily="18" charset="0"/>
                <a:cs typeface="Times New Roman" panose="02020603050405020304" pitchFamily="18" charset="0"/>
              </a:rPr>
              <a:t>Device Management</a:t>
            </a:r>
          </a:p>
          <a:p>
            <a:endParaRPr lang="en-US" dirty="0"/>
          </a:p>
        </p:txBody>
      </p:sp>
      <p:pic>
        <p:nvPicPr>
          <p:cNvPr id="4" name="Picture 3">
            <a:extLst>
              <a:ext uri="{FF2B5EF4-FFF2-40B4-BE49-F238E27FC236}">
                <a16:creationId xmlns:a16="http://schemas.microsoft.com/office/drawing/2014/main" id="{69AAFC61-327B-45AD-9212-4AAC39CC632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823733" y="2391460"/>
            <a:ext cx="4015339" cy="3078897"/>
          </a:xfrm>
          <a:prstGeom prst="rect">
            <a:avLst/>
          </a:prstGeom>
          <a:noFill/>
          <a:ln>
            <a:noFill/>
          </a:ln>
        </p:spPr>
      </p:pic>
    </p:spTree>
    <p:extLst>
      <p:ext uri="{BB962C8B-B14F-4D97-AF65-F5344CB8AC3E}">
        <p14:creationId xmlns:p14="http://schemas.microsoft.com/office/powerpoint/2010/main" val="4287780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972A6-86AF-4862-AE94-254B64772A5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OS layer</a:t>
            </a:r>
          </a:p>
        </p:txBody>
      </p:sp>
      <p:sp>
        <p:nvSpPr>
          <p:cNvPr id="3" name="Content Placeholder 2">
            <a:extLst>
              <a:ext uri="{FF2B5EF4-FFF2-40B4-BE49-F238E27FC236}">
                <a16:creationId xmlns:a16="http://schemas.microsoft.com/office/drawing/2014/main" id="{A78BE949-5314-4790-AB85-645CC552B98E}"/>
              </a:ext>
            </a:extLst>
          </p:cNvPr>
          <p:cNvSpPr>
            <a:spLocks noGrp="1"/>
          </p:cNvSpPr>
          <p:nvPr>
            <p:ph idx="1"/>
          </p:nvPr>
        </p:nvSpPr>
        <p:spPr/>
        <p:txBody>
          <a:bodyPr/>
          <a:lstStyle/>
          <a:p>
            <a:r>
              <a:rPr lang="en-US" sz="2800" b="1" dirty="0">
                <a:latin typeface="Times New Roman" panose="02020603050405020304" pitchFamily="18" charset="0"/>
                <a:cs typeface="Times New Roman" panose="02020603050405020304" pitchFamily="18" charset="0"/>
              </a:rPr>
              <a:t>3- Shell</a:t>
            </a:r>
          </a:p>
          <a:p>
            <a:r>
              <a:rPr lang="en-US" dirty="0">
                <a:latin typeface="Times New Roman" panose="02020603050405020304" pitchFamily="18" charset="0"/>
                <a:cs typeface="Times New Roman" panose="02020603050405020304" pitchFamily="18" charset="0"/>
              </a:rPr>
              <a:t>An interface to kernel, hiding complexity of kernel’s functions from users. </a:t>
            </a:r>
          </a:p>
          <a:p>
            <a:r>
              <a:rPr lang="en-US" dirty="0">
                <a:latin typeface="Times New Roman" panose="02020603050405020304" pitchFamily="18" charset="0"/>
                <a:cs typeface="Times New Roman" panose="02020603050405020304" pitchFamily="18" charset="0"/>
              </a:rPr>
              <a:t>Functions:</a:t>
            </a:r>
          </a:p>
          <a:p>
            <a:r>
              <a:rPr lang="en-US" dirty="0">
                <a:latin typeface="Times New Roman" panose="02020603050405020304" pitchFamily="18" charset="0"/>
                <a:cs typeface="Times New Roman" panose="02020603050405020304" pitchFamily="18" charset="0"/>
              </a:rPr>
              <a:t>-The shell manages the interaction between you and the operating system </a:t>
            </a:r>
          </a:p>
        </p:txBody>
      </p:sp>
    </p:spTree>
    <p:extLst>
      <p:ext uri="{BB962C8B-B14F-4D97-AF65-F5344CB8AC3E}">
        <p14:creationId xmlns:p14="http://schemas.microsoft.com/office/powerpoint/2010/main" val="153169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CEEA7-1273-46AF-AC35-926457EA7AB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OS layer</a:t>
            </a:r>
          </a:p>
        </p:txBody>
      </p:sp>
      <p:sp>
        <p:nvSpPr>
          <p:cNvPr id="3" name="Content Placeholder 2">
            <a:extLst>
              <a:ext uri="{FF2B5EF4-FFF2-40B4-BE49-F238E27FC236}">
                <a16:creationId xmlns:a16="http://schemas.microsoft.com/office/drawing/2014/main" id="{62480FE2-547F-40B2-80BD-FB790B61DD14}"/>
              </a:ext>
            </a:extLst>
          </p:cNvPr>
          <p:cNvSpPr>
            <a:spLocks noGrp="1"/>
          </p:cNvSpPr>
          <p:nvPr>
            <p:ph idx="1"/>
          </p:nvPr>
        </p:nvSpPr>
        <p:spPr/>
        <p:txBody>
          <a:bodyPr/>
          <a:lstStyle/>
          <a:p>
            <a:r>
              <a:rPr lang="en-US" sz="2800" b="1" dirty="0">
                <a:latin typeface="Times New Roman" panose="02020603050405020304" pitchFamily="18" charset="0"/>
                <a:cs typeface="Times New Roman" panose="02020603050405020304" pitchFamily="18" charset="0"/>
              </a:rPr>
              <a:t>4- Application</a:t>
            </a:r>
          </a:p>
          <a:p>
            <a:r>
              <a:rPr lang="en-US" dirty="0">
                <a:latin typeface="Times New Roman" panose="02020603050405020304" pitchFamily="18" charset="0"/>
                <a:cs typeface="Times New Roman" panose="02020603050405020304" pitchFamily="18" charset="0"/>
              </a:rPr>
              <a:t>This is the highest layer in the layered operating system. This layer deals with the many user programs and applications that run in an operating system such as word, games, browsers etc.</a:t>
            </a:r>
          </a:p>
          <a:p>
            <a:endParaRPr lang="en-US" dirty="0"/>
          </a:p>
        </p:txBody>
      </p:sp>
    </p:spTree>
    <p:extLst>
      <p:ext uri="{BB962C8B-B14F-4D97-AF65-F5344CB8AC3E}">
        <p14:creationId xmlns:p14="http://schemas.microsoft.com/office/powerpoint/2010/main" val="724349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F4147-F159-422B-A9AD-D9393B00C467}"/>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GNU/Linux system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C193DC-03DA-46D4-A0AD-E62770C82B3C}"/>
              </a:ext>
            </a:extLst>
          </p:cNvPr>
          <p:cNvSpPr>
            <a:spLocks noGrp="1"/>
          </p:cNvSpPr>
          <p:nvPr>
            <p:ph idx="1"/>
          </p:nvPr>
        </p:nvSpPr>
        <p:spPr>
          <a:xfrm>
            <a:off x="1066800" y="1896871"/>
            <a:ext cx="10058400" cy="4318535"/>
          </a:xfrm>
        </p:spPr>
        <p:txBody>
          <a:bodyPr>
            <a:normAutofit/>
          </a:bodyPr>
          <a:lstStyle/>
          <a:p>
            <a:r>
              <a:rPr lang="en-US" dirty="0">
                <a:latin typeface="Times New Roman" panose="02020603050405020304" pitchFamily="18" charset="0"/>
                <a:cs typeface="Times New Roman" panose="02020603050405020304" pitchFamily="18" charset="0"/>
              </a:rPr>
              <a:t>1- (1969) </a:t>
            </a:r>
            <a:r>
              <a:rPr lang="en-US" b="1" dirty="0">
                <a:latin typeface="Times New Roman" panose="02020603050405020304" pitchFamily="18" charset="0"/>
                <a:cs typeface="Times New Roman" panose="02020603050405020304" pitchFamily="18" charset="0"/>
              </a:rPr>
              <a:t>Ken Thompson</a:t>
            </a:r>
            <a:r>
              <a:rPr lang="en-US" dirty="0">
                <a:latin typeface="Times New Roman" panose="02020603050405020304" pitchFamily="18" charset="0"/>
                <a:cs typeface="Times New Roman" panose="02020603050405020304" pitchFamily="18" charset="0"/>
              </a:rPr>
              <a:t> found himself creating and playing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computer games on the company’s expensive, decided to port this games </a:t>
            </a:r>
          </a:p>
          <a:p>
            <a:r>
              <a:rPr lang="en-US" dirty="0">
                <a:latin typeface="Times New Roman" panose="02020603050405020304" pitchFamily="18" charset="0"/>
                <a:cs typeface="Times New Roman" panose="02020603050405020304" pitchFamily="18" charset="0"/>
              </a:rPr>
              <a:t>2- (1980) many versions of </a:t>
            </a:r>
            <a:r>
              <a:rPr lang="en-US" dirty="0" err="1">
                <a:latin typeface="Times New Roman" panose="02020603050405020304" pitchFamily="18" charset="0"/>
                <a:cs typeface="Times New Roman" panose="02020603050405020304" pitchFamily="18" charset="0"/>
              </a:rPr>
              <a:t>unix</a:t>
            </a:r>
            <a:r>
              <a:rPr lang="en-US" dirty="0">
                <a:latin typeface="Times New Roman" panose="02020603050405020304" pitchFamily="18" charset="0"/>
                <a:cs typeface="Times New Roman" panose="02020603050405020304" pitchFamily="18" charset="0"/>
              </a:rPr>
              <a:t> was released and almost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all of software was restricted. </a:t>
            </a:r>
          </a:p>
          <a:p>
            <a:r>
              <a:rPr lang="en-US" dirty="0">
                <a:latin typeface="Times New Roman" panose="02020603050405020304" pitchFamily="18" charset="0"/>
                <a:cs typeface="Times New Roman" panose="02020603050405020304" pitchFamily="18" charset="0"/>
              </a:rPr>
              <a:t>3- (1983) The project to develop the GNU system is called the  “GNU Project.” </a:t>
            </a:r>
          </a:p>
          <a:p>
            <a:r>
              <a:rPr lang="en-US" dirty="0">
                <a:latin typeface="Times New Roman" panose="02020603050405020304" pitchFamily="18" charset="0"/>
                <a:cs typeface="Times New Roman" panose="02020603050405020304" pitchFamily="18" charset="0"/>
              </a:rPr>
              <a:t>4- (1990) either found or written all the major components except one—the kernel</a:t>
            </a:r>
          </a:p>
          <a:p>
            <a:r>
              <a:rPr lang="en-US" dirty="0">
                <a:latin typeface="Times New Roman" panose="02020603050405020304" pitchFamily="18" charset="0"/>
                <a:cs typeface="Times New Roman" panose="02020603050405020304" pitchFamily="18" charset="0"/>
              </a:rPr>
              <a:t>5- (1991) Then Linux, a Unix-like kernel, was developed by </a:t>
            </a:r>
            <a:r>
              <a:rPr lang="en-US" b="1" dirty="0">
                <a:latin typeface="Times New Roman" panose="02020603050405020304" pitchFamily="18" charset="0"/>
                <a:cs typeface="Times New Roman" panose="02020603050405020304" pitchFamily="18" charset="0"/>
              </a:rPr>
              <a:t>Linus Torvalds</a:t>
            </a:r>
          </a:p>
          <a:p>
            <a:r>
              <a:rPr lang="en-US" dirty="0">
                <a:latin typeface="Times New Roman" panose="02020603050405020304" pitchFamily="18" charset="0"/>
                <a:cs typeface="Times New Roman" panose="02020603050405020304" pitchFamily="18" charset="0"/>
              </a:rPr>
              <a:t>6-</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Combining Linux with the almost-complete GNU system resulted in a complete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operating system</a:t>
            </a:r>
            <a:r>
              <a:rPr lang="en-US" u="sng" dirty="0">
                <a:latin typeface="Times New Roman" panose="02020603050405020304" pitchFamily="18" charset="0"/>
                <a:cs typeface="Times New Roman" panose="02020603050405020304" pitchFamily="18" charset="0"/>
              </a:rPr>
              <a:t>: the GNU/Linux system</a:t>
            </a:r>
            <a:endParaRPr lang="en-US" dirty="0">
              <a:latin typeface="Times New Roman" panose="02020603050405020304" pitchFamily="18" charset="0"/>
              <a:cs typeface="Times New Roman" panose="02020603050405020304" pitchFamily="18" charset="0"/>
            </a:endParaRPr>
          </a:p>
        </p:txBody>
      </p:sp>
      <p:pic>
        <p:nvPicPr>
          <p:cNvPr id="7" name="Picture 6" descr="C:\Users\Mohamed\AppData\Local\Microsoft\Windows\INetCache\Content.MSO\446EF42B.tmp">
            <a:extLst>
              <a:ext uri="{FF2B5EF4-FFF2-40B4-BE49-F238E27FC236}">
                <a16:creationId xmlns:a16="http://schemas.microsoft.com/office/drawing/2014/main" id="{C3D92F59-B805-4F08-8756-7B27B0161CB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402589" y="903953"/>
            <a:ext cx="2272030" cy="2346325"/>
          </a:xfrm>
          <a:prstGeom prst="rect">
            <a:avLst/>
          </a:prstGeom>
          <a:noFill/>
          <a:ln>
            <a:noFill/>
          </a:ln>
        </p:spPr>
      </p:pic>
      <p:pic>
        <p:nvPicPr>
          <p:cNvPr id="8" name="Picture 7" descr="C:\Users\Mohamed\AppData\Local\Microsoft\Windows\INetCache\Content.MSO\46B28DBE.tmp">
            <a:extLst>
              <a:ext uri="{FF2B5EF4-FFF2-40B4-BE49-F238E27FC236}">
                <a16:creationId xmlns:a16="http://schemas.microsoft.com/office/drawing/2014/main" id="{B318E019-1FD8-4464-A432-939A1122CC9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571110" y="3459192"/>
            <a:ext cx="1828800" cy="2493010"/>
          </a:xfrm>
          <a:prstGeom prst="rect">
            <a:avLst/>
          </a:prstGeom>
          <a:noFill/>
          <a:ln>
            <a:noFill/>
          </a:ln>
        </p:spPr>
      </p:pic>
    </p:spTree>
    <p:extLst>
      <p:ext uri="{BB962C8B-B14F-4D97-AF65-F5344CB8AC3E}">
        <p14:creationId xmlns:p14="http://schemas.microsoft.com/office/powerpoint/2010/main" val="707215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461</TotalTime>
  <Words>470</Words>
  <Application>Microsoft Office PowerPoint</Application>
  <PresentationFormat>Widescreen</PresentationFormat>
  <Paragraphs>85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Century Gothic</vt:lpstr>
      <vt:lpstr>Garamond</vt:lpstr>
      <vt:lpstr>Times New Roman</vt:lpstr>
      <vt:lpstr>Savon</vt:lpstr>
      <vt:lpstr>Session 1 </vt:lpstr>
      <vt:lpstr>Agenda </vt:lpstr>
      <vt:lpstr>Operating system </vt:lpstr>
      <vt:lpstr>Operating system</vt:lpstr>
      <vt:lpstr>OS layer</vt:lpstr>
      <vt:lpstr>OS layer</vt:lpstr>
      <vt:lpstr>OS layer</vt:lpstr>
      <vt:lpstr>OS layer</vt:lpstr>
      <vt:lpstr>GNU/Linux system</vt:lpstr>
      <vt:lpstr>Linux Distribution Families</vt:lpstr>
      <vt:lpstr>Why linux</vt:lpstr>
      <vt:lpstr>Terminal</vt:lpstr>
      <vt:lpstr>Shell </vt:lpstr>
      <vt:lpstr>The command line</vt:lpstr>
      <vt:lpstr>Linux Filesystem Hierarchy</vt:lpstr>
      <vt:lpstr>Navigating through the filesystem</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dc:title>
  <dc:creator>Mohamed yousry</dc:creator>
  <cp:lastModifiedBy>Mohamed yousry</cp:lastModifiedBy>
  <cp:revision>21</cp:revision>
  <dcterms:created xsi:type="dcterms:W3CDTF">2021-12-12T11:50:10Z</dcterms:created>
  <dcterms:modified xsi:type="dcterms:W3CDTF">2021-12-12T20:14:00Z</dcterms:modified>
</cp:coreProperties>
</file>