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346" r:id="rId3"/>
    <p:sldId id="347" r:id="rId4"/>
    <p:sldId id="256" r:id="rId5"/>
    <p:sldId id="344" r:id="rId6"/>
    <p:sldId id="34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C8E"/>
    <a:srgbClr val="75BDA7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056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30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13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9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7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33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3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0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74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38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C760D3E-39B3-4654-B159-383E12D751D9}" type="datetimeFigureOut">
              <a:rPr lang="en-IN" smtClean="0"/>
              <a:t>12-03-2021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1A7A625-CEFB-4840-85C3-CE58FB432F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25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DF10-0714-4E07-B52D-ECA18C5B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11408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ALU-CU 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043E-5338-4853-A8A2-BEE1678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732" y="2753056"/>
            <a:ext cx="3258460" cy="20435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Mentors: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Vineeth Narayan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Kruti Deepan Panda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F7BE84-E81D-42C2-86F1-C4E1145E5919}"/>
              </a:ext>
            </a:extLst>
          </p:cNvPr>
          <p:cNvSpPr txBox="1">
            <a:spLocks/>
          </p:cNvSpPr>
          <p:nvPr/>
        </p:nvSpPr>
        <p:spPr>
          <a:xfrm>
            <a:off x="1261872" y="1899821"/>
            <a:ext cx="9418320" cy="50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ALU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20B28E-6B0F-4C81-903A-9C8BF9F1A514}"/>
              </a:ext>
            </a:extLst>
          </p:cNvPr>
          <p:cNvSpPr txBox="1">
            <a:spLocks/>
          </p:cNvSpPr>
          <p:nvPr/>
        </p:nvSpPr>
        <p:spPr>
          <a:xfrm>
            <a:off x="1040148" y="3961896"/>
            <a:ext cx="4330841" cy="2043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Group members: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Harsh </a:t>
            </a:r>
            <a:r>
              <a:rPr lang="en-US" dirty="0" err="1"/>
              <a:t>Nahata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Shravani</a:t>
            </a:r>
            <a:r>
              <a:rPr lang="en-US" dirty="0"/>
              <a:t> </a:t>
            </a:r>
            <a:r>
              <a:rPr lang="en-US" dirty="0" err="1"/>
              <a:t>Bote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Rishi K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Akheel Muhammed</a:t>
            </a:r>
          </a:p>
        </p:txBody>
      </p:sp>
    </p:spTree>
    <p:extLst>
      <p:ext uri="{BB962C8B-B14F-4D97-AF65-F5344CB8AC3E}">
        <p14:creationId xmlns:p14="http://schemas.microsoft.com/office/powerpoint/2010/main" val="377523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20A8-4A67-4A76-B8D0-7B161E14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25" y="685160"/>
            <a:ext cx="9191406" cy="5487679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Objective: </a:t>
            </a:r>
          </a:p>
          <a:p>
            <a:pPr marL="0" indent="0">
              <a:spcBef>
                <a:spcPts val="500"/>
              </a:spcBef>
              <a:buNone/>
            </a:pP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a detailed understanding of digital systems and basics of an Instruction Set Architecture (ISA).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arithmetic-logic unit (ALU) is the part of a computer processor that carries out arithmetic and logic operations on the operands in computer instruction words. 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ALU along with the Control unit (CU) form the central processing unit for a computer. </a:t>
            </a:r>
          </a:p>
          <a:p>
            <a:pPr marL="27432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to design an ALU from scratch.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4875B-69C2-434A-B7CA-6582475E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9574"/>
            <a:ext cx="11277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71">
            <a:extLst>
              <a:ext uri="{FF2B5EF4-FFF2-40B4-BE49-F238E27FC236}">
                <a16:creationId xmlns:a16="http://schemas.microsoft.com/office/drawing/2014/main" id="{84CB8E5C-7D6A-4E1F-A082-BAC42108E5B8}"/>
              </a:ext>
            </a:extLst>
          </p:cNvPr>
          <p:cNvSpPr/>
          <p:nvPr/>
        </p:nvSpPr>
        <p:spPr>
          <a:xfrm>
            <a:off x="1092314" y="3567142"/>
            <a:ext cx="1898007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F5ACED7B-286B-4553-AD45-C9091AEFE5E2}"/>
              </a:ext>
            </a:extLst>
          </p:cNvPr>
          <p:cNvSpPr/>
          <p:nvPr/>
        </p:nvSpPr>
        <p:spPr>
          <a:xfrm>
            <a:off x="2410961" y="3564944"/>
            <a:ext cx="183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B612D156-652A-41B1-A489-B0C2AC1FBE50}"/>
              </a:ext>
            </a:extLst>
          </p:cNvPr>
          <p:cNvSpPr/>
          <p:nvPr/>
        </p:nvSpPr>
        <p:spPr>
          <a:xfrm>
            <a:off x="4250107" y="3564944"/>
            <a:ext cx="183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1AC43DD1-CFA4-43B5-A633-9F36DC3ACC1E}"/>
              </a:ext>
            </a:extLst>
          </p:cNvPr>
          <p:cNvSpPr/>
          <p:nvPr/>
        </p:nvSpPr>
        <p:spPr>
          <a:xfrm>
            <a:off x="6096000" y="3564944"/>
            <a:ext cx="183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05F785E7-71F4-45B7-B2B6-DFC98A75AB69}"/>
              </a:ext>
            </a:extLst>
          </p:cNvPr>
          <p:cNvSpPr/>
          <p:nvPr/>
        </p:nvSpPr>
        <p:spPr>
          <a:xfrm>
            <a:off x="7829451" y="3563030"/>
            <a:ext cx="183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8" name="Round Same Side Corner Rectangle 39">
            <a:extLst>
              <a:ext uri="{FF2B5EF4-FFF2-40B4-BE49-F238E27FC236}">
                <a16:creationId xmlns:a16="http://schemas.microsoft.com/office/drawing/2014/main" id="{8143BC21-B363-4FB6-AD7E-9E794ACAA229}"/>
              </a:ext>
            </a:extLst>
          </p:cNvPr>
          <p:cNvSpPr/>
          <p:nvPr/>
        </p:nvSpPr>
        <p:spPr>
          <a:xfrm rot="18900000">
            <a:off x="8800831" y="3281345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79" name="그룹 48">
            <a:extLst>
              <a:ext uri="{FF2B5EF4-FFF2-40B4-BE49-F238E27FC236}">
                <a16:creationId xmlns:a16="http://schemas.microsoft.com/office/drawing/2014/main" id="{8E9E6FF8-42D7-4FE0-8472-2E6F05527F9D}"/>
              </a:ext>
            </a:extLst>
          </p:cNvPr>
          <p:cNvGrpSpPr/>
          <p:nvPr/>
        </p:nvGrpSpPr>
        <p:grpSpPr>
          <a:xfrm>
            <a:off x="3988446" y="3469057"/>
            <a:ext cx="540000" cy="540000"/>
            <a:chOff x="3064244" y="3659540"/>
            <a:chExt cx="540000" cy="540000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980A9BEC-5FC6-481A-B815-B9B4D783B366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D58FDCD4-7091-4990-9500-4436B849EB10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82" name="그룹 47">
            <a:extLst>
              <a:ext uri="{FF2B5EF4-FFF2-40B4-BE49-F238E27FC236}">
                <a16:creationId xmlns:a16="http://schemas.microsoft.com/office/drawing/2014/main" id="{4CD6204A-C496-4140-AB94-F26429B859E7}"/>
              </a:ext>
            </a:extLst>
          </p:cNvPr>
          <p:cNvGrpSpPr/>
          <p:nvPr/>
        </p:nvGrpSpPr>
        <p:grpSpPr>
          <a:xfrm>
            <a:off x="5828505" y="3474756"/>
            <a:ext cx="540000" cy="540000"/>
            <a:chOff x="4504969" y="3665239"/>
            <a:chExt cx="540000" cy="540000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18631B0E-9578-4512-A885-12144AF89FFC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96E9625F-3FB0-4DE0-9BE5-9171DF8DA58B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85" name="그룹 27">
            <a:extLst>
              <a:ext uri="{FF2B5EF4-FFF2-40B4-BE49-F238E27FC236}">
                <a16:creationId xmlns:a16="http://schemas.microsoft.com/office/drawing/2014/main" id="{ED883F41-B2C7-408B-9944-9C3EA4938CA4}"/>
              </a:ext>
            </a:extLst>
          </p:cNvPr>
          <p:cNvGrpSpPr/>
          <p:nvPr/>
        </p:nvGrpSpPr>
        <p:grpSpPr>
          <a:xfrm>
            <a:off x="7668564" y="3480455"/>
            <a:ext cx="540000" cy="540000"/>
            <a:chOff x="5945694" y="3670938"/>
            <a:chExt cx="540000" cy="540000"/>
          </a:xfrm>
        </p:grpSpPr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F13E4A45-E663-4B11-B3CB-CEDEB0CE82D6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63E596EB-CBBF-4621-ABE3-1808427F2D16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1" name="그룹 49">
            <a:extLst>
              <a:ext uri="{FF2B5EF4-FFF2-40B4-BE49-F238E27FC236}">
                <a16:creationId xmlns:a16="http://schemas.microsoft.com/office/drawing/2014/main" id="{52A44D10-BFA5-4AF5-AC88-49C444CE494A}"/>
              </a:ext>
            </a:extLst>
          </p:cNvPr>
          <p:cNvGrpSpPr/>
          <p:nvPr/>
        </p:nvGrpSpPr>
        <p:grpSpPr>
          <a:xfrm>
            <a:off x="2148387" y="3474756"/>
            <a:ext cx="540000" cy="540000"/>
            <a:chOff x="1624244" y="3665239"/>
            <a:chExt cx="540000" cy="540000"/>
          </a:xfrm>
        </p:grpSpPr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CB16D06C-0F7A-49ED-B37E-6F5D8136F106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206221B8-CE11-48D7-9C95-D81CA005826F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94" name="직사각형 113">
            <a:extLst>
              <a:ext uri="{FF2B5EF4-FFF2-40B4-BE49-F238E27FC236}">
                <a16:creationId xmlns:a16="http://schemas.microsoft.com/office/drawing/2014/main" id="{016D1306-6A96-4B15-B6F3-0646441C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52" y="2247540"/>
            <a:ext cx="19342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ade Gothic Next Heavy" panose="020B0604020202020204" pitchFamily="34" charset="0"/>
                <a:cs typeface="Times New Roman" panose="02020603050405020304" pitchFamily="18" charset="0"/>
              </a:rPr>
              <a:t>Learning digital electronics</a:t>
            </a:r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8CDB8F71-95E5-4AFB-B556-B72524DB9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067" y="4062831"/>
            <a:ext cx="20187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ade Gothic Next Heavy" panose="020B0604020202020204" pitchFamily="34" charset="0"/>
                <a:cs typeface="Times New Roman" panose="02020603050405020304" pitchFamily="18" charset="0"/>
              </a:rPr>
              <a:t>Using Verilog (HDL) to simulate ALU</a:t>
            </a:r>
          </a:p>
        </p:txBody>
      </p:sp>
      <p:sp>
        <p:nvSpPr>
          <p:cNvPr id="57" name="직사각형 113">
            <a:extLst>
              <a:ext uri="{FF2B5EF4-FFF2-40B4-BE49-F238E27FC236}">
                <a16:creationId xmlns:a16="http://schemas.microsoft.com/office/drawing/2014/main" id="{4A7C3588-EDE5-4D3C-B1F1-08D6F1A1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865" y="1816653"/>
            <a:ext cx="193426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ade Gothic Next Heavy" panose="020B0604020202020204" pitchFamily="34" charset="0"/>
                <a:cs typeface="Times New Roman" panose="02020603050405020304" pitchFamily="18" charset="0"/>
              </a:rPr>
              <a:t>Using Modelsim or Vivado software to simulate ALU</a:t>
            </a:r>
          </a:p>
        </p:txBody>
      </p:sp>
      <p:sp>
        <p:nvSpPr>
          <p:cNvPr id="60" name="직사각형 113">
            <a:extLst>
              <a:ext uri="{FF2B5EF4-FFF2-40B4-BE49-F238E27FC236}">
                <a16:creationId xmlns:a16="http://schemas.microsoft.com/office/drawing/2014/main" id="{3E5E202A-6260-4D96-8F6A-E816B4D4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00" y="4067302"/>
            <a:ext cx="19342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ade Gothic Next Heavy" panose="020B0604020202020204" pitchFamily="34" charset="0"/>
                <a:cs typeface="Times New Roman" panose="02020603050405020304" pitchFamily="18" charset="0"/>
              </a:rPr>
              <a:t>Design of basic ALU.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41D06-149B-47F5-BEA4-F2C6BD83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45" y="419571"/>
            <a:ext cx="9692640" cy="711817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Execution: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arallelogram 961">
            <a:extLst>
              <a:ext uri="{FF2B5EF4-FFF2-40B4-BE49-F238E27FC236}">
                <a16:creationId xmlns:a16="http://schemas.microsoft.com/office/drawing/2014/main" id="{89837B35-E63A-4193-B6D3-926015B2B6B3}"/>
              </a:ext>
            </a:extLst>
          </p:cNvPr>
          <p:cNvSpPr/>
          <p:nvPr/>
        </p:nvSpPr>
        <p:spPr>
          <a:xfrm rot="20767208" flipH="1">
            <a:off x="6025425" y="1963818"/>
            <a:ext cx="2688121" cy="2464394"/>
          </a:xfrm>
          <a:prstGeom prst="parallelogram">
            <a:avLst>
              <a:gd name="adj" fmla="val 5571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5487E87-4101-47DB-BE82-7992CF32D504}"/>
              </a:ext>
            </a:extLst>
          </p:cNvPr>
          <p:cNvSpPr/>
          <p:nvPr/>
        </p:nvSpPr>
        <p:spPr>
          <a:xfrm>
            <a:off x="7661429" y="4049907"/>
            <a:ext cx="2068496" cy="336212"/>
          </a:xfrm>
          <a:prstGeom prst="parallelogram">
            <a:avLst>
              <a:gd name="adj" fmla="val 113348"/>
            </a:avLst>
          </a:prstGeom>
          <a:solidFill>
            <a:srgbClr val="7A8C8E"/>
          </a:solidFill>
          <a:ln>
            <a:solidFill>
              <a:srgbClr val="7A8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4" name="Parallelogram 963">
            <a:extLst>
              <a:ext uri="{FF2B5EF4-FFF2-40B4-BE49-F238E27FC236}">
                <a16:creationId xmlns:a16="http://schemas.microsoft.com/office/drawing/2014/main" id="{B46D8140-8CDF-4FC2-A4BE-D6910D2A639B}"/>
              </a:ext>
            </a:extLst>
          </p:cNvPr>
          <p:cNvSpPr/>
          <p:nvPr/>
        </p:nvSpPr>
        <p:spPr>
          <a:xfrm rot="21096872" flipH="1">
            <a:off x="2302622" y="2118576"/>
            <a:ext cx="2349336" cy="2287341"/>
          </a:xfrm>
          <a:prstGeom prst="parallelogram">
            <a:avLst>
              <a:gd name="adj" fmla="val 501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8C27B938-3CCB-484A-A590-2FD4034F5F23}"/>
              </a:ext>
            </a:extLst>
          </p:cNvPr>
          <p:cNvSpPr/>
          <p:nvPr/>
        </p:nvSpPr>
        <p:spPr>
          <a:xfrm>
            <a:off x="0" y="2613509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Parallelogram 965">
            <a:extLst>
              <a:ext uri="{FF2B5EF4-FFF2-40B4-BE49-F238E27FC236}">
                <a16:creationId xmlns:a16="http://schemas.microsoft.com/office/drawing/2014/main" id="{AF6EB625-2A4C-4A58-882C-783315A4614D}"/>
              </a:ext>
            </a:extLst>
          </p:cNvPr>
          <p:cNvSpPr/>
          <p:nvPr/>
        </p:nvSpPr>
        <p:spPr>
          <a:xfrm rot="773011">
            <a:off x="530147" y="2268339"/>
            <a:ext cx="2784131" cy="2183108"/>
          </a:xfrm>
          <a:prstGeom prst="parallelogram">
            <a:avLst>
              <a:gd name="adj" fmla="val 627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Parallelogram 967">
            <a:extLst>
              <a:ext uri="{FF2B5EF4-FFF2-40B4-BE49-F238E27FC236}">
                <a16:creationId xmlns:a16="http://schemas.microsoft.com/office/drawing/2014/main" id="{DED3CE42-D32B-496F-8BB6-368420D3D35B}"/>
              </a:ext>
            </a:extLst>
          </p:cNvPr>
          <p:cNvSpPr/>
          <p:nvPr/>
        </p:nvSpPr>
        <p:spPr>
          <a:xfrm rot="738529">
            <a:off x="4159472" y="2258787"/>
            <a:ext cx="2799901" cy="2182510"/>
          </a:xfrm>
          <a:prstGeom prst="parallelogram">
            <a:avLst>
              <a:gd name="adj" fmla="val 6435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D36617EB-BD25-4315-8A19-BA4BD8B72187}"/>
              </a:ext>
            </a:extLst>
          </p:cNvPr>
          <p:cNvSpPr txBox="1"/>
          <p:nvPr/>
        </p:nvSpPr>
        <p:spPr>
          <a:xfrm>
            <a:off x="1137408" y="3071173"/>
            <a:ext cx="158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4C75F713-7B23-4FB2-AC54-F328D8E389A9}"/>
              </a:ext>
            </a:extLst>
          </p:cNvPr>
          <p:cNvSpPr txBox="1"/>
          <p:nvPr/>
        </p:nvSpPr>
        <p:spPr>
          <a:xfrm>
            <a:off x="4829451" y="3071173"/>
            <a:ext cx="140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6B6DBA12-E1D9-4C70-9B4D-E7700DB01552}"/>
              </a:ext>
            </a:extLst>
          </p:cNvPr>
          <p:cNvSpPr txBox="1"/>
          <p:nvPr/>
        </p:nvSpPr>
        <p:spPr>
          <a:xfrm>
            <a:off x="8924120" y="3097311"/>
            <a:ext cx="135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8A2F2B0F-A497-4B14-96FF-DD83690543A8}"/>
              </a:ext>
            </a:extLst>
          </p:cNvPr>
          <p:cNvSpPr txBox="1"/>
          <p:nvPr/>
        </p:nvSpPr>
        <p:spPr>
          <a:xfrm>
            <a:off x="0" y="4811271"/>
            <a:ext cx="3060690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digital electronics.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4560D8-AD3E-4D80-AE49-90A34E584EEB}"/>
              </a:ext>
            </a:extLst>
          </p:cNvPr>
          <p:cNvSpPr txBox="1"/>
          <p:nvPr/>
        </p:nvSpPr>
        <p:spPr>
          <a:xfrm>
            <a:off x="3060690" y="4811271"/>
            <a:ext cx="4518077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circuits.</a:t>
            </a:r>
          </a:p>
          <a:p>
            <a:pPr marL="285750" indent="-285750">
              <a:buFontTx/>
              <a:buChar char="-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of MUX (Multiplexer), De-MUX </a:t>
            </a:r>
          </a:p>
          <a:p>
            <a:pPr marL="285750" indent="-285750">
              <a:buFontTx/>
              <a:buChar char="-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Encoders and  Decoders.</a:t>
            </a:r>
          </a:p>
          <a:p>
            <a:pPr marL="285750" indent="-285750">
              <a:buFontTx/>
              <a:buChar char="-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Ladders etc.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AFE669-CC01-4A15-A8A6-90695EFFB977}"/>
              </a:ext>
            </a:extLst>
          </p:cNvPr>
          <p:cNvSpPr txBox="1"/>
          <p:nvPr/>
        </p:nvSpPr>
        <p:spPr>
          <a:xfrm>
            <a:off x="7369486" y="4815496"/>
            <a:ext cx="3992810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Flip-flops like RS , D and JK flip flop.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prerequisites to learn Verilog.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7C0A8B8-56E7-4B94-A679-1C09D609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08" y="365760"/>
            <a:ext cx="9692640" cy="561506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made:</a:t>
            </a:r>
          </a:p>
        </p:txBody>
      </p:sp>
      <p:sp>
        <p:nvSpPr>
          <p:cNvPr id="969" name="Parallelogram 968">
            <a:extLst>
              <a:ext uri="{FF2B5EF4-FFF2-40B4-BE49-F238E27FC236}">
                <a16:creationId xmlns:a16="http://schemas.microsoft.com/office/drawing/2014/main" id="{25B745C3-D040-4AC6-B775-27342339D3D7}"/>
              </a:ext>
            </a:extLst>
          </p:cNvPr>
          <p:cNvSpPr/>
          <p:nvPr/>
        </p:nvSpPr>
        <p:spPr>
          <a:xfrm rot="792473">
            <a:off x="8209851" y="2241527"/>
            <a:ext cx="2799901" cy="2182510"/>
          </a:xfrm>
          <a:prstGeom prst="parallelogram">
            <a:avLst>
              <a:gd name="adj" fmla="val 6435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D365849-461E-456A-B60F-340C4921C716}"/>
              </a:ext>
            </a:extLst>
          </p:cNvPr>
          <p:cNvSpPr/>
          <p:nvPr/>
        </p:nvSpPr>
        <p:spPr>
          <a:xfrm>
            <a:off x="3630967" y="4060259"/>
            <a:ext cx="2032986" cy="335364"/>
          </a:xfrm>
          <a:prstGeom prst="parallelogram">
            <a:avLst>
              <a:gd name="adj" fmla="val 113348"/>
            </a:avLst>
          </a:prstGeom>
          <a:solidFill>
            <a:srgbClr val="75BDA7"/>
          </a:solidFill>
          <a:ln>
            <a:solidFill>
              <a:srgbClr val="75B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01056230-E0BA-4174-8C2E-87384B2A1310}"/>
              </a:ext>
            </a:extLst>
          </p:cNvPr>
          <p:cNvSpPr/>
          <p:nvPr/>
        </p:nvSpPr>
        <p:spPr>
          <a:xfrm>
            <a:off x="9507985" y="2279447"/>
            <a:ext cx="2050190" cy="332616"/>
          </a:xfrm>
          <a:prstGeom prst="parallelogram">
            <a:avLst>
              <a:gd name="adj" fmla="val 113348"/>
            </a:avLst>
          </a:prstGeom>
          <a:solidFill>
            <a:srgbClr val="7A8C8E"/>
          </a:solidFill>
          <a:ln>
            <a:solidFill>
              <a:srgbClr val="7A8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5EBF71-375D-4CE9-A894-4D67D2AE0786}"/>
              </a:ext>
            </a:extLst>
          </p:cNvPr>
          <p:cNvSpPr txBox="1"/>
          <p:nvPr/>
        </p:nvSpPr>
        <p:spPr>
          <a:xfrm>
            <a:off x="8966930" y="3053471"/>
            <a:ext cx="140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4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35844" y="4102478"/>
            <a:ext cx="1302439" cy="402755"/>
          </a:xfrm>
          <a:prstGeom prst="rect">
            <a:avLst/>
          </a:prstGeom>
          <a:noFill/>
        </p:spPr>
        <p:txBody>
          <a:bodyPr wrap="none" lIns="17859" tIns="8930" rIns="17859" bIns="893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Final Goal</a:t>
            </a:r>
          </a:p>
        </p:txBody>
      </p:sp>
      <p:grpSp>
        <p:nvGrpSpPr>
          <p:cNvPr id="6" name="Group 71"/>
          <p:cNvGrpSpPr/>
          <p:nvPr/>
        </p:nvGrpSpPr>
        <p:grpSpPr>
          <a:xfrm>
            <a:off x="3787781" y="4217941"/>
            <a:ext cx="1967395" cy="942234"/>
            <a:chOff x="5034996" y="4220590"/>
            <a:chExt cx="2177785" cy="1042994"/>
          </a:xfrm>
          <a:solidFill>
            <a:schemeClr val="bg2"/>
          </a:solidFill>
        </p:grpSpPr>
        <p:grpSp>
          <p:nvGrpSpPr>
            <p:cNvPr id="7" name="Group 72"/>
            <p:cNvGrpSpPr/>
            <p:nvPr/>
          </p:nvGrpSpPr>
          <p:grpSpPr>
            <a:xfrm>
              <a:off x="5034996" y="4236643"/>
              <a:ext cx="1146641" cy="1026941"/>
              <a:chOff x="2886936" y="2332283"/>
              <a:chExt cx="1146641" cy="1026941"/>
            </a:xfrm>
            <a:grpFill/>
          </p:grpSpPr>
          <p:sp>
            <p:nvSpPr>
              <p:cNvPr id="11" name="Block Arc 10"/>
              <p:cNvSpPr/>
              <p:nvPr/>
            </p:nvSpPr>
            <p:spPr>
              <a:xfrm>
                <a:off x="3006636" y="2332283"/>
                <a:ext cx="1026941" cy="1026941"/>
              </a:xfrm>
              <a:prstGeom prst="blockArc">
                <a:avLst>
                  <a:gd name="adj1" fmla="val 16202709"/>
                  <a:gd name="adj2" fmla="val 144899"/>
                  <a:gd name="adj3" fmla="val 1375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86936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grpSp>
          <p:nvGrpSpPr>
            <p:cNvPr id="8" name="Group 75"/>
            <p:cNvGrpSpPr/>
            <p:nvPr/>
          </p:nvGrpSpPr>
          <p:grpSpPr>
            <a:xfrm>
              <a:off x="6039393" y="4220590"/>
              <a:ext cx="1173388" cy="1026941"/>
              <a:chOff x="6550938" y="3997627"/>
              <a:chExt cx="1173388" cy="1026941"/>
            </a:xfrm>
            <a:grpFill/>
          </p:grpSpPr>
          <p:sp>
            <p:nvSpPr>
              <p:cNvPr id="9" name="Block Arc 8"/>
              <p:cNvSpPr/>
              <p:nvPr/>
            </p:nvSpPr>
            <p:spPr>
              <a:xfrm rot="10800000">
                <a:off x="6550938" y="3997627"/>
                <a:ext cx="1026941" cy="1026941"/>
              </a:xfrm>
              <a:prstGeom prst="blockArc">
                <a:avLst>
                  <a:gd name="adj1" fmla="val 1597244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</p:grpSp>
      <p:grpSp>
        <p:nvGrpSpPr>
          <p:cNvPr id="13" name="Group 37"/>
          <p:cNvGrpSpPr/>
          <p:nvPr/>
        </p:nvGrpSpPr>
        <p:grpSpPr>
          <a:xfrm>
            <a:off x="8505192" y="3372762"/>
            <a:ext cx="1290177" cy="1066074"/>
            <a:chOff x="9019242" y="3239883"/>
            <a:chExt cx="1288611" cy="1168157"/>
          </a:xfrm>
          <a:solidFill>
            <a:schemeClr val="bg2"/>
          </a:solidFill>
        </p:grpSpPr>
        <p:sp>
          <p:nvSpPr>
            <p:cNvPr id="14" name="Chevron 13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grpSp>
          <p:nvGrpSpPr>
            <p:cNvPr id="15" name="Group 41"/>
            <p:cNvGrpSpPr/>
            <p:nvPr/>
          </p:nvGrpSpPr>
          <p:grpSpPr>
            <a:xfrm rot="10800000">
              <a:off x="9019242" y="3239883"/>
              <a:ext cx="1163337" cy="1026942"/>
              <a:chOff x="2877129" y="2332282"/>
              <a:chExt cx="1163337" cy="1026942"/>
            </a:xfrm>
            <a:grpFill/>
          </p:grpSpPr>
          <p:sp>
            <p:nvSpPr>
              <p:cNvPr id="16" name="Block Arc 15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77129" y="2332282"/>
                <a:ext cx="654746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</p:grpSp>
      <p:sp>
        <p:nvSpPr>
          <p:cNvPr id="19" name="Block Arc 18"/>
          <p:cNvSpPr/>
          <p:nvPr/>
        </p:nvSpPr>
        <p:spPr>
          <a:xfrm rot="10800000" flipH="1">
            <a:off x="5284321" y="4242405"/>
            <a:ext cx="927731" cy="927731"/>
          </a:xfrm>
          <a:prstGeom prst="blockArc">
            <a:avLst>
              <a:gd name="adj1" fmla="val 16202709"/>
              <a:gd name="adj2" fmla="val 21551381"/>
              <a:gd name="adj3" fmla="val 1569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4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5659978" y="4169472"/>
            <a:ext cx="968930" cy="137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4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1" name="Group 63"/>
          <p:cNvGrpSpPr/>
          <p:nvPr/>
        </p:nvGrpSpPr>
        <p:grpSpPr>
          <a:xfrm>
            <a:off x="1961596" y="2626439"/>
            <a:ext cx="927732" cy="927731"/>
            <a:chOff x="3013524" y="2332283"/>
            <a:chExt cx="1026942" cy="1026941"/>
          </a:xfrm>
          <a:solidFill>
            <a:schemeClr val="bg2"/>
          </a:solidFill>
        </p:grpSpPr>
        <p:sp>
          <p:nvSpPr>
            <p:cNvPr id="22" name="Block Arc 21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25" name="Group 68"/>
          <p:cNvGrpSpPr/>
          <p:nvPr/>
        </p:nvGrpSpPr>
        <p:grpSpPr>
          <a:xfrm rot="10800000">
            <a:off x="2760393" y="3433647"/>
            <a:ext cx="1050950" cy="927731"/>
            <a:chOff x="2877129" y="2332283"/>
            <a:chExt cx="1163337" cy="1026941"/>
          </a:xfrm>
          <a:solidFill>
            <a:schemeClr val="bg2"/>
          </a:solidFill>
        </p:grpSpPr>
        <p:sp>
          <p:nvSpPr>
            <p:cNvPr id="26" name="Block Arc 25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5760418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29" name="Group 93"/>
          <p:cNvGrpSpPr/>
          <p:nvPr/>
        </p:nvGrpSpPr>
        <p:grpSpPr>
          <a:xfrm>
            <a:off x="6078938" y="2626438"/>
            <a:ext cx="927936" cy="1159516"/>
            <a:chOff x="6317783" y="2346350"/>
            <a:chExt cx="1027167" cy="1283513"/>
          </a:xfrm>
          <a:solidFill>
            <a:schemeClr val="bg2"/>
          </a:solidFill>
        </p:grpSpPr>
        <p:sp>
          <p:nvSpPr>
            <p:cNvPr id="30" name="Rectangle 29"/>
            <p:cNvSpPr/>
            <p:nvPr/>
          </p:nvSpPr>
          <p:spPr>
            <a:xfrm>
              <a:off x="6816164" y="2347294"/>
              <a:ext cx="528773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grpSp>
          <p:nvGrpSpPr>
            <p:cNvPr id="31" name="Group 95"/>
            <p:cNvGrpSpPr/>
            <p:nvPr/>
          </p:nvGrpSpPr>
          <p:grpSpPr>
            <a:xfrm>
              <a:off x="6317783" y="2346350"/>
              <a:ext cx="1027167" cy="1283513"/>
              <a:chOff x="2366311" y="2332283"/>
              <a:chExt cx="1027167" cy="1283513"/>
            </a:xfrm>
            <a:grpFill/>
          </p:grpSpPr>
          <p:sp>
            <p:nvSpPr>
              <p:cNvPr id="32" name="Block Arc 31"/>
              <p:cNvSpPr/>
              <p:nvPr/>
            </p:nvSpPr>
            <p:spPr>
              <a:xfrm flipH="1">
                <a:off x="2366537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2047490" y="3157776"/>
                <a:ext cx="776841" cy="139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</p:grpSp>
      <p:grpSp>
        <p:nvGrpSpPr>
          <p:cNvPr id="34" name="Group 101"/>
          <p:cNvGrpSpPr/>
          <p:nvPr/>
        </p:nvGrpSpPr>
        <p:grpSpPr>
          <a:xfrm>
            <a:off x="6980784" y="2626439"/>
            <a:ext cx="1665875" cy="927731"/>
            <a:chOff x="7571935" y="2346350"/>
            <a:chExt cx="1588341" cy="1026941"/>
          </a:xfrm>
          <a:solidFill>
            <a:schemeClr val="bg2"/>
          </a:solidFill>
        </p:grpSpPr>
        <p:grpSp>
          <p:nvGrpSpPr>
            <p:cNvPr id="35" name="Group 102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  <a:grpFill/>
          </p:grpSpPr>
          <p:sp>
            <p:nvSpPr>
              <p:cNvPr id="37" name="Rectangle 36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8" name="Block Arc 37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39" name="Group 131"/>
          <p:cNvGrpSpPr/>
          <p:nvPr/>
        </p:nvGrpSpPr>
        <p:grpSpPr>
          <a:xfrm>
            <a:off x="1689872" y="2626438"/>
            <a:ext cx="979571" cy="1038609"/>
            <a:chOff x="1060437" y="2346350"/>
            <a:chExt cx="1084324" cy="1149676"/>
          </a:xfrm>
          <a:solidFill>
            <a:schemeClr val="bg2"/>
          </a:solidFill>
        </p:grpSpPr>
        <p:grpSp>
          <p:nvGrpSpPr>
            <p:cNvPr id="40" name="Group 133"/>
            <p:cNvGrpSpPr/>
            <p:nvPr/>
          </p:nvGrpSpPr>
          <p:grpSpPr>
            <a:xfrm>
              <a:off x="1117819" y="2346350"/>
              <a:ext cx="1026942" cy="1026941"/>
              <a:chOff x="2366533" y="2332283"/>
              <a:chExt cx="1026942" cy="1026941"/>
            </a:xfrm>
            <a:grpFill/>
          </p:grpSpPr>
          <p:sp>
            <p:nvSpPr>
              <p:cNvPr id="42" name="Block Arc 41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2206966" y="2998522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4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45" name="Oval 44"/>
          <p:cNvSpPr>
            <a:spLocks noChangeAspect="1"/>
          </p:cNvSpPr>
          <p:nvPr/>
        </p:nvSpPr>
        <p:spPr>
          <a:xfrm flipH="1">
            <a:off x="2600021" y="3784809"/>
            <a:ext cx="585398" cy="585398"/>
          </a:xfrm>
          <a:prstGeom prst="ellipse">
            <a:avLst/>
          </a:prstGeom>
          <a:solidFill>
            <a:srgbClr val="05B0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tIns="8930" rIns="17859" bIns="8930" rtlCol="0" anchor="ctr"/>
          <a:lstStyle/>
          <a:p>
            <a:pPr lvl="0" algn="ctr"/>
            <a:r>
              <a:rPr lang="en-US" sz="2292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1</a:t>
            </a:r>
            <a:endParaRPr lang="id-ID" sz="2292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 flipH="1">
            <a:off x="5200919" y="4783813"/>
            <a:ext cx="585398" cy="585398"/>
          </a:xfrm>
          <a:prstGeom prst="ellipse">
            <a:avLst/>
          </a:prstGeom>
          <a:solidFill>
            <a:srgbClr val="05B0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tIns="8930" rIns="17859" bIns="8930" rtlCol="0" anchor="ctr"/>
          <a:lstStyle/>
          <a:p>
            <a:pPr lvl="0" algn="ctr"/>
            <a:r>
              <a:rPr lang="en-US" sz="2292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2</a:t>
            </a:r>
            <a:endParaRPr lang="id-ID" sz="2292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 flipH="1">
            <a:off x="5920869" y="2517377"/>
            <a:ext cx="585398" cy="585398"/>
          </a:xfrm>
          <a:prstGeom prst="ellipse">
            <a:avLst/>
          </a:prstGeom>
          <a:solidFill>
            <a:srgbClr val="05B0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tIns="8930" rIns="17859" bIns="8930" rtlCol="0" anchor="ctr"/>
          <a:lstStyle/>
          <a:p>
            <a:pPr lvl="0" algn="ctr"/>
            <a:r>
              <a:rPr lang="en-US" sz="2292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3</a:t>
            </a:r>
            <a:endParaRPr lang="id-ID" sz="2292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 flipH="1">
            <a:off x="8296133" y="2738698"/>
            <a:ext cx="585398" cy="585398"/>
          </a:xfrm>
          <a:prstGeom prst="ellipse">
            <a:avLst/>
          </a:prstGeom>
          <a:solidFill>
            <a:srgbClr val="05B0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tIns="8930" rIns="17859" bIns="8930" rtlCol="0" anchor="ctr"/>
          <a:lstStyle/>
          <a:p>
            <a:pPr lvl="0" algn="ctr"/>
            <a:r>
              <a:rPr lang="en-US" sz="2292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4</a:t>
            </a:r>
            <a:endParaRPr lang="id-ID" sz="2292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1" name="Text Placeholder 32"/>
          <p:cNvSpPr txBox="1">
            <a:spLocks/>
          </p:cNvSpPr>
          <p:nvPr/>
        </p:nvSpPr>
        <p:spPr>
          <a:xfrm>
            <a:off x="1702580" y="4840936"/>
            <a:ext cx="2391596" cy="9277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  <a:t>Verilog is a hardware description language, using software such as “modelsim” or “Vivado”</a:t>
            </a:r>
            <a:endParaRPr lang="id-ID" sz="1600" dirty="0">
              <a:latin typeface="Times New Roman" panose="02020603050405020304" pitchFamily="18" charset="0"/>
              <a:ea typeface="Calibri Light" charset="0"/>
              <a:cs typeface="Times New Roman" panose="02020603050405020304" pitchFamily="18" charset="0"/>
            </a:endParaRPr>
          </a:p>
        </p:txBody>
      </p:sp>
      <p:sp>
        <p:nvSpPr>
          <p:cNvPr id="53" name="Text Placeholder 32"/>
          <p:cNvSpPr txBox="1">
            <a:spLocks/>
          </p:cNvSpPr>
          <p:nvPr/>
        </p:nvSpPr>
        <p:spPr>
          <a:xfrm>
            <a:off x="3324054" y="3105842"/>
            <a:ext cx="1674912" cy="80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6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Desktop Application</a:t>
            </a:r>
            <a:endParaRPr lang="id-ID" sz="1406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None/>
            </a:pPr>
            <a:r>
              <a:rPr lang="id-ID" sz="125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Selalu ucapkan kata yang baik sesama karyawan agar tercipta.</a:t>
            </a:r>
          </a:p>
        </p:txBody>
      </p:sp>
      <p:sp>
        <p:nvSpPr>
          <p:cNvPr id="54" name="Text Placeholder 32"/>
          <p:cNvSpPr txBox="1">
            <a:spLocks/>
          </p:cNvSpPr>
          <p:nvPr/>
        </p:nvSpPr>
        <p:spPr>
          <a:xfrm>
            <a:off x="4465634" y="5486107"/>
            <a:ext cx="2086252" cy="7076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  <a:t>Learning about </a:t>
            </a:r>
            <a:br>
              <a:rPr lang="en-US" sz="1600" b="1" u="sng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</a:br>
            <a:r>
              <a:rPr lang="en-US" sz="1600" b="1" u="sng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  <a:t>Finite State Machines</a:t>
            </a:r>
            <a:endParaRPr lang="id-ID" sz="1600" b="1" u="sng" dirty="0">
              <a:latin typeface="Times New Roman" panose="02020603050405020304" pitchFamily="18" charset="0"/>
              <a:ea typeface="Calibri Light" charset="0"/>
              <a:cs typeface="Times New Roman" panose="02020603050405020304" pitchFamily="18" charset="0"/>
            </a:endParaRP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F083D776-E454-486A-AB6F-8102D6DF2102}"/>
              </a:ext>
            </a:extLst>
          </p:cNvPr>
          <p:cNvSpPr txBox="1">
            <a:spLocks/>
          </p:cNvSpPr>
          <p:nvPr/>
        </p:nvSpPr>
        <p:spPr>
          <a:xfrm>
            <a:off x="1715369" y="4555375"/>
            <a:ext cx="2391596" cy="7974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  <a:t>Learning Verilog</a:t>
            </a:r>
            <a:endParaRPr lang="id-ID" sz="1800" b="1" u="sng" dirty="0">
              <a:latin typeface="Times New Roman" panose="02020603050405020304" pitchFamily="18" charset="0"/>
              <a:ea typeface="Calibri Light" charset="0"/>
              <a:cs typeface="Times New Roman" panose="02020603050405020304" pitchFamily="18" charset="0"/>
            </a:endParaRP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73FC03CC-03E2-465A-8930-6BB65450B232}"/>
              </a:ext>
            </a:extLst>
          </p:cNvPr>
          <p:cNvSpPr txBox="1">
            <a:spLocks/>
          </p:cNvSpPr>
          <p:nvPr/>
        </p:nvSpPr>
        <p:spPr>
          <a:xfrm>
            <a:off x="5062088" y="2150028"/>
            <a:ext cx="2086252" cy="7076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  <a:t>Designing an ALU</a:t>
            </a:r>
            <a:endParaRPr lang="id-ID" sz="1600" b="1" u="sng" dirty="0">
              <a:latin typeface="Times New Roman" panose="02020603050405020304" pitchFamily="18" charset="0"/>
              <a:ea typeface="Calibri Light" charset="0"/>
              <a:cs typeface="Times New Roman" panose="02020603050405020304" pitchFamily="18" charset="0"/>
            </a:endParaRPr>
          </a:p>
        </p:txBody>
      </p:sp>
      <p:sp>
        <p:nvSpPr>
          <p:cNvPr id="66" name="Text Placeholder 32">
            <a:extLst>
              <a:ext uri="{FF2B5EF4-FFF2-40B4-BE49-F238E27FC236}">
                <a16:creationId xmlns:a16="http://schemas.microsoft.com/office/drawing/2014/main" id="{35837A7F-0760-4C94-A93F-35B842884880}"/>
              </a:ext>
            </a:extLst>
          </p:cNvPr>
          <p:cNvSpPr txBox="1">
            <a:spLocks/>
          </p:cNvSpPr>
          <p:nvPr/>
        </p:nvSpPr>
        <p:spPr>
          <a:xfrm>
            <a:off x="8767003" y="2665071"/>
            <a:ext cx="2086252" cy="7076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  <a:t>Designing a Processor</a:t>
            </a:r>
            <a:endParaRPr lang="id-ID" sz="1600" b="1" u="sng" dirty="0">
              <a:latin typeface="Times New Roman" panose="02020603050405020304" pitchFamily="18" charset="0"/>
              <a:ea typeface="Calibri Light" charset="0"/>
              <a:cs typeface="Times New Roman" panose="02020603050405020304" pitchFamily="18" charset="0"/>
            </a:endParaRP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5C1691EE-50E4-45F4-97F5-2A1F916E036B}"/>
              </a:ext>
            </a:extLst>
          </p:cNvPr>
          <p:cNvSpPr txBox="1">
            <a:spLocks/>
          </p:cNvSpPr>
          <p:nvPr/>
        </p:nvSpPr>
        <p:spPr>
          <a:xfrm>
            <a:off x="9082365" y="2922720"/>
            <a:ext cx="2391596" cy="9277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ea typeface="Calibri Light" charset="0"/>
                <a:cs typeface="Times New Roman" panose="02020603050405020304" pitchFamily="18" charset="0"/>
              </a:rPr>
              <a:t>If time permits</a:t>
            </a:r>
            <a:endParaRPr lang="id-ID" sz="1600" dirty="0">
              <a:latin typeface="Times New Roman" panose="02020603050405020304" pitchFamily="18" charset="0"/>
              <a:ea typeface="Calibri Light" charset="0"/>
              <a:cs typeface="Times New Roman" panose="02020603050405020304" pitchFamily="18" charset="0"/>
            </a:endParaRP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2F16EE21-4354-4047-BE62-9EB22ADA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7" y="341883"/>
            <a:ext cx="9692640" cy="644638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Plans:</a:t>
            </a:r>
          </a:p>
        </p:txBody>
      </p:sp>
    </p:spTree>
    <p:extLst>
      <p:ext uri="{BB962C8B-B14F-4D97-AF65-F5344CB8AC3E}">
        <p14:creationId xmlns:p14="http://schemas.microsoft.com/office/powerpoint/2010/main" val="194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3">
        <p:fade/>
      </p:transition>
    </mc:Choice>
    <mc:Fallback xmlns="">
      <p:transition spd="med" advTm="86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624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198</TotalTime>
  <Words>246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 Light</vt:lpstr>
      <vt:lpstr>Century Schoolbook</vt:lpstr>
      <vt:lpstr>Impact</vt:lpstr>
      <vt:lpstr>Times New Roman</vt:lpstr>
      <vt:lpstr>Trade Gothic Next Heavy</vt:lpstr>
      <vt:lpstr>Wingdings 2</vt:lpstr>
      <vt:lpstr>View</vt:lpstr>
      <vt:lpstr>ALU-CU  DESIGN</vt:lpstr>
      <vt:lpstr>PowerPoint Presentation</vt:lpstr>
      <vt:lpstr>Method of Execution:</vt:lpstr>
      <vt:lpstr>Progress made:</vt:lpstr>
      <vt:lpstr>Future Plans: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shravani bote</dc:creator>
  <cp:lastModifiedBy>Akheel Muhammed</cp:lastModifiedBy>
  <cp:revision>25</cp:revision>
  <dcterms:created xsi:type="dcterms:W3CDTF">2021-03-11T14:30:12Z</dcterms:created>
  <dcterms:modified xsi:type="dcterms:W3CDTF">2021-03-12T17:08:51Z</dcterms:modified>
</cp:coreProperties>
</file>