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72610307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72610307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72610307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72610307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72610307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72610307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72610307b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72610307b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72610307b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72610307b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72610307b_1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72610307b_1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2610307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2610307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2610307b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2610307b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2610307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2610307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72610307b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72610307b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72610307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72610307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72610307b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72610307b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2610307b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2610307b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72610307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72610307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niharika41298/withwithout-mas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IEEE-NITK/Anti-Anti-Masker/blob/main/drone_vision/Detection_Model.ipynb" TargetMode="External"/><Relationship Id="rId4" Type="http://schemas.openxmlformats.org/officeDocument/2006/relationships/hyperlink" Target="https://arxiv.org/abs/1801.04381" TargetMode="External"/><Relationship Id="rId5" Type="http://schemas.openxmlformats.org/officeDocument/2006/relationships/hyperlink" Target="https://www.tensorflow.org/api_docs/python/tf/keras/losses/BinaryCrossentropy" TargetMode="External"/><Relationship Id="rId6" Type="http://schemas.openxmlformats.org/officeDocument/2006/relationships/hyperlink" Target="https://www.tensorflow.org/api_docs/python/tf/keras/optimizers/Ada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Anti-Anti-Masker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IEEE RAS Executive 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Dataset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Dataset: </a:t>
            </a:r>
            <a:r>
              <a:rPr lang="en" u="sng">
                <a:solidFill>
                  <a:schemeClr val="hlink"/>
                </a:solidFill>
                <a:hlinkClick r:id="rId3"/>
              </a:rPr>
              <a:t>link</a:t>
            </a:r>
            <a:endParaRPr/>
          </a:p>
          <a:p>
            <a:pPr indent="-342900" lvl="0" marL="457200" rtl="0" algn="l">
              <a:spcBef>
                <a:spcPts val="1200"/>
              </a:spcBef>
              <a:spcAft>
                <a:spcPts val="0"/>
              </a:spcAft>
              <a:buSzPts val="1800"/>
              <a:buChar char="●"/>
            </a:pPr>
            <a:r>
              <a:rPr lang="en"/>
              <a:t>In this dataset, There are two folders. maskdata contains around 900 images and masks2.0 contains a smaller number of images.</a:t>
            </a:r>
            <a:endParaRPr/>
          </a:p>
          <a:p>
            <a:pPr indent="-342900" lvl="0" marL="457200" rtl="0" algn="l">
              <a:spcBef>
                <a:spcPts val="0"/>
              </a:spcBef>
              <a:spcAft>
                <a:spcPts val="0"/>
              </a:spcAft>
              <a:buSzPts val="1800"/>
              <a:buChar char="●"/>
            </a:pPr>
            <a:r>
              <a:rPr lang="en"/>
              <a:t>The folders are further divided into train and test data , which are further divided in categories- with mask and without mask.</a:t>
            </a:r>
            <a:endParaRPr/>
          </a:p>
          <a:p>
            <a:pPr indent="-342900" lvl="0" marL="457200" rtl="0" algn="l">
              <a:spcBef>
                <a:spcPts val="0"/>
              </a:spcBef>
              <a:spcAft>
                <a:spcPts val="0"/>
              </a:spcAft>
              <a:buSzPts val="1800"/>
              <a:buChar char="●"/>
            </a:pPr>
            <a:r>
              <a:rPr lang="en"/>
              <a:t>This was the easiest available dataset, but the model can be generalized to recognize anything including traffic violations, construction vulnerabilities, small fires and even for face recognition given a large enough dataset.</a:t>
            </a:r>
            <a:endParaRPr/>
          </a:p>
          <a:p>
            <a:pPr indent="-342900" lvl="0" marL="457200" rtl="0" algn="l">
              <a:spcBef>
                <a:spcPts val="0"/>
              </a:spcBef>
              <a:spcAft>
                <a:spcPts val="0"/>
              </a:spcAft>
              <a:buSzPts val="1800"/>
              <a:buChar char="●"/>
            </a:pPr>
            <a:r>
              <a:rPr lang="en"/>
              <a:t>Transfer learning can also be used to use general data characteristics for similar problems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18" name="Google Shape;118;p23"/>
          <p:cNvSpPr txBox="1"/>
          <p:nvPr>
            <p:ph idx="1" type="body"/>
          </p:nvPr>
        </p:nvSpPr>
        <p:spPr>
          <a:xfrm>
            <a:off x="34085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are using google colab for coding the model, link: </a:t>
            </a:r>
            <a:r>
              <a:rPr lang="en" u="sng">
                <a:solidFill>
                  <a:schemeClr val="hlink"/>
                </a:solidFill>
                <a:hlinkClick r:id="rId3"/>
              </a:rPr>
              <a:t>Google colab</a:t>
            </a:r>
            <a:endParaRPr/>
          </a:p>
          <a:p>
            <a:pPr indent="-334327" lvl="0" marL="457200" rtl="0" algn="l">
              <a:spcBef>
                <a:spcPts val="1200"/>
              </a:spcBef>
              <a:spcAft>
                <a:spcPts val="0"/>
              </a:spcAft>
              <a:buSzPct val="100000"/>
              <a:buChar char="●"/>
            </a:pPr>
            <a:r>
              <a:rPr lang="en"/>
              <a:t>First we setup the directories where the test and train data is kept. As the data is already segmented, we create 2 classes each for test and train data and set the path to the data directories.</a:t>
            </a:r>
            <a:endParaRPr/>
          </a:p>
          <a:p>
            <a:pPr indent="-334327" lvl="0" marL="457200" rtl="0" algn="l">
              <a:spcBef>
                <a:spcPts val="0"/>
              </a:spcBef>
              <a:spcAft>
                <a:spcPts val="0"/>
              </a:spcAft>
              <a:buSzPct val="100000"/>
              <a:buChar char="●"/>
            </a:pPr>
            <a:r>
              <a:rPr lang="en"/>
              <a:t>Then are using transfer learning to train the model based on the given data. We are using </a:t>
            </a:r>
            <a:r>
              <a:rPr lang="en" u="sng">
                <a:solidFill>
                  <a:schemeClr val="hlink"/>
                </a:solidFill>
                <a:hlinkClick r:id="rId4"/>
              </a:rPr>
              <a:t>MobileNetV2</a:t>
            </a:r>
            <a:r>
              <a:rPr lang="en"/>
              <a:t> as the primary model and we have added some trainable layers at the end.</a:t>
            </a:r>
            <a:endParaRPr/>
          </a:p>
          <a:p>
            <a:pPr indent="-334327" lvl="0" marL="457200" rtl="0" algn="l">
              <a:spcBef>
                <a:spcPts val="0"/>
              </a:spcBef>
              <a:spcAft>
                <a:spcPts val="0"/>
              </a:spcAft>
              <a:buSzPct val="100000"/>
              <a:buChar char="●"/>
            </a:pPr>
            <a:r>
              <a:rPr lang="en"/>
              <a:t>We are using </a:t>
            </a:r>
            <a:r>
              <a:rPr lang="en" u="sng">
                <a:solidFill>
                  <a:schemeClr val="hlink"/>
                </a:solidFill>
                <a:hlinkClick r:id="rId5"/>
              </a:rPr>
              <a:t>BinaryCrossEntropy</a:t>
            </a:r>
            <a:r>
              <a:rPr lang="en"/>
              <a:t> as the cost function and </a:t>
            </a:r>
            <a:r>
              <a:rPr lang="en" u="sng">
                <a:solidFill>
                  <a:schemeClr val="hlink"/>
                </a:solidFill>
                <a:hlinkClick r:id="rId6"/>
              </a:rPr>
              <a:t>Adam</a:t>
            </a:r>
            <a:r>
              <a:rPr lang="en"/>
              <a:t> optimizer for optimization</a:t>
            </a:r>
            <a:endParaRPr/>
          </a:p>
          <a:p>
            <a:pPr indent="-334327" lvl="0" marL="457200" rtl="0" algn="l">
              <a:spcBef>
                <a:spcPts val="0"/>
              </a:spcBef>
              <a:spcAft>
                <a:spcPts val="0"/>
              </a:spcAft>
              <a:buSzPct val="100000"/>
              <a:buChar char="●"/>
            </a:pPr>
            <a:r>
              <a:rPr lang="en"/>
              <a:t>Parameter stats in the model: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19" name="Google Shape;119;p23"/>
          <p:cNvSpPr txBox="1"/>
          <p:nvPr/>
        </p:nvSpPr>
        <p:spPr>
          <a:xfrm>
            <a:off x="1056375" y="3438700"/>
            <a:ext cx="764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Total params: 2,422,210</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Trainable params: 164,226</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Non-trainable params: 2,257,984</a:t>
            </a:r>
            <a:endParaRPr>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a:t>
            </a:r>
            <a:endParaRPr/>
          </a:p>
        </p:txBody>
      </p:sp>
      <p:sp>
        <p:nvSpPr>
          <p:cNvPr id="125" name="Google Shape;125;p24"/>
          <p:cNvSpPr txBox="1"/>
          <p:nvPr>
            <p:ph idx="1" type="body"/>
          </p:nvPr>
        </p:nvSpPr>
        <p:spPr>
          <a:xfrm>
            <a:off x="311700" y="1167050"/>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The model code:</a:t>
            </a:r>
            <a:endParaRPr sz="14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p:txBody>
      </p:sp>
      <p:sp>
        <p:nvSpPr>
          <p:cNvPr id="126" name="Google Shape;126;p24"/>
          <p:cNvSpPr txBox="1"/>
          <p:nvPr/>
        </p:nvSpPr>
        <p:spPr>
          <a:xfrm>
            <a:off x="823250" y="1471650"/>
            <a:ext cx="72489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input = keras.layers.Input(shape=(224,224,3))</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baseModel = MobileNetV2(weights="imagenet", include_top=False, input_shape=(224,224,3), input_tensor= input)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baseModel.output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AveragePooling2D(pool_size=(7, 7))(headModel)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Flatten()(headModel)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Dense(128, activation="relu")(headModel)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Dropout(0.5)(headModel)</a:t>
            </a:r>
            <a:endParaRPr b="1" sz="7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headModel = Dense(2, activation="softmax")(headModel)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model = Model(inputs=baseModel.input, outputs=headModel)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for layer in baseModel.layers:</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layer.trainable = False</a:t>
            </a:r>
            <a:endParaRPr>
              <a:latin typeface="Average"/>
              <a:ea typeface="Average"/>
              <a:cs typeface="Average"/>
              <a:sym typeface="Average"/>
            </a:endParaRPr>
          </a:p>
        </p:txBody>
      </p:sp>
      <p:sp>
        <p:nvSpPr>
          <p:cNvPr id="127" name="Google Shape;127;p24"/>
          <p:cNvSpPr txBox="1"/>
          <p:nvPr/>
        </p:nvSpPr>
        <p:spPr>
          <a:xfrm>
            <a:off x="371550" y="3191025"/>
            <a:ext cx="85206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Average"/>
              <a:buChar char="●"/>
            </a:pPr>
            <a:r>
              <a:rPr lang="en">
                <a:solidFill>
                  <a:schemeClr val="lt2"/>
                </a:solidFill>
                <a:latin typeface="Average"/>
                <a:ea typeface="Average"/>
                <a:cs typeface="Average"/>
                <a:sym typeface="Average"/>
              </a:rPr>
              <a:t>The training and optimizer code:</a:t>
            </a:r>
            <a:endParaRPr>
              <a:solidFill>
                <a:schemeClr val="lt2"/>
              </a:solidFill>
              <a:latin typeface="Average"/>
              <a:ea typeface="Average"/>
              <a:cs typeface="Average"/>
              <a:sym typeface="Average"/>
            </a:endParaRPr>
          </a:p>
          <a:p>
            <a:pPr indent="0" lvl="0" marL="457200" rtl="0" algn="l">
              <a:spcBef>
                <a:spcPts val="0"/>
              </a:spcBef>
              <a:spcAft>
                <a:spcPts val="0"/>
              </a:spcAft>
              <a:buNone/>
            </a:pPr>
            <a:r>
              <a:t/>
            </a:r>
            <a:endParaRPr sz="1200">
              <a:solidFill>
                <a:schemeClr val="lt2"/>
              </a:solidFill>
              <a:latin typeface="Average"/>
              <a:ea typeface="Average"/>
              <a:cs typeface="Average"/>
              <a:sym typeface="Average"/>
            </a:endParaRPr>
          </a:p>
        </p:txBody>
      </p:sp>
      <p:sp>
        <p:nvSpPr>
          <p:cNvPr id="128" name="Google Shape;128;p24"/>
          <p:cNvSpPr txBox="1"/>
          <p:nvPr/>
        </p:nvSpPr>
        <p:spPr>
          <a:xfrm>
            <a:off x="816300" y="3453300"/>
            <a:ext cx="7511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print("[INFO] compiling model...")</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opt = Adam(learning_rate=INIT_LR, decay=INIT_LR / EPOCHS)</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model.compile(loss="binary_crossentropy", optimizer=opt,</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metrics=["accuracy"])</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 train the head of the network</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print("[INFO] training head...")</a:t>
            </a:r>
            <a:endParaRPr b="1" sz="8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800">
                <a:solidFill>
                  <a:schemeClr val="dk1"/>
                </a:solidFill>
                <a:latin typeface="Courier New"/>
                <a:ea typeface="Courier New"/>
                <a:cs typeface="Courier New"/>
                <a:sym typeface="Courier New"/>
              </a:rPr>
              <a:t>H = model.fit(train_generator, batch_size=BS, validation_data=val_generator, epochs=EPOCHS,verbose = 2)</a:t>
            </a:r>
            <a:endParaRPr b="1" sz="800">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Accuracy Curve</a:t>
            </a:r>
            <a:endParaRPr/>
          </a:p>
        </p:txBody>
      </p:sp>
      <p:sp>
        <p:nvSpPr>
          <p:cNvPr id="134" name="Google Shape;134;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As seen in the curve the model has a training accuracy of 99.59 % and a validation accuracy of 98.37 %.</a:t>
            </a:r>
            <a:endParaRPr/>
          </a:p>
          <a:p>
            <a:pPr indent="-317500" lvl="0" marL="457200" rtl="0" algn="l">
              <a:spcBef>
                <a:spcPts val="0"/>
              </a:spcBef>
              <a:spcAft>
                <a:spcPts val="0"/>
              </a:spcAft>
              <a:buSzPts val="1400"/>
              <a:buChar char="●"/>
            </a:pPr>
            <a:r>
              <a:rPr lang="en"/>
              <a:t>The test accuracy is 98.48 %</a:t>
            </a:r>
            <a:endParaRPr/>
          </a:p>
          <a:p>
            <a:pPr indent="-317500" lvl="0" marL="457200" rtl="0" algn="l">
              <a:spcBef>
                <a:spcPts val="0"/>
              </a:spcBef>
              <a:spcAft>
                <a:spcPts val="0"/>
              </a:spcAft>
              <a:buSzPts val="1400"/>
              <a:buChar char="●"/>
            </a:pPr>
            <a:r>
              <a:rPr lang="en"/>
              <a:t>This suggests that our model has no overfitting or underfitting.</a:t>
            </a:r>
            <a:endParaRPr/>
          </a:p>
          <a:p>
            <a:pPr indent="-317500" lvl="0" marL="457200" rtl="0" algn="l">
              <a:spcBef>
                <a:spcPts val="0"/>
              </a:spcBef>
              <a:spcAft>
                <a:spcPts val="0"/>
              </a:spcAft>
              <a:buSzPts val="1400"/>
              <a:buChar char="●"/>
            </a:pPr>
            <a:r>
              <a:rPr lang="en"/>
              <a:t>We will try to validate these statistics by increasing the size and augmentation of data.</a:t>
            </a:r>
            <a:endParaRPr/>
          </a:p>
          <a:p>
            <a:pPr indent="-317500" lvl="0" marL="457200" rtl="0" algn="l">
              <a:spcBef>
                <a:spcPts val="0"/>
              </a:spcBef>
              <a:spcAft>
                <a:spcPts val="0"/>
              </a:spcAft>
              <a:buSzPts val="1400"/>
              <a:buChar char="●"/>
            </a:pPr>
            <a:r>
              <a:rPr lang="en"/>
              <a:t>If time permits we will also compare different models to understand what works best for our goal.</a:t>
            </a:r>
            <a:endParaRPr/>
          </a:p>
        </p:txBody>
      </p:sp>
      <p:pic>
        <p:nvPicPr>
          <p:cNvPr id="135" name="Google Shape;135;p25"/>
          <p:cNvPicPr preferRelativeResize="0"/>
          <p:nvPr/>
        </p:nvPicPr>
        <p:blipFill>
          <a:blip r:embed="rId3">
            <a:alphaModFix/>
          </a:blip>
          <a:stretch>
            <a:fillRect/>
          </a:stretch>
        </p:blipFill>
        <p:spPr>
          <a:xfrm>
            <a:off x="4475986" y="1281662"/>
            <a:ext cx="4356314" cy="315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Further Work and End Goal</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plugin still needs to be written, currently we are going through code for similar plugins used in other projects in GitHub and picking out the most desirable features.</a:t>
            </a:r>
            <a:endParaRPr/>
          </a:p>
          <a:p>
            <a:pPr indent="-342900" lvl="0" marL="457200" rtl="0" algn="l">
              <a:spcBef>
                <a:spcPts val="0"/>
              </a:spcBef>
              <a:spcAft>
                <a:spcPts val="0"/>
              </a:spcAft>
              <a:buSzPts val="1800"/>
              <a:buChar char="●"/>
            </a:pPr>
            <a:r>
              <a:rPr lang="en"/>
              <a:t>To get a more robust control system for navigation and motion planning.</a:t>
            </a:r>
            <a:endParaRPr/>
          </a:p>
          <a:p>
            <a:pPr indent="-342900" lvl="0" marL="457200" rtl="0" algn="l">
              <a:spcBef>
                <a:spcPts val="0"/>
              </a:spcBef>
              <a:spcAft>
                <a:spcPts val="0"/>
              </a:spcAft>
              <a:buSzPts val="1800"/>
              <a:buChar char="●"/>
            </a:pPr>
            <a:r>
              <a:rPr lang="en"/>
              <a:t>The 3D model can use some </a:t>
            </a:r>
            <a:r>
              <a:rPr lang="en"/>
              <a:t>improvement. We want to have as much of a generalised detection model as possible which can either be trained from scratch or via transfer learning for smaller datasets.</a:t>
            </a:r>
            <a:endParaRPr/>
          </a:p>
          <a:p>
            <a:pPr indent="-342900" lvl="0" marL="457200" rtl="0" algn="l">
              <a:spcBef>
                <a:spcPts val="0"/>
              </a:spcBef>
              <a:spcAft>
                <a:spcPts val="0"/>
              </a:spcAft>
              <a:buSzPts val="1800"/>
              <a:buChar char="●"/>
            </a:pPr>
            <a:r>
              <a:rPr lang="en"/>
              <a:t>To compare different models to check which model works best.</a:t>
            </a:r>
            <a:endParaRPr/>
          </a:p>
          <a:p>
            <a:pPr indent="-342900" lvl="0" marL="457200" rtl="0" algn="l">
              <a:spcBef>
                <a:spcPts val="0"/>
              </a:spcBef>
              <a:spcAft>
                <a:spcPts val="0"/>
              </a:spcAft>
              <a:buSzPts val="1800"/>
              <a:buChar char="●"/>
            </a:pPr>
            <a:r>
              <a:rPr lang="en"/>
              <a:t>To increase and size of augmentation data for fine tuning</a:t>
            </a:r>
            <a:endParaRPr/>
          </a:p>
          <a:p>
            <a:pPr indent="-342900" lvl="0" marL="457200" rtl="0" algn="l">
              <a:spcBef>
                <a:spcPts val="0"/>
              </a:spcBef>
              <a:spcAft>
                <a:spcPts val="0"/>
              </a:spcAft>
              <a:buSzPts val="1800"/>
              <a:buChar char="●"/>
            </a:pPr>
            <a:r>
              <a:rPr lang="en"/>
              <a:t>To export the model to OpenCV for real time prediction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28275" y="22518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Anti-Anti-Masker is a drone that will roam in crowded city areas and search for people who are not wearing masks and breaking covid protocols. This project can have many other applications, such as security and surveillance.</a:t>
            </a:r>
            <a:endParaRPr/>
          </a:p>
          <a:p>
            <a:pPr indent="-325755" lvl="0" marL="457200" rtl="0" algn="l">
              <a:spcBef>
                <a:spcPts val="0"/>
              </a:spcBef>
              <a:spcAft>
                <a:spcPts val="0"/>
              </a:spcAft>
              <a:buSzPct val="100000"/>
              <a:buChar char="●"/>
            </a:pPr>
            <a:r>
              <a:rPr lang="en"/>
              <a:t>We have used </a:t>
            </a:r>
            <a:r>
              <a:rPr lang="en"/>
              <a:t>Fusion 360</a:t>
            </a:r>
            <a:r>
              <a:rPr lang="en"/>
              <a:t> to design the drone body, rotors and sensor links and then generate its URDF. We have used ROS to design the robot’s physics and simulate the robot. The end plan is to have /cmd_vel topic configured with the robot to pass velocity commands to move_base and use the navigation stack for mapping and motion.</a:t>
            </a:r>
            <a:endParaRPr/>
          </a:p>
          <a:p>
            <a:pPr indent="-325755" lvl="0" marL="457200" rtl="0" algn="l">
              <a:spcBef>
                <a:spcPts val="0"/>
              </a:spcBef>
              <a:spcAft>
                <a:spcPts val="0"/>
              </a:spcAft>
              <a:buSzPct val="100000"/>
              <a:buChar char="●"/>
            </a:pPr>
            <a:r>
              <a:rPr lang="en"/>
              <a:t>This drone will have a camera that will have a face recognition system to detect faces without a mask.</a:t>
            </a:r>
            <a:endParaRPr/>
          </a:p>
          <a:p>
            <a:pPr indent="-325755" lvl="0" marL="457200" rtl="0" algn="l">
              <a:spcBef>
                <a:spcPts val="0"/>
              </a:spcBef>
              <a:spcAft>
                <a:spcPts val="0"/>
              </a:spcAft>
              <a:buSzPct val="100000"/>
              <a:buChar char="●"/>
            </a:pPr>
            <a:r>
              <a:rPr lang="en"/>
              <a:t>The model will be built over the MobileNet TensorFlow model. MobileNet is used because this model is easily applicable to devices like Raspberry Pi and Arduino. The model will be trained on some real-time images so that it can detect faces and masks properly. The trained model will be exported to OpenCV where it will be used to classify masks in real-time videos.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Drone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Robot Model</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chose a quadcopter model for the drone whose dynamics are fully known in 3D </a:t>
            </a:r>
            <a:r>
              <a:rPr lang="en"/>
              <a:t>space. A quadrotor is an underactuated system whose configuration space is SE(3) but it has only four independent inputs, i.e., the rotor angular velocities. </a:t>
            </a:r>
            <a:endParaRPr/>
          </a:p>
          <a:p>
            <a:pPr indent="-342900" lvl="0" marL="457200" rtl="0" algn="l">
              <a:spcBef>
                <a:spcPts val="0"/>
              </a:spcBef>
              <a:spcAft>
                <a:spcPts val="0"/>
              </a:spcAft>
              <a:buSzPts val="1800"/>
              <a:buChar char="●"/>
            </a:pPr>
            <a:r>
              <a:rPr lang="en"/>
              <a:t>The custom robot model was designed on Fusion 360</a:t>
            </a:r>
            <a:r>
              <a:rPr lang="en"/>
              <a:t>. It contains separate parts for the drone body, rotors and sensor links. Afterwards fusion2urdf plugin was used to generate its URDF.</a:t>
            </a:r>
            <a:endParaRPr/>
          </a:p>
          <a:p>
            <a:pPr indent="-342900" lvl="0" marL="457200" rtl="0" algn="l">
              <a:spcBef>
                <a:spcPts val="0"/>
              </a:spcBef>
              <a:spcAft>
                <a:spcPts val="0"/>
              </a:spcAft>
              <a:buSzPts val="1800"/>
              <a:buChar char="●"/>
            </a:pPr>
            <a:r>
              <a:rPr lang="en"/>
              <a:t>The URDF was then launched in the Gazebo environment where all revolute links were simulated with the proper </a:t>
            </a:r>
            <a:r>
              <a:rPr lang="en"/>
              <a:t>physics.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Exploded View in </a:t>
            </a:r>
            <a:r>
              <a:rPr lang="en"/>
              <a:t>Fusion 360</a:t>
            </a:r>
            <a:endParaRPr/>
          </a:p>
        </p:txBody>
      </p:sp>
      <p:pic>
        <p:nvPicPr>
          <p:cNvPr id="83" name="Google Shape;83;p17"/>
          <p:cNvPicPr preferRelativeResize="0"/>
          <p:nvPr/>
        </p:nvPicPr>
        <p:blipFill>
          <a:blip r:embed="rId3">
            <a:alphaModFix/>
          </a:blip>
          <a:stretch>
            <a:fillRect/>
          </a:stretch>
        </p:blipFill>
        <p:spPr>
          <a:xfrm>
            <a:off x="863763" y="160375"/>
            <a:ext cx="7416464" cy="39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Robot Model in Gazebo Environment</a:t>
            </a:r>
            <a:endParaRPr/>
          </a:p>
        </p:txBody>
      </p:sp>
      <p:pic>
        <p:nvPicPr>
          <p:cNvPr id="89" name="Google Shape;89;p18"/>
          <p:cNvPicPr preferRelativeResize="0"/>
          <p:nvPr/>
        </p:nvPicPr>
        <p:blipFill>
          <a:blip r:embed="rId3">
            <a:alphaModFix/>
          </a:blip>
          <a:stretch>
            <a:fillRect/>
          </a:stretch>
        </p:blipFill>
        <p:spPr>
          <a:xfrm>
            <a:off x="952650" y="184300"/>
            <a:ext cx="7238700" cy="39257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ROS and Sensors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ROS has been used to design the robot’s physics and simulate the robot. We want to use /cmd_vel topic configured with the robot to pass velocity commands to move_base and use the navigation stack for mapping and motion.</a:t>
            </a:r>
            <a:endParaRPr/>
          </a:p>
          <a:p>
            <a:pPr indent="-342900" lvl="0" marL="457200" rtl="0" algn="l">
              <a:spcBef>
                <a:spcPts val="0"/>
              </a:spcBef>
              <a:spcAft>
                <a:spcPts val="0"/>
              </a:spcAft>
              <a:buSzPts val="1800"/>
              <a:buChar char="●"/>
            </a:pPr>
            <a:r>
              <a:rPr lang="en"/>
              <a:t>This will be done by writing plugins in C++ and using CMake to compile and interface with Gazebo Simulator.</a:t>
            </a:r>
            <a:endParaRPr/>
          </a:p>
          <a:p>
            <a:pPr indent="-342900" lvl="0" marL="457200" rtl="0" algn="l">
              <a:spcBef>
                <a:spcPts val="0"/>
              </a:spcBef>
              <a:spcAft>
                <a:spcPts val="0"/>
              </a:spcAft>
              <a:buSzPts val="1800"/>
              <a:buChar char="●"/>
            </a:pPr>
            <a:r>
              <a:rPr lang="en"/>
              <a:t>We can also go for a lower level of control, by configuring the motors to have force commands and then design a control system for stability which can also be done similarly using plugins.</a:t>
            </a:r>
            <a:endParaRPr/>
          </a:p>
          <a:p>
            <a:pPr indent="-342900" lvl="0" marL="457200" rtl="0" algn="l">
              <a:spcBef>
                <a:spcPts val="0"/>
              </a:spcBef>
              <a:spcAft>
                <a:spcPts val="0"/>
              </a:spcAft>
              <a:buSzPts val="1800"/>
              <a:buChar char="●"/>
            </a:pPr>
            <a:r>
              <a:rPr lang="en"/>
              <a:t>Sensors have also been simulated for the robot. As of now, the robot has a front facing camera and a LIDAR sensor. If required for plugin integration, IMU sensor may be added. If front facing camera feed is not enough for viable recognition, a downwards facing camera will be added.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Robot Sensors Feed in RViz Environment</a:t>
            </a:r>
            <a:endParaRPr/>
          </a:p>
        </p:txBody>
      </p:sp>
      <p:pic>
        <p:nvPicPr>
          <p:cNvPr id="101" name="Google Shape;101;p20"/>
          <p:cNvPicPr preferRelativeResize="0"/>
          <p:nvPr/>
        </p:nvPicPr>
        <p:blipFill>
          <a:blip r:embed="rId3">
            <a:alphaModFix/>
          </a:blip>
          <a:stretch>
            <a:fillRect/>
          </a:stretch>
        </p:blipFill>
        <p:spPr>
          <a:xfrm>
            <a:off x="972438" y="160375"/>
            <a:ext cx="7199131" cy="392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Computer Vision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