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0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pt-BR"/>
              <a:t>Clique para editar o formato de notas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pt-BR"/>
              <a:t>&lt;cabeçalho&gt;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pt-BR"/>
              <a:t>&lt;data/hora&gt;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pt-BR"/>
              <a:t>&lt;rodapé&gt;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B4E9A9B7-6069-4B05-B1AD-1DE009349F41}" type="slidenum">
              <a:rPr lang="pt-B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038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pt-BR"/>
              <a:t>Explicar que existem dois motores no interior do Sparki, para liga-los é necessário que se ligue o botão on-off do Sparki. Quando você liga esse botão, você está habilitando as pilhas a fornecerem energia para as rodas, mas só quando o microcontrolador mandar (ou seja, quando ele for programado para isso). Pedir para os alunos não ligarem agora!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F7CC06F9-6C21-4125-8AB2-84E0AE0B5A9B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pt-BR"/>
              <a:t>P5 – aula 3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427491C9-D11C-4FC2-BD3C-A49AD16A92BC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 imagem é auto explicativa. Para você mover o sparki para um dos lados você precisaou usar uma função que já faça isso, ou você mesmo "setar" a velocidade das rodas. Aqui cabe a explicacão de que para curvas mais suaves, a diferença de velocidades tem que ser menor. Assim, 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FD76D47B-7A80-4C5B-8A0D-7DBE9151B710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pt-BR"/>
              <a:t>Novamente, imagens auto-explicativas. Para você mover o sparki para frente tem que ligar as duas rodas no sentido horário, se for para trás, ligar as duas rodas em sentido anti-horário, iremos aprender a sintaxe das funções na sequência. Além disso, a segunda imagem apenas é para complementar a imagem de rotação em torno do próprio eixo do slide anterior.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BCF44F13-A246-459D-A096-29337B11EB1C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Como mover em círculos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C1F8603D-A6A9-4B2B-9D28-A737854F2CA4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pt-BR"/>
              <a:t>Explicar que os comandos, mais formalmente, são chamados de funções. Lembrar que essas funções são habilitadas pela biblioteca, ou seja, se não for incluso o #include&lt;sparki.h&gt;, nenhuma dessas funções vão ser executadas, o compilador irá exprimir mensagem de erro. 
A primeira função habilita que o sparki ande para frente até ser encontrado, no programa, a função sparki.moveStop(). Para que o sparki ande por determinados segundos, basta fazer:</a:t>
            </a:r>
            <a:endParaRPr/>
          </a:p>
          <a:p>
            <a:r>
              <a:rPr lang="pt-BR"/>
              <a:t>sparki.moveFoward();</a:t>
            </a:r>
            <a:endParaRPr/>
          </a:p>
          <a:p>
            <a:r>
              <a:rPr lang="pt-BR"/>
              <a:t>delay(3000);</a:t>
            </a:r>
            <a:endParaRPr/>
          </a:p>
          <a:p>
            <a:r>
              <a:rPr lang="pt-BR"/>
              <a:t>sparki.moveStop();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BD38CDBB-B316-4510-8AC0-B19001898833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pt-BR"/>
              <a:t>sparki.moveFoward(5);</a:t>
            </a:r>
            <a:endParaRPr/>
          </a:p>
          <a:p>
            <a:r>
              <a:rPr lang="pt-BR"/>
              <a:t>Na void loop, ele andará por 5 cm e irá parar para sempre, na void loop ele irá ficar andando para frente para sempre (anda 5cm, depois anda mais 5cm de novo, e mais 5...). Peça para seus alunos colocar um delay na void loop e avalie com eles o que está acontecendo.</a:t>
            </a:r>
            <a:endParaRPr/>
          </a:p>
          <a:p>
            <a:r>
              <a:rPr lang="pt-BR"/>
              <a:t>Nao pode ter espaços, ou seja, orienta-los para que não façam o seguinte:</a:t>
            </a:r>
            <a:endParaRPr/>
          </a:p>
          <a:p>
            <a:r>
              <a:rPr lang="pt-BR"/>
              <a:t>sparki . move Foward ( 10 ) ;</a:t>
            </a:r>
            <a:endParaRPr/>
          </a:p>
          <a:p>
            <a:endParaRPr/>
          </a:p>
          <a:p>
            <a:r>
              <a:rPr lang="pt-BR"/>
              <a:t>P2 – aula 3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C391AD7D-AC6C-47C8-AE70-E3368FC3C7DA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69360863-B02E-4D70-9A5C-E2A1E43706C3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pt-BR"/>
              <a:t>Notar, nesse programa, que ele pode ser resolvido apenas com 2 linhas na void loop();  </a:t>
            </a:r>
            <a:endParaRPr/>
          </a:p>
          <a:p>
            <a:r>
              <a:rPr lang="pt-BR"/>
              <a:t>A solução está em P3 – aula3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EFF03ED8-A821-4BC4-99CC-90A959D73857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pt-BR"/>
              <a:t>P4 – aula 3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C28FC32F-B92B-4CDC-B3F2-F3F2DD626974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4680" cy="2158200"/>
          </a:xfrm>
          <a:prstGeom prst="rect">
            <a:avLst/>
          </a:prstGeom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112400" y="3963240"/>
            <a:ext cx="2704680" cy="215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4680" cy="2158200"/>
          </a:xfrm>
          <a:prstGeom prst="rect">
            <a:avLst/>
          </a:prstGeom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112400" y="3963240"/>
            <a:ext cx="2704680" cy="215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Clique para editar o formato do texto do títuloClick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1200">
                <a:solidFill>
                  <a:srgbClr val="8B8B8B"/>
                </a:solidFill>
                <a:latin typeface="Calibri"/>
              </a:rPr>
              <a:t>03/05/15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BD8B979-D68F-4889-99C0-D4E1CC22F769}" type="slidenum">
              <a:rPr lang="pt-BR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Clique para editar o formato do texto da estrutura de tópicos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2.º Nível da estrutura de tópicos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3.º Nível da estrutura de tópicos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4.º Nível da estrutura de tópicos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5.º Nível da estrutura de tópicos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6.º Nível da estrutura de tópicos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Clique para editar o formato do texto do títuloClick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7.º Nível da estrutura de tópicosClick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1200">
                <a:solidFill>
                  <a:srgbClr val="8B8B8B"/>
                </a:solidFill>
                <a:latin typeface="Calibri"/>
              </a:rPr>
              <a:t>03/05/15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F74C1A3-B8A8-48E1-8AD6-A683F0E7FEAD}" type="slidenum">
              <a:rPr lang="pt-BR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1842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Projeto Edubot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1371600" y="3287880"/>
            <a:ext cx="6400440" cy="17521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3200">
                <a:solidFill>
                  <a:srgbClr val="8B8B8B"/>
                </a:solidFill>
                <a:latin typeface="Arial"/>
              </a:rPr>
              <a:t>Aula 3 – Movimentando o Sparki</a:t>
            </a:r>
            <a:endParaRPr/>
          </a:p>
        </p:txBody>
      </p:sp>
      <p:pic>
        <p:nvPicPr>
          <p:cNvPr id="85" name="Picture 8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0" y="-1440"/>
            <a:ext cx="9143640" cy="685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Verdana"/>
              </a:rPr>
              <a:t>Desafios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Verdana"/>
              </a:rPr>
              <a:t> b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) Agora,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faça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ele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executar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o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seguinte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movimento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:</a:t>
            </a:r>
            <a:endParaRPr dirty="0"/>
          </a:p>
        </p:txBody>
      </p:sp>
      <p:pic>
        <p:nvPicPr>
          <p:cNvPr id="119" name="Imagem 5"/>
          <p:cNvPicPr/>
          <p:nvPr/>
        </p:nvPicPr>
        <p:blipFill>
          <a:blip r:embed="rId3"/>
          <a:stretch>
            <a:fillRect/>
          </a:stretch>
        </p:blipFill>
        <p:spPr>
          <a:xfrm>
            <a:off x="1861560" y="3402360"/>
            <a:ext cx="5644080" cy="2016000"/>
          </a:xfrm>
          <a:prstGeom prst="rect">
            <a:avLst/>
          </a:prstGeom>
        </p:spPr>
      </p:pic>
      <p:pic>
        <p:nvPicPr>
          <p:cNvPr id="120" name="Picture 119"/>
          <p:cNvPicPr/>
          <p:nvPr/>
        </p:nvPicPr>
        <p:blipFill>
          <a:blip r:embed="rId4"/>
          <a:stretch>
            <a:fillRect/>
          </a:stretch>
        </p:blipFill>
        <p:spPr>
          <a:xfrm>
            <a:off x="47552" y="360"/>
            <a:ext cx="9143640" cy="685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Verdana"/>
              </a:rPr>
              <a:t>Lembrando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Verdana"/>
              </a:rPr>
              <a:t>Cada</a:t>
            </a:r>
            <a:r>
              <a:rPr lang="en-US" sz="28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pessoa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possui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seu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próprio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estilo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programar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.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Sua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solução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pode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ser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diferente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da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nossa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porém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também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certa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! O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importante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é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que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o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robô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complete a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sua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tarefa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.</a:t>
            </a:r>
            <a:endParaRPr dirty="0"/>
          </a:p>
        </p:txBody>
      </p:sp>
      <p:pic>
        <p:nvPicPr>
          <p:cNvPr id="123" name="Picture 12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Verdana"/>
              </a:rPr>
              <a:t>Funções - extra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Verdana"/>
              </a:rPr>
              <a:t>Podemos</a:t>
            </a:r>
            <a:r>
              <a:rPr lang="en-US" sz="28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controlar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diretamente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cada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uma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das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rodas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Verdana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Verdana"/>
              </a:rPr>
              <a:t>sparki.motorRotate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( </a:t>
            </a:r>
            <a:r>
              <a:rPr lang="en-US" sz="2000" dirty="0" err="1">
                <a:solidFill>
                  <a:srgbClr val="000000"/>
                </a:solidFill>
                <a:latin typeface="Verdana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 motor, </a:t>
            </a:r>
            <a:r>
              <a:rPr lang="en-US" sz="2000" dirty="0" err="1">
                <a:solidFill>
                  <a:srgbClr val="000000"/>
                </a:solidFill>
                <a:latin typeface="Verdana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/>
              </a:rPr>
              <a:t>direção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Verdana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Verdana"/>
              </a:rPr>
              <a:t>velocidade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     </a:t>
            </a:r>
            <a:r>
              <a:rPr lang="en-US" sz="2000" dirty="0" err="1">
                <a:solidFill>
                  <a:srgbClr val="000000"/>
                </a:solidFill>
                <a:latin typeface="Verdana"/>
              </a:rPr>
              <a:t>sparki.motorStop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Verdana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 motor);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motor = MOTOR_LEFT </a:t>
            </a:r>
            <a:r>
              <a:rPr lang="en-US" sz="2000" dirty="0" err="1">
                <a:solidFill>
                  <a:srgbClr val="000000"/>
                </a:solidFill>
                <a:latin typeface="Verdana"/>
              </a:rPr>
              <a:t>ou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 MOTOR_RIGHT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000" dirty="0" err="1">
                <a:solidFill>
                  <a:srgbClr val="000000"/>
                </a:solidFill>
                <a:latin typeface="Verdana"/>
              </a:rPr>
              <a:t>direção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 = DIR_CW (</a:t>
            </a:r>
            <a:r>
              <a:rPr lang="en-US" sz="2000" dirty="0" err="1">
                <a:solidFill>
                  <a:srgbClr val="000000"/>
                </a:solidFill>
                <a:latin typeface="Verdana"/>
              </a:rPr>
              <a:t>sentido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Verdana"/>
              </a:rPr>
              <a:t>horário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) </a:t>
            </a:r>
            <a:r>
              <a:rPr lang="en-US" sz="2000" dirty="0" err="1">
                <a:solidFill>
                  <a:srgbClr val="000000"/>
                </a:solidFill>
                <a:latin typeface="Verdana"/>
              </a:rPr>
              <a:t>ou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 DIR_CCW (</a:t>
            </a:r>
            <a:r>
              <a:rPr lang="en-US" sz="2000" dirty="0" err="1">
                <a:solidFill>
                  <a:srgbClr val="000000"/>
                </a:solidFill>
                <a:latin typeface="Verdana"/>
              </a:rPr>
              <a:t>sentido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 anti-</a:t>
            </a:r>
            <a:r>
              <a:rPr lang="en-US" sz="2000" dirty="0" err="1">
                <a:solidFill>
                  <a:srgbClr val="000000"/>
                </a:solidFill>
                <a:latin typeface="Verdana"/>
              </a:rPr>
              <a:t>horário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)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000" dirty="0" err="1">
                <a:solidFill>
                  <a:srgbClr val="000000"/>
                </a:solidFill>
                <a:latin typeface="Verdana"/>
              </a:rPr>
              <a:t>velocidade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Verdana"/>
              </a:rPr>
              <a:t>porcentagem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Verdana"/>
              </a:rPr>
              <a:t>que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Verdana"/>
              </a:rPr>
              <a:t>indica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latin typeface="Verdana"/>
              </a:rPr>
              <a:t>velocidade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 (0 a 100)</a:t>
            </a:r>
            <a:endParaRPr dirty="0"/>
          </a:p>
        </p:txBody>
      </p:sp>
      <p:pic>
        <p:nvPicPr>
          <p:cNvPr id="126" name="Picture 12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Verdana"/>
              </a:rPr>
              <a:t>Desafio extra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Verdana"/>
              </a:rPr>
              <a:t>Faça</a:t>
            </a:r>
            <a:r>
              <a:rPr lang="en-US" sz="28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o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Sparki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andar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em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um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círculo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cujo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centro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rotação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não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é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o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seu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próprio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eixo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.</a:t>
            </a:r>
            <a:endParaRPr dirty="0"/>
          </a:p>
        </p:txBody>
      </p:sp>
      <p:pic>
        <p:nvPicPr>
          <p:cNvPr id="129" name="Picture 128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Verdana"/>
              </a:rPr>
              <a:t>Como funciona?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"/>
              </a:rPr>
              <a:t>hagsh</a:t>
            </a:r>
            <a:endParaRPr/>
          </a:p>
        </p:txBody>
      </p:sp>
      <p:pic>
        <p:nvPicPr>
          <p:cNvPr id="88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869040" y="1738440"/>
            <a:ext cx="6984720" cy="3606480"/>
          </a:xfrm>
          <a:prstGeom prst="rect">
            <a:avLst/>
          </a:prstGeom>
        </p:spPr>
      </p:pic>
      <p:pic>
        <p:nvPicPr>
          <p:cNvPr id="89" name="Picture 88"/>
          <p:cNvPicPr/>
          <p:nvPr/>
        </p:nvPicPr>
        <p:blipFill>
          <a:blip r:embed="rId4"/>
          <a:stretch>
            <a:fillRect/>
          </a:stretch>
        </p:blipFill>
        <p:spPr>
          <a:xfrm>
            <a:off x="3600" y="-1440"/>
            <a:ext cx="9143640" cy="685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Verdana"/>
              </a:rPr>
              <a:t>Movendo o Sparki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"/>
              </a:rPr>
              <a:t>lalala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2" name="Imagem 6"/>
          <p:cNvPicPr/>
          <p:nvPr/>
        </p:nvPicPr>
        <p:blipFill>
          <a:blip r:embed="rId3"/>
          <a:stretch>
            <a:fillRect/>
          </a:stretch>
        </p:blipFill>
        <p:spPr>
          <a:xfrm>
            <a:off x="779760" y="2118960"/>
            <a:ext cx="4149720" cy="2810880"/>
          </a:xfrm>
          <a:prstGeom prst="rect">
            <a:avLst/>
          </a:prstGeom>
        </p:spPr>
      </p:pic>
      <p:pic>
        <p:nvPicPr>
          <p:cNvPr id="93" name="Imagem 7"/>
          <p:cNvPicPr/>
          <p:nvPr/>
        </p:nvPicPr>
        <p:blipFill>
          <a:blip r:embed="rId4"/>
          <a:stretch>
            <a:fillRect/>
          </a:stretch>
        </p:blipFill>
        <p:spPr>
          <a:xfrm>
            <a:off x="5137920" y="2118960"/>
            <a:ext cx="3322440" cy="2810880"/>
          </a:xfrm>
          <a:prstGeom prst="rect">
            <a:avLst/>
          </a:prstGeom>
        </p:spPr>
      </p:pic>
      <p:pic>
        <p:nvPicPr>
          <p:cNvPr id="94" name="Picture 93"/>
          <p:cNvPicPr/>
          <p:nvPr/>
        </p:nvPicPr>
        <p:blipFill>
          <a:blip r:embed="rId5"/>
          <a:stretch>
            <a:fillRect/>
          </a:stretch>
        </p:blipFill>
        <p:spPr>
          <a:xfrm>
            <a:off x="3600" y="-1440"/>
            <a:ext cx="9143640" cy="685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Verdana"/>
              </a:rPr>
              <a:t>Movendo o Sparki</a:t>
            </a:r>
            <a:endParaRPr/>
          </a:p>
        </p:txBody>
      </p:sp>
      <p:pic>
        <p:nvPicPr>
          <p:cNvPr id="96" name="Picture 95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7" name="Espaço Reservado para Conteúdo 5"/>
          <p:cNvPicPr/>
          <p:nvPr/>
        </p:nvPicPr>
        <p:blipFill>
          <a:blip r:embed="rId4"/>
          <a:stretch>
            <a:fillRect/>
          </a:stretch>
        </p:blipFill>
        <p:spPr>
          <a:xfrm>
            <a:off x="351360" y="1721880"/>
            <a:ext cx="4254480" cy="3045240"/>
          </a:xfrm>
          <a:prstGeom prst="rect">
            <a:avLst/>
          </a:prstGeom>
        </p:spPr>
      </p:pic>
      <p:pic>
        <p:nvPicPr>
          <p:cNvPr id="98" name="Imagem 5"/>
          <p:cNvPicPr/>
          <p:nvPr/>
        </p:nvPicPr>
        <p:blipFill>
          <a:blip r:embed="rId5"/>
          <a:stretch>
            <a:fillRect/>
          </a:stretch>
        </p:blipFill>
        <p:spPr>
          <a:xfrm>
            <a:off x="4252680" y="2043000"/>
            <a:ext cx="4604040" cy="2601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Verdana"/>
              </a:rPr>
              <a:t>Movendo o Sparki 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"/>
              </a:rPr>
              <a:t>lalala</a:t>
            </a:r>
            <a:endParaRPr/>
          </a:p>
        </p:txBody>
      </p:sp>
      <p:pic>
        <p:nvPicPr>
          <p:cNvPr id="101" name="Espaço Reservado para Conteúdo 3"/>
          <p:cNvPicPr/>
          <p:nvPr/>
        </p:nvPicPr>
        <p:blipFill>
          <a:blip r:embed="rId3"/>
          <a:stretch>
            <a:fillRect/>
          </a:stretch>
        </p:blipFill>
        <p:spPr>
          <a:xfrm>
            <a:off x="789120" y="1600200"/>
            <a:ext cx="3737520" cy="2962080"/>
          </a:xfrm>
          <a:prstGeom prst="rect">
            <a:avLst/>
          </a:prstGeom>
        </p:spPr>
      </p:pic>
      <p:pic>
        <p:nvPicPr>
          <p:cNvPr id="102" name="Imagem 5"/>
          <p:cNvPicPr/>
          <p:nvPr/>
        </p:nvPicPr>
        <p:blipFill>
          <a:blip r:embed="rId4"/>
          <a:stretch>
            <a:fillRect/>
          </a:stretch>
        </p:blipFill>
        <p:spPr>
          <a:xfrm>
            <a:off x="4307040" y="1856880"/>
            <a:ext cx="3976200" cy="2962080"/>
          </a:xfrm>
          <a:prstGeom prst="rect">
            <a:avLst/>
          </a:prstGeom>
        </p:spPr>
      </p:pic>
      <p:pic>
        <p:nvPicPr>
          <p:cNvPr id="103" name="Picture 102"/>
          <p:cNvPicPr/>
          <p:nvPr/>
        </p:nvPicPr>
        <p:blipFill>
          <a:blip r:embed="rId5"/>
          <a:stretch>
            <a:fillRect/>
          </a:stretch>
        </p:blipFill>
        <p:spPr>
          <a:xfrm>
            <a:off x="3600" y="-1440"/>
            <a:ext cx="9143640" cy="685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Verdana"/>
              </a:rPr>
              <a:t>Funções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Verdana"/>
              </a:rPr>
              <a:t>Movendo</a:t>
            </a:r>
            <a:r>
              <a:rPr lang="en-US" sz="28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para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Verdana"/>
              </a:rPr>
              <a:t>frente</a:t>
            </a:r>
            <a:r>
              <a:rPr lang="en-US" sz="2800" dirty="0" smtClean="0">
                <a:solidFill>
                  <a:srgbClr val="000000"/>
                </a:solidFill>
                <a:latin typeface="Verdana"/>
              </a:rPr>
              <a:t>: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Verdana"/>
              </a:rPr>
              <a:t>		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sparki.moveFoward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();  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Verdana"/>
              </a:rPr>
              <a:t>		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sparki.moveFoward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Verdana"/>
              </a:rPr>
              <a:t>distância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Verdana"/>
              </a:rPr>
              <a:t>em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 cm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)</a:t>
            </a:r>
            <a:r>
              <a:rPr lang="en-US" sz="2800" dirty="0" smtClean="0">
                <a:solidFill>
                  <a:srgbClr val="000000"/>
                </a:solidFill>
                <a:latin typeface="Verdana"/>
              </a:rPr>
              <a:t>;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Verdana"/>
              </a:rPr>
              <a:t>Movendo</a:t>
            </a:r>
            <a:r>
              <a:rPr lang="en-US" sz="28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para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Verdana"/>
              </a:rPr>
              <a:t>trás</a:t>
            </a:r>
            <a:r>
              <a:rPr lang="en-US" sz="2800" dirty="0" smtClean="0">
                <a:solidFill>
                  <a:srgbClr val="000000"/>
                </a:solidFill>
                <a:latin typeface="Verdana"/>
              </a:rPr>
              <a:t>: 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Verdana"/>
              </a:rPr>
              <a:t>		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sparki.moveBackward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()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Verdana"/>
              </a:rPr>
              <a:t>		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sparki.moveBackward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Verdana"/>
              </a:rPr>
              <a:t>distância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Verdana"/>
              </a:rPr>
              <a:t>em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 cm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)</a:t>
            </a:r>
            <a:r>
              <a:rPr lang="en-US" sz="2800" dirty="0" smtClean="0">
                <a:solidFill>
                  <a:srgbClr val="000000"/>
                </a:solidFill>
                <a:latin typeface="Verdana"/>
              </a:rPr>
              <a:t>;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Verdana"/>
              </a:rPr>
              <a:t>Parando</a:t>
            </a:r>
            <a:r>
              <a:rPr lang="en-US" sz="2800" dirty="0" smtClean="0">
                <a:solidFill>
                  <a:srgbClr val="000000"/>
                </a:solidFill>
                <a:latin typeface="Verdana"/>
              </a:rPr>
              <a:t>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Verdana"/>
              </a:rPr>
              <a:t>		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sparki.moveStop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();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06" name="Picture 105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60"/>
            <a:ext cx="9143640" cy="685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Verdana"/>
              </a:rPr>
              <a:t>Programando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Verdana"/>
              </a:rPr>
              <a:t>Qual</a:t>
            </a:r>
            <a:r>
              <a:rPr lang="en-US" sz="28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a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função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que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faz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o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robô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andar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por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Verdana"/>
              </a:rPr>
              <a:t>5 </a:t>
            </a:r>
            <a:r>
              <a:rPr lang="en-US" sz="2800" dirty="0" err="1" smtClean="0">
                <a:solidFill>
                  <a:srgbClr val="000000"/>
                </a:solidFill>
                <a:latin typeface="Verdana"/>
              </a:rPr>
              <a:t>centímetros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?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Verdana"/>
              </a:rPr>
              <a:t>Coloque</a:t>
            </a:r>
            <a:r>
              <a:rPr lang="en-US" sz="28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essa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função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na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void setup e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na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void loop e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veja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o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que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acontece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em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cada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situação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.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Não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esqueça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ligar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o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botão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on-off do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seu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Sparki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!</a:t>
            </a:r>
            <a:endParaRPr dirty="0"/>
          </a:p>
        </p:txBody>
      </p:sp>
      <p:pic>
        <p:nvPicPr>
          <p:cNvPr id="109" name="Picture 108"/>
          <p:cNvPicPr/>
          <p:nvPr/>
        </p:nvPicPr>
        <p:blipFill>
          <a:blip r:embed="rId3"/>
          <a:stretch>
            <a:fillRect/>
          </a:stretch>
        </p:blipFill>
        <p:spPr>
          <a:xfrm>
            <a:off x="360" y="0"/>
            <a:ext cx="9143640" cy="685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Verdana"/>
              </a:rPr>
              <a:t>Funções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Verdana"/>
              </a:rPr>
              <a:t>Movendo</a:t>
            </a:r>
            <a:r>
              <a:rPr lang="en-US" sz="28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para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Verdana"/>
              </a:rPr>
              <a:t>direita</a:t>
            </a:r>
            <a:r>
              <a:rPr lang="en-US" sz="2800" dirty="0" smtClean="0">
                <a:solidFill>
                  <a:srgbClr val="000000"/>
                </a:solidFill>
                <a:latin typeface="Verdana"/>
              </a:rPr>
              <a:t>: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Verdana"/>
              </a:rPr>
              <a:t>		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sparki.moveRight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();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Verdana"/>
              </a:rPr>
              <a:t>		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sparki.moveRight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Verdana"/>
              </a:rPr>
              <a:t>angulo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Verdana"/>
              </a:rPr>
              <a:t>em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Verdana"/>
              </a:rPr>
              <a:t>graus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)</a:t>
            </a:r>
            <a:r>
              <a:rPr lang="en-US" sz="2800" dirty="0" smtClean="0">
                <a:solidFill>
                  <a:srgbClr val="000000"/>
                </a:solidFill>
                <a:latin typeface="Verdana"/>
              </a:rPr>
              <a:t>;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Verdana"/>
              </a:rPr>
              <a:t>Movendo</a:t>
            </a:r>
            <a:r>
              <a:rPr lang="en-US" sz="28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para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Verdana"/>
              </a:rPr>
              <a:t>esquerda</a:t>
            </a:r>
            <a:r>
              <a:rPr lang="en-US" sz="2800" dirty="0" smtClean="0">
                <a:solidFill>
                  <a:srgbClr val="000000"/>
                </a:solidFill>
                <a:latin typeface="Verdana"/>
              </a:rPr>
              <a:t>: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Verdana"/>
              </a:rPr>
              <a:t>		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sparki.moveLeft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();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Verdana"/>
              </a:rPr>
              <a:t>		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sparki.moveLeft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Verdana"/>
              </a:rPr>
              <a:t>angulo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Verdana"/>
              </a:rPr>
              <a:t>em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Verdana"/>
              </a:rPr>
              <a:t>graus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)</a:t>
            </a:r>
            <a:r>
              <a:rPr lang="en-US" sz="2800" dirty="0" smtClean="0">
                <a:solidFill>
                  <a:srgbClr val="000000"/>
                </a:solidFill>
                <a:latin typeface="Verdana"/>
              </a:rPr>
              <a:t>;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Verdana"/>
              </a:rPr>
              <a:t>Lembrando</a:t>
            </a:r>
            <a:r>
              <a:rPr lang="en-US" sz="28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de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parar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Verdana"/>
              </a:rPr>
              <a:t>		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sparki.moveStop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();</a:t>
            </a:r>
            <a:endParaRPr dirty="0"/>
          </a:p>
        </p:txBody>
      </p:sp>
      <p:pic>
        <p:nvPicPr>
          <p:cNvPr id="112" name="Picture 111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Verdana"/>
              </a:rPr>
              <a:t>Desafios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Verdana"/>
              </a:rPr>
              <a:t> a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)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Faça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o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Sparki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se mover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em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quadrado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para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sempre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Verdana"/>
              </a:rPr>
              <a:t>utilizando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a void loop</a:t>
            </a:r>
            <a:endParaRPr dirty="0"/>
          </a:p>
        </p:txBody>
      </p:sp>
      <p:pic>
        <p:nvPicPr>
          <p:cNvPr id="115" name="Espaço Reservado para Conteúdo 3"/>
          <p:cNvPicPr/>
          <p:nvPr/>
        </p:nvPicPr>
        <p:blipFill>
          <a:blip r:embed="rId3"/>
          <a:stretch>
            <a:fillRect/>
          </a:stretch>
        </p:blipFill>
        <p:spPr>
          <a:xfrm>
            <a:off x="2862360" y="3280680"/>
            <a:ext cx="3123720" cy="2504880"/>
          </a:xfrm>
          <a:prstGeom prst="rect">
            <a:avLst/>
          </a:prstGeom>
        </p:spPr>
      </p:pic>
      <p:pic>
        <p:nvPicPr>
          <p:cNvPr id="116" name="Picture 115"/>
          <p:cNvPicPr/>
          <p:nvPr/>
        </p:nvPicPr>
        <p:blipFill>
          <a:blip r:embed="rId4"/>
          <a:stretch>
            <a:fillRect/>
          </a:stretch>
        </p:blipFill>
        <p:spPr>
          <a:xfrm>
            <a:off x="360" y="-1440"/>
            <a:ext cx="9143640" cy="685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579</Words>
  <Application>Microsoft Macintosh PowerPoint</Application>
  <PresentationFormat>On-screen Show (4:3)</PresentationFormat>
  <Paragraphs>84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Roberval r</cp:lastModifiedBy>
  <cp:revision>2</cp:revision>
  <dcterms:modified xsi:type="dcterms:W3CDTF">2015-05-04T00:02:33Z</dcterms:modified>
</cp:coreProperties>
</file>