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5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BR"/>
              <a:t>Clique para editar o formato de notas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pt-BR"/>
              <a:t>&lt;cabeçalho&gt;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pt-BR"/>
              <a:t>&lt;data/hora&gt;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pt-BR"/>
              <a:t>&lt;rodapé&gt;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7C2D3BD-C7C3-44C9-945F-2040AD0DEA6D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939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030FCD3-0191-4D33-9472-E3AB8F193BDD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4267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Declarar váriavel e atribuir valores a ela como faz cada uma dessas coisas?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8AD3826-CC82-43E4-8DD8-39F2C12F572B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946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82AA874A-DB24-4F57-A773-A07ABAC07CAE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379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Mandar eles escreverem tudo (tirando os comentarios) e depois explicar no quadro o que está acontecendo. Por que não criamos o contador dentro das funções? Pq na void loop ela ia ficar sendo criada sempre, e na void setup ela seria criada lá e não poderia ser utilizada na void loop. Váriavel Global!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064DBD6-E8E3-4212-B7B3-B28751BCDF0C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02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Declarar váriavel e atribuir valores a ela como faz cada uma dessas coisas?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E66B16F-5241-43BF-B8DB-FA8207BAC052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7427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Incrementado? Explicar!</a:t>
            </a:r>
            <a:endParaRPr dirty="0"/>
          </a:p>
        </p:txBody>
      </p:sp>
      <p:sp>
        <p:nvSpPr>
          <p:cNvPr id="2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B7D172E-556C-49A2-B6E3-D7C361F2E6DB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2019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Declarar váriavel e atribuir valores a ela como faz cada uma dessas coisas?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FE3E4B5-7625-4DDE-A085-77A9D7BC0BA7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33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O Que precisamos saber para programa o </a:t>
            </a:r>
            <a:r>
              <a:rPr lang="pt-BR" dirty="0" err="1" smtClean="0"/>
              <a:t>sparki</a:t>
            </a:r>
            <a:r>
              <a:rPr lang="pt-BR" dirty="0" smtClean="0"/>
              <a:t>? Algoritmos e a</a:t>
            </a:r>
            <a:r>
              <a:rPr lang="pt-BR" baseline="0" dirty="0" smtClean="0"/>
              <a:t> linguagem de </a:t>
            </a:r>
            <a:r>
              <a:rPr lang="pt-BR" baseline="0" dirty="0" err="1" smtClean="0"/>
              <a:t>programacao</a:t>
            </a:r>
            <a:r>
              <a:rPr lang="pt-BR" baseline="0" dirty="0" smtClean="0"/>
              <a:t> do </a:t>
            </a:r>
            <a:r>
              <a:rPr lang="pt-BR" baseline="0" dirty="0" err="1" smtClean="0"/>
              <a:t>sparki</a:t>
            </a:r>
            <a:r>
              <a:rPr lang="pt-BR" baseline="0" dirty="0" smtClean="0"/>
              <a:t>!</a:t>
            </a:r>
            <a:endParaRPr dirty="0"/>
          </a:p>
        </p:txBody>
      </p:sp>
      <p:sp>
        <p:nvSpPr>
          <p:cNvPr id="1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C5E53AD-0ED5-41E5-827B-64376C725B63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600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DAB5B5C-0DC9-483D-AF1A-F1D662556D2C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04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C80D405-4D36-40F7-93C2-7168E23F15F9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372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BAE7A82-A5B3-4743-9A9A-743BFFABE6E4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1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5F54076-3CCD-4110-BF41-7B98443235E8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216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F9229C0-A7C1-4EA8-890A-499F7460EFBC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294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180E024-B694-4F1D-8B37-5F321DD0AAE2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10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Em outras palavras.. A linguagem de programação unifica a forma de passar a mensagem pro computador e  ela se faz necessaria pelo fato de que no mundo há diversas linguas e diversas formas de se falar  a mesma coisa.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20491C3-55D3-4483-A48E-BB0043AE7441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99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26/04/15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0B6E5C-634A-4FB0-959D-42656EAE6B62}" type="slidenum">
              <a:rPr lang="pt-BR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7.º Nível da estrutura de tópicosClick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26/04/15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873DC9-193A-4044-9BF5-8FAE57B6B740}" type="slidenum">
              <a:rPr lang="pt-BR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26/04/15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773AA8D-1777-402B-9707-DA553A883723}" type="slidenum">
              <a:rPr lang="pt-BR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Clique para editar o formato do texto do título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180000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UnBPro-Bold"/>
              </a:rPr>
              <a:t>Projeto Edubot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1371600" y="321588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>
                <a:solidFill>
                  <a:srgbClr val="8B8B8B"/>
                </a:solidFill>
                <a:latin typeface="Verdana"/>
              </a:rPr>
              <a:t>Aula 2 – Revisão da aula 1 e variáveis</a:t>
            </a:r>
            <a:endParaRPr/>
          </a:p>
        </p:txBody>
      </p:sp>
      <p:pic>
        <p:nvPicPr>
          <p:cNvPr id="124" name="Picture 12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" y="36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93560" y="284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err="1">
                <a:solidFill>
                  <a:srgbClr val="000000"/>
                </a:solidFill>
                <a:latin typeface="Verdana"/>
              </a:rPr>
              <a:t>Revisão</a:t>
            </a:r>
            <a:r>
              <a:rPr lang="en-US" sz="3600" dirty="0">
                <a:solidFill>
                  <a:srgbClr val="000000"/>
                </a:solidFill>
                <a:latin typeface="Verdana"/>
              </a:rPr>
              <a:t> – Aula 1</a:t>
            </a:r>
            <a:endParaRPr dirty="0"/>
          </a:p>
        </p:txBody>
      </p:sp>
      <p:sp>
        <p:nvSpPr>
          <p:cNvPr id="157" name="CustomShape 2"/>
          <p:cNvSpPr/>
          <p:nvPr/>
        </p:nvSpPr>
        <p:spPr>
          <a:xfrm>
            <a:off x="313920" y="1609200"/>
            <a:ext cx="8461080" cy="46641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Funções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Específicas do 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Sparki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err="1">
                <a:solidFill>
                  <a:srgbClr val="000000"/>
                </a:solidFill>
                <a:latin typeface="Calibri"/>
              </a:rPr>
              <a:t>sparki.clearLCD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- Limpa 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a tela do display LCD, apaga tudo o que tiver escrito.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err="1">
                <a:solidFill>
                  <a:srgbClr val="000000"/>
                </a:solidFill>
                <a:latin typeface="Calibri"/>
              </a:rPr>
              <a:t>sparki.updateLCD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- Escreve 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no display LCD uma nova mensagem, a qual deve estar indicada no programa.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err="1">
                <a:solidFill>
                  <a:srgbClr val="000000"/>
                </a:solidFill>
                <a:latin typeface="Calibri"/>
              </a:rPr>
              <a:t>delay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(TEMPO EM MILISSEGUNDOS);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-Faz 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com que o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Sparki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 espere um tempo, em milissegundos, antes de executar o próximo comando.</a:t>
            </a:r>
            <a:endParaRPr dirty="0"/>
          </a:p>
        </p:txBody>
      </p:sp>
      <p:pic>
        <p:nvPicPr>
          <p:cNvPr id="158" name="Picture 157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0" y="10440"/>
            <a:ext cx="9143640" cy="183624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err="1">
                <a:solidFill>
                  <a:srgbClr val="000000"/>
                </a:solidFill>
                <a:latin typeface="Verdana"/>
              </a:rPr>
              <a:t>Variáveis</a:t>
            </a:r>
            <a:endParaRPr dirty="0"/>
          </a:p>
        </p:txBody>
      </p:sp>
      <p:sp>
        <p:nvSpPr>
          <p:cNvPr id="160" name="CustomShape 2"/>
          <p:cNvSpPr/>
          <p:nvPr/>
        </p:nvSpPr>
        <p:spPr>
          <a:xfrm>
            <a:off x="613440" y="1632005"/>
            <a:ext cx="7916760" cy="131004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Como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saber quantas vezes a 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void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 loop já foi </a:t>
            </a: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executada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sem ficar contando o número de vezes que a mensagem “oi, eu fico repetindo” aparece na tela?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61" name="Picture 16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1044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467521" y="4618080"/>
            <a:ext cx="1206000" cy="10263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1467521" y="4253400"/>
            <a:ext cx="1058040" cy="36468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contador</a:t>
            </a:r>
            <a:endParaRPr dirty="0"/>
          </a:p>
        </p:txBody>
      </p:sp>
      <p:sp>
        <p:nvSpPr>
          <p:cNvPr id="164" name="CustomShape 3"/>
          <p:cNvSpPr/>
          <p:nvPr/>
        </p:nvSpPr>
        <p:spPr>
          <a:xfrm>
            <a:off x="1562561" y="5649480"/>
            <a:ext cx="1110960" cy="36468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alibri"/>
              </a:rPr>
              <a:t>int</a:t>
            </a:r>
            <a:endParaRPr dirty="0"/>
          </a:p>
        </p:txBody>
      </p:sp>
      <p:sp>
        <p:nvSpPr>
          <p:cNvPr id="165" name="CustomShape 4"/>
          <p:cNvSpPr/>
          <p:nvPr/>
        </p:nvSpPr>
        <p:spPr>
          <a:xfrm>
            <a:off x="4593240" y="4622760"/>
            <a:ext cx="2973600" cy="10263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9.3</a:t>
            </a:r>
            <a:endParaRPr/>
          </a:p>
        </p:txBody>
      </p:sp>
      <p:sp>
        <p:nvSpPr>
          <p:cNvPr id="166" name="CustomShape 5"/>
          <p:cNvSpPr/>
          <p:nvPr/>
        </p:nvSpPr>
        <p:spPr>
          <a:xfrm>
            <a:off x="5615640" y="4253400"/>
            <a:ext cx="915480" cy="36468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numero</a:t>
            </a:r>
            <a:endParaRPr/>
          </a:p>
        </p:txBody>
      </p:sp>
      <p:sp>
        <p:nvSpPr>
          <p:cNvPr id="167" name="CustomShape 6"/>
          <p:cNvSpPr/>
          <p:nvPr/>
        </p:nvSpPr>
        <p:spPr>
          <a:xfrm>
            <a:off x="5754600" y="5649480"/>
            <a:ext cx="607680" cy="364680"/>
          </a:xfrm>
          <a:prstGeom prst="rect">
            <a:avLst/>
          </a:prstGeom>
          <a:noFill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float</a:t>
            </a:r>
            <a:endParaRPr/>
          </a:p>
        </p:txBody>
      </p:sp>
      <p:sp>
        <p:nvSpPr>
          <p:cNvPr id="168" name="TextShape 7"/>
          <p:cNvSpPr txBox="1"/>
          <p:nvPr/>
        </p:nvSpPr>
        <p:spPr>
          <a:xfrm>
            <a:off x="0" y="147985"/>
            <a:ext cx="9143640" cy="14040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err="1">
                <a:solidFill>
                  <a:srgbClr val="000000"/>
                </a:solidFill>
                <a:latin typeface="Verdana"/>
              </a:rPr>
              <a:t>Variáveis</a:t>
            </a:r>
            <a:endParaRPr dirty="0"/>
          </a:p>
        </p:txBody>
      </p:sp>
      <p:sp>
        <p:nvSpPr>
          <p:cNvPr id="169" name="CustomShape 8"/>
          <p:cNvSpPr/>
          <p:nvPr/>
        </p:nvSpPr>
        <p:spPr>
          <a:xfrm>
            <a:off x="613440" y="1734120"/>
            <a:ext cx="7916760" cy="252972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Declarar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uma variável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S</a:t>
            </a: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ignifica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ALOCAR um espaço na memória do 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Sparki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, com o tamanho correspondente ao seu tipo, para guardar um valor.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sz="1600" dirty="0" smtClean="0">
                <a:solidFill>
                  <a:srgbClr val="000000"/>
                </a:solidFill>
                <a:latin typeface="Verdana"/>
                <a:cs typeface="Verdana"/>
              </a:rPr>
              <a:t>         </a:t>
            </a:r>
            <a:r>
              <a:rPr lang="pt-BR" sz="1600" dirty="0" err="1" smtClean="0">
                <a:solidFill>
                  <a:srgbClr val="000000"/>
                </a:solidFill>
                <a:latin typeface="Verdana"/>
                <a:cs typeface="Verdana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Verdana"/>
                <a:cs typeface="Verdana"/>
              </a:rPr>
              <a:t>contador = 0;                        </a:t>
            </a:r>
            <a:r>
              <a:rPr lang="pt-BR" sz="1600" dirty="0" smtClean="0">
                <a:solidFill>
                  <a:srgbClr val="000000"/>
                </a:solidFill>
                <a:latin typeface="Verdana"/>
                <a:cs typeface="Verdana"/>
              </a:rPr>
              <a:t>     </a:t>
            </a:r>
            <a:r>
              <a:rPr lang="pt-BR" sz="1600" dirty="0" err="1">
                <a:solidFill>
                  <a:srgbClr val="000000"/>
                </a:solidFill>
                <a:latin typeface="Verdana"/>
                <a:cs typeface="Verdana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Verdana"/>
                <a:cs typeface="Verdana"/>
              </a:rPr>
              <a:t> numero =9.3;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70" name="Picture 16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0" y="88560"/>
            <a:ext cx="9143640" cy="14040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err="1">
                <a:solidFill>
                  <a:srgbClr val="000000"/>
                </a:solidFill>
                <a:latin typeface="Verdana"/>
              </a:rPr>
              <a:t>Variáveis</a:t>
            </a:r>
            <a:endParaRPr dirty="0"/>
          </a:p>
        </p:txBody>
      </p:sp>
      <p:sp>
        <p:nvSpPr>
          <p:cNvPr id="172" name="CustomShape 2"/>
          <p:cNvSpPr/>
          <p:nvPr/>
        </p:nvSpPr>
        <p:spPr>
          <a:xfrm>
            <a:off x="613440" y="1492560"/>
            <a:ext cx="7916760" cy="478584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  <a:cs typeface="Verdana"/>
              </a:rPr>
              <a:t>. Tipos </a:t>
            </a:r>
            <a:r>
              <a:rPr lang="pt-BR" sz="2000" dirty="0">
                <a:solidFill>
                  <a:srgbClr val="000000"/>
                </a:solidFill>
                <a:latin typeface="Verdana"/>
                <a:cs typeface="Verdana"/>
              </a:rPr>
              <a:t>de Variáveis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  <a:cs typeface="Verdana"/>
              </a:rPr>
              <a:t>-&gt; Existem </a:t>
            </a:r>
            <a:r>
              <a:rPr lang="pt-BR" sz="2000" dirty="0">
                <a:solidFill>
                  <a:srgbClr val="000000"/>
                </a:solidFill>
                <a:latin typeface="Verdana"/>
                <a:cs typeface="Verdana"/>
              </a:rPr>
              <a:t>alguns tipos de variáveis, mas hoje vamos estudar apenas dois.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SzPct val="25000"/>
            </a:pPr>
            <a:r>
              <a:rPr lang="pt-BR" sz="2000" b="1" u="sng" dirty="0" err="1">
                <a:solidFill>
                  <a:srgbClr val="000000"/>
                </a:solidFill>
                <a:latin typeface="Verdana"/>
                <a:cs typeface="Verdana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Verdana"/>
                <a:cs typeface="Verdana"/>
              </a:rPr>
              <a:t>: variável do tipo número inteiro</a:t>
            </a:r>
            <a:endParaRPr sz="2000" dirty="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  <a:cs typeface="Verdana"/>
              </a:rPr>
              <a:t>- Pode </a:t>
            </a:r>
            <a:r>
              <a:rPr lang="pt-BR" sz="2000" dirty="0">
                <a:solidFill>
                  <a:srgbClr val="000000"/>
                </a:solidFill>
                <a:latin typeface="Verdana"/>
                <a:cs typeface="Verdana"/>
              </a:rPr>
              <a:t>armazenar apenas números inteiros</a:t>
            </a:r>
            <a:r>
              <a:rPr lang="pt-BR" sz="2000" dirty="0" smtClean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endParaRPr lang="pt-BR" sz="2000" dirty="0">
              <a:latin typeface="Verdana"/>
              <a:cs typeface="Verdana"/>
            </a:endParaRPr>
          </a:p>
          <a:p>
            <a:pPr marL="1257300" lvl="2" indent="-342900">
              <a:lnSpc>
                <a:spcPct val="100000"/>
              </a:lnSpc>
              <a:buSzPct val="25000"/>
              <a:buFontTx/>
              <a:buChar char="-"/>
            </a:pPr>
            <a:endParaRPr sz="20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SzPct val="25000"/>
            </a:pPr>
            <a:r>
              <a:rPr lang="pt-BR" sz="2000" b="1" u="sng" dirty="0" err="1">
                <a:solidFill>
                  <a:srgbClr val="000000"/>
                </a:solidFill>
                <a:latin typeface="Verdana"/>
                <a:cs typeface="Verdana"/>
              </a:rPr>
              <a:t>float</a:t>
            </a:r>
            <a:r>
              <a:rPr lang="pt-BR" sz="2000" dirty="0">
                <a:solidFill>
                  <a:srgbClr val="000000"/>
                </a:solidFill>
                <a:latin typeface="Verdana"/>
                <a:cs typeface="Verdana"/>
              </a:rPr>
              <a:t>: variável do tipo número real</a:t>
            </a:r>
            <a:endParaRPr sz="2000" dirty="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  <a:cs typeface="Verdana"/>
              </a:rPr>
              <a:t>- Pode </a:t>
            </a:r>
            <a:r>
              <a:rPr lang="pt-BR" sz="2000" dirty="0">
                <a:solidFill>
                  <a:srgbClr val="000000"/>
                </a:solidFill>
                <a:latin typeface="Verdana"/>
                <a:cs typeface="Verdana"/>
              </a:rPr>
              <a:t>armazenar números inteiros e </a:t>
            </a:r>
            <a:r>
              <a:rPr lang="pt-BR" sz="2000" dirty="0" smtClean="0">
                <a:solidFill>
                  <a:srgbClr val="000000"/>
                </a:solidFill>
                <a:latin typeface="Verdana"/>
                <a:cs typeface="Verdana"/>
              </a:rPr>
              <a:t>números </a:t>
            </a:r>
            <a:r>
              <a:rPr lang="pt-BR" sz="2000" dirty="0">
                <a:solidFill>
                  <a:srgbClr val="000000"/>
                </a:solidFill>
                <a:latin typeface="Verdana"/>
                <a:cs typeface="Verdana"/>
              </a:rPr>
              <a:t>com casas decimais</a:t>
            </a:r>
            <a:endParaRPr sz="2000" dirty="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  <a:cs typeface="Verdana"/>
              </a:rPr>
              <a:t>- Ocupa </a:t>
            </a:r>
            <a:r>
              <a:rPr lang="pt-BR" sz="2000" dirty="0">
                <a:solidFill>
                  <a:srgbClr val="000000"/>
                </a:solidFill>
                <a:latin typeface="Verdana"/>
                <a:cs typeface="Verdana"/>
              </a:rPr>
              <a:t>um lugar maior na memória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73" name="Picture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50640" y="0"/>
            <a:ext cx="831672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88560"/>
            <a:ext cx="9143640" cy="14040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Variáveis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613440" y="1734120"/>
            <a:ext cx="7916760" cy="31395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Cuidados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Uma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variável tipo inteiro não pode receber um valor decimal.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		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 Contador = 9.3;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Casas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decimais são separadas por ponto e não por vírgula.</a:t>
            </a:r>
            <a:endParaRPr dirty="0"/>
          </a:p>
        </p:txBody>
      </p:sp>
      <p:sp>
        <p:nvSpPr>
          <p:cNvPr id="177" name="CustomShape 3"/>
          <p:cNvSpPr/>
          <p:nvPr/>
        </p:nvSpPr>
        <p:spPr>
          <a:xfrm>
            <a:off x="5459760" y="3016080"/>
            <a:ext cx="3070440" cy="80496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O compilador avisará que existe um erro e o programa não funcionará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4900320" y="3159360"/>
            <a:ext cx="559080" cy="5184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pic>
        <p:nvPicPr>
          <p:cNvPr id="179" name="Picture 178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0" y="88560"/>
            <a:ext cx="9143640" cy="14040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Variáveis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613440" y="1492560"/>
            <a:ext cx="7916760" cy="496908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Exercício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Faça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um programa que conte quantas vezes a 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void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 loop é executada.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A contador deve ser inicializado em zero, e impressa com esse valor na 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void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 setup().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Toda vez que passar pela função loop(), o contador deve ser incrementado de uma unidade.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Toda vez que passar pela função loop(), o display deve ser atualizado com o novo valor do contador, que;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82" name="Picture 181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-144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88560"/>
            <a:ext cx="9143640" cy="14040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Variáveis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613440" y="1492560"/>
            <a:ext cx="7916760" cy="344448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Desafio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Faça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um programa que calcule as raízes de uma dada equação do segundo grau e as imprima no display LCD.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Teste seu programa para os seguintes valores: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3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a = 1,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b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 = -10,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c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 = 24;		(resposta: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’ = 4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’’ = 6)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3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a = 1,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b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 = -2,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c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 = -3;	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        (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resposta: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’ = 3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’’ = -1)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85" name="Picture 184"/>
          <p:cNvPicPr/>
          <p:nvPr/>
        </p:nvPicPr>
        <p:blipFill>
          <a:blip r:embed="rId3"/>
          <a:stretch>
            <a:fillRect/>
          </a:stretch>
        </p:blipFill>
        <p:spPr>
          <a:xfrm>
            <a:off x="5919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2680" y="4661280"/>
            <a:ext cx="2498760" cy="93276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</p:spPr>
        <p:txBody>
          <a:bodyPr lIns="96120" tIns="96120" rIns="68760" bIns="68760" anchor="ctr"/>
          <a:lstStyle/>
          <a:p>
            <a:pPr algn="ctr">
              <a:lnSpc>
                <a:spcPct val="90000"/>
              </a:lnSpc>
            </a:pPr>
            <a:r>
              <a:rPr lang="pt-BR" b="1">
                <a:solidFill>
                  <a:srgbClr val="FFFFFF"/>
                </a:solidFill>
                <a:latin typeface="Verdana"/>
              </a:rPr>
              <a:t>LINGUAGEM DE PROGRAMAÇÃO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2832480" y="4772700"/>
            <a:ext cx="468000" cy="547560"/>
          </a:xfrm>
          <a:prstGeom prst="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ABBDDF"/>
              </a:gs>
              <a:gs pos="100000">
                <a:srgbClr val="CADDFF"/>
              </a:gs>
            </a:gsLst>
            <a:lin ang="16200000"/>
          </a:gradFill>
        </p:spPr>
      </p:sp>
      <p:sp>
        <p:nvSpPr>
          <p:cNvPr id="127" name="CustomShape 3"/>
          <p:cNvSpPr/>
          <p:nvPr/>
        </p:nvSpPr>
        <p:spPr>
          <a:xfrm>
            <a:off x="3495600" y="4661280"/>
            <a:ext cx="2369520" cy="83556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</p:spPr>
        <p:txBody>
          <a:bodyPr lIns="100800" tIns="100800" rIns="76320" bIns="76320" anchor="ctr"/>
          <a:lstStyle/>
          <a:p>
            <a:pPr algn="ctr">
              <a:lnSpc>
                <a:spcPct val="90000"/>
              </a:lnSpc>
            </a:pPr>
            <a:r>
              <a:rPr lang="pt-BR" sz="2000" b="1">
                <a:solidFill>
                  <a:srgbClr val="FFFFFF"/>
                </a:solidFill>
                <a:latin typeface="Verdana"/>
              </a:rPr>
              <a:t>COMPILADOR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6086520" y="4828013"/>
            <a:ext cx="468000" cy="547560"/>
          </a:xfrm>
          <a:prstGeom prst="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ABBDDF"/>
              </a:gs>
              <a:gs pos="100000">
                <a:srgbClr val="CADDFF"/>
              </a:gs>
            </a:gsLst>
            <a:lin ang="16200000"/>
          </a:gradFill>
        </p:spPr>
      </p:sp>
      <p:sp>
        <p:nvSpPr>
          <p:cNvPr id="129" name="CustomShape 5"/>
          <p:cNvSpPr/>
          <p:nvPr/>
        </p:nvSpPr>
        <p:spPr>
          <a:xfrm>
            <a:off x="6749280" y="4661280"/>
            <a:ext cx="2209680" cy="88488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</p:spPr>
        <p:txBody>
          <a:bodyPr lIns="102240" tIns="102240" rIns="76320" bIns="76320" anchor="ctr"/>
          <a:lstStyle/>
          <a:p>
            <a:pPr algn="ctr">
              <a:lnSpc>
                <a:spcPct val="90000"/>
              </a:lnSpc>
            </a:pPr>
            <a:r>
              <a:rPr lang="pt-BR" sz="2000" b="1" dirty="0">
                <a:solidFill>
                  <a:srgbClr val="FFFFFF"/>
                </a:solidFill>
                <a:latin typeface="Verdana"/>
              </a:rPr>
              <a:t>LINGUAGEM DE MÁQUINA </a:t>
            </a:r>
            <a:r>
              <a:rPr lang="pt-BR" sz="1900" dirty="0">
                <a:solidFill>
                  <a:srgbClr val="FFFFFF"/>
                </a:solidFill>
                <a:latin typeface="Verdana"/>
              </a:rPr>
              <a:t>(binário)</a:t>
            </a:r>
            <a:endParaRPr dirty="0"/>
          </a:p>
        </p:txBody>
      </p:sp>
      <p:sp>
        <p:nvSpPr>
          <p:cNvPr id="130" name="TextShape 6"/>
          <p:cNvSpPr txBox="1"/>
          <p:nvPr/>
        </p:nvSpPr>
        <p:spPr>
          <a:xfrm>
            <a:off x="493560" y="206531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err="1">
                <a:solidFill>
                  <a:srgbClr val="000000"/>
                </a:solidFill>
                <a:latin typeface="Verdana"/>
              </a:rPr>
              <a:t>Revisão</a:t>
            </a:r>
            <a:r>
              <a:rPr lang="en-US" sz="3600" dirty="0">
                <a:solidFill>
                  <a:srgbClr val="000000"/>
                </a:solidFill>
                <a:latin typeface="Verdana"/>
              </a:rPr>
              <a:t> – Aula 1</a:t>
            </a:r>
            <a:endParaRPr dirty="0"/>
          </a:p>
        </p:txBody>
      </p:sp>
      <p:sp>
        <p:nvSpPr>
          <p:cNvPr id="131" name="CustomShape 7"/>
          <p:cNvSpPr/>
          <p:nvPr/>
        </p:nvSpPr>
        <p:spPr>
          <a:xfrm>
            <a:off x="313920" y="1772640"/>
            <a:ext cx="8461080" cy="283464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Linguagens de programação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Padronizam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a comunicação homem – máquina</a:t>
            </a: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Diversos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tipos e aplicabilidades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Recursos para a programação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IDE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: Editor de texto + compilador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	</a:t>
            </a:r>
            <a:endParaRPr dirty="0"/>
          </a:p>
        </p:txBody>
      </p:sp>
      <p:pic>
        <p:nvPicPr>
          <p:cNvPr id="132" name="Picture 13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984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93560" y="206532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err="1">
                <a:solidFill>
                  <a:srgbClr val="000000"/>
                </a:solidFill>
                <a:latin typeface="Verdana"/>
              </a:rPr>
              <a:t>Revisão</a:t>
            </a:r>
            <a:r>
              <a:rPr lang="en-US" sz="3600" dirty="0">
                <a:solidFill>
                  <a:srgbClr val="000000"/>
                </a:solidFill>
                <a:latin typeface="Verdana"/>
              </a:rPr>
              <a:t> – Aula 1</a:t>
            </a:r>
            <a:endParaRPr dirty="0"/>
          </a:p>
        </p:txBody>
      </p:sp>
      <p:sp>
        <p:nvSpPr>
          <p:cNvPr id="134" name="CustomShape 2"/>
          <p:cNvSpPr/>
          <p:nvPr/>
        </p:nvSpPr>
        <p:spPr>
          <a:xfrm>
            <a:off x="313920" y="1772640"/>
            <a:ext cx="8461080" cy="252972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Programando no 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Sparki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Algoritmos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: sequências de passos para a resolução de problemas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Sintaxe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da linguagem de programação: Quais são os comandos, como usá-lo, regras da linguagem...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	</a:t>
            </a:r>
            <a:endParaRPr dirty="0"/>
          </a:p>
        </p:txBody>
      </p:sp>
      <p:pic>
        <p:nvPicPr>
          <p:cNvPr id="135" name="Picture 13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6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93560" y="228519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err="1">
                <a:solidFill>
                  <a:srgbClr val="000000"/>
                </a:solidFill>
                <a:latin typeface="Verdana"/>
              </a:rPr>
              <a:t>Revisão</a:t>
            </a:r>
            <a:r>
              <a:rPr lang="en-US" sz="3600" dirty="0">
                <a:solidFill>
                  <a:srgbClr val="000000"/>
                </a:solidFill>
                <a:latin typeface="Verdana"/>
              </a:rPr>
              <a:t> – Aula 1</a:t>
            </a:r>
            <a:endParaRPr dirty="0"/>
          </a:p>
        </p:txBody>
      </p:sp>
      <p:sp>
        <p:nvSpPr>
          <p:cNvPr id="137" name="CustomShape 2"/>
          <p:cNvSpPr/>
          <p:nvPr/>
        </p:nvSpPr>
        <p:spPr>
          <a:xfrm>
            <a:off x="313920" y="1772640"/>
            <a:ext cx="8461080" cy="22248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Algoritmos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Computacionais 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 Não-computacionais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Algoritmos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diferentes podem resolver o mesmo problema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São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a base para a construção de programas	</a:t>
            </a:r>
            <a:endParaRPr dirty="0"/>
          </a:p>
        </p:txBody>
      </p:sp>
      <p:pic>
        <p:nvPicPr>
          <p:cNvPr id="138" name="Picture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93560" y="195676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err="1">
                <a:solidFill>
                  <a:srgbClr val="000000"/>
                </a:solidFill>
                <a:latin typeface="Verdana"/>
              </a:rPr>
              <a:t>Revisão</a:t>
            </a:r>
            <a:r>
              <a:rPr lang="en-US" sz="3600" dirty="0">
                <a:solidFill>
                  <a:srgbClr val="000000"/>
                </a:solidFill>
                <a:latin typeface="Verdana"/>
              </a:rPr>
              <a:t> – Aula 1</a:t>
            </a:r>
            <a:endParaRPr dirty="0"/>
          </a:p>
        </p:txBody>
      </p:sp>
      <p:sp>
        <p:nvSpPr>
          <p:cNvPr id="140" name="CustomShape 2"/>
          <p:cNvSpPr/>
          <p:nvPr/>
        </p:nvSpPr>
        <p:spPr>
          <a:xfrm>
            <a:off x="313920" y="1772640"/>
            <a:ext cx="8461080" cy="252972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Sintaxe Básica dos programas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Biblioteca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Funções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Básicas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Funções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específicas do 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Sparki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	</a:t>
            </a:r>
            <a:endParaRPr dirty="0"/>
          </a:p>
        </p:txBody>
      </p:sp>
      <p:pic>
        <p:nvPicPr>
          <p:cNvPr id="141" name="Picture 14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829735" cy="8510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93560" y="8712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Revisão – Aula 1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13920" y="1772640"/>
            <a:ext cx="8461080" cy="344448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Biblioteca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Contém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os comandos específicos que usamos para programar o 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Sparki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. A biblioteca precisa ser incluída no código para que esses comandos sejam entendidos pelo 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Sparki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-&gt; Como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incluir a biblioteca?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					#include&lt;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Sparki.h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&gt;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	</a:t>
            </a:r>
            <a:endParaRPr dirty="0"/>
          </a:p>
        </p:txBody>
      </p:sp>
      <p:pic>
        <p:nvPicPr>
          <p:cNvPr id="145" name="Picture 14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93560" y="8712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Verdana"/>
              </a:rPr>
              <a:t>Revisão – Aula 1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13920" y="1772640"/>
            <a:ext cx="2947680" cy="435924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Funções Básicas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err="1">
                <a:solidFill>
                  <a:srgbClr val="000000"/>
                </a:solidFill>
                <a:latin typeface="Verdana"/>
              </a:rPr>
              <a:t>void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 setup(){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sz="2000" i="1" dirty="0" smtClean="0">
                <a:solidFill>
                  <a:srgbClr val="000000"/>
                </a:solidFill>
                <a:latin typeface="Verdana"/>
              </a:rPr>
              <a:t>       comandos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	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err="1">
                <a:solidFill>
                  <a:srgbClr val="000000"/>
                </a:solidFill>
                <a:latin typeface="Verdana"/>
              </a:rPr>
              <a:t>void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 loop(){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sz="2000" i="1" dirty="0" smtClean="0">
                <a:solidFill>
                  <a:srgbClr val="000000"/>
                </a:solidFill>
                <a:latin typeface="Verdana"/>
              </a:rPr>
              <a:t>        comandos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	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8" name="CustomShape 3"/>
          <p:cNvSpPr/>
          <p:nvPr/>
        </p:nvSpPr>
        <p:spPr>
          <a:xfrm>
            <a:off x="4534886" y="2182320"/>
            <a:ext cx="4187160" cy="131004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Utilizada para estabelecer as condições iniciais do programa. Executada uma única vez</a:t>
            </a:r>
            <a:endParaRPr dirty="0"/>
          </a:p>
        </p:txBody>
      </p:sp>
      <p:sp>
        <p:nvSpPr>
          <p:cNvPr id="149" name="CustomShape 4"/>
          <p:cNvSpPr/>
          <p:nvPr/>
        </p:nvSpPr>
        <p:spPr>
          <a:xfrm>
            <a:off x="4534886" y="4214700"/>
            <a:ext cx="4187160" cy="191988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Verdana"/>
              </a:rPr>
              <a:t>Onde a lógica do programa é construída. Sua execução é repetida até que o robô seja desligado ou outro programa seja enviado ao 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Sparki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 </a:t>
            </a:r>
            <a:endParaRPr dirty="0"/>
          </a:p>
        </p:txBody>
      </p:sp>
      <p:sp>
        <p:nvSpPr>
          <p:cNvPr id="150" name="CustomShape 5"/>
          <p:cNvSpPr/>
          <p:nvPr/>
        </p:nvSpPr>
        <p:spPr>
          <a:xfrm>
            <a:off x="3495240" y="2339280"/>
            <a:ext cx="941400" cy="96876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151" name="CustomShape 6"/>
          <p:cNvSpPr/>
          <p:nvPr/>
        </p:nvSpPr>
        <p:spPr>
          <a:xfrm>
            <a:off x="3495240" y="4405149"/>
            <a:ext cx="941400" cy="96876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pic>
        <p:nvPicPr>
          <p:cNvPr id="152" name="Picture 151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93560" y="185456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dirty="0" err="1">
                <a:solidFill>
                  <a:srgbClr val="000000"/>
                </a:solidFill>
                <a:latin typeface="Verdana"/>
              </a:rPr>
              <a:t>Revisão</a:t>
            </a:r>
            <a:r>
              <a:rPr lang="en-US" sz="3600" dirty="0">
                <a:solidFill>
                  <a:srgbClr val="000000"/>
                </a:solidFill>
                <a:latin typeface="Verdana"/>
              </a:rPr>
              <a:t> – Aula 1</a:t>
            </a:r>
            <a:endParaRPr dirty="0"/>
          </a:p>
        </p:txBody>
      </p:sp>
      <p:sp>
        <p:nvSpPr>
          <p:cNvPr id="154" name="CustomShape 2"/>
          <p:cNvSpPr/>
          <p:nvPr/>
        </p:nvSpPr>
        <p:spPr>
          <a:xfrm>
            <a:off x="206280" y="1412640"/>
            <a:ext cx="8461080" cy="46641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Verdana"/>
              </a:rPr>
              <a:t>. </a:t>
            </a:r>
            <a:r>
              <a:rPr lang="pt-BR" sz="2000" dirty="0">
                <a:solidFill>
                  <a:srgbClr val="000000"/>
                </a:solidFill>
                <a:latin typeface="Verdana"/>
              </a:rPr>
              <a:t>Funções Específicas do </a:t>
            </a:r>
            <a:r>
              <a:rPr lang="pt-BR" sz="2000" dirty="0" err="1">
                <a:solidFill>
                  <a:srgbClr val="000000"/>
                </a:solidFill>
                <a:latin typeface="Verdana"/>
              </a:rPr>
              <a:t>Sparki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err="1">
                <a:solidFill>
                  <a:srgbClr val="000000"/>
                </a:solidFill>
                <a:latin typeface="Calibri"/>
              </a:rPr>
              <a:t>sparki.print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(“TEXTO A SER MOSTRADO”);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- Este 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comando faz com que o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Sparki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 escreva na tela do display LCD o texto que está entre aspas.</a:t>
            </a:r>
            <a:endParaRPr dirty="0"/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- Após 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o texto ser exibido, o cursor fica logo após a mensagem impressa.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25000"/>
            </a:pPr>
            <a:r>
              <a:rPr lang="pt-BR" sz="2000" dirty="0" err="1">
                <a:solidFill>
                  <a:srgbClr val="000000"/>
                </a:solidFill>
                <a:latin typeface="Calibri"/>
              </a:rPr>
              <a:t>sparki.println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(“TEXTO A SER MOSTRADO”);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- Este comando 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faz com que o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Sparki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 escreva na tela do display LCD o texto que está entre aspas.</a:t>
            </a:r>
            <a:endParaRPr dirty="0"/>
          </a:p>
          <a:p>
            <a:pPr lvl="2">
              <a:lnSpc>
                <a:spcPct val="100000"/>
              </a:lnSpc>
              <a:buSzPct val="25000"/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- Após </a:t>
            </a:r>
            <a:r>
              <a:rPr lang="pt-BR" sz="2000" dirty="0">
                <a:solidFill>
                  <a:srgbClr val="000000"/>
                </a:solidFill>
                <a:latin typeface="Calibri"/>
              </a:rPr>
              <a:t>o texto ser exibido, o cursor vai para a linha abaixo de onde a mensagem foi impressa.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55" name="Picture 15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861</Words>
  <Application>Microsoft Office PowerPoint</Application>
  <PresentationFormat>Apresentação na tela (4:3)</PresentationFormat>
  <Paragraphs>168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</vt:lpstr>
      <vt:lpstr>DejaVu Sans</vt:lpstr>
      <vt:lpstr>StarSymbol</vt:lpstr>
      <vt:lpstr>UnBPro-Bold</vt:lpstr>
      <vt:lpstr>Verdana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Izabella Gomes</cp:lastModifiedBy>
  <cp:revision>7</cp:revision>
  <dcterms:modified xsi:type="dcterms:W3CDTF">2015-04-27T20:46:03Z</dcterms:modified>
</cp:coreProperties>
</file>