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6858000"/>
  <p:notesSz cx="6858000" cy="9144000"/>
  <p:defaultTextStyle>
    <a:lvl1pPr defTabSz="457200">
      <a:defRPr>
        <a:latin typeface="Arial"/>
        <a:ea typeface="Arial"/>
        <a:cs typeface="Arial"/>
        <a:sym typeface="Arial"/>
      </a:defRPr>
    </a:lvl1pPr>
    <a:lvl2pPr indent="457200" defTabSz="457200">
      <a:defRPr>
        <a:latin typeface="Arial"/>
        <a:ea typeface="Arial"/>
        <a:cs typeface="Arial"/>
        <a:sym typeface="Arial"/>
      </a:defRPr>
    </a:lvl2pPr>
    <a:lvl3pPr indent="914400" defTabSz="457200">
      <a:defRPr>
        <a:latin typeface="Arial"/>
        <a:ea typeface="Arial"/>
        <a:cs typeface="Arial"/>
        <a:sym typeface="Arial"/>
      </a:defRPr>
    </a:lvl3pPr>
    <a:lvl4pPr indent="1371600" defTabSz="457200">
      <a:defRPr>
        <a:latin typeface="Arial"/>
        <a:ea typeface="Arial"/>
        <a:cs typeface="Arial"/>
        <a:sym typeface="Arial"/>
      </a:defRPr>
    </a:lvl4pPr>
    <a:lvl5pPr indent="1828800" defTabSz="457200">
      <a:defRPr>
        <a:latin typeface="Arial"/>
        <a:ea typeface="Arial"/>
        <a:cs typeface="Arial"/>
        <a:sym typeface="Arial"/>
      </a:defRPr>
    </a:lvl5pPr>
    <a:lvl6pPr indent="2286000" defTabSz="457200">
      <a:defRPr>
        <a:latin typeface="Arial"/>
        <a:ea typeface="Arial"/>
        <a:cs typeface="Arial"/>
        <a:sym typeface="Arial"/>
      </a:defRPr>
    </a:lvl6pPr>
    <a:lvl7pPr indent="2743200" defTabSz="457200">
      <a:defRPr>
        <a:latin typeface="Arial"/>
        <a:ea typeface="Arial"/>
        <a:cs typeface="Arial"/>
        <a:sym typeface="Arial"/>
      </a:defRPr>
    </a:lvl7pPr>
    <a:lvl8pPr indent="3200400" defTabSz="457200">
      <a:defRPr>
        <a:latin typeface="Arial"/>
        <a:ea typeface="Arial"/>
        <a:cs typeface="Arial"/>
        <a:sym typeface="Arial"/>
      </a:defRPr>
    </a:lvl8pPr>
    <a:lvl9pPr indent="3657600" defTabSz="457200">
      <a:defRPr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2" name="Shape 8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Explicar que existem dois motores no interior do Sparki, para liga-los é necessário que se ligue o botão on-off do Sparki. Quando você liga esse botão, você está habilitando as pilhas a fornecerem energia para as rodas, mas só quando o microcontrolador mandar (ou seja, quando ele for programado para isso). Pedir para os alunos não ligarem agora!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8" name="Shape 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Explicar que existem dois motores no interior do Sparki, para liga-los é necessário que se ligue o botão on-off do Sparki. Quando você liga esse botão, você está habilitando as pilhas a fornecerem energia para as rodas, mas só quando o microcontrolador mandar (ou seja, quando ele for programado para isso). Pedir para os alunos não ligarem agora!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8" name="Shape 1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Explicar que existem dois motores no interior do Sparki, para liga-los é necessário que se ligue o botão on-off do Sparki. Quando você liga esse botão, você está habilitando as pilhas a fornecerem energia para as rodas, mas só quando o microcontrolador mandar (ou seja, quando ele for programado para isso). Pedir para os alunos não ligarem agora!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4" name="Shape 1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Explicar que existem dois motores no interior do Sparki, para liga-los é necessário que se ligue o botão on-off do Sparki. Quando você liga esse botão, você está habilitando as pilhas a fornecerem energia para as rodas, mas só quando o microcontrolador mandar (ou seja, quando ele for programado para isso). Pedir para os alunos não ligarem agora!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Novamente, imagens auto-explicativas. Para você mover o sparki para frente tem que ligar as duas rodas no sentido horário, se for para trás, ligar as duas rodas em sentido anti-horário, iremos aprender a sintaxe das funções na sequência. Além disso, a segunda imagem apenas é para complementar a imagem de rotação em torno do próprio eixo do slide anterior.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Como mover em círculos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 sz="1800"/>
            </a:pPr>
            <a:r>
              <a:rPr sz="1200">
                <a:latin typeface="Arial"/>
                <a:ea typeface="Arial"/>
                <a:cs typeface="Arial"/>
                <a:sym typeface="Arial"/>
              </a:rPr>
              <a:t>Explicar que os comandos, mais formalmente, são chamados de funções. Lembrar que essas funções são habilitadas pela biblioteca, ou seja, se não for incluso o #include&lt;sparki.h&gt;, nenhuma dessas funções vão ser executadas, o compilador irá exprimir mensagem de erro.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Arial"/>
                <a:ea typeface="Arial"/>
                <a:cs typeface="Arial"/>
                <a:sym typeface="Arial"/>
              </a:rPr>
              <a:t>A primeira função habilita que o sparki ande para frente até ser encontrado, no programa, a função sparki.moveStop(). Para que o sparki ande por determinados segundos, basta fazer: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Arial"/>
                <a:ea typeface="Arial"/>
                <a:cs typeface="Arial"/>
                <a:sym typeface="Arial"/>
              </a:rPr>
              <a:t>sparki.moveFoward();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Arial"/>
                <a:ea typeface="Arial"/>
                <a:cs typeface="Arial"/>
                <a:sym typeface="Arial"/>
              </a:rPr>
              <a:t>delay(3000);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Arial"/>
                <a:ea typeface="Arial"/>
                <a:cs typeface="Arial"/>
                <a:sym typeface="Arial"/>
              </a:rPr>
              <a:t>sparki.moveStop();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 sz="1800"/>
            </a:pPr>
            <a:r>
              <a:rPr sz="1200">
                <a:latin typeface="Arial"/>
                <a:ea typeface="Arial"/>
                <a:cs typeface="Arial"/>
                <a:sym typeface="Arial"/>
              </a:rPr>
              <a:t>Explicar que os comandos, mais formalmente, são chamados de funções. Lembrar que essas funções são habilitadas pela biblioteca, ou seja, se não for incluso o #include&lt;sparki.h&gt;, nenhuma dessas funções vão ser executadas, o compilador irá exprimir mensagem de erro.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Arial"/>
                <a:ea typeface="Arial"/>
                <a:cs typeface="Arial"/>
                <a:sym typeface="Arial"/>
              </a:rPr>
              <a:t>A primeira função habilita que o sparki ande para frente até ser encontrado, no programa, a função sparki.moveStop(). Para que o sparki ande por determinados segundos, basta fazer: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Arial"/>
                <a:ea typeface="Arial"/>
                <a:cs typeface="Arial"/>
                <a:sym typeface="Arial"/>
              </a:rPr>
              <a:t>sparki.moveFoward();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Arial"/>
                <a:ea typeface="Arial"/>
                <a:cs typeface="Arial"/>
                <a:sym typeface="Arial"/>
              </a:rPr>
              <a:t>delay(3000);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Arial"/>
                <a:ea typeface="Arial"/>
                <a:cs typeface="Arial"/>
                <a:sym typeface="Arial"/>
              </a:rPr>
              <a:t>sparki.moveStop();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52" name="Shape 1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/>
            </a:pPr>
            <a:r>
              <a:rPr sz="1200"/>
              <a:t>Adicionar caixa de dialogo "esses são os botões", "e esses são os valores por trás de cada um".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457200" y="92160"/>
            <a:ext cx="8229241" cy="1508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 algn="l" defTabSz="914400"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xfrm>
            <a:off x="457200" y="1600200"/>
            <a:ext cx="8229241" cy="387270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 marL="0" indent="0" defTabSz="914400">
              <a:spcBef>
                <a:spcPts val="0"/>
              </a:spcBef>
              <a:buSzTx/>
              <a:buFontTx/>
              <a:buNone/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457200" y="92160"/>
            <a:ext cx="8229241" cy="1508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 algn="l" defTabSz="914400"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457200" y="1600200"/>
            <a:ext cx="4015441" cy="387270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 marL="0" indent="0" defTabSz="914400">
              <a:spcBef>
                <a:spcPts val="0"/>
              </a:spcBef>
              <a:buSzTx/>
              <a:buFontTx/>
              <a:buNone/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457200" y="92160"/>
            <a:ext cx="8229241" cy="1508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 algn="l" defTabSz="914400"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457200" y="1600200"/>
            <a:ext cx="4015441" cy="387270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 marL="0" indent="0" defTabSz="914400">
              <a:spcBef>
                <a:spcPts val="0"/>
              </a:spcBef>
              <a:buSzTx/>
              <a:buFontTx/>
              <a:buNone/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37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28720" y="3963239"/>
            <a:ext cx="2704681" cy="215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400" y="3963239"/>
            <a:ext cx="2704681" cy="215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457200" y="224872"/>
            <a:ext cx="8229241" cy="124261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 algn="l" defTabSz="914400"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457200" y="1467487"/>
            <a:ext cx="8229241" cy="479134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lvl="0" marL="0" indent="0" defTabSz="914400">
              <a:spcBef>
                <a:spcPts val="0"/>
              </a:spcBef>
              <a:buSzTx/>
              <a:buFontTx/>
              <a:buNone/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457200" y="92160"/>
            <a:ext cx="8229241" cy="1508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 algn="l" defTabSz="914400"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457200" y="1600200"/>
            <a:ext cx="8229241" cy="5257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 marL="0" indent="0" defTabSz="914400">
              <a:spcBef>
                <a:spcPts val="0"/>
              </a:spcBef>
              <a:buSzTx/>
              <a:buFontTx/>
              <a:buNone/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457200" y="92160"/>
            <a:ext cx="8229241" cy="1508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 algn="l" defTabSz="914400"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457200" y="1600200"/>
            <a:ext cx="4015441" cy="5257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 marL="0" indent="0" defTabSz="914400">
              <a:spcBef>
                <a:spcPts val="0"/>
              </a:spcBef>
              <a:buSzTx/>
              <a:buFontTx/>
              <a:buNone/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xfrm>
            <a:off x="457200" y="92160"/>
            <a:ext cx="8229241" cy="1508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 algn="l" defTabSz="914400"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body" idx="1"/>
          </p:nvPr>
        </p:nvSpPr>
        <p:spPr>
          <a:xfrm>
            <a:off x="457200" y="274680"/>
            <a:ext cx="8229241" cy="585108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lvl="0" marL="0" indent="0" defTabSz="914400">
              <a:spcBef>
                <a:spcPts val="0"/>
              </a:spcBef>
              <a:buSzTx/>
              <a:buFontTx/>
              <a:buNone/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xfrm>
            <a:off x="457200" y="92160"/>
            <a:ext cx="8229241" cy="1508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 algn="l" defTabSz="914400"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xfrm>
            <a:off x="457200" y="1600200"/>
            <a:ext cx="4015441" cy="387270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 marL="0" indent="0" defTabSz="914400">
              <a:spcBef>
                <a:spcPts val="0"/>
              </a:spcBef>
              <a:buSzTx/>
              <a:buFontTx/>
              <a:buNone/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>
            <p:ph type="title"/>
          </p:nvPr>
        </p:nvSpPr>
        <p:spPr>
          <a:xfrm>
            <a:off x="457200" y="224872"/>
            <a:ext cx="8229241" cy="124261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 algn="l" defTabSz="914400"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457200" y="1467487"/>
            <a:ext cx="8229241" cy="479134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lvl="0" marL="0" indent="0" defTabSz="914400">
              <a:spcBef>
                <a:spcPts val="0"/>
              </a:spcBef>
              <a:buSzTx/>
              <a:buFontTx/>
              <a:buNone/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xfrm>
            <a:off x="457200" y="92160"/>
            <a:ext cx="8229241" cy="1508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 algn="l" defTabSz="914400"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457200" y="1600200"/>
            <a:ext cx="4015441" cy="5257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 marL="0" indent="0" defTabSz="914400">
              <a:spcBef>
                <a:spcPts val="0"/>
              </a:spcBef>
              <a:buSzTx/>
              <a:buFontTx/>
              <a:buNone/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xfrm>
            <a:off x="457200" y="92160"/>
            <a:ext cx="8229241" cy="1508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 algn="l" defTabSz="914400"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xfrm>
            <a:off x="457200" y="1600200"/>
            <a:ext cx="4015441" cy="387270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 marL="0" indent="0" defTabSz="914400">
              <a:spcBef>
                <a:spcPts val="0"/>
              </a:spcBef>
              <a:buSzTx/>
              <a:buFontTx/>
              <a:buNone/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92160"/>
            <a:ext cx="8229241" cy="1508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 algn="l" defTabSz="914400"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600200"/>
            <a:ext cx="8229241" cy="387270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 marL="0" indent="0" defTabSz="914400">
              <a:spcBef>
                <a:spcPts val="0"/>
              </a:spcBef>
              <a:buSzTx/>
              <a:buFontTx/>
              <a:buNone/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xfrm>
            <a:off x="457200" y="92160"/>
            <a:ext cx="8229241" cy="1508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 algn="l" defTabSz="914400"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xfrm>
            <a:off x="457200" y="1600200"/>
            <a:ext cx="4015441" cy="387270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 marL="0" indent="0" defTabSz="914400">
              <a:spcBef>
                <a:spcPts val="0"/>
              </a:spcBef>
              <a:buSzTx/>
              <a:buFontTx/>
              <a:buNone/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xfrm>
            <a:off x="457200" y="92160"/>
            <a:ext cx="8229241" cy="1508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 algn="l" defTabSz="914400"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xfrm>
            <a:off x="457200" y="1600200"/>
            <a:ext cx="4015441" cy="387270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 marL="0" indent="0" defTabSz="914400">
              <a:spcBef>
                <a:spcPts val="0"/>
              </a:spcBef>
              <a:buSzTx/>
              <a:buFontTx/>
              <a:buNone/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71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28720" y="3963239"/>
            <a:ext cx="2704681" cy="215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400" y="3963239"/>
            <a:ext cx="2704681" cy="215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628650" y="230190"/>
            <a:ext cx="7886700" cy="1595435"/>
          </a:xfrm>
          <a:prstGeom prst="rect">
            <a:avLst/>
          </a:prstGeom>
        </p:spPr>
        <p:txBody>
          <a:bodyPr/>
          <a:lstStyle>
            <a:lvl1pPr algn="l" defTabSz="685800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sz="3300"/>
              <a:t>Title Text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xfrm>
            <a:off x="628650" y="1825625"/>
            <a:ext cx="7886700" cy="5032375"/>
          </a:xfrm>
          <a:prstGeom prst="rect">
            <a:avLst/>
          </a:prstGeom>
        </p:spPr>
        <p:txBody>
          <a:bodyPr/>
          <a:lstStyle>
            <a:lvl1pPr marL="171450" indent="-171450" defTabSz="685800">
              <a:lnSpc>
                <a:spcPct val="90000"/>
              </a:lnSpc>
              <a:defRPr sz="2100">
                <a:latin typeface="Calibri"/>
                <a:ea typeface="Calibri"/>
                <a:cs typeface="Calibri"/>
                <a:sym typeface="Calibri"/>
              </a:defRPr>
            </a:lvl1pPr>
            <a:lvl2pPr marL="542925" indent="-200025" defTabSz="685800">
              <a:lnSpc>
                <a:spcPct val="90000"/>
              </a:lnSpc>
              <a:buChar char="•"/>
              <a:defRPr sz="2100">
                <a:latin typeface="Calibri"/>
                <a:ea typeface="Calibri"/>
                <a:cs typeface="Calibri"/>
                <a:sym typeface="Calibri"/>
              </a:defRPr>
            </a:lvl2pPr>
            <a:lvl3pPr marL="925830" indent="-240030" defTabSz="685800">
              <a:lnSpc>
                <a:spcPct val="90000"/>
              </a:lnSpc>
              <a:defRPr sz="2100">
                <a:latin typeface="Calibri"/>
                <a:ea typeface="Calibri"/>
                <a:cs typeface="Calibri"/>
                <a:sym typeface="Calibri"/>
              </a:defRPr>
            </a:lvl3pPr>
            <a:lvl4pPr marL="1305657" indent="-276957" defTabSz="685800">
              <a:lnSpc>
                <a:spcPct val="90000"/>
              </a:lnSpc>
              <a:buChar char="•"/>
              <a:defRPr sz="2100">
                <a:latin typeface="Calibri"/>
                <a:ea typeface="Calibri"/>
                <a:cs typeface="Calibri"/>
                <a:sym typeface="Calibri"/>
              </a:defRPr>
            </a:lvl4pPr>
            <a:lvl5pPr marL="1648557" indent="-276957" defTabSz="685800">
              <a:lnSpc>
                <a:spcPct val="90000"/>
              </a:lnSpc>
              <a:buChar char="•"/>
              <a:defRPr sz="21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2100"/>
              <a:t>Body Level One</a:t>
            </a:r>
            <a:endParaRPr sz="2100"/>
          </a:p>
          <a:p>
            <a:pPr lvl="1">
              <a:defRPr sz="1800"/>
            </a:pPr>
            <a:r>
              <a:rPr sz="2100"/>
              <a:t>Body Level Two</a:t>
            </a:r>
            <a:endParaRPr sz="2100"/>
          </a:p>
          <a:p>
            <a:pPr lvl="2">
              <a:defRPr sz="1800"/>
            </a:pPr>
            <a:r>
              <a:rPr sz="2100"/>
              <a:t>Body Level Three</a:t>
            </a:r>
            <a:endParaRPr sz="2100"/>
          </a:p>
          <a:p>
            <a:pPr lvl="3">
              <a:defRPr sz="1800"/>
            </a:pPr>
            <a:r>
              <a:rPr sz="2100"/>
              <a:t>Body Level Four</a:t>
            </a:r>
            <a:endParaRPr sz="2100"/>
          </a:p>
          <a:p>
            <a:pPr lvl="4">
              <a:defRPr sz="1800"/>
            </a:pPr>
            <a:r>
              <a:rPr sz="2100"/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xfrm>
            <a:off x="6457950" y="6429694"/>
            <a:ext cx="2057400" cy="218441"/>
          </a:xfrm>
          <a:prstGeom prst="rect">
            <a:avLst/>
          </a:prstGeom>
        </p:spPr>
        <p:txBody>
          <a:bodyPr/>
          <a:lstStyle>
            <a:lvl1pPr defTabSz="914400">
              <a:defRPr sz="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92160"/>
            <a:ext cx="8229241" cy="1508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 algn="l" defTabSz="914400"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600200"/>
            <a:ext cx="8229241" cy="5257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 marL="0" indent="0" defTabSz="914400">
              <a:spcBef>
                <a:spcPts val="0"/>
              </a:spcBef>
              <a:buSzTx/>
              <a:buFontTx/>
              <a:buNone/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457200" y="92160"/>
            <a:ext cx="8229241" cy="1508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 algn="l" defTabSz="914400"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457200" y="1600200"/>
            <a:ext cx="4015441" cy="5257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 marL="0" indent="0" defTabSz="914400">
              <a:spcBef>
                <a:spcPts val="0"/>
              </a:spcBef>
              <a:buSzTx/>
              <a:buFontTx/>
              <a:buNone/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457200" y="92160"/>
            <a:ext cx="8229241" cy="1508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 algn="l" defTabSz="914400"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body" idx="1"/>
          </p:nvPr>
        </p:nvSpPr>
        <p:spPr>
          <a:xfrm>
            <a:off x="457200" y="274680"/>
            <a:ext cx="8229241" cy="585108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lvl="0" marL="0" indent="0" defTabSz="914400">
              <a:spcBef>
                <a:spcPts val="0"/>
              </a:spcBef>
              <a:buSzTx/>
              <a:buFontTx/>
              <a:buNone/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457200" y="92160"/>
            <a:ext cx="8229241" cy="1508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 algn="l" defTabSz="914400"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xfrm>
            <a:off x="457200" y="1600200"/>
            <a:ext cx="4015441" cy="387270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 marL="0" indent="0" defTabSz="914400">
              <a:spcBef>
                <a:spcPts val="0"/>
              </a:spcBef>
              <a:buSzTx/>
              <a:buFontTx/>
              <a:buNone/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xfrm>
            <a:off x="457200" y="92160"/>
            <a:ext cx="8229241" cy="1508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 algn="l" defTabSz="914400"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457200" y="1600200"/>
            <a:ext cx="4015441" cy="5257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 marL="0" indent="0" defTabSz="914400">
              <a:spcBef>
                <a:spcPts val="0"/>
              </a:spcBef>
              <a:buSzTx/>
              <a:buFontTx/>
              <a:buNone/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92160"/>
            <a:ext cx="8229241" cy="1508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 algn="l" defTabSz="914400"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457200" y="1600200"/>
            <a:ext cx="4015441" cy="387270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 marL="0" indent="0" defTabSz="914400">
              <a:spcBef>
                <a:spcPts val="0"/>
              </a:spcBef>
              <a:buSzTx/>
              <a:buFontTx/>
              <a:buNone/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397942"/>
            <a:ext cx="2133600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transition spd="med" advClick="1"/>
  <p:txStyles>
    <p:titleStyle>
      <a:lvl1pPr algn="ctr" defTabSz="457200">
        <a:defRPr sz="4400">
          <a:latin typeface="Verdana"/>
          <a:ea typeface="Verdana"/>
          <a:cs typeface="Verdana"/>
          <a:sym typeface="Verdana"/>
        </a:defRPr>
      </a:lvl1pPr>
      <a:lvl2pPr algn="ctr" defTabSz="457200">
        <a:defRPr sz="4400">
          <a:latin typeface="Verdana"/>
          <a:ea typeface="Verdana"/>
          <a:cs typeface="Verdana"/>
          <a:sym typeface="Verdana"/>
        </a:defRPr>
      </a:lvl2pPr>
      <a:lvl3pPr algn="ctr" defTabSz="457200">
        <a:defRPr sz="4400">
          <a:latin typeface="Verdana"/>
          <a:ea typeface="Verdana"/>
          <a:cs typeface="Verdana"/>
          <a:sym typeface="Verdana"/>
        </a:defRPr>
      </a:lvl3pPr>
      <a:lvl4pPr algn="ctr" defTabSz="457200">
        <a:defRPr sz="4400">
          <a:latin typeface="Verdana"/>
          <a:ea typeface="Verdana"/>
          <a:cs typeface="Verdana"/>
          <a:sym typeface="Verdana"/>
        </a:defRPr>
      </a:lvl4pPr>
      <a:lvl5pPr algn="ctr" defTabSz="457200">
        <a:defRPr sz="4400">
          <a:latin typeface="Verdana"/>
          <a:ea typeface="Verdana"/>
          <a:cs typeface="Verdana"/>
          <a:sym typeface="Verdana"/>
        </a:defRPr>
      </a:lvl5pPr>
      <a:lvl6pPr algn="ctr" defTabSz="457200">
        <a:defRPr sz="4400">
          <a:latin typeface="Verdana"/>
          <a:ea typeface="Verdana"/>
          <a:cs typeface="Verdana"/>
          <a:sym typeface="Verdana"/>
        </a:defRPr>
      </a:lvl6pPr>
      <a:lvl7pPr algn="ctr" defTabSz="457200">
        <a:defRPr sz="4400">
          <a:latin typeface="Verdana"/>
          <a:ea typeface="Verdana"/>
          <a:cs typeface="Verdana"/>
          <a:sym typeface="Verdana"/>
        </a:defRPr>
      </a:lvl7pPr>
      <a:lvl8pPr algn="ctr" defTabSz="457200">
        <a:defRPr sz="4400">
          <a:latin typeface="Verdana"/>
          <a:ea typeface="Verdana"/>
          <a:cs typeface="Verdana"/>
          <a:sym typeface="Verdana"/>
        </a:defRPr>
      </a:lvl8pPr>
      <a:lvl9pPr algn="ctr" defTabSz="457200">
        <a:defRPr sz="4400">
          <a:latin typeface="Verdana"/>
          <a:ea typeface="Verdana"/>
          <a:cs typeface="Verdana"/>
          <a:sym typeface="Verdana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Verdana"/>
          <a:ea typeface="Verdana"/>
          <a:cs typeface="Verdana"/>
          <a:sym typeface="Verdana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Verdana"/>
          <a:ea typeface="Verdana"/>
          <a:cs typeface="Verdana"/>
          <a:sym typeface="Verdana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Verdana"/>
          <a:ea typeface="Verdana"/>
          <a:cs typeface="Verdana"/>
          <a:sym typeface="Verdana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Verdana"/>
          <a:ea typeface="Verdana"/>
          <a:cs typeface="Verdana"/>
          <a:sym typeface="Verdana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Verdana"/>
          <a:ea typeface="Verdana"/>
          <a:cs typeface="Verdana"/>
          <a:sym typeface="Verdana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Verdana"/>
          <a:ea typeface="Verdana"/>
          <a:cs typeface="Verdana"/>
          <a:sym typeface="Verdana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Verdana"/>
          <a:ea typeface="Verdana"/>
          <a:cs typeface="Verdana"/>
          <a:sym typeface="Verdana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Verdana"/>
          <a:ea typeface="Verdana"/>
          <a:cs typeface="Verdana"/>
          <a:sym typeface="Verdana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Verdana"/>
          <a:ea typeface="Verdana"/>
          <a:cs typeface="Verdana"/>
          <a:sym typeface="Verdana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Verdana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Verdana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Verdana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Verdana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Verdana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Verdana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Verdana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Verdana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685799" y="2223160"/>
            <a:ext cx="7772042" cy="708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400"/>
            </a:lvl1pPr>
          </a:lstStyle>
          <a:p>
            <a:pPr lvl="0">
              <a:defRPr sz="1800"/>
            </a:pPr>
            <a:r>
              <a:rPr sz="4400"/>
              <a:t>Projeto Edubot</a:t>
            </a:r>
          </a:p>
        </p:txBody>
      </p:sp>
      <p:sp>
        <p:nvSpPr>
          <p:cNvPr id="85" name="Shape 85"/>
          <p:cNvSpPr/>
          <p:nvPr/>
        </p:nvSpPr>
        <p:spPr>
          <a:xfrm>
            <a:off x="1371600" y="3287879"/>
            <a:ext cx="6400440" cy="548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8B8B8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B8B8B"/>
                </a:solidFill>
              </a:rPr>
              <a:t>Aula 5 – Revisão</a:t>
            </a:r>
          </a:p>
        </p:txBody>
      </p:sp>
      <p:pic>
        <p:nvPicPr>
          <p:cNvPr id="86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" y="-1440"/>
            <a:ext cx="9143641" cy="6857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457199" y="520880"/>
            <a:ext cx="822924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/>
            </a:pPr>
            <a:r>
              <a:rPr sz="3600"/>
              <a:t>if else</a:t>
            </a:r>
          </a:p>
        </p:txBody>
      </p:sp>
      <p:sp>
        <p:nvSpPr>
          <p:cNvPr id="138" name="Shape 138"/>
          <p:cNvSpPr/>
          <p:nvPr/>
        </p:nvSpPr>
        <p:spPr>
          <a:xfrm>
            <a:off x="457379" y="1465579"/>
            <a:ext cx="8229242" cy="4143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indent="509777">
              <a:spcBef>
                <a:spcPts val="600"/>
              </a:spcBef>
              <a:buFont typeface="Arial"/>
            </a:pPr>
            <a:r>
              <a:rPr sz="2800">
                <a:latin typeface="Verdana"/>
                <a:ea typeface="Verdana"/>
                <a:cs typeface="Verdana"/>
                <a:sym typeface="Verdana"/>
              </a:rPr>
              <a:t>if (condição)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lvl="1" indent="509777">
              <a:spcBef>
                <a:spcPts val="600"/>
              </a:spcBef>
              <a:buFont typeface="Arial"/>
            </a:pPr>
            <a:r>
              <a:rPr sz="2800">
                <a:latin typeface="Verdana"/>
                <a:ea typeface="Verdana"/>
                <a:cs typeface="Verdana"/>
                <a:sym typeface="Verdana"/>
              </a:rPr>
              <a:t>{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lvl="1" indent="509777">
              <a:spcBef>
                <a:spcPts val="600"/>
              </a:spcBef>
              <a:buFont typeface="Arial"/>
            </a:pPr>
            <a:r>
              <a:rPr sz="2800">
                <a:latin typeface="Verdana"/>
                <a:ea typeface="Verdana"/>
                <a:cs typeface="Verdana"/>
                <a:sym typeface="Verdana"/>
              </a:rPr>
              <a:t>            comandos;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lvl="1" indent="509777">
              <a:spcBef>
                <a:spcPts val="600"/>
              </a:spcBef>
              <a:buFont typeface="Arial"/>
            </a:pPr>
            <a:r>
              <a:rPr sz="2800">
                <a:latin typeface="Verdana"/>
                <a:ea typeface="Verdana"/>
                <a:cs typeface="Verdana"/>
                <a:sym typeface="Verdana"/>
              </a:rPr>
              <a:t>}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lvl="1" indent="509777">
              <a:spcBef>
                <a:spcPts val="600"/>
              </a:spcBef>
              <a:buFont typeface="Arial"/>
            </a:pPr>
            <a:r>
              <a:rPr sz="2800">
                <a:latin typeface="Verdana"/>
                <a:ea typeface="Verdana"/>
                <a:cs typeface="Verdana"/>
                <a:sym typeface="Verdana"/>
              </a:rPr>
              <a:t>else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lvl="1" indent="509777">
              <a:spcBef>
                <a:spcPts val="600"/>
              </a:spcBef>
              <a:buFont typeface="Arial"/>
            </a:pPr>
            <a:r>
              <a:rPr sz="2800">
                <a:latin typeface="Verdana"/>
                <a:ea typeface="Verdana"/>
                <a:cs typeface="Verdana"/>
                <a:sym typeface="Verdana"/>
              </a:rPr>
              <a:t>{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lvl="1" indent="509777">
              <a:spcBef>
                <a:spcPts val="600"/>
              </a:spcBef>
              <a:buFont typeface="Arial"/>
            </a:pPr>
            <a:r>
              <a:rPr sz="2800">
                <a:latin typeface="Verdana"/>
                <a:ea typeface="Verdana"/>
                <a:cs typeface="Verdana"/>
                <a:sym typeface="Verdana"/>
              </a:rPr>
              <a:t>            comandos;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lvl="1" indent="509777">
              <a:spcBef>
                <a:spcPts val="600"/>
              </a:spcBef>
              <a:buFont typeface="Arial"/>
            </a:pPr>
            <a:r>
              <a:rPr sz="2800"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pic>
        <p:nvPicPr>
          <p:cNvPr id="139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59"/>
            <a:ext cx="9143641" cy="6857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Comparações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xfrm>
            <a:off x="622300" y="15240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509777" indent="-400050">
              <a:spcBef>
                <a:spcPts val="600"/>
              </a:spcBef>
              <a:defRPr sz="1800"/>
            </a:pPr>
            <a:r>
              <a:rPr sz="2800"/>
              <a:t>==  (igual a)</a:t>
            </a:r>
            <a:endParaRPr sz="2800"/>
          </a:p>
          <a:p>
            <a:pPr lvl="0" marL="509777" indent="-400050">
              <a:spcBef>
                <a:spcPts val="600"/>
              </a:spcBef>
              <a:defRPr sz="1800"/>
            </a:pPr>
            <a:r>
              <a:rPr sz="2800"/>
              <a:t>!=   (diferente a)</a:t>
            </a:r>
            <a:endParaRPr sz="2800"/>
          </a:p>
          <a:p>
            <a:pPr lvl="0" marL="509777" indent="-400050">
              <a:spcBef>
                <a:spcPts val="600"/>
              </a:spcBef>
              <a:defRPr sz="1800"/>
            </a:pPr>
            <a:r>
              <a:rPr sz="2800"/>
              <a:t> &lt;   (menor que)</a:t>
            </a:r>
            <a:endParaRPr sz="2800"/>
          </a:p>
          <a:p>
            <a:pPr lvl="0" marL="509777" indent="-400050">
              <a:spcBef>
                <a:spcPts val="600"/>
              </a:spcBef>
              <a:defRPr sz="1800"/>
            </a:pPr>
            <a:r>
              <a:rPr sz="2800"/>
              <a:t> &gt;   (maior que)</a:t>
            </a:r>
            <a:endParaRPr sz="2800"/>
          </a:p>
          <a:p>
            <a:pPr lvl="0" marL="509777" indent="-400050">
              <a:spcBef>
                <a:spcPts val="600"/>
              </a:spcBef>
              <a:defRPr sz="1800"/>
            </a:pPr>
            <a:r>
              <a:rPr sz="2800"/>
              <a:t>&lt;= (menor ou igual a)</a:t>
            </a:r>
            <a:endParaRPr sz="2800"/>
          </a:p>
          <a:p>
            <a:pPr lvl="0" marL="509777" indent="-400050">
              <a:spcBef>
                <a:spcPts val="600"/>
              </a:spcBef>
              <a:defRPr sz="1800"/>
            </a:pPr>
            <a:r>
              <a:rPr sz="2800"/>
              <a:t>&gt;= (maior ou igual a) </a:t>
            </a:r>
            <a:endParaRPr sz="2800"/>
          </a:p>
          <a:p>
            <a:pPr lvl="0" marL="509777" indent="-400050">
              <a:spcBef>
                <a:spcPts val="600"/>
              </a:spcBef>
              <a:defRPr sz="1800"/>
            </a:pPr>
            <a:r>
              <a:rPr sz="2800"/>
              <a:t>|| (ou)</a:t>
            </a:r>
            <a:endParaRPr sz="2800"/>
          </a:p>
          <a:p>
            <a:pPr lvl="0" marL="509777" indent="-400050">
              <a:spcBef>
                <a:spcPts val="600"/>
              </a:spcBef>
              <a:defRPr sz="1800"/>
            </a:pPr>
            <a:r>
              <a:rPr sz="2800"/>
              <a:t>&amp;&amp; (e)</a:t>
            </a:r>
          </a:p>
        </p:txBody>
      </p:sp>
      <p:pic>
        <p:nvPicPr>
          <p:cNvPr id="145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" y="0"/>
            <a:ext cx="9143642" cy="6857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O controle remoto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xfrm>
            <a:off x="457200" y="14605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defRPr sz="1800"/>
            </a:pPr>
            <a:endParaRPr sz="3200"/>
          </a:p>
          <a:p>
            <a:pPr lvl="0">
              <a:spcBef>
                <a:spcPts val="600"/>
              </a:spcBef>
              <a:defRPr sz="1800"/>
            </a:pPr>
            <a:endParaRPr sz="3200"/>
          </a:p>
          <a:p>
            <a:pPr lvl="0">
              <a:spcBef>
                <a:spcPts val="600"/>
              </a:spcBef>
              <a:defRPr sz="1800"/>
            </a:pPr>
            <a:endParaRPr sz="3200"/>
          </a:p>
          <a:p>
            <a:pPr lvl="0" marL="300037" indent="-300037">
              <a:spcBef>
                <a:spcPts val="600"/>
              </a:spcBef>
              <a:defRPr sz="1800"/>
            </a:pPr>
            <a:r>
              <a:rPr sz="2800"/>
              <a:t>Sensor infravermelho</a:t>
            </a:r>
            <a:endParaRPr sz="2800"/>
          </a:p>
          <a:p>
            <a:pPr lvl="1" marL="714375" indent="-257175">
              <a:spcBef>
                <a:spcPts val="600"/>
              </a:spcBef>
              <a:buChar char="•"/>
              <a:defRPr sz="1800"/>
            </a:pPr>
            <a:r>
              <a:rPr sz="2400"/>
              <a:t>sparki.readIR();</a:t>
            </a:r>
          </a:p>
        </p:txBody>
      </p:sp>
      <p:pic>
        <p:nvPicPr>
          <p:cNvPr id="149" name="image3.png" descr="Captura de Tela 2015-05-09 às 11.12.2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2812" y="1958181"/>
            <a:ext cx="3822701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4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9" y="359"/>
            <a:ext cx="9143642" cy="6857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Garras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xfrm>
            <a:off x="622300" y="15240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566927" indent="-457200">
              <a:spcBef>
                <a:spcPts val="600"/>
              </a:spcBef>
              <a:defRPr sz="1800"/>
            </a:pPr>
            <a:r>
              <a:rPr sz="2800"/>
              <a:t>sparki.gripperOpen()</a:t>
            </a:r>
            <a:endParaRPr sz="2800"/>
          </a:p>
          <a:p>
            <a:pPr lvl="1" marL="914400" indent="-457200">
              <a:spcBef>
                <a:spcPts val="600"/>
              </a:spcBef>
              <a:buChar char="•"/>
              <a:defRPr sz="1800"/>
            </a:pPr>
            <a:r>
              <a:rPr sz="2800"/>
              <a:t>Abre as garras</a:t>
            </a:r>
            <a:endParaRPr sz="2800"/>
          </a:p>
          <a:p>
            <a:pPr lvl="0" marL="566927" indent="-457200">
              <a:spcBef>
                <a:spcPts val="600"/>
              </a:spcBef>
              <a:defRPr sz="1800"/>
            </a:pPr>
            <a:r>
              <a:rPr sz="2800"/>
              <a:t>sparki.gripperClose()</a:t>
            </a:r>
            <a:endParaRPr sz="2800"/>
          </a:p>
          <a:p>
            <a:pPr lvl="1" marL="914400" indent="-457200">
              <a:spcBef>
                <a:spcPts val="600"/>
              </a:spcBef>
              <a:buChar char="•"/>
              <a:defRPr sz="1800"/>
            </a:pPr>
            <a:r>
              <a:rPr sz="2800"/>
              <a:t>Fecha as garras</a:t>
            </a:r>
            <a:endParaRPr sz="2800"/>
          </a:p>
          <a:p>
            <a:pPr lvl="0" marL="566927" indent="-457200">
              <a:spcBef>
                <a:spcPts val="600"/>
              </a:spcBef>
              <a:defRPr sz="1800"/>
            </a:pPr>
            <a:r>
              <a:rPr sz="2800"/>
              <a:t>sparki.gripperStop()</a:t>
            </a:r>
            <a:endParaRPr sz="2800"/>
          </a:p>
          <a:p>
            <a:pPr lvl="1" marL="914400" indent="-457200">
              <a:spcBef>
                <a:spcPts val="600"/>
              </a:spcBef>
              <a:buChar char="•"/>
              <a:defRPr sz="1800"/>
            </a:pPr>
            <a:r>
              <a:rPr sz="2800"/>
              <a:t>Para as garras</a:t>
            </a:r>
          </a:p>
        </p:txBody>
      </p:sp>
      <p:pic>
        <p:nvPicPr>
          <p:cNvPr id="156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" y="0"/>
            <a:ext cx="9143642" cy="6857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Garras</a:t>
            </a:r>
          </a:p>
        </p:txBody>
      </p:sp>
      <p:pic>
        <p:nvPicPr>
          <p:cNvPr id="159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" y="0"/>
            <a:ext cx="9143642" cy="6857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gripperPositions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4228" y="3069256"/>
            <a:ext cx="5434445" cy="3173716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/>
          <p:nvPr>
            <p:ph type="body" idx="1"/>
          </p:nvPr>
        </p:nvSpPr>
        <p:spPr>
          <a:xfrm>
            <a:off x="457200" y="1282700"/>
            <a:ext cx="8229600" cy="1806328"/>
          </a:xfrm>
          <a:prstGeom prst="rect">
            <a:avLst/>
          </a:prstGeom>
        </p:spPr>
        <p:txBody>
          <a:bodyPr/>
          <a:lstStyle>
            <a:lvl1pPr marL="566927" indent="-457200">
              <a:spcBef>
                <a:spcPts val="600"/>
              </a:spcBef>
              <a:defRPr sz="2800"/>
            </a:lvl1pPr>
          </a:lstStyle>
          <a:p>
            <a:pPr lvl="0">
              <a:defRPr sz="1800"/>
            </a:pPr>
            <a:r>
              <a:rPr sz="2800"/>
              <a:t>Atenção: devemos nos certificar de que as garras não estão completamente abertas ou fechadas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Exercício</a:t>
            </a:r>
          </a:p>
        </p:txBody>
      </p:sp>
      <p:sp>
        <p:nvSpPr>
          <p:cNvPr id="164" name="Shape 164"/>
          <p:cNvSpPr/>
          <p:nvPr>
            <p:ph type="body" idx="1"/>
          </p:nvPr>
        </p:nvSpPr>
        <p:spPr>
          <a:xfrm>
            <a:off x="622300" y="1524000"/>
            <a:ext cx="8229600" cy="4525963"/>
          </a:xfrm>
          <a:prstGeom prst="rect">
            <a:avLst/>
          </a:prstGeom>
        </p:spPr>
        <p:txBody>
          <a:bodyPr/>
          <a:lstStyle>
            <a:lvl1pPr marL="566927" indent="-457200">
              <a:spcBef>
                <a:spcPts val="600"/>
              </a:spcBef>
              <a:defRPr sz="2800"/>
            </a:lvl1pPr>
          </a:lstStyle>
          <a:p>
            <a:pPr lvl="0">
              <a:defRPr sz="1800"/>
            </a:pPr>
            <a:r>
              <a:rPr sz="2800"/>
              <a:t>Faça um programa que faça o robô abrir as garras por 1 segundo, fechar as garras por 1 segundo e depois esperar 1 segundo com as garras paradas.</a:t>
            </a:r>
          </a:p>
        </p:txBody>
      </p:sp>
      <p:pic>
        <p:nvPicPr>
          <p:cNvPr id="165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" y="0"/>
            <a:ext cx="9143642" cy="6857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Exercício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xfrm>
            <a:off x="622300" y="1524000"/>
            <a:ext cx="8229600" cy="4525963"/>
          </a:xfrm>
          <a:prstGeom prst="rect">
            <a:avLst/>
          </a:prstGeom>
        </p:spPr>
        <p:txBody>
          <a:bodyPr/>
          <a:lstStyle>
            <a:lvl1pPr marL="566927" indent="-457200">
              <a:spcBef>
                <a:spcPts val="600"/>
              </a:spcBef>
              <a:defRPr sz="2800"/>
            </a:lvl1pPr>
          </a:lstStyle>
          <a:p>
            <a:pPr lvl="0">
              <a:defRPr sz="1800"/>
            </a:pPr>
            <a:r>
              <a:rPr sz="2800"/>
              <a:t>Faça um programa que faça o robô andar para frente e depois para traz alternadamente, porém deve haver uma comparação (if/else) para definir que ação tomar.</a:t>
            </a:r>
          </a:p>
        </p:txBody>
      </p:sp>
      <p:pic>
        <p:nvPicPr>
          <p:cNvPr id="169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" y="0"/>
            <a:ext cx="9143642" cy="6857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57199" y="241480"/>
            <a:ext cx="8229242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ctr"/>
            <a:r>
              <a:rPr sz="3600">
                <a:latin typeface="Verdana"/>
                <a:ea typeface="Verdana"/>
                <a:cs typeface="Verdana"/>
                <a:sym typeface="Verdana"/>
              </a:rPr>
              <a:t>O que é uma linguagem </a:t>
            </a:r>
            <a:endParaRPr sz="3600">
              <a:latin typeface="Verdana"/>
              <a:ea typeface="Verdana"/>
              <a:cs typeface="Verdana"/>
              <a:sym typeface="Verdana"/>
            </a:endParaRPr>
          </a:p>
          <a:p>
            <a:pPr lvl="0" algn="ctr"/>
            <a:r>
              <a:rPr sz="3600">
                <a:latin typeface="Verdana"/>
                <a:ea typeface="Verdana"/>
                <a:cs typeface="Verdana"/>
                <a:sym typeface="Verdana"/>
              </a:rPr>
              <a:t>de programação?</a:t>
            </a:r>
          </a:p>
        </p:txBody>
      </p:sp>
      <p:pic>
        <p:nvPicPr>
          <p:cNvPr id="89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" y="-1440"/>
            <a:ext cx="9143641" cy="6857641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/>
          <p:nvPr/>
        </p:nvSpPr>
        <p:spPr>
          <a:xfrm>
            <a:off x="457379" y="2087880"/>
            <a:ext cx="8229242" cy="268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Arial"/>
              <a:buChar char="•"/>
            </a:pPr>
            <a:r>
              <a:rPr sz="2800">
                <a:latin typeface="Verdana"/>
                <a:ea typeface="Verdana"/>
                <a:cs typeface="Verdana"/>
                <a:sym typeface="Verdana"/>
              </a:rPr>
              <a:t> Facilita a comunicação entre o programador e a máquina.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lvl="0"/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lvl="0">
              <a:buClr>
                <a:srgbClr val="000000"/>
              </a:buClr>
              <a:buSzPct val="100000"/>
              <a:buFont typeface="Arial"/>
              <a:buChar char="•"/>
            </a:pPr>
            <a:r>
              <a:rPr sz="2800">
                <a:latin typeface="Verdana"/>
                <a:ea typeface="Verdana"/>
                <a:cs typeface="Verdana"/>
                <a:sym typeface="Verdana"/>
              </a:rPr>
              <a:t> Padroniza a linguagem.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lvl="0"/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lvl="0">
              <a:buSzPct val="100000"/>
              <a:buFont typeface="Arial"/>
              <a:buChar char="•"/>
            </a:pPr>
            <a:r>
              <a:rPr sz="2800">
                <a:latin typeface="Verdana"/>
                <a:ea typeface="Verdana"/>
                <a:cs typeface="Verdana"/>
                <a:sym typeface="Verdana"/>
              </a:rPr>
              <a:t> Permite a reutilização de códigos.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457199" y="520880"/>
            <a:ext cx="822924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/>
            </a:pPr>
            <a:r>
              <a:rPr sz="3600"/>
              <a:t>O que é um algoritmo?</a:t>
            </a:r>
          </a:p>
        </p:txBody>
      </p:sp>
      <p:pic>
        <p:nvPicPr>
          <p:cNvPr id="95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" y="-1440"/>
            <a:ext cx="9143641" cy="6857641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/>
        </p:nvSpPr>
        <p:spPr>
          <a:xfrm>
            <a:off x="457379" y="2087879"/>
            <a:ext cx="8229242" cy="225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Arial"/>
              <a:buChar char="•"/>
            </a:pPr>
            <a:r>
              <a:rPr sz="2800">
                <a:latin typeface="Verdana"/>
                <a:ea typeface="Verdana"/>
                <a:cs typeface="Verdana"/>
                <a:sym typeface="Verdana"/>
              </a:rPr>
              <a:t> Sequência bem definida e não ambígua de instruções.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lvl="0"/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lvl="0">
              <a:buClr>
                <a:srgbClr val="000000"/>
              </a:buClr>
              <a:buSzPct val="100000"/>
              <a:buFont typeface="Arial"/>
              <a:buChar char="•"/>
            </a:pPr>
            <a:r>
              <a:rPr sz="2800">
                <a:latin typeface="Verdana"/>
                <a:ea typeface="Verdana"/>
                <a:cs typeface="Verdana"/>
                <a:sym typeface="Verdana"/>
              </a:rPr>
              <a:t> Existem os computacionais e os não computacionais.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455459" y="551579"/>
            <a:ext cx="788652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/>
            </a:pPr>
            <a:r>
              <a:rPr sz="3600"/>
              <a:t>Sintaxe</a:t>
            </a:r>
          </a:p>
        </p:txBody>
      </p:sp>
      <p:sp>
        <p:nvSpPr>
          <p:cNvPr id="101" name="Shape 101"/>
          <p:cNvSpPr/>
          <p:nvPr/>
        </p:nvSpPr>
        <p:spPr>
          <a:xfrm>
            <a:off x="313920" y="1772640"/>
            <a:ext cx="8461080" cy="354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 marL="280736" indent="-280736">
              <a:buSzPct val="100000"/>
              <a:buChar char="•"/>
            </a:pPr>
            <a:r>
              <a:rPr sz="2800">
                <a:latin typeface="Verdana"/>
                <a:ea typeface="Verdana"/>
                <a:cs typeface="Verdana"/>
                <a:sym typeface="Verdana"/>
              </a:rPr>
              <a:t>Biblioteca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lvl="1" marL="661736" indent="-280736">
              <a:buSzPct val="100000"/>
              <a:buChar char="•"/>
            </a:pPr>
            <a:r>
              <a:rPr sz="2800">
                <a:latin typeface="Verdana"/>
                <a:ea typeface="Verdana"/>
                <a:cs typeface="Verdana"/>
                <a:sym typeface="Verdana"/>
              </a:rPr>
              <a:t>Contém os comandos específicos que usamos para programar o Sparki.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lvl="0"/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lvl="0" marL="280736" indent="-280736">
              <a:buSzPct val="100000"/>
              <a:buChar char="•"/>
            </a:pPr>
            <a:r>
              <a:rPr sz="2800">
                <a:latin typeface="Verdana"/>
                <a:ea typeface="Verdana"/>
                <a:cs typeface="Verdana"/>
                <a:sym typeface="Verdana"/>
              </a:rPr>
              <a:t>Funções básicas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lvl="1" marL="661736" indent="-280736">
              <a:buSzPct val="100000"/>
              <a:buChar char="•"/>
            </a:pPr>
            <a:r>
              <a:rPr sz="2800">
                <a:latin typeface="Verdana"/>
                <a:ea typeface="Verdana"/>
                <a:cs typeface="Verdana"/>
                <a:sym typeface="Verdana"/>
              </a:rPr>
              <a:t>void setup() e void loop().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lvl="0"/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lvl="0" marL="280736" indent="-280736">
              <a:buSzPct val="100000"/>
              <a:buChar char="•"/>
            </a:pPr>
            <a:r>
              <a:rPr sz="2800">
                <a:latin typeface="Verdana"/>
                <a:ea typeface="Verdana"/>
                <a:cs typeface="Verdana"/>
                <a:sym typeface="Verdana"/>
              </a:rPr>
              <a:t>Funções específicas</a:t>
            </a:r>
          </a:p>
        </p:txBody>
      </p:sp>
      <p:pic>
        <p:nvPicPr>
          <p:cNvPr id="102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" y="359"/>
            <a:ext cx="9143642" cy="6857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57379" y="546280"/>
            <a:ext cx="822924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/>
            </a:pPr>
            <a:r>
              <a:rPr sz="3600"/>
              <a:t>Comandos</a:t>
            </a:r>
          </a:p>
        </p:txBody>
      </p:sp>
      <p:pic>
        <p:nvPicPr>
          <p:cNvPr id="105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" y="-1440"/>
            <a:ext cx="9143641" cy="6857641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/>
        </p:nvSpPr>
        <p:spPr>
          <a:xfrm>
            <a:off x="457379" y="2125979"/>
            <a:ext cx="8229242" cy="181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280736" indent="-280736">
              <a:buSzPct val="100000"/>
              <a:buChar char="•"/>
            </a:pPr>
            <a:r>
              <a:rPr sz="2800">
                <a:latin typeface="Verdana"/>
                <a:ea typeface="Verdana"/>
                <a:cs typeface="Verdana"/>
                <a:sym typeface="Verdana"/>
              </a:rPr>
              <a:t> sparki.clearLCD();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lvl="0" marL="280736" indent="-280736">
              <a:buSzPct val="100000"/>
              <a:buChar char="•"/>
            </a:pPr>
            <a:r>
              <a:rPr sz="2800">
                <a:latin typeface="Verdana"/>
                <a:ea typeface="Verdana"/>
                <a:cs typeface="Verdana"/>
                <a:sym typeface="Verdana"/>
              </a:rPr>
              <a:t> sparki.println(“TEXTO”);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lvl="0" marL="280736" indent="-280736">
              <a:buSzPct val="100000"/>
              <a:buChar char="•"/>
            </a:pPr>
            <a:r>
              <a:rPr sz="2800">
                <a:latin typeface="Verdana"/>
                <a:ea typeface="Verdana"/>
                <a:cs typeface="Verdana"/>
                <a:sym typeface="Verdana"/>
              </a:rPr>
              <a:t> sparki.updateLCD();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lvl="0" marL="280736" indent="-280736">
              <a:buSzPct val="100000"/>
              <a:buChar char="•"/>
            </a:pPr>
            <a:r>
              <a:rPr sz="2800">
                <a:latin typeface="Verdana"/>
                <a:ea typeface="Verdana"/>
                <a:cs typeface="Verdana"/>
                <a:sym typeface="Verdana"/>
              </a:rPr>
              <a:t> delay(tempo em milisegundos);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457199" y="520880"/>
            <a:ext cx="822924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/>
            </a:pPr>
            <a:r>
              <a:rPr sz="3600"/>
              <a:t>Variáveis</a:t>
            </a:r>
          </a:p>
        </p:txBody>
      </p:sp>
      <p:pic>
        <p:nvPicPr>
          <p:cNvPr id="111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" y="-1440"/>
            <a:ext cx="9143641" cy="6857641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/>
        </p:nvSpPr>
        <p:spPr>
          <a:xfrm>
            <a:off x="457379" y="2087879"/>
            <a:ext cx="8229242" cy="268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280736" indent="-280736">
              <a:buSzPct val="100000"/>
              <a:buChar char="•"/>
            </a:pPr>
            <a:r>
              <a:rPr sz="2800">
                <a:latin typeface="Verdana"/>
                <a:ea typeface="Verdana"/>
                <a:cs typeface="Verdana"/>
                <a:sym typeface="Verdana"/>
              </a:rPr>
              <a:t> Declarar uma variável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lvl="1" marL="661736" indent="-280736">
              <a:buSzPct val="100000"/>
              <a:buChar char="•"/>
            </a:pPr>
            <a:r>
              <a:rPr sz="2800">
                <a:latin typeface="Verdana"/>
                <a:ea typeface="Verdana"/>
                <a:cs typeface="Verdana"/>
                <a:sym typeface="Verdana"/>
              </a:rPr>
              <a:t>Reservar um espaço de memória com um tamanho específico para guardar seu valor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lvl="0"/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lvl="0" marL="280736" indent="-280736">
              <a:buSzPct val="100000"/>
              <a:buChar char="•"/>
            </a:pPr>
            <a:r>
              <a:rPr sz="2800">
                <a:latin typeface="Verdana"/>
                <a:ea typeface="Verdana"/>
                <a:cs typeface="Verdana"/>
                <a:sym typeface="Verdana"/>
              </a:rPr>
              <a:t>Pode ser inteiro (int) ou real (float)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457199" y="520880"/>
            <a:ext cx="822924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/>
            </a:pPr>
            <a:r>
              <a:rPr sz="3600"/>
              <a:t>Movendo o Sparki</a:t>
            </a:r>
          </a:p>
        </p:txBody>
      </p:sp>
      <p:pic>
        <p:nvPicPr>
          <p:cNvPr id="117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image7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1359" y="1721879"/>
            <a:ext cx="4254481" cy="3045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image8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52679" y="2042999"/>
            <a:ext cx="4604041" cy="2601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457199" y="520880"/>
            <a:ext cx="822924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/>
            </a:pPr>
            <a:r>
              <a:rPr sz="3600"/>
              <a:t>Movendo o Sparki </a:t>
            </a:r>
          </a:p>
        </p:txBody>
      </p:sp>
      <p:sp>
        <p:nvSpPr>
          <p:cNvPr id="124" name="Shape 124"/>
          <p:cNvSpPr/>
          <p:nvPr/>
        </p:nvSpPr>
        <p:spPr>
          <a:xfrm>
            <a:off x="457199" y="1600200"/>
            <a:ext cx="8229242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lalala</a:t>
            </a:r>
          </a:p>
        </p:txBody>
      </p:sp>
      <p:pic>
        <p:nvPicPr>
          <p:cNvPr id="125" name="image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9120" y="1600200"/>
            <a:ext cx="3737520" cy="2962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image10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07039" y="1856880"/>
            <a:ext cx="3976201" cy="2962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4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00" y="-1440"/>
            <a:ext cx="9143641" cy="6857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457199" y="520880"/>
            <a:ext cx="822924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/>
            </a:pPr>
            <a:r>
              <a:rPr sz="3600"/>
              <a:t>Funções</a:t>
            </a:r>
          </a:p>
        </p:txBody>
      </p:sp>
      <p:sp>
        <p:nvSpPr>
          <p:cNvPr id="132" name="Shape 132"/>
          <p:cNvSpPr/>
          <p:nvPr/>
        </p:nvSpPr>
        <p:spPr>
          <a:xfrm>
            <a:off x="457379" y="1871979"/>
            <a:ext cx="8229242" cy="354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Arial"/>
              <a:buChar char="•"/>
            </a:pPr>
            <a:r>
              <a:rPr sz="2800">
                <a:latin typeface="Verdana"/>
                <a:ea typeface="Verdana"/>
                <a:cs typeface="Verdana"/>
                <a:sym typeface="Verdana"/>
              </a:rPr>
              <a:t> sparki.moveFoward();   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lvl="0">
              <a:buClr>
                <a:srgbClr val="000000"/>
              </a:buClr>
              <a:buSzPct val="100000"/>
              <a:buFont typeface="Arial"/>
              <a:buChar char="•"/>
            </a:pPr>
            <a:r>
              <a:rPr sz="2800">
                <a:latin typeface="Verdana"/>
                <a:ea typeface="Verdana"/>
                <a:cs typeface="Verdana"/>
                <a:sym typeface="Verdana"/>
              </a:rPr>
              <a:t> sparki.moveBackward();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lvl="0">
              <a:buClr>
                <a:srgbClr val="000000"/>
              </a:buClr>
              <a:buSzPct val="100000"/>
              <a:buFont typeface="Arial"/>
              <a:buChar char="•"/>
            </a:pPr>
            <a:r>
              <a:rPr sz="2800">
                <a:latin typeface="Verdana"/>
                <a:ea typeface="Verdana"/>
                <a:cs typeface="Verdana"/>
                <a:sym typeface="Verdana"/>
              </a:rPr>
              <a:t> sparki.moveRight();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lvl="0">
              <a:buClr>
                <a:srgbClr val="000000"/>
              </a:buClr>
              <a:buSzPct val="100000"/>
              <a:buFont typeface="Arial"/>
              <a:buChar char="•"/>
            </a:pPr>
            <a:r>
              <a:rPr sz="2800">
                <a:latin typeface="Verdana"/>
                <a:ea typeface="Verdana"/>
                <a:cs typeface="Verdana"/>
                <a:sym typeface="Verdana"/>
              </a:rPr>
              <a:t> sparki.moveLeft();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lvl="0">
              <a:buClr>
                <a:srgbClr val="000000"/>
              </a:buClr>
              <a:buSzPct val="100000"/>
              <a:buFont typeface="Arial"/>
              <a:buChar char="•"/>
            </a:pPr>
            <a:r>
              <a:rPr sz="2800">
                <a:latin typeface="Verdana"/>
                <a:ea typeface="Verdana"/>
                <a:cs typeface="Verdana"/>
                <a:sym typeface="Verdana"/>
              </a:rPr>
              <a:t> sparki.moveStop();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lvl="0">
              <a:buClr>
                <a:srgbClr val="000000"/>
              </a:buClr>
              <a:buSzPct val="100000"/>
              <a:buFont typeface="Arial"/>
              <a:buChar char="•"/>
            </a:pPr>
            <a:r>
              <a:rPr sz="2800">
                <a:latin typeface="Verdana"/>
                <a:ea typeface="Verdana"/>
                <a:cs typeface="Verdana"/>
                <a:sym typeface="Verdana"/>
              </a:rPr>
              <a:t> sparki.motorRotate(int motor, int direção, int velocidade, int distancia);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lvl="0">
              <a:buClr>
                <a:srgbClr val="000000"/>
              </a:buClr>
              <a:buSzPct val="100000"/>
              <a:buFont typeface="Arial"/>
              <a:buChar char="•"/>
            </a:pPr>
            <a:r>
              <a:rPr sz="2800">
                <a:latin typeface="Verdana"/>
                <a:ea typeface="Verdana"/>
                <a:cs typeface="Verdana"/>
                <a:sym typeface="Verdana"/>
              </a:rPr>
              <a:t> sparki.motorStop(int motor);</a:t>
            </a:r>
          </a:p>
        </p:txBody>
      </p:sp>
      <p:pic>
        <p:nvPicPr>
          <p:cNvPr id="133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59"/>
            <a:ext cx="9143641" cy="6857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