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3" r:id="rId11"/>
    <p:sldId id="268" r:id="rId12"/>
    <p:sldId id="270" r:id="rId13"/>
    <p:sldId id="267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41" autoAdjust="0"/>
  </p:normalViewPr>
  <p:slideViewPr>
    <p:cSldViewPr snapToGrid="0" snapToObjects="1">
      <p:cViewPr varScale="1">
        <p:scale>
          <a:sx n="74" d="100"/>
          <a:sy n="74" d="100"/>
        </p:scale>
        <p:origin x="-17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B3B20-89D7-814A-AC26-C7FF0FD2D730}" type="datetimeFigureOut">
              <a:rPr lang="en-US" smtClean="0"/>
              <a:t>26/05/15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5CEE5-3546-DB4A-BF96-EAFE002382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21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Coment</a:t>
            </a:r>
            <a:r>
              <a:rPr lang="pt-BR" dirty="0" smtClean="0"/>
              <a:t>ário sobre o primeiro parágrafo: por isso que no</a:t>
            </a:r>
            <a:r>
              <a:rPr lang="pt-BR" baseline="0" dirty="0" smtClean="0"/>
              <a:t> filme é errado mostrar uma </a:t>
            </a:r>
            <a:r>
              <a:rPr lang="pt-BR" baseline="0" dirty="0" err="1" smtClean="0"/>
              <a:t>explosåo</a:t>
            </a:r>
            <a:r>
              <a:rPr lang="pt-BR" baseline="0" dirty="0" smtClean="0"/>
              <a:t> no espaço com barulho!</a:t>
            </a:r>
          </a:p>
          <a:p>
            <a:r>
              <a:rPr lang="pt-BR" baseline="0" dirty="0" smtClean="0"/>
              <a:t>Comentário sobre o segundo parágrafo:  o sonar é muito utilizado por submarinos, pois detecta muito rapidamente os obstáculos.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CEE5-3546-DB4A-BF96-EAFE0023820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620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Comentar</a:t>
            </a:r>
            <a:r>
              <a:rPr lang="pt-BR" baseline="0" dirty="0" smtClean="0"/>
              <a:t> que a onda sai de um "olho", e ao colidir e voltar, entra no outro.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CEE5-3546-DB4A-BF96-EAFE0023820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745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Primeir</a:t>
            </a:r>
            <a:r>
              <a:rPr lang="pt-BR" baseline="0" dirty="0" smtClean="0"/>
              <a:t>o caso: o som </a:t>
            </a:r>
            <a:r>
              <a:rPr lang="pt-BR" baseline="0" dirty="0" smtClean="0"/>
              <a:t>é absorvido pelo meio material</a:t>
            </a:r>
          </a:p>
          <a:p>
            <a:r>
              <a:rPr lang="pt-BR" baseline="0" dirty="0" smtClean="0"/>
              <a:t>Segundo caso: o objeto está muito longe</a:t>
            </a:r>
          </a:p>
          <a:p>
            <a:r>
              <a:rPr lang="pt-BR" baseline="0" dirty="0" smtClean="0"/>
              <a:t>Terceiro caso: a onda reflete em uma direção para longe do robô.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CEE5-3546-DB4A-BF96-EAFE0023820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814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importante!</a:t>
            </a:r>
          </a:p>
          <a:p>
            <a:r>
              <a:rPr lang="pt-BR" dirty="0" smtClean="0"/>
              <a:t>Escrever</a:t>
            </a:r>
            <a:r>
              <a:rPr lang="pt-BR" baseline="0" dirty="0" smtClean="0"/>
              <a:t> no quadro o seguinte programa:</a:t>
            </a:r>
          </a:p>
          <a:p>
            <a:endParaRPr lang="pt-BR" baseline="0" dirty="0" smtClean="0"/>
          </a:p>
          <a:p>
            <a:r>
              <a:rPr lang="pt-BR" baseline="0" dirty="0" smtClean="0"/>
              <a:t>#include&lt;</a:t>
            </a:r>
            <a:r>
              <a:rPr lang="pt-BR" baseline="0" dirty="0" err="1" smtClean="0"/>
              <a:t>sparki.h</a:t>
            </a:r>
            <a:r>
              <a:rPr lang="pt-BR" baseline="0" dirty="0" smtClean="0"/>
              <a:t>&gt;</a:t>
            </a:r>
          </a:p>
          <a:p>
            <a:r>
              <a:rPr lang="pt-BR" baseline="0" dirty="0" err="1" smtClean="0"/>
              <a:t>void</a:t>
            </a:r>
            <a:r>
              <a:rPr lang="pt-BR" baseline="0" dirty="0" smtClean="0"/>
              <a:t> setup () </a:t>
            </a:r>
          </a:p>
          <a:p>
            <a:r>
              <a:rPr lang="pt-BR" baseline="0" dirty="0" smtClean="0"/>
              <a:t>{</a:t>
            </a:r>
          </a:p>
          <a:p>
            <a:r>
              <a:rPr lang="pt-BR" baseline="0" dirty="0" smtClean="0"/>
              <a:t>     </a:t>
            </a:r>
            <a:r>
              <a:rPr lang="pt-BR" baseline="0" dirty="0" err="1" smtClean="0"/>
              <a:t>sparki.ping</a:t>
            </a:r>
            <a:r>
              <a:rPr lang="pt-BR" baseline="0" dirty="0" smtClean="0"/>
              <a:t>();</a:t>
            </a:r>
          </a:p>
          <a:p>
            <a:r>
              <a:rPr lang="pt-BR" baseline="0" dirty="0" smtClean="0"/>
              <a:t>}</a:t>
            </a:r>
          </a:p>
          <a:p>
            <a:r>
              <a:rPr lang="pt-BR" baseline="0" dirty="0" err="1" smtClean="0"/>
              <a:t>void</a:t>
            </a:r>
            <a:r>
              <a:rPr lang="pt-BR" baseline="0" dirty="0" smtClean="0"/>
              <a:t> loop()</a:t>
            </a:r>
          </a:p>
          <a:p>
            <a:r>
              <a:rPr lang="pt-BR" baseline="0" dirty="0" smtClean="0"/>
              <a:t>{</a:t>
            </a:r>
          </a:p>
          <a:p>
            <a:r>
              <a:rPr lang="pt-BR" baseline="0" dirty="0" smtClean="0"/>
              <a:t>}</a:t>
            </a:r>
          </a:p>
          <a:p>
            <a:endParaRPr lang="pt-BR" baseline="0" dirty="0" smtClean="0"/>
          </a:p>
          <a:p>
            <a:r>
              <a:rPr lang="pt-BR" baseline="0" dirty="0" smtClean="0"/>
              <a:t>e explicar que isso </a:t>
            </a:r>
            <a:r>
              <a:rPr lang="pt-BR" baseline="0" dirty="0" smtClean="0"/>
              <a:t>é exatamente igual a fazer:</a:t>
            </a:r>
          </a:p>
          <a:p>
            <a:endParaRPr lang="pt-BR" baseline="0" dirty="0" smtClean="0"/>
          </a:p>
          <a:p>
            <a:endParaRPr lang="pt-BR" baseline="0" dirty="0" smtClean="0"/>
          </a:p>
          <a:p>
            <a:r>
              <a:rPr lang="pt-BR" baseline="0" dirty="0" smtClean="0"/>
              <a:t>#include&lt;</a:t>
            </a:r>
            <a:r>
              <a:rPr lang="pt-BR" baseline="0" dirty="0" err="1" smtClean="0"/>
              <a:t>sparki.h</a:t>
            </a:r>
            <a:r>
              <a:rPr lang="pt-BR" baseline="0" dirty="0" smtClean="0"/>
              <a:t>&gt;</a:t>
            </a:r>
          </a:p>
          <a:p>
            <a:r>
              <a:rPr lang="pt-BR" baseline="0" dirty="0" err="1" smtClean="0"/>
              <a:t>void</a:t>
            </a:r>
            <a:r>
              <a:rPr lang="pt-BR" baseline="0" dirty="0" smtClean="0"/>
              <a:t> setup () </a:t>
            </a:r>
          </a:p>
          <a:p>
            <a:r>
              <a:rPr lang="pt-BR" baseline="0" dirty="0" smtClean="0"/>
              <a:t>{</a:t>
            </a:r>
          </a:p>
          <a:p>
            <a:r>
              <a:rPr lang="pt-BR" baseline="0" dirty="0" smtClean="0"/>
              <a:t>     12;</a:t>
            </a:r>
          </a:p>
          <a:p>
            <a:r>
              <a:rPr lang="pt-BR" baseline="0" dirty="0" smtClean="0"/>
              <a:t>}</a:t>
            </a:r>
          </a:p>
          <a:p>
            <a:r>
              <a:rPr lang="pt-BR" baseline="0" dirty="0" err="1" smtClean="0"/>
              <a:t>void</a:t>
            </a:r>
            <a:r>
              <a:rPr lang="pt-BR" baseline="0" dirty="0" smtClean="0"/>
              <a:t> loop()</a:t>
            </a:r>
          </a:p>
          <a:p>
            <a:r>
              <a:rPr lang="pt-BR" baseline="0" dirty="0" smtClean="0"/>
              <a:t>{</a:t>
            </a:r>
          </a:p>
          <a:p>
            <a:r>
              <a:rPr lang="pt-BR" baseline="0" dirty="0" smtClean="0"/>
              <a:t>}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Obs</a:t>
            </a:r>
            <a:r>
              <a:rPr lang="pt-BR" baseline="0" dirty="0" smtClean="0"/>
              <a:t>: o 12 </a:t>
            </a:r>
            <a:r>
              <a:rPr lang="pt-BR" baseline="0" dirty="0" smtClean="0"/>
              <a:t>é um número hipotético, ou seja, ele está a 12 cm de um obstáculo.</a:t>
            </a:r>
            <a:endParaRPr lang="pt-BR" baseline="0" dirty="0" smtClean="0"/>
          </a:p>
          <a:p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CEE5-3546-DB4A-BF96-EAFE0023820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280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P1_Aula1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CEE5-3546-DB4A-BF96-EAFE0023820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814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P2_Aula6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CEE5-3546-DB4A-BF96-EAFE0023820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851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CEE5-3546-DB4A-BF96-EAFE0023820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532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Na verdade </a:t>
            </a:r>
            <a:r>
              <a:rPr lang="pt-BR" dirty="0" smtClean="0"/>
              <a:t>é 90 e</a:t>
            </a:r>
            <a:r>
              <a:rPr lang="pt-BR" baseline="0" dirty="0" smtClean="0"/>
              <a:t> -90 mas se colocar essa </a:t>
            </a:r>
            <a:r>
              <a:rPr lang="pt-BR" baseline="0" dirty="0" err="1" smtClean="0"/>
              <a:t>angulacão</a:t>
            </a:r>
            <a:r>
              <a:rPr lang="pt-BR" baseline="0" dirty="0" smtClean="0"/>
              <a:t>, o servo não funciona tão bem pois pode travar.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CEE5-3546-DB4A-BF96-EAFE0023820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009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P3_Aula6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CEE5-3546-DB4A-BF96-EAFE0023820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96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8CAA-ADAD-9B41-B32E-2DEE7081F76D}" type="datetimeFigureOut">
              <a:rPr lang="en-US" smtClean="0"/>
              <a:t>26/05/15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C6E-6DA2-D342-881E-FE35B976643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71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8CAA-ADAD-9B41-B32E-2DEE7081F76D}" type="datetimeFigureOut">
              <a:rPr lang="en-US" smtClean="0"/>
              <a:t>26/05/15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C6E-6DA2-D342-881E-FE35B976643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18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8CAA-ADAD-9B41-B32E-2DEE7081F76D}" type="datetimeFigureOut">
              <a:rPr lang="en-US" smtClean="0"/>
              <a:t>26/05/15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C6E-6DA2-D342-881E-FE35B976643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75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8CAA-ADAD-9B41-B32E-2DEE7081F76D}" type="datetimeFigureOut">
              <a:rPr lang="en-US" smtClean="0"/>
              <a:t>26/05/15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C6E-6DA2-D342-881E-FE35B976643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17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8CAA-ADAD-9B41-B32E-2DEE7081F76D}" type="datetimeFigureOut">
              <a:rPr lang="en-US" smtClean="0"/>
              <a:t>26/05/15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C6E-6DA2-D342-881E-FE35B976643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43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8CAA-ADAD-9B41-B32E-2DEE7081F76D}" type="datetimeFigureOut">
              <a:rPr lang="en-US" smtClean="0"/>
              <a:t>26/05/15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C6E-6DA2-D342-881E-FE35B976643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71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8CAA-ADAD-9B41-B32E-2DEE7081F76D}" type="datetimeFigureOut">
              <a:rPr lang="en-US" smtClean="0"/>
              <a:t>26/05/15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C6E-6DA2-D342-881E-FE35B976643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67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8CAA-ADAD-9B41-B32E-2DEE7081F76D}" type="datetimeFigureOut">
              <a:rPr lang="en-US" smtClean="0"/>
              <a:t>26/05/15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C6E-6DA2-D342-881E-FE35B976643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31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8CAA-ADAD-9B41-B32E-2DEE7081F76D}" type="datetimeFigureOut">
              <a:rPr lang="en-US" smtClean="0"/>
              <a:t>26/05/15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C6E-6DA2-D342-881E-FE35B976643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20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8CAA-ADAD-9B41-B32E-2DEE7081F76D}" type="datetimeFigureOut">
              <a:rPr lang="en-US" smtClean="0"/>
              <a:t>26/05/15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C6E-6DA2-D342-881E-FE35B976643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17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8CAA-ADAD-9B41-B32E-2DEE7081F76D}" type="datetimeFigureOut">
              <a:rPr lang="en-US" smtClean="0"/>
              <a:t>26/05/15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C6E-6DA2-D342-881E-FE35B976643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1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48CAA-ADAD-9B41-B32E-2DEE7081F76D}" type="datetimeFigureOut">
              <a:rPr lang="en-US" smtClean="0"/>
              <a:t>26/05/15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88C6E-6DA2-D342-881E-FE35B976643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28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latin typeface="Verdana"/>
                <a:cs typeface="Verdana"/>
              </a:rPr>
              <a:t>Projeto </a:t>
            </a:r>
            <a:r>
              <a:rPr lang="pt-BR" dirty="0" err="1" smtClean="0">
                <a:latin typeface="Verdana"/>
                <a:cs typeface="Verdana"/>
              </a:rPr>
              <a:t>Edubot</a:t>
            </a:r>
            <a:endParaRPr lang="pt-BR" dirty="0">
              <a:latin typeface="Verdana"/>
              <a:cs typeface="Verdan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Verdana"/>
                <a:cs typeface="Verdana"/>
              </a:rPr>
              <a:t>Aula 6 - Evitando Obst</a:t>
            </a:r>
            <a:r>
              <a:rPr lang="pt-BR" dirty="0" smtClean="0">
                <a:latin typeface="Verdana"/>
                <a:cs typeface="Verdana"/>
              </a:rPr>
              <a:t>áculos</a:t>
            </a:r>
            <a:endParaRPr lang="pt-BR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23645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Verdana"/>
                <a:cs typeface="Verdana"/>
              </a:rPr>
              <a:t>Comandos</a:t>
            </a:r>
            <a:endParaRPr lang="pt-BR" sz="4000" dirty="0"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err="1" smtClean="0">
                <a:latin typeface="Verdana"/>
                <a:cs typeface="Verdana"/>
              </a:rPr>
              <a:t>sparki.ping</a:t>
            </a:r>
            <a:r>
              <a:rPr lang="pt-BR" sz="2800" dirty="0" smtClean="0">
                <a:latin typeface="Verdana"/>
                <a:cs typeface="Verdana"/>
              </a:rPr>
              <a:t>();</a:t>
            </a:r>
          </a:p>
          <a:p>
            <a:endParaRPr lang="pt-BR" sz="2400" dirty="0" smtClean="0">
              <a:latin typeface="Verdana"/>
              <a:cs typeface="Verdana"/>
            </a:endParaRPr>
          </a:p>
          <a:p>
            <a:pPr marL="0" indent="0">
              <a:buNone/>
            </a:pPr>
            <a:endParaRPr lang="pt-BR" sz="2400" dirty="0">
              <a:latin typeface="Verdana"/>
              <a:cs typeface="Verdana"/>
            </a:endParaRPr>
          </a:p>
          <a:p>
            <a:r>
              <a:rPr lang="pt-BR" sz="2800" dirty="0" smtClean="0">
                <a:latin typeface="Verdana"/>
                <a:cs typeface="Verdana"/>
              </a:rPr>
              <a:t>"Retorna" a distância em centímetros (número inteiro) que o robô está de um obstáculo.</a:t>
            </a:r>
          </a:p>
          <a:p>
            <a:endParaRPr lang="pt-BR" sz="2800" dirty="0" smtClean="0">
              <a:latin typeface="Verdana"/>
              <a:cs typeface="Verdana"/>
            </a:endParaRPr>
          </a:p>
          <a:p>
            <a:r>
              <a:rPr lang="pt-BR" sz="2800" dirty="0" smtClean="0">
                <a:latin typeface="Verdana"/>
                <a:cs typeface="Verdana"/>
              </a:rPr>
              <a:t>Portanto, podemos perfeitamente armazena-lo em uma variável! </a:t>
            </a:r>
          </a:p>
        </p:txBody>
      </p:sp>
    </p:spTree>
    <p:extLst>
      <p:ext uri="{BB962C8B-B14F-4D97-AF65-F5344CB8AC3E}">
        <p14:creationId xmlns:p14="http://schemas.microsoft.com/office/powerpoint/2010/main" val="2210843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Verdana"/>
                <a:cs typeface="Verdana"/>
              </a:rPr>
              <a:t>Como funciona</a:t>
            </a:r>
            <a:endParaRPr lang="pt-BR" sz="4000" dirty="0"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>
                <a:latin typeface="Verdana"/>
                <a:cs typeface="Verdana"/>
              </a:rPr>
              <a:t>Faça</a:t>
            </a:r>
            <a:r>
              <a:rPr lang="pt-BR" sz="2800" baseline="0" dirty="0" smtClean="0">
                <a:latin typeface="Verdana"/>
                <a:cs typeface="Verdana"/>
              </a:rPr>
              <a:t> um programa que detecte quando o robô está a 30 centímetros de algum obstáculo e pare por 3 segundos.</a:t>
            </a:r>
          </a:p>
          <a:p>
            <a:pPr marL="0" indent="0">
              <a:buNone/>
            </a:pPr>
            <a:endParaRPr lang="pt-BR" sz="2800" baseline="0" dirty="0" smtClean="0">
              <a:latin typeface="Verdana"/>
              <a:cs typeface="Verdana"/>
            </a:endParaRPr>
          </a:p>
          <a:p>
            <a:r>
              <a:rPr lang="pt-BR" sz="2800" baseline="0" dirty="0" smtClean="0">
                <a:latin typeface="Verdana"/>
                <a:cs typeface="Verdana"/>
              </a:rPr>
              <a:t>Logo após, ele continua indo para frente até esse mesmo objeto estar a 5cm, nesse caso, ele para e nunca mais se move.</a:t>
            </a:r>
            <a:endParaRPr lang="pt-BR" sz="2800" dirty="0" smtClean="0">
              <a:latin typeface="Verdana"/>
              <a:cs typeface="Verdana"/>
            </a:endParaRPr>
          </a:p>
          <a:p>
            <a:endParaRPr lang="pt-BR" dirty="0"/>
          </a:p>
          <a:p>
            <a:r>
              <a:rPr lang="pt-BR" sz="2800" dirty="0" err="1" smtClean="0">
                <a:latin typeface="Verdana"/>
                <a:cs typeface="Verdana"/>
              </a:rPr>
              <a:t>obs</a:t>
            </a:r>
            <a:r>
              <a:rPr lang="pt-BR" sz="2800" dirty="0" smtClean="0">
                <a:latin typeface="Verdana"/>
                <a:cs typeface="Verdana"/>
              </a:rPr>
              <a:t>: use condicional e a tela LCD!</a:t>
            </a:r>
          </a:p>
        </p:txBody>
      </p:sp>
    </p:spTree>
    <p:extLst>
      <p:ext uri="{BB962C8B-B14F-4D97-AF65-F5344CB8AC3E}">
        <p14:creationId xmlns:p14="http://schemas.microsoft.com/office/powerpoint/2010/main" val="2492360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Verdana"/>
                <a:cs typeface="Verdana"/>
              </a:rPr>
              <a:t>Observaç</a:t>
            </a:r>
            <a:r>
              <a:rPr lang="pt-BR" sz="4000" dirty="0" smtClean="0">
                <a:latin typeface="Verdana"/>
                <a:cs typeface="Verdana"/>
              </a:rPr>
              <a:t>ão</a:t>
            </a:r>
            <a:endParaRPr lang="pt-BR" sz="4000" dirty="0"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>
                <a:latin typeface="Verdana"/>
                <a:cs typeface="Verdana"/>
              </a:rPr>
              <a:t>"Atualizar o valor do sensor" : fazemos isso guardando a dist</a:t>
            </a:r>
            <a:r>
              <a:rPr lang="pt-BR" sz="2800" dirty="0" smtClean="0">
                <a:latin typeface="Verdana"/>
                <a:cs typeface="Verdana"/>
              </a:rPr>
              <a:t>ância em uma variável no loop. Sendo assim, em cada loop a variável irá mudar de valor para o valor atual da distância em que o robô está de um obstáculo.</a:t>
            </a:r>
          </a:p>
          <a:p>
            <a:pPr marL="0" indent="0">
              <a:buNone/>
            </a:pPr>
            <a:endParaRPr lang="pt-BR" sz="2800" dirty="0">
              <a:latin typeface="Verdana"/>
              <a:cs typeface="Verdana"/>
            </a:endParaRPr>
          </a:p>
          <a:p>
            <a:r>
              <a:rPr lang="pt-BR" sz="2800" dirty="0" smtClean="0">
                <a:latin typeface="Verdana"/>
                <a:cs typeface="Verdana"/>
              </a:rPr>
              <a:t>Quando o sensor não recebe a onda que ele emitiu, o valor retornado é igual a -1.</a:t>
            </a:r>
          </a:p>
          <a:p>
            <a:endParaRPr lang="pt-BR" sz="2800" dirty="0">
              <a:latin typeface="Verdana"/>
              <a:cs typeface="Verdana"/>
            </a:endParaRPr>
          </a:p>
          <a:p>
            <a:pPr marL="0" indent="0">
              <a:buNone/>
            </a:pPr>
            <a:endParaRPr lang="pt-BR" sz="2800" dirty="0" smtClean="0">
              <a:latin typeface="Verdana"/>
              <a:cs typeface="Verdana"/>
            </a:endParaRPr>
          </a:p>
          <a:p>
            <a:endParaRPr lang="pt-BR" sz="2800" dirty="0" smtClean="0">
              <a:latin typeface="Verdana"/>
              <a:cs typeface="Verdana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3163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Verdana"/>
                <a:cs typeface="Verdana"/>
              </a:rPr>
              <a:t>Como funciona</a:t>
            </a:r>
            <a:endParaRPr lang="pt-BR" sz="4000" dirty="0">
              <a:latin typeface="Verdana"/>
              <a:cs typeface="Verdana"/>
            </a:endParaRPr>
          </a:p>
        </p:txBody>
      </p:sp>
      <p:pic>
        <p:nvPicPr>
          <p:cNvPr id="4" name="Content Placeholder 3" descr="Captura de Tela 2015-05-26 às 09.25.1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85" r="-19085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342435" y="2230942"/>
            <a:ext cx="123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cm</a:t>
            </a:r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>
            <a:off x="5406588" y="4564850"/>
            <a:ext cx="66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 cm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7594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Verdana"/>
                <a:cs typeface="Verdana"/>
              </a:rPr>
              <a:t>Servo motor</a:t>
            </a:r>
            <a:endParaRPr lang="pt-BR" sz="4000" dirty="0"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>
                <a:latin typeface="Verdana"/>
                <a:cs typeface="Verdana"/>
              </a:rPr>
              <a:t>Para que o rob</a:t>
            </a:r>
            <a:r>
              <a:rPr lang="pt-BR" sz="2800" dirty="0" smtClean="0">
                <a:latin typeface="Verdana"/>
                <a:cs typeface="Verdana"/>
              </a:rPr>
              <a:t>ô capture a distância de um objeto que está ao seu lado, sem precisar rotacionar o seu corpo, usamos o comando para rotacionar a cabeça!</a:t>
            </a:r>
          </a:p>
          <a:p>
            <a:pPr marL="0" indent="0">
              <a:buNone/>
            </a:pPr>
            <a:endParaRPr lang="pt-BR" sz="2800" dirty="0">
              <a:latin typeface="Verdana"/>
              <a:cs typeface="Verdana"/>
            </a:endParaRPr>
          </a:p>
          <a:p>
            <a:r>
              <a:rPr lang="pt-BR" sz="2800" dirty="0" err="1" smtClean="0">
                <a:latin typeface="Verdana"/>
                <a:cs typeface="Verdana"/>
              </a:rPr>
              <a:t>sparki.servo</a:t>
            </a:r>
            <a:r>
              <a:rPr lang="pt-BR" sz="2800" dirty="0" smtClean="0">
                <a:latin typeface="Verdana"/>
                <a:cs typeface="Verdana"/>
              </a:rPr>
              <a:t>(angulo em graus); </a:t>
            </a:r>
          </a:p>
          <a:p>
            <a:pPr lvl="1"/>
            <a:r>
              <a:rPr lang="pt-BR" sz="2400" dirty="0" smtClean="0">
                <a:latin typeface="Verdana"/>
                <a:cs typeface="Verdana"/>
              </a:rPr>
              <a:t>&gt; 80 para virar completamente para esquerda,</a:t>
            </a:r>
          </a:p>
          <a:p>
            <a:pPr lvl="1"/>
            <a:r>
              <a:rPr lang="pt-BR" sz="2400" dirty="0" smtClean="0">
                <a:latin typeface="Verdana"/>
                <a:cs typeface="Verdana"/>
              </a:rPr>
              <a:t>&gt; 0 para virar para frente, alinhado ao corpo,</a:t>
            </a:r>
          </a:p>
          <a:p>
            <a:pPr lvl="1"/>
            <a:r>
              <a:rPr lang="pt-BR" sz="2400" dirty="0" smtClean="0">
                <a:latin typeface="Verdana"/>
                <a:cs typeface="Verdana"/>
              </a:rPr>
              <a:t>&gt; -80 para virar completamente para direita.</a:t>
            </a:r>
          </a:p>
        </p:txBody>
      </p:sp>
    </p:spTree>
    <p:extLst>
      <p:ext uri="{BB962C8B-B14F-4D97-AF65-F5344CB8AC3E}">
        <p14:creationId xmlns:p14="http://schemas.microsoft.com/office/powerpoint/2010/main" val="966986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Verdana"/>
                <a:cs typeface="Verdana"/>
              </a:rPr>
              <a:t>Programando</a:t>
            </a:r>
            <a:endParaRPr lang="pt-BR" sz="4000" dirty="0"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pt-BR" sz="2800" dirty="0" smtClean="0">
                <a:latin typeface="Verdana"/>
                <a:cs typeface="Verdana"/>
              </a:rPr>
              <a:t>F</a:t>
            </a:r>
            <a:r>
              <a:rPr lang="pt-BR" sz="2800" dirty="0" smtClean="0">
                <a:latin typeface="Verdana"/>
                <a:cs typeface="Verdana"/>
              </a:rPr>
              <a:t>aça um programa que desvie de um obstáculo a frente e a esquerda!</a:t>
            </a:r>
          </a:p>
          <a:p>
            <a:endParaRPr lang="pt-BR" dirty="0"/>
          </a:p>
          <a:p>
            <a:r>
              <a:rPr lang="pt-BR" sz="2800" b="1" dirty="0">
                <a:latin typeface="Verdana"/>
                <a:cs typeface="Verdana"/>
              </a:rPr>
              <a:t>OBSERVAÇÃO ULTRA </a:t>
            </a:r>
            <a:r>
              <a:rPr lang="pt-BR" sz="2800" b="1" dirty="0" smtClean="0">
                <a:latin typeface="Verdana"/>
                <a:cs typeface="Verdana"/>
              </a:rPr>
              <a:t> SUPER POWER </a:t>
            </a:r>
            <a:r>
              <a:rPr lang="pt-BR" sz="2800" b="1" dirty="0">
                <a:latin typeface="Verdana"/>
                <a:cs typeface="Verdana"/>
              </a:rPr>
              <a:t>MASTER IMPORTANTE</a:t>
            </a:r>
            <a:r>
              <a:rPr lang="pt-BR" sz="2800" dirty="0">
                <a:latin typeface="Verdana"/>
                <a:cs typeface="Verdana"/>
              </a:rPr>
              <a:t>: </a:t>
            </a:r>
            <a:r>
              <a:rPr lang="pt-BR" sz="2800" dirty="0" smtClean="0">
                <a:latin typeface="Verdana"/>
                <a:cs typeface="Verdana"/>
              </a:rPr>
              <a:t>mantenha o sensor parado por no mínimo 3 segundos em uma angulação ao fazer a leitura da distância.</a:t>
            </a:r>
            <a:endParaRPr lang="pt-BR" sz="2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9631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Verdana"/>
                <a:cs typeface="Verdana"/>
              </a:rPr>
              <a:t>O ultrassom</a:t>
            </a:r>
            <a:endParaRPr lang="pt-BR" sz="4000" dirty="0"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>
                <a:latin typeface="Verdana"/>
                <a:cs typeface="Verdana"/>
              </a:rPr>
              <a:t>É um som com frequência superior aquela que o ouvido do ser humano pode perceber, ou seja, acima de 20.000 Hz.</a:t>
            </a:r>
          </a:p>
          <a:p>
            <a:pPr marL="0" indent="0">
              <a:buNone/>
            </a:pPr>
            <a:endParaRPr lang="pt-BR" sz="2800" dirty="0" smtClean="0">
              <a:latin typeface="Verdana"/>
              <a:cs typeface="Verdana"/>
            </a:endParaRPr>
          </a:p>
          <a:p>
            <a:r>
              <a:rPr lang="pt-BR" sz="2800" dirty="0" smtClean="0">
                <a:latin typeface="Verdana"/>
                <a:cs typeface="Verdana"/>
              </a:rPr>
              <a:t>Como o meio de propagação é o ar em suas condições normais, sua velocidade é aproximadamente igual a 343 m/s.</a:t>
            </a:r>
          </a:p>
          <a:p>
            <a:endParaRPr lang="pt-BR" sz="2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6824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Verdana"/>
                <a:cs typeface="Verdana"/>
              </a:rPr>
              <a:t>Avi</a:t>
            </a:r>
            <a:r>
              <a:rPr lang="pt-BR" sz="4000" dirty="0" smtClean="0">
                <a:latin typeface="Verdana"/>
                <a:cs typeface="Verdana"/>
              </a:rPr>
              <a:t>ões supersônicos</a:t>
            </a:r>
            <a:endParaRPr lang="pt-BR" sz="4000" dirty="0"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>
                <a:latin typeface="Verdana"/>
                <a:cs typeface="Verdana"/>
              </a:rPr>
              <a:t>S</a:t>
            </a:r>
            <a:r>
              <a:rPr lang="pt-BR" sz="2800" dirty="0" smtClean="0">
                <a:latin typeface="Verdana"/>
                <a:cs typeface="Verdana"/>
              </a:rPr>
              <a:t>ão aviões que conseguem superar a velocidade do som. </a:t>
            </a:r>
          </a:p>
          <a:p>
            <a:pPr marL="0" indent="0">
              <a:buNone/>
            </a:pPr>
            <a:endParaRPr lang="pt-BR" sz="2800" dirty="0" smtClean="0">
              <a:latin typeface="Verdana"/>
              <a:cs typeface="Verdana"/>
            </a:endParaRPr>
          </a:p>
          <a:p>
            <a:r>
              <a:rPr lang="pt-BR" sz="2800" dirty="0" smtClean="0">
                <a:latin typeface="Verdana"/>
                <a:cs typeface="Verdana"/>
              </a:rPr>
              <a:t>Sensores ultrassônicos não emitem sons mais rápidos que a velocidade do som, eles apenas emitem sons com frequência maior do que nós podemos ouvir.</a:t>
            </a:r>
          </a:p>
          <a:p>
            <a:endParaRPr lang="pt-BR" sz="2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7321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Velocidade do som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Lembre-se que o som </a:t>
            </a:r>
            <a:r>
              <a:rPr lang="pt-BR" dirty="0" smtClean="0"/>
              <a:t>é uma onda mecânica, ou seja, necessita de um meio material para se locomover!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Essa velocidade muda de meio para meio: enquanto no ar é aproximadamente 343 m/</a:t>
            </a:r>
            <a:r>
              <a:rPr lang="pt-BR" dirty="0" err="1" smtClean="0"/>
              <a:t>s</a:t>
            </a:r>
            <a:r>
              <a:rPr lang="pt-BR" dirty="0" smtClean="0"/>
              <a:t>, na agua é 1450 m/s.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605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Verdana"/>
                <a:cs typeface="Verdana"/>
              </a:rPr>
              <a:t>O sensor ultrassom</a:t>
            </a:r>
            <a:endParaRPr lang="pt-BR" sz="4000" dirty="0"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err="1" smtClean="0">
                <a:latin typeface="Verdana"/>
                <a:cs typeface="Verdana"/>
              </a:rPr>
              <a:t>Localizac</a:t>
            </a:r>
            <a:r>
              <a:rPr lang="pt-BR" sz="2800" dirty="0" err="1" smtClean="0">
                <a:latin typeface="Verdana"/>
                <a:cs typeface="Verdana"/>
              </a:rPr>
              <a:t>ão</a:t>
            </a:r>
            <a:r>
              <a:rPr lang="pt-BR" sz="2800" dirty="0" smtClean="0">
                <a:latin typeface="Verdana"/>
                <a:cs typeface="Verdana"/>
              </a:rPr>
              <a:t> do sensor no </a:t>
            </a:r>
            <a:r>
              <a:rPr lang="pt-BR" sz="2800" dirty="0" err="1" smtClean="0">
                <a:latin typeface="Verdana"/>
                <a:cs typeface="Verdana"/>
              </a:rPr>
              <a:t>Sparki</a:t>
            </a:r>
            <a:r>
              <a:rPr lang="pt-BR" sz="2800" dirty="0" smtClean="0">
                <a:latin typeface="Verdana"/>
                <a:cs typeface="Verdana"/>
              </a:rPr>
              <a:t>:</a:t>
            </a:r>
            <a:endParaRPr lang="pt-BR" sz="2800" dirty="0">
              <a:latin typeface="Verdana"/>
              <a:cs typeface="Verdana"/>
            </a:endParaRPr>
          </a:p>
        </p:txBody>
      </p:sp>
      <p:pic>
        <p:nvPicPr>
          <p:cNvPr id="4" name="Picture 3" descr="Ultrasonic Identif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904" y="2888179"/>
            <a:ext cx="4807907" cy="238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4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Verdana"/>
                <a:cs typeface="Verdana"/>
              </a:rPr>
              <a:t>O sensor ultrass</a:t>
            </a:r>
            <a:r>
              <a:rPr lang="pt-BR" sz="4000" dirty="0" smtClean="0">
                <a:latin typeface="Verdana"/>
                <a:cs typeface="Verdana"/>
              </a:rPr>
              <a:t>ônico</a:t>
            </a:r>
            <a:endParaRPr lang="pt-BR" sz="4000" dirty="0"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>
                <a:latin typeface="Verdana"/>
                <a:cs typeface="Verdana"/>
              </a:rPr>
              <a:t>Ele envia ondas ultrass</a:t>
            </a:r>
            <a:r>
              <a:rPr lang="pt-BR" sz="2800" dirty="0" smtClean="0">
                <a:latin typeface="Verdana"/>
                <a:cs typeface="Verdana"/>
              </a:rPr>
              <a:t>ônicas que ao colidirem com um meio sólido, sofrem reflexão e voltam ao sensor.</a:t>
            </a:r>
          </a:p>
          <a:p>
            <a:pPr marL="0" indent="0">
              <a:buNone/>
            </a:pPr>
            <a:endParaRPr lang="pt-BR" sz="2800" dirty="0" smtClean="0">
              <a:latin typeface="Verdana"/>
              <a:cs typeface="Verdana"/>
            </a:endParaRPr>
          </a:p>
          <a:p>
            <a:r>
              <a:rPr lang="pt-BR" sz="2800" dirty="0" smtClean="0">
                <a:latin typeface="Verdana"/>
                <a:cs typeface="Verdana"/>
              </a:rPr>
              <a:t>Em posse do tempo em que a onda saiu do sensor e voltou a ele, e sabendo a velocidade do som no ar, o próprio sensor determina a distância em que o robô está do objeto.</a:t>
            </a:r>
            <a:endParaRPr lang="pt-BR" sz="2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6300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Verdana"/>
                <a:cs typeface="Verdana"/>
              </a:rPr>
              <a:t>O sensor ultrass</a:t>
            </a:r>
            <a:r>
              <a:rPr lang="pt-BR" sz="4000" dirty="0" smtClean="0">
                <a:latin typeface="Verdana"/>
                <a:cs typeface="Verdana"/>
              </a:rPr>
              <a:t>ônico</a:t>
            </a:r>
            <a:endParaRPr lang="pt-BR" sz="4000" dirty="0">
              <a:latin typeface="Verdana"/>
              <a:cs typeface="Verdana"/>
            </a:endParaRPr>
          </a:p>
        </p:txBody>
      </p:sp>
      <p:pic>
        <p:nvPicPr>
          <p:cNvPr id="4" name="Content Placeholder 3" descr="Ultrasonic-Bounc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806" b="-16806"/>
          <a:stretch>
            <a:fillRect/>
          </a:stretch>
        </p:blipFill>
        <p:spPr>
          <a:xfrm>
            <a:off x="584200" y="1565275"/>
            <a:ext cx="7927975" cy="4525963"/>
          </a:xfrm>
        </p:spPr>
      </p:pic>
    </p:spTree>
    <p:extLst>
      <p:ext uri="{BB962C8B-B14F-4D97-AF65-F5344CB8AC3E}">
        <p14:creationId xmlns:p14="http://schemas.microsoft.com/office/powerpoint/2010/main" val="2730856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Verdana"/>
                <a:cs typeface="Verdana"/>
              </a:rPr>
              <a:t>Cuidado</a:t>
            </a:r>
            <a:endParaRPr lang="pt-BR" sz="4000" dirty="0"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>
                <a:latin typeface="Verdana"/>
                <a:cs typeface="Verdana"/>
              </a:rPr>
              <a:t>Alguns objetos n</a:t>
            </a:r>
            <a:r>
              <a:rPr lang="pt-BR" sz="2800" dirty="0" smtClean="0">
                <a:latin typeface="Verdana"/>
                <a:cs typeface="Verdana"/>
              </a:rPr>
              <a:t>ão são detectados, mesmo que estejam "a frente" do robô.</a:t>
            </a:r>
            <a:endParaRPr lang="pt-BR" sz="2800" dirty="0">
              <a:latin typeface="Verdana"/>
              <a:cs typeface="Verdana"/>
            </a:endParaRPr>
          </a:p>
        </p:txBody>
      </p:sp>
      <p:pic>
        <p:nvPicPr>
          <p:cNvPr id="4" name="Picture 3" descr="Ultrasonic C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900" y="3013117"/>
            <a:ext cx="3353345" cy="239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109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Verdana"/>
                <a:cs typeface="Verdana"/>
              </a:rPr>
              <a:t>Cuidado</a:t>
            </a:r>
            <a:endParaRPr lang="pt-BR" sz="4000" dirty="0"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>
                <a:latin typeface="Verdana"/>
                <a:cs typeface="Verdana"/>
              </a:rPr>
              <a:t>Casos em que o som n</a:t>
            </a:r>
            <a:r>
              <a:rPr lang="pt-BR" sz="2800" dirty="0" smtClean="0">
                <a:latin typeface="Verdana"/>
                <a:cs typeface="Verdana"/>
              </a:rPr>
              <a:t>ão volta para o sensor:</a:t>
            </a:r>
            <a:endParaRPr lang="pt-BR" sz="2800" dirty="0">
              <a:latin typeface="Verdana"/>
              <a:cs typeface="Verdana"/>
            </a:endParaRPr>
          </a:p>
        </p:txBody>
      </p:sp>
      <p:pic>
        <p:nvPicPr>
          <p:cNvPr id="4" name="Picture 3" descr="Ultasonic-Fai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969" y="2748419"/>
            <a:ext cx="4923190" cy="276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36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737</Words>
  <Application>Microsoft Macintosh PowerPoint</Application>
  <PresentationFormat>On-screen Show (4:3)</PresentationFormat>
  <Paragraphs>102</Paragraphs>
  <Slides>15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Projeto Edubot</vt:lpstr>
      <vt:lpstr>O ultrassom</vt:lpstr>
      <vt:lpstr>Aviões supersônicos</vt:lpstr>
      <vt:lpstr>Velocidade do som</vt:lpstr>
      <vt:lpstr>O sensor ultrassom</vt:lpstr>
      <vt:lpstr>O sensor ultrassônico</vt:lpstr>
      <vt:lpstr>O sensor ultrassônico</vt:lpstr>
      <vt:lpstr>Cuidado</vt:lpstr>
      <vt:lpstr>Cuidado</vt:lpstr>
      <vt:lpstr>Comandos</vt:lpstr>
      <vt:lpstr>Como funciona</vt:lpstr>
      <vt:lpstr>Observação</vt:lpstr>
      <vt:lpstr>Como funciona</vt:lpstr>
      <vt:lpstr>Servo motor</vt:lpstr>
      <vt:lpstr>Programando</vt:lpstr>
    </vt:vector>
  </TitlesOfParts>
  <Company>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Pojeto Edubot</dc:title>
  <dc:creator>Roberval r</dc:creator>
  <cp:lastModifiedBy>Roberval r</cp:lastModifiedBy>
  <cp:revision>9</cp:revision>
  <dcterms:created xsi:type="dcterms:W3CDTF">2015-05-26T11:33:33Z</dcterms:created>
  <dcterms:modified xsi:type="dcterms:W3CDTF">2015-05-26T13:08:41Z</dcterms:modified>
</cp:coreProperties>
</file>