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Alatsi" charset="1" panose="00000500000000000000"/>
      <p:regular r:id="rId39"/>
    </p:embeddedFont>
    <p:embeddedFont>
      <p:font typeface="Canva Sans Bold" charset="1" panose="020B0803030501040103"/>
      <p:regular r:id="rId40"/>
    </p:embeddedFont>
    <p:embeddedFont>
      <p:font typeface="Open Sans Bold" charset="1" panose="020B0806030504020204"/>
      <p:regular r:id="rId41"/>
    </p:embeddedFont>
    <p:embeddedFont>
      <p:font typeface="Canva Sans" charset="1" panose="020B0503030501040103"/>
      <p:regular r:id="rId42"/>
    </p:embeddedFont>
    <p:embeddedFont>
      <p:font typeface="Futura" charset="1" panose="020B0502020204020303"/>
      <p:regular r:id="rId43"/>
    </p:embeddedFont>
    <p:embeddedFont>
      <p:font typeface="Futura Bold" charset="1" panose="020B0702020204020203"/>
      <p:regular r:id="rId44"/>
    </p:embeddedFont>
    <p:embeddedFont>
      <p:font typeface="Futura Italics" charset="1" panose="020B0502020204090303"/>
      <p:regular r:id="rId45"/>
    </p:embeddedFont>
    <p:embeddedFont>
      <p:font typeface="Abhaya Libre Bold" charset="1" panose="02000803000000000000"/>
      <p:regular r:id="rId46"/>
    </p:embeddedFont>
    <p:embeddedFont>
      <p:font typeface="Abhaya Libre" charset="1" panose="0200050300000000000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embeddings/oleObject1.bin" Type="http://schemas.openxmlformats.org/officeDocument/2006/relationships/oleObjec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7090873" y="5038725"/>
            <a:ext cx="5186403" cy="4035804"/>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a:t>
            </a:r>
          </a:p>
          <a:p>
            <a:pPr algn="l">
              <a:lnSpc>
                <a:spcPts val="8029"/>
              </a:lnSpc>
            </a:pPr>
            <a:r>
              <a:rPr lang="en-US" sz="5735">
                <a:solidFill>
                  <a:srgbClr val="000000"/>
                </a:solidFill>
                <a:latin typeface="Alatsi"/>
                <a:ea typeface="Alatsi"/>
                <a:cs typeface="Alatsi"/>
                <a:sym typeface="Alatsi"/>
              </a:rPr>
              <a:t>Nishida Datkar</a:t>
            </a:r>
          </a:p>
          <a:p>
            <a:pPr algn="l">
              <a:lnSpc>
                <a:spcPts val="8029"/>
              </a:lnSpc>
            </a:pPr>
            <a:r>
              <a:rPr lang="en-US" sz="5735">
                <a:solidFill>
                  <a:srgbClr val="000000"/>
                </a:solidFill>
                <a:latin typeface="Alatsi"/>
                <a:ea typeface="Alatsi"/>
                <a:cs typeface="Alatsi"/>
                <a:sym typeface="Alatsi"/>
              </a:rPr>
              <a:t>Aditya Patil</a:t>
            </a:r>
          </a:p>
          <a:p>
            <a:pPr algn="l">
              <a:lnSpc>
                <a:spcPts val="8029"/>
              </a:lnSpc>
            </a:pPr>
            <a:r>
              <a:rPr lang="en-US" sz="5735">
                <a:solidFill>
                  <a:srgbClr val="000000"/>
                </a:solidFill>
                <a:latin typeface="Alatsi"/>
                <a:ea typeface="Alatsi"/>
                <a:cs typeface="Alatsi"/>
                <a:sym typeface="Alatsi"/>
              </a:rPr>
              <a:t>Yash Wadhwani</a:t>
            </a:r>
          </a:p>
        </p:txBody>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994850" y="2852034"/>
            <a:ext cx="11027689" cy="1566544"/>
          </a:xfrm>
          <a:prstGeom prst="rect">
            <a:avLst/>
          </a:prstGeom>
        </p:spPr>
        <p:txBody>
          <a:bodyPr anchor="t" rtlCol="false" tIns="0" lIns="0" bIns="0" rIns="0">
            <a:spAutoFit/>
          </a:bodyPr>
          <a:lstStyle/>
          <a:p>
            <a:pPr algn="ctr">
              <a:lnSpc>
                <a:spcPts val="12880"/>
              </a:lnSpc>
            </a:pPr>
            <a:r>
              <a:rPr lang="en-US" b="true" sz="9200">
                <a:solidFill>
                  <a:srgbClr val="000000"/>
                </a:solidFill>
                <a:latin typeface="Canva Sans Bold"/>
                <a:ea typeface="Canva Sans Bold"/>
                <a:cs typeface="Canva Sans Bold"/>
                <a:sym typeface="Canva Sans Bold"/>
              </a:rPr>
              <a:t>MASTERING REACT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8</a:t>
              </a:r>
            </a:p>
          </p:txBody>
        </p:sp>
      </p:grpSp>
      <p:sp>
        <p:nvSpPr>
          <p:cNvPr name="Freeform 7" id="7"/>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149861" y="-60121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0" id="10"/>
          <p:cNvSpPr txBox="true"/>
          <p:nvPr/>
        </p:nvSpPr>
        <p:spPr>
          <a:xfrm rot="0">
            <a:off x="4832574" y="106681"/>
            <a:ext cx="8252341" cy="1510027"/>
          </a:xfrm>
          <a:prstGeom prst="rect">
            <a:avLst/>
          </a:prstGeom>
        </p:spPr>
        <p:txBody>
          <a:bodyPr anchor="t" rtlCol="false" tIns="0" lIns="0" bIns="0" rIns="0">
            <a:spAutoFit/>
          </a:bodyPr>
          <a:lstStyle/>
          <a:p>
            <a:pPr algn="ctr">
              <a:lnSpc>
                <a:spcPts val="12320"/>
              </a:lnSpc>
            </a:pPr>
            <a:r>
              <a:rPr lang="en-US" sz="8800" b="true">
                <a:solidFill>
                  <a:srgbClr val="000000"/>
                </a:solidFill>
                <a:latin typeface="Canva Sans Bold"/>
                <a:ea typeface="Canva Sans Bold"/>
                <a:cs typeface="Canva Sans Bold"/>
                <a:sym typeface="Canva Sans Bold"/>
              </a:rPr>
              <a:t>What is States?</a:t>
            </a:r>
          </a:p>
        </p:txBody>
      </p:sp>
      <p:sp>
        <p:nvSpPr>
          <p:cNvPr name="TextBox 11" id="11"/>
          <p:cNvSpPr txBox="true"/>
          <p:nvPr/>
        </p:nvSpPr>
        <p:spPr>
          <a:xfrm rot="0">
            <a:off x="352401" y="2115231"/>
            <a:ext cx="18288000" cy="11804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State is data that belongs to a component itself. It determines how a component renders and behaves. Unlike props, state can change over time.</a:t>
            </a:r>
          </a:p>
        </p:txBody>
      </p:sp>
      <p:sp>
        <p:nvSpPr>
          <p:cNvPr name="TextBox 12" id="12"/>
          <p:cNvSpPr txBox="true"/>
          <p:nvPr/>
        </p:nvSpPr>
        <p:spPr>
          <a:xfrm rot="0">
            <a:off x="8764613" y="7551866"/>
            <a:ext cx="9525" cy="1180465"/>
          </a:xfrm>
          <a:prstGeom prst="rect">
            <a:avLst/>
          </a:prstGeom>
        </p:spPr>
        <p:txBody>
          <a:bodyPr anchor="t" rtlCol="false" tIns="0" lIns="0" bIns="0" rIns="0">
            <a:spAutoFit/>
          </a:bodyPr>
          <a:lstStyle/>
          <a:p>
            <a:pPr algn="ctr">
              <a:lnSpc>
                <a:spcPts val="4759"/>
              </a:lnSpc>
            </a:pPr>
          </a:p>
          <a:p>
            <a:pPr algn="ctr">
              <a:lnSpc>
                <a:spcPts val="4759"/>
              </a:lnSpc>
            </a:pPr>
          </a:p>
        </p:txBody>
      </p:sp>
      <p:sp>
        <p:nvSpPr>
          <p:cNvPr name="TextBox 13" id="13"/>
          <p:cNvSpPr txBox="true"/>
          <p:nvPr/>
        </p:nvSpPr>
        <p:spPr>
          <a:xfrm rot="0">
            <a:off x="234922" y="5605145"/>
            <a:ext cx="5443061"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13243966" y="4519930"/>
            <a:ext cx="2433757" cy="11804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Dynamic UI</a:t>
            </a:r>
          </a:p>
          <a:p>
            <a:pPr algn="ctr">
              <a:lnSpc>
                <a:spcPts val="4759"/>
              </a:lnSpc>
            </a:pPr>
          </a:p>
        </p:txBody>
      </p:sp>
      <p:sp>
        <p:nvSpPr>
          <p:cNvPr name="TextBox 15" id="15"/>
          <p:cNvSpPr txBox="true"/>
          <p:nvPr/>
        </p:nvSpPr>
        <p:spPr>
          <a:xfrm rot="0">
            <a:off x="7104576" y="6425565"/>
            <a:ext cx="4783650" cy="580390"/>
          </a:xfrm>
          <a:prstGeom prst="rect">
            <a:avLst/>
          </a:prstGeom>
        </p:spPr>
        <p:txBody>
          <a:bodyPr anchor="t" rtlCol="false" tIns="0" lIns="0" bIns="0" rIns="0">
            <a:spAutoFit/>
          </a:bodyPr>
          <a:lstStyle/>
          <a:p>
            <a:pPr algn="ctr">
              <a:lnSpc>
                <a:spcPts val="4759"/>
              </a:lnSpc>
            </a:pPr>
          </a:p>
        </p:txBody>
      </p:sp>
      <p:grpSp>
        <p:nvGrpSpPr>
          <p:cNvPr name="Group 16" id="16"/>
          <p:cNvGrpSpPr/>
          <p:nvPr/>
        </p:nvGrpSpPr>
        <p:grpSpPr>
          <a:xfrm rot="0">
            <a:off x="-1578" y="4036978"/>
            <a:ext cx="5679561" cy="4910524"/>
            <a:chOff x="0" y="0"/>
            <a:chExt cx="1495851" cy="1293307"/>
          </a:xfrm>
        </p:grpSpPr>
        <p:sp>
          <p:nvSpPr>
            <p:cNvPr name="Freeform 17" id="17"/>
            <p:cNvSpPr/>
            <p:nvPr/>
          </p:nvSpPr>
          <p:spPr>
            <a:xfrm flipH="false" flipV="false" rot="0">
              <a:off x="0" y="0"/>
              <a:ext cx="1495851" cy="1293307"/>
            </a:xfrm>
            <a:custGeom>
              <a:avLst/>
              <a:gdLst/>
              <a:ahLst/>
              <a:cxnLst/>
              <a:rect r="r" b="b" t="t" l="l"/>
              <a:pathLst>
                <a:path h="1293307" w="1495851">
                  <a:moveTo>
                    <a:pt x="69519" y="0"/>
                  </a:moveTo>
                  <a:lnTo>
                    <a:pt x="1426332" y="0"/>
                  </a:lnTo>
                  <a:cubicBezTo>
                    <a:pt x="1444770" y="0"/>
                    <a:pt x="1462452" y="7324"/>
                    <a:pt x="1475490" y="20362"/>
                  </a:cubicBezTo>
                  <a:cubicBezTo>
                    <a:pt x="1488527" y="33399"/>
                    <a:pt x="1495851" y="51081"/>
                    <a:pt x="1495851" y="69519"/>
                  </a:cubicBezTo>
                  <a:lnTo>
                    <a:pt x="1495851" y="1223788"/>
                  </a:lnTo>
                  <a:cubicBezTo>
                    <a:pt x="1495851" y="1242225"/>
                    <a:pt x="1488527" y="1259908"/>
                    <a:pt x="1475490" y="1272945"/>
                  </a:cubicBezTo>
                  <a:cubicBezTo>
                    <a:pt x="1462452" y="1285982"/>
                    <a:pt x="1444770" y="1293307"/>
                    <a:pt x="1426332" y="1293307"/>
                  </a:cubicBezTo>
                  <a:lnTo>
                    <a:pt x="69519" y="1293307"/>
                  </a:lnTo>
                  <a:cubicBezTo>
                    <a:pt x="51081" y="1293307"/>
                    <a:pt x="33399" y="1285982"/>
                    <a:pt x="20362" y="1272945"/>
                  </a:cubicBezTo>
                  <a:cubicBezTo>
                    <a:pt x="7324" y="1259908"/>
                    <a:pt x="0" y="1242225"/>
                    <a:pt x="0" y="1223788"/>
                  </a:cubicBezTo>
                  <a:lnTo>
                    <a:pt x="0" y="69519"/>
                  </a:lnTo>
                  <a:cubicBezTo>
                    <a:pt x="0" y="51081"/>
                    <a:pt x="7324" y="33399"/>
                    <a:pt x="20362" y="20362"/>
                  </a:cubicBezTo>
                  <a:cubicBezTo>
                    <a:pt x="33399" y="7324"/>
                    <a:pt x="51081" y="0"/>
                    <a:pt x="69519" y="0"/>
                  </a:cubicBezTo>
                  <a:close/>
                </a:path>
              </a:pathLst>
            </a:custGeom>
            <a:solidFill>
              <a:srgbClr val="E9C7C6"/>
            </a:solidFill>
          </p:spPr>
        </p:sp>
        <p:sp>
          <p:nvSpPr>
            <p:cNvPr name="TextBox 18" id="18"/>
            <p:cNvSpPr txBox="true"/>
            <p:nvPr/>
          </p:nvSpPr>
          <p:spPr>
            <a:xfrm>
              <a:off x="0" y="-47625"/>
              <a:ext cx="1495851" cy="134093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16672" y="4263072"/>
            <a:ext cx="5443061"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Component-Specific Data</a:t>
            </a:r>
          </a:p>
        </p:txBody>
      </p:sp>
      <p:sp>
        <p:nvSpPr>
          <p:cNvPr name="TextBox 20" id="20"/>
          <p:cNvSpPr txBox="true"/>
          <p:nvPr/>
        </p:nvSpPr>
        <p:spPr>
          <a:xfrm rot="0">
            <a:off x="446378" y="5338763"/>
            <a:ext cx="4783650"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State represents data that is specific to a particular component and can change over time.</a:t>
            </a:r>
          </a:p>
        </p:txBody>
      </p:sp>
      <p:grpSp>
        <p:nvGrpSpPr>
          <p:cNvPr name="Group 21" id="21"/>
          <p:cNvGrpSpPr/>
          <p:nvPr/>
        </p:nvGrpSpPr>
        <p:grpSpPr>
          <a:xfrm rot="0">
            <a:off x="6118964" y="3946908"/>
            <a:ext cx="5679561" cy="4910524"/>
            <a:chOff x="0" y="0"/>
            <a:chExt cx="1495851" cy="1293307"/>
          </a:xfrm>
        </p:grpSpPr>
        <p:sp>
          <p:nvSpPr>
            <p:cNvPr name="Freeform 22" id="22"/>
            <p:cNvSpPr/>
            <p:nvPr/>
          </p:nvSpPr>
          <p:spPr>
            <a:xfrm flipH="false" flipV="false" rot="0">
              <a:off x="0" y="0"/>
              <a:ext cx="1495851" cy="1293307"/>
            </a:xfrm>
            <a:custGeom>
              <a:avLst/>
              <a:gdLst/>
              <a:ahLst/>
              <a:cxnLst/>
              <a:rect r="r" b="b" t="t" l="l"/>
              <a:pathLst>
                <a:path h="1293307" w="1495851">
                  <a:moveTo>
                    <a:pt x="69519" y="0"/>
                  </a:moveTo>
                  <a:lnTo>
                    <a:pt x="1426332" y="0"/>
                  </a:lnTo>
                  <a:cubicBezTo>
                    <a:pt x="1444770" y="0"/>
                    <a:pt x="1462452" y="7324"/>
                    <a:pt x="1475490" y="20362"/>
                  </a:cubicBezTo>
                  <a:cubicBezTo>
                    <a:pt x="1488527" y="33399"/>
                    <a:pt x="1495851" y="51081"/>
                    <a:pt x="1495851" y="69519"/>
                  </a:cubicBezTo>
                  <a:lnTo>
                    <a:pt x="1495851" y="1223788"/>
                  </a:lnTo>
                  <a:cubicBezTo>
                    <a:pt x="1495851" y="1242225"/>
                    <a:pt x="1488527" y="1259908"/>
                    <a:pt x="1475490" y="1272945"/>
                  </a:cubicBezTo>
                  <a:cubicBezTo>
                    <a:pt x="1462452" y="1285982"/>
                    <a:pt x="1444770" y="1293307"/>
                    <a:pt x="1426332" y="1293307"/>
                  </a:cubicBezTo>
                  <a:lnTo>
                    <a:pt x="69519" y="1293307"/>
                  </a:lnTo>
                  <a:cubicBezTo>
                    <a:pt x="51081" y="1293307"/>
                    <a:pt x="33399" y="1285982"/>
                    <a:pt x="20362" y="1272945"/>
                  </a:cubicBezTo>
                  <a:cubicBezTo>
                    <a:pt x="7324" y="1259908"/>
                    <a:pt x="0" y="1242225"/>
                    <a:pt x="0" y="1223788"/>
                  </a:cubicBezTo>
                  <a:lnTo>
                    <a:pt x="0" y="69519"/>
                  </a:lnTo>
                  <a:cubicBezTo>
                    <a:pt x="0" y="51081"/>
                    <a:pt x="7324" y="33399"/>
                    <a:pt x="20362" y="20362"/>
                  </a:cubicBezTo>
                  <a:cubicBezTo>
                    <a:pt x="33399" y="7324"/>
                    <a:pt x="51081" y="0"/>
                    <a:pt x="69519" y="0"/>
                  </a:cubicBezTo>
                  <a:close/>
                </a:path>
              </a:pathLst>
            </a:custGeom>
            <a:solidFill>
              <a:srgbClr val="E9C7C6"/>
            </a:solidFill>
          </p:spPr>
        </p:sp>
        <p:sp>
          <p:nvSpPr>
            <p:cNvPr name="TextBox 23" id="23"/>
            <p:cNvSpPr txBox="true"/>
            <p:nvPr/>
          </p:nvSpPr>
          <p:spPr>
            <a:xfrm>
              <a:off x="0" y="-47625"/>
              <a:ext cx="1495851" cy="1340932"/>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2250176" y="3946908"/>
            <a:ext cx="5679561" cy="4910524"/>
            <a:chOff x="0" y="0"/>
            <a:chExt cx="1495851" cy="1293307"/>
          </a:xfrm>
        </p:grpSpPr>
        <p:sp>
          <p:nvSpPr>
            <p:cNvPr name="Freeform 25" id="25"/>
            <p:cNvSpPr/>
            <p:nvPr/>
          </p:nvSpPr>
          <p:spPr>
            <a:xfrm flipH="false" flipV="false" rot="0">
              <a:off x="0" y="0"/>
              <a:ext cx="1495851" cy="1293307"/>
            </a:xfrm>
            <a:custGeom>
              <a:avLst/>
              <a:gdLst/>
              <a:ahLst/>
              <a:cxnLst/>
              <a:rect r="r" b="b" t="t" l="l"/>
              <a:pathLst>
                <a:path h="1293307" w="1495851">
                  <a:moveTo>
                    <a:pt x="69519" y="0"/>
                  </a:moveTo>
                  <a:lnTo>
                    <a:pt x="1426332" y="0"/>
                  </a:lnTo>
                  <a:cubicBezTo>
                    <a:pt x="1444770" y="0"/>
                    <a:pt x="1462452" y="7324"/>
                    <a:pt x="1475490" y="20362"/>
                  </a:cubicBezTo>
                  <a:cubicBezTo>
                    <a:pt x="1488527" y="33399"/>
                    <a:pt x="1495851" y="51081"/>
                    <a:pt x="1495851" y="69519"/>
                  </a:cubicBezTo>
                  <a:lnTo>
                    <a:pt x="1495851" y="1223788"/>
                  </a:lnTo>
                  <a:cubicBezTo>
                    <a:pt x="1495851" y="1242225"/>
                    <a:pt x="1488527" y="1259908"/>
                    <a:pt x="1475490" y="1272945"/>
                  </a:cubicBezTo>
                  <a:cubicBezTo>
                    <a:pt x="1462452" y="1285982"/>
                    <a:pt x="1444770" y="1293307"/>
                    <a:pt x="1426332" y="1293307"/>
                  </a:cubicBezTo>
                  <a:lnTo>
                    <a:pt x="69519" y="1293307"/>
                  </a:lnTo>
                  <a:cubicBezTo>
                    <a:pt x="51081" y="1293307"/>
                    <a:pt x="33399" y="1285982"/>
                    <a:pt x="20362" y="1272945"/>
                  </a:cubicBezTo>
                  <a:cubicBezTo>
                    <a:pt x="7324" y="1259908"/>
                    <a:pt x="0" y="1242225"/>
                    <a:pt x="0" y="1223788"/>
                  </a:cubicBezTo>
                  <a:lnTo>
                    <a:pt x="0" y="69519"/>
                  </a:lnTo>
                  <a:cubicBezTo>
                    <a:pt x="0" y="51081"/>
                    <a:pt x="7324" y="33399"/>
                    <a:pt x="20362" y="20362"/>
                  </a:cubicBezTo>
                  <a:cubicBezTo>
                    <a:pt x="33399" y="7324"/>
                    <a:pt x="51081" y="0"/>
                    <a:pt x="69519" y="0"/>
                  </a:cubicBezTo>
                  <a:close/>
                </a:path>
              </a:pathLst>
            </a:custGeom>
            <a:solidFill>
              <a:srgbClr val="E9C7C6"/>
            </a:solidFill>
          </p:spPr>
        </p:sp>
        <p:sp>
          <p:nvSpPr>
            <p:cNvPr name="TextBox 26" id="26"/>
            <p:cNvSpPr txBox="true"/>
            <p:nvPr/>
          </p:nvSpPr>
          <p:spPr>
            <a:xfrm>
              <a:off x="0" y="-47625"/>
              <a:ext cx="1495851" cy="1340932"/>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6052608" y="4263072"/>
            <a:ext cx="5443061" cy="11804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Updating State</a:t>
            </a:r>
          </a:p>
          <a:p>
            <a:pPr algn="ctr">
              <a:lnSpc>
                <a:spcPts val="4759"/>
              </a:lnSpc>
            </a:pPr>
          </a:p>
        </p:txBody>
      </p:sp>
      <p:sp>
        <p:nvSpPr>
          <p:cNvPr name="TextBox 28" id="28"/>
          <p:cNvSpPr txBox="true"/>
          <p:nvPr/>
        </p:nvSpPr>
        <p:spPr>
          <a:xfrm rot="0">
            <a:off x="6270391" y="5376863"/>
            <a:ext cx="5376705"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You can update a component's state using the "setState" method, which triggers a re-render of the component</a:t>
            </a:r>
          </a:p>
        </p:txBody>
      </p:sp>
      <p:sp>
        <p:nvSpPr>
          <p:cNvPr name="TextBox 29" id="2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30" id="30"/>
          <p:cNvSpPr txBox="true"/>
          <p:nvPr/>
        </p:nvSpPr>
        <p:spPr>
          <a:xfrm rot="0">
            <a:off x="13765923" y="4263072"/>
            <a:ext cx="2433757" cy="11804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Dynamic UI</a:t>
            </a:r>
          </a:p>
          <a:p>
            <a:pPr algn="ctr">
              <a:lnSpc>
                <a:spcPts val="4759"/>
              </a:lnSpc>
            </a:pPr>
          </a:p>
        </p:txBody>
      </p:sp>
      <p:sp>
        <p:nvSpPr>
          <p:cNvPr name="TextBox 31" id="31"/>
          <p:cNvSpPr txBox="true"/>
          <p:nvPr/>
        </p:nvSpPr>
        <p:spPr>
          <a:xfrm rot="0">
            <a:off x="12250176" y="5276667"/>
            <a:ext cx="5679561"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State enables you to create dynamic user interfaces that respond to user interactions or other events.</a:t>
            </a:r>
          </a:p>
          <a:p>
            <a:pPr algn="ct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9</a:t>
              </a:r>
            </a:p>
          </p:txBody>
        </p:sp>
      </p:grpSp>
      <p:sp>
        <p:nvSpPr>
          <p:cNvPr name="Freeform 7" id="7"/>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129472" y="424330"/>
            <a:ext cx="8954571"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Props VS States</a:t>
            </a:r>
          </a:p>
        </p:txBody>
      </p:sp>
      <p:graphicFrame>
        <p:nvGraphicFramePr>
          <p:cNvPr name="Object 10" id="10"/>
          <p:cNvGraphicFramePr/>
          <p:nvPr/>
        </p:nvGraphicFramePr>
        <p:xfrm>
          <a:off x="4129472" y="2575057"/>
          <a:ext cx="2514600" cy="1676400"/>
        </p:xfrm>
        <a:graphic>
          <a:graphicData uri="http://schemas.openxmlformats.org/presentationml/2006/ole">
            <p:oleObj imgW="3009900" imgH="21717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640461"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TextBox 8" id="8"/>
          <p:cNvSpPr txBox="true"/>
          <p:nvPr/>
        </p:nvSpPr>
        <p:spPr>
          <a:xfrm rot="0">
            <a:off x="-1278160" y="-191123"/>
            <a:ext cx="19092004" cy="1219823"/>
          </a:xfrm>
          <a:prstGeom prst="rect">
            <a:avLst/>
          </a:prstGeom>
        </p:spPr>
        <p:txBody>
          <a:bodyPr anchor="t" rtlCol="false" tIns="0" lIns="0" bIns="0" rIns="0">
            <a:spAutoFit/>
          </a:bodyPr>
          <a:lstStyle/>
          <a:p>
            <a:pPr algn="ctr">
              <a:lnSpc>
                <a:spcPts val="9940"/>
              </a:lnSpc>
            </a:pPr>
            <a:r>
              <a:rPr lang="en-US" sz="7100" b="true">
                <a:solidFill>
                  <a:srgbClr val="000000"/>
                </a:solidFill>
                <a:latin typeface="Canva Sans Bold"/>
                <a:ea typeface="Canva Sans Bold"/>
                <a:cs typeface="Canva Sans Bold"/>
                <a:sym typeface="Canva Sans Bold"/>
              </a:rPr>
              <a:t> Dynamic Rendering &amp; Conditional UI</a:t>
            </a:r>
          </a:p>
        </p:txBody>
      </p:sp>
      <p:sp>
        <p:nvSpPr>
          <p:cNvPr name="TextBox 9" id="9"/>
          <p:cNvSpPr txBox="true"/>
          <p:nvPr/>
        </p:nvSpPr>
        <p:spPr>
          <a:xfrm rot="0">
            <a:off x="-84927" y="2651345"/>
            <a:ext cx="16230600" cy="3778885"/>
          </a:xfrm>
          <a:prstGeom prst="rect">
            <a:avLst/>
          </a:prstGeom>
        </p:spPr>
        <p:txBody>
          <a:bodyPr anchor="t" rtlCol="false" tIns="0" lIns="0" bIns="0" rIns="0">
            <a:spAutoFit/>
          </a:bodyPr>
          <a:lstStyle/>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Dynamic rendering means React updates the UI automatically when data (state or props) changes.</a:t>
            </a:r>
          </a:p>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Instead of reloading the whole page, React only updates the changed part of the UI.</a:t>
            </a:r>
          </a:p>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Analogy: Like a scoreboard in cricket – only the score changes, not the entire board.</a:t>
            </a:r>
          </a:p>
          <a:p>
            <a:pPr algn="l">
              <a:lnSpc>
                <a:spcPts val="4340"/>
              </a:lnSpc>
            </a:pPr>
          </a:p>
        </p:txBody>
      </p:sp>
      <p:sp>
        <p:nvSpPr>
          <p:cNvPr name="TextBox 10" id="10"/>
          <p:cNvSpPr txBox="true"/>
          <p:nvPr/>
        </p:nvSpPr>
        <p:spPr>
          <a:xfrm rot="0">
            <a:off x="1028700" y="1577975"/>
            <a:ext cx="6854428"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1.Dynamic Rendering</a:t>
            </a:r>
          </a:p>
        </p:txBody>
      </p:sp>
      <p:sp>
        <p:nvSpPr>
          <p:cNvPr name="TextBox 11" id="11"/>
          <p:cNvSpPr txBox="true"/>
          <p:nvPr/>
        </p:nvSpPr>
        <p:spPr>
          <a:xfrm rot="0">
            <a:off x="1028700" y="5492554"/>
            <a:ext cx="53647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 Conditional UI</a:t>
            </a:r>
          </a:p>
        </p:txBody>
      </p:sp>
      <p:sp>
        <p:nvSpPr>
          <p:cNvPr name="TextBox 12" id="12"/>
          <p:cNvSpPr txBox="true"/>
          <p:nvPr/>
        </p:nvSpPr>
        <p:spPr>
          <a:xfrm rot="0">
            <a:off x="484270" y="6570149"/>
            <a:ext cx="13409414" cy="3235960"/>
          </a:xfrm>
          <a:prstGeom prst="rect">
            <a:avLst/>
          </a:prstGeom>
        </p:spPr>
        <p:txBody>
          <a:bodyPr anchor="t" rtlCol="false" tIns="0" lIns="0" bIns="0" rIns="0">
            <a:spAutoFit/>
          </a:bodyPr>
          <a:lstStyle/>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Conditional rendering means showing UI only if a condition is true.</a:t>
            </a:r>
          </a:p>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Similar to if-else in JavaScript but used inside JSX.</a:t>
            </a:r>
          </a:p>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Real life example:</a:t>
            </a:r>
          </a:p>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If you are logged in → show Profile Page.</a:t>
            </a:r>
          </a:p>
          <a:p>
            <a:pPr algn="l" marL="669291" indent="-334646" lvl="1">
              <a:lnSpc>
                <a:spcPts val="4340"/>
              </a:lnSpc>
              <a:buFont typeface="Arial"/>
              <a:buChar char="•"/>
            </a:pPr>
            <a:r>
              <a:rPr lang="en-US" b="true" sz="3100">
                <a:solidFill>
                  <a:srgbClr val="000000"/>
                </a:solidFill>
                <a:latin typeface="Canva Sans Bold"/>
                <a:ea typeface="Canva Sans Bold"/>
                <a:cs typeface="Canva Sans Bold"/>
                <a:sym typeface="Canva Sans Bold"/>
              </a:rPr>
              <a:t>If not logged in → show Login Button.</a:t>
            </a:r>
          </a:p>
          <a:p>
            <a:pPr algn="l">
              <a:lnSpc>
                <a:spcPts val="4340"/>
              </a:lnSpc>
            </a:pPr>
          </a:p>
        </p:txBody>
      </p:sp>
      <p:sp>
        <p:nvSpPr>
          <p:cNvPr name="TextBox 13" id="13"/>
          <p:cNvSpPr txBox="true"/>
          <p:nvPr/>
        </p:nvSpPr>
        <p:spPr>
          <a:xfrm rot="0">
            <a:off x="1037987" y="9446699"/>
            <a:ext cx="8106013" cy="1064260"/>
          </a:xfrm>
          <a:prstGeom prst="rect">
            <a:avLst/>
          </a:prstGeom>
        </p:spPr>
        <p:txBody>
          <a:bodyPr anchor="t" rtlCol="false" tIns="0" lIns="0" bIns="0" rIns="0">
            <a:spAutoFit/>
          </a:bodyPr>
          <a:lstStyle/>
          <a:p>
            <a:pPr algn="l">
              <a:lnSpc>
                <a:spcPts val="4340"/>
              </a:lnSpc>
            </a:pPr>
            <a:r>
              <a:rPr lang="en-US" sz="3100" b="true">
                <a:solidFill>
                  <a:srgbClr val="000000"/>
                </a:solidFill>
                <a:latin typeface="Canva Sans Bold"/>
                <a:ea typeface="Canva Sans Bold"/>
                <a:cs typeface="Canva Sans Bold"/>
                <a:sym typeface="Canva Sans Bold"/>
              </a:rPr>
              <a:t>{isLoggedIn ? &lt;Profile /&gt; : &lt;LoginButton /&gt;}</a:t>
            </a:r>
          </a:p>
          <a:p>
            <a:pPr algn="l">
              <a:lnSpc>
                <a:spcPts val="4340"/>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48247" y="107043"/>
            <a:ext cx="17331810" cy="1259829"/>
          </a:xfrm>
          <a:prstGeom prst="rect">
            <a:avLst/>
          </a:prstGeom>
        </p:spPr>
        <p:txBody>
          <a:bodyPr anchor="t" rtlCol="false" tIns="0" lIns="0" bIns="0" rIns="0">
            <a:spAutoFit/>
          </a:bodyPr>
          <a:lstStyle/>
          <a:p>
            <a:pPr algn="ctr">
              <a:lnSpc>
                <a:spcPts val="10360"/>
              </a:lnSpc>
            </a:pPr>
            <a:r>
              <a:rPr lang="en-US" sz="7400" b="true">
                <a:solidFill>
                  <a:srgbClr val="000000"/>
                </a:solidFill>
                <a:latin typeface="Canva Sans Bold"/>
                <a:ea typeface="Canva Sans Bold"/>
                <a:cs typeface="Canva Sans Bold"/>
                <a:sym typeface="Canva Sans Bold"/>
              </a:rPr>
              <a:t>Why Dynamic &amp; Conditional UI Matter</a:t>
            </a:r>
          </a:p>
        </p:txBody>
      </p:sp>
      <p:sp>
        <p:nvSpPr>
          <p:cNvPr name="TextBox 3" id="3"/>
          <p:cNvSpPr txBox="true"/>
          <p:nvPr/>
        </p:nvSpPr>
        <p:spPr>
          <a:xfrm rot="0">
            <a:off x="1322903" y="2419667"/>
            <a:ext cx="15936397" cy="5380990"/>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Makes applications interactive and user-friendly.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Saves performance by rendering only required parts.</a:t>
            </a:r>
          </a:p>
          <a:p>
            <a:pPr algn="l">
              <a:lnSpc>
                <a:spcPts val="4759"/>
              </a:lnSpc>
            </a:pP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Common in real apps: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E-commerce: “Out of Stock” message appears dynamically.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Social Media: Like/Unlike button changes instantly.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Banking App: Show “Insufficient Balance” only when condition matches.</a:t>
            </a:r>
          </a:p>
          <a:p>
            <a:pPr algn="l">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Freeform 7" id="7"/>
          <p:cNvSpPr/>
          <p:nvPr/>
        </p:nvSpPr>
        <p:spPr>
          <a:xfrm flipH="false" flipV="false" rot="0">
            <a:off x="-3515984" y="-6290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923158" y="-32385"/>
            <a:ext cx="1138999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What is React hook?</a:t>
            </a:r>
          </a:p>
        </p:txBody>
      </p:sp>
      <p:sp>
        <p:nvSpPr>
          <p:cNvPr name="TextBox 10" id="10"/>
          <p:cNvSpPr txBox="true"/>
          <p:nvPr/>
        </p:nvSpPr>
        <p:spPr>
          <a:xfrm rot="0">
            <a:off x="352401" y="1983311"/>
            <a:ext cx="17935599" cy="1123956"/>
          </a:xfrm>
          <a:prstGeom prst="rect">
            <a:avLst/>
          </a:prstGeom>
        </p:spPr>
        <p:txBody>
          <a:bodyPr anchor="t" rtlCol="false" tIns="0" lIns="0" bIns="0" rIns="0">
            <a:spAutoFit/>
          </a:bodyPr>
          <a:lstStyle/>
          <a:p>
            <a:pPr algn="l">
              <a:lnSpc>
                <a:spcPts val="4542"/>
              </a:lnSpc>
            </a:pPr>
            <a:r>
              <a:rPr lang="en-US" sz="3244" b="true">
                <a:solidFill>
                  <a:srgbClr val="000000"/>
                </a:solidFill>
                <a:latin typeface="Canva Sans Bold"/>
                <a:ea typeface="Canva Sans Bold"/>
                <a:cs typeface="Canva Sans Bold"/>
                <a:sym typeface="Canva Sans Bold"/>
              </a:rPr>
              <a:t>A React Hook is like a special tool that gives extra powers to your normal React functions. </a:t>
            </a:r>
            <a:r>
              <a:rPr lang="en-US" sz="3244" b="true">
                <a:solidFill>
                  <a:srgbClr val="000000"/>
                </a:solidFill>
                <a:latin typeface="Canva Sans Bold"/>
                <a:ea typeface="Canva Sans Bold"/>
                <a:cs typeface="Canva Sans Bold"/>
                <a:sym typeface="Canva Sans Bold"/>
              </a:rPr>
              <a:t>They let you do things that were earlier possible only in class components</a:t>
            </a:r>
          </a:p>
        </p:txBody>
      </p:sp>
      <p:sp>
        <p:nvSpPr>
          <p:cNvPr name="TextBox 11" id="11"/>
          <p:cNvSpPr txBox="true"/>
          <p:nvPr/>
        </p:nvSpPr>
        <p:spPr>
          <a:xfrm rot="0">
            <a:off x="352401" y="3319780"/>
            <a:ext cx="16230600" cy="35807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Think of your React function component as a plain phone.</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By default, it can make calls (basic UI rendering).</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But if you want to save contacts (state), set alarms (side effects), or use GPS (context) — you need to install apps.</a:t>
            </a:r>
          </a:p>
          <a:p>
            <a:pPr algn="l">
              <a:lnSpc>
                <a:spcPts val="4759"/>
              </a:lnSpc>
            </a:pPr>
            <a:r>
              <a:rPr lang="en-US" sz="3399" b="true">
                <a:solidFill>
                  <a:srgbClr val="000000"/>
                </a:solidFill>
                <a:latin typeface="Canva Sans Bold"/>
                <a:ea typeface="Canva Sans Bold"/>
                <a:cs typeface="Canva Sans Bold"/>
                <a:sym typeface="Canva Sans Bold"/>
              </a:rPr>
              <a:t>Those "apps" you install = Hooks.</a:t>
            </a:r>
          </a:p>
          <a:p>
            <a:pPr algn="l">
              <a:lnSpc>
                <a:spcPts val="4759"/>
              </a:lnSpc>
            </a:pPr>
          </a:p>
        </p:txBody>
      </p:sp>
      <p:sp>
        <p:nvSpPr>
          <p:cNvPr name="TextBox 12" id="12"/>
          <p:cNvSpPr txBox="true"/>
          <p:nvPr/>
        </p:nvSpPr>
        <p:spPr>
          <a:xfrm rot="0">
            <a:off x="0" y="6631400"/>
            <a:ext cx="835138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useState Hook?</a:t>
            </a:r>
          </a:p>
        </p:txBody>
      </p:sp>
      <p:sp>
        <p:nvSpPr>
          <p:cNvPr name="TextBox 13" id="13"/>
          <p:cNvSpPr txBox="true"/>
          <p:nvPr/>
        </p:nvSpPr>
        <p:spPr>
          <a:xfrm rot="0">
            <a:off x="474156" y="7754633"/>
            <a:ext cx="16230600" cy="11804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useState is a React hook that lets you add state (data that changes over time) to function components.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284338" y="1694339"/>
            <a:ext cx="8360049" cy="1000561"/>
            <a:chOff x="0" y="0"/>
            <a:chExt cx="1041578" cy="124660"/>
          </a:xfrm>
        </p:grpSpPr>
        <p:sp>
          <p:nvSpPr>
            <p:cNvPr name="Freeform 3" id="3"/>
            <p:cNvSpPr/>
            <p:nvPr/>
          </p:nvSpPr>
          <p:spPr>
            <a:xfrm flipH="false" flipV="false" rot="0">
              <a:off x="0" y="0"/>
              <a:ext cx="1041578" cy="124660"/>
            </a:xfrm>
            <a:custGeom>
              <a:avLst/>
              <a:gdLst/>
              <a:ahLst/>
              <a:cxnLst/>
              <a:rect r="r" b="b" t="t" l="l"/>
              <a:pathLst>
                <a:path h="124660" w="1041578">
                  <a:moveTo>
                    <a:pt x="62330" y="0"/>
                  </a:moveTo>
                  <a:lnTo>
                    <a:pt x="979248" y="0"/>
                  </a:lnTo>
                  <a:cubicBezTo>
                    <a:pt x="995779" y="0"/>
                    <a:pt x="1011633" y="6567"/>
                    <a:pt x="1023322" y="18256"/>
                  </a:cubicBezTo>
                  <a:cubicBezTo>
                    <a:pt x="1035011" y="29945"/>
                    <a:pt x="1041578" y="45799"/>
                    <a:pt x="1041578" y="62330"/>
                  </a:cubicBezTo>
                  <a:lnTo>
                    <a:pt x="1041578" y="62330"/>
                  </a:lnTo>
                  <a:cubicBezTo>
                    <a:pt x="1041578" y="96754"/>
                    <a:pt x="1013672" y="124660"/>
                    <a:pt x="979248" y="124660"/>
                  </a:cubicBezTo>
                  <a:lnTo>
                    <a:pt x="62330" y="124660"/>
                  </a:lnTo>
                  <a:cubicBezTo>
                    <a:pt x="45799" y="124660"/>
                    <a:pt x="29945" y="118093"/>
                    <a:pt x="18256" y="106404"/>
                  </a:cubicBezTo>
                  <a:cubicBezTo>
                    <a:pt x="6567" y="94715"/>
                    <a:pt x="0" y="78861"/>
                    <a:pt x="0" y="62330"/>
                  </a:cubicBezTo>
                  <a:lnTo>
                    <a:pt x="0" y="62330"/>
                  </a:lnTo>
                  <a:cubicBezTo>
                    <a:pt x="0" y="45799"/>
                    <a:pt x="6567" y="29945"/>
                    <a:pt x="18256" y="18256"/>
                  </a:cubicBezTo>
                  <a:cubicBezTo>
                    <a:pt x="29945" y="6567"/>
                    <a:pt x="45799" y="0"/>
                    <a:pt x="62330" y="0"/>
                  </a:cubicBezTo>
                  <a:close/>
                </a:path>
              </a:pathLst>
            </a:custGeom>
            <a:solidFill>
              <a:srgbClr val="50422D"/>
            </a:solidFill>
          </p:spPr>
        </p:sp>
        <p:sp>
          <p:nvSpPr>
            <p:cNvPr name="TextBox 4" id="4"/>
            <p:cNvSpPr txBox="true"/>
            <p:nvPr/>
          </p:nvSpPr>
          <p:spPr>
            <a:xfrm>
              <a:off x="0" y="-114300"/>
              <a:ext cx="1041578" cy="238960"/>
            </a:xfrm>
            <a:prstGeom prst="rect">
              <a:avLst/>
            </a:prstGeom>
          </p:spPr>
          <p:txBody>
            <a:bodyPr anchor="ctr" rtlCol="false" tIns="50800" lIns="50800" bIns="50800" rIns="50800"/>
            <a:lstStyle/>
            <a:p>
              <a:pPr algn="ctr">
                <a:lnSpc>
                  <a:spcPts val="4199"/>
                </a:lnSpc>
              </a:pPr>
              <a:r>
                <a:rPr lang="en-US" b="true" sz="2999">
                  <a:solidFill>
                    <a:srgbClr val="000000"/>
                  </a:solidFill>
                  <a:latin typeface="Futura Bold"/>
                  <a:ea typeface="Futura Bold"/>
                  <a:cs typeface="Futura Bold"/>
                  <a:sym typeface="Futura Bold"/>
                </a:rPr>
                <a:t> has a piece of data.</a:t>
              </a:r>
            </a:p>
          </p:txBody>
        </p:sp>
      </p:grpSp>
      <p:grpSp>
        <p:nvGrpSpPr>
          <p:cNvPr name="Group 5" id="5"/>
          <p:cNvGrpSpPr/>
          <p:nvPr/>
        </p:nvGrpSpPr>
        <p:grpSpPr>
          <a:xfrm rot="0">
            <a:off x="794301" y="1194059"/>
            <a:ext cx="3934066" cy="1000561"/>
            <a:chOff x="0" y="0"/>
            <a:chExt cx="490145" cy="124660"/>
          </a:xfrm>
        </p:grpSpPr>
        <p:sp>
          <p:nvSpPr>
            <p:cNvPr name="Freeform 6" id="6"/>
            <p:cNvSpPr/>
            <p:nvPr/>
          </p:nvSpPr>
          <p:spPr>
            <a:xfrm flipH="false" flipV="false" rot="0">
              <a:off x="0" y="0"/>
              <a:ext cx="490145" cy="124660"/>
            </a:xfrm>
            <a:custGeom>
              <a:avLst/>
              <a:gdLst/>
              <a:ahLst/>
              <a:cxnLst/>
              <a:rect r="r" b="b" t="t" l="l"/>
              <a:pathLst>
                <a:path h="124660" w="490145">
                  <a:moveTo>
                    <a:pt x="62330" y="0"/>
                  </a:moveTo>
                  <a:lnTo>
                    <a:pt x="427815" y="0"/>
                  </a:lnTo>
                  <a:cubicBezTo>
                    <a:pt x="462239" y="0"/>
                    <a:pt x="490145" y="27906"/>
                    <a:pt x="490145" y="62330"/>
                  </a:cubicBezTo>
                  <a:lnTo>
                    <a:pt x="490145" y="62330"/>
                  </a:lnTo>
                  <a:cubicBezTo>
                    <a:pt x="490145" y="78861"/>
                    <a:pt x="483578" y="94715"/>
                    <a:pt x="471889" y="106404"/>
                  </a:cubicBezTo>
                  <a:cubicBezTo>
                    <a:pt x="460200" y="118093"/>
                    <a:pt x="444346" y="124660"/>
                    <a:pt x="427815" y="124660"/>
                  </a:cubicBezTo>
                  <a:lnTo>
                    <a:pt x="62330" y="124660"/>
                  </a:lnTo>
                  <a:cubicBezTo>
                    <a:pt x="45799" y="124660"/>
                    <a:pt x="29945" y="118093"/>
                    <a:pt x="18256" y="106404"/>
                  </a:cubicBezTo>
                  <a:cubicBezTo>
                    <a:pt x="6567" y="94715"/>
                    <a:pt x="0" y="78861"/>
                    <a:pt x="0" y="62330"/>
                  </a:cubicBezTo>
                  <a:lnTo>
                    <a:pt x="0" y="62330"/>
                  </a:lnTo>
                  <a:cubicBezTo>
                    <a:pt x="0" y="45799"/>
                    <a:pt x="6567" y="29945"/>
                    <a:pt x="18256" y="18256"/>
                  </a:cubicBezTo>
                  <a:cubicBezTo>
                    <a:pt x="29945" y="6567"/>
                    <a:pt x="45799" y="0"/>
                    <a:pt x="62330" y="0"/>
                  </a:cubicBezTo>
                  <a:close/>
                </a:path>
              </a:pathLst>
            </a:custGeom>
            <a:solidFill>
              <a:srgbClr val="A78B73"/>
            </a:solidFill>
          </p:spPr>
        </p:sp>
        <p:sp>
          <p:nvSpPr>
            <p:cNvPr name="TextBox 7" id="7"/>
            <p:cNvSpPr txBox="true"/>
            <p:nvPr/>
          </p:nvSpPr>
          <p:spPr>
            <a:xfrm>
              <a:off x="0" y="-114300"/>
              <a:ext cx="490145" cy="238960"/>
            </a:xfrm>
            <a:prstGeom prst="rect">
              <a:avLst/>
            </a:prstGeom>
          </p:spPr>
          <p:txBody>
            <a:bodyPr anchor="ctr" rtlCol="false" tIns="50800" lIns="50800" bIns="50800" rIns="50800"/>
            <a:lstStyle/>
            <a:p>
              <a:pPr algn="ctr">
                <a:lnSpc>
                  <a:spcPts val="4199"/>
                </a:lnSpc>
              </a:pPr>
              <a:r>
                <a:rPr lang="en-US" b="true" sz="2999">
                  <a:solidFill>
                    <a:srgbClr val="000000"/>
                  </a:solidFill>
                  <a:latin typeface="Futura Bold"/>
                  <a:ea typeface="Futura Bold"/>
                  <a:cs typeface="Futura Bold"/>
                  <a:sym typeface="Futura Bold"/>
                </a:rPr>
                <a:t>COMPONENT A :</a:t>
              </a:r>
            </a:p>
          </p:txBody>
        </p:sp>
      </p:grpSp>
      <p:grpSp>
        <p:nvGrpSpPr>
          <p:cNvPr name="Group 8" id="8"/>
          <p:cNvGrpSpPr/>
          <p:nvPr/>
        </p:nvGrpSpPr>
        <p:grpSpPr>
          <a:xfrm rot="0">
            <a:off x="3284338" y="3498530"/>
            <a:ext cx="8360049" cy="1000561"/>
            <a:chOff x="0" y="0"/>
            <a:chExt cx="1041578" cy="124660"/>
          </a:xfrm>
        </p:grpSpPr>
        <p:sp>
          <p:nvSpPr>
            <p:cNvPr name="Freeform 9" id="9"/>
            <p:cNvSpPr/>
            <p:nvPr/>
          </p:nvSpPr>
          <p:spPr>
            <a:xfrm flipH="false" flipV="false" rot="0">
              <a:off x="0" y="0"/>
              <a:ext cx="1041578" cy="124660"/>
            </a:xfrm>
            <a:custGeom>
              <a:avLst/>
              <a:gdLst/>
              <a:ahLst/>
              <a:cxnLst/>
              <a:rect r="r" b="b" t="t" l="l"/>
              <a:pathLst>
                <a:path h="124660" w="1041578">
                  <a:moveTo>
                    <a:pt x="62330" y="0"/>
                  </a:moveTo>
                  <a:lnTo>
                    <a:pt x="979248" y="0"/>
                  </a:lnTo>
                  <a:cubicBezTo>
                    <a:pt x="995779" y="0"/>
                    <a:pt x="1011633" y="6567"/>
                    <a:pt x="1023322" y="18256"/>
                  </a:cubicBezTo>
                  <a:cubicBezTo>
                    <a:pt x="1035011" y="29945"/>
                    <a:pt x="1041578" y="45799"/>
                    <a:pt x="1041578" y="62330"/>
                  </a:cubicBezTo>
                  <a:lnTo>
                    <a:pt x="1041578" y="62330"/>
                  </a:lnTo>
                  <a:cubicBezTo>
                    <a:pt x="1041578" y="96754"/>
                    <a:pt x="1013672" y="124660"/>
                    <a:pt x="979248" y="124660"/>
                  </a:cubicBezTo>
                  <a:lnTo>
                    <a:pt x="62330" y="124660"/>
                  </a:lnTo>
                  <a:cubicBezTo>
                    <a:pt x="45799" y="124660"/>
                    <a:pt x="29945" y="118093"/>
                    <a:pt x="18256" y="106404"/>
                  </a:cubicBezTo>
                  <a:cubicBezTo>
                    <a:pt x="6567" y="94715"/>
                    <a:pt x="0" y="78861"/>
                    <a:pt x="0" y="62330"/>
                  </a:cubicBezTo>
                  <a:lnTo>
                    <a:pt x="0" y="62330"/>
                  </a:lnTo>
                  <a:cubicBezTo>
                    <a:pt x="0" y="45799"/>
                    <a:pt x="6567" y="29945"/>
                    <a:pt x="18256" y="18256"/>
                  </a:cubicBezTo>
                  <a:cubicBezTo>
                    <a:pt x="29945" y="6567"/>
                    <a:pt x="45799" y="0"/>
                    <a:pt x="62330" y="0"/>
                  </a:cubicBezTo>
                  <a:close/>
                </a:path>
              </a:pathLst>
            </a:custGeom>
            <a:solidFill>
              <a:srgbClr val="50422D"/>
            </a:solidFill>
          </p:spPr>
        </p:sp>
        <p:sp>
          <p:nvSpPr>
            <p:cNvPr name="TextBox 10" id="10"/>
            <p:cNvSpPr txBox="true"/>
            <p:nvPr/>
          </p:nvSpPr>
          <p:spPr>
            <a:xfrm>
              <a:off x="0" y="-114300"/>
              <a:ext cx="1041578" cy="238960"/>
            </a:xfrm>
            <a:prstGeom prst="rect">
              <a:avLst/>
            </a:prstGeom>
          </p:spPr>
          <p:txBody>
            <a:bodyPr anchor="ctr" rtlCol="false" tIns="50800" lIns="50800" bIns="50800" rIns="50800"/>
            <a:lstStyle/>
            <a:p>
              <a:pPr algn="ctr">
                <a:lnSpc>
                  <a:spcPts val="4199"/>
                </a:lnSpc>
              </a:pPr>
              <a:r>
                <a:rPr lang="en-US" b="true" sz="2999">
                  <a:solidFill>
                    <a:srgbClr val="000000"/>
                  </a:solidFill>
                  <a:latin typeface="Futura Bold"/>
                  <a:ea typeface="Futura Bold"/>
                  <a:cs typeface="Futura Bold"/>
                  <a:sym typeface="Futura Bold"/>
                </a:rPr>
                <a:t> needs that same piece of data.</a:t>
              </a:r>
            </a:p>
          </p:txBody>
        </p:sp>
      </p:grpSp>
      <p:grpSp>
        <p:nvGrpSpPr>
          <p:cNvPr name="Group 11" id="11"/>
          <p:cNvGrpSpPr/>
          <p:nvPr/>
        </p:nvGrpSpPr>
        <p:grpSpPr>
          <a:xfrm rot="0">
            <a:off x="794301" y="2998249"/>
            <a:ext cx="3934066" cy="1000561"/>
            <a:chOff x="0" y="0"/>
            <a:chExt cx="490145" cy="124660"/>
          </a:xfrm>
        </p:grpSpPr>
        <p:sp>
          <p:nvSpPr>
            <p:cNvPr name="Freeform 12" id="12"/>
            <p:cNvSpPr/>
            <p:nvPr/>
          </p:nvSpPr>
          <p:spPr>
            <a:xfrm flipH="false" flipV="false" rot="0">
              <a:off x="0" y="0"/>
              <a:ext cx="490145" cy="124660"/>
            </a:xfrm>
            <a:custGeom>
              <a:avLst/>
              <a:gdLst/>
              <a:ahLst/>
              <a:cxnLst/>
              <a:rect r="r" b="b" t="t" l="l"/>
              <a:pathLst>
                <a:path h="124660" w="490145">
                  <a:moveTo>
                    <a:pt x="62330" y="0"/>
                  </a:moveTo>
                  <a:lnTo>
                    <a:pt x="427815" y="0"/>
                  </a:lnTo>
                  <a:cubicBezTo>
                    <a:pt x="462239" y="0"/>
                    <a:pt x="490145" y="27906"/>
                    <a:pt x="490145" y="62330"/>
                  </a:cubicBezTo>
                  <a:lnTo>
                    <a:pt x="490145" y="62330"/>
                  </a:lnTo>
                  <a:cubicBezTo>
                    <a:pt x="490145" y="78861"/>
                    <a:pt x="483578" y="94715"/>
                    <a:pt x="471889" y="106404"/>
                  </a:cubicBezTo>
                  <a:cubicBezTo>
                    <a:pt x="460200" y="118093"/>
                    <a:pt x="444346" y="124660"/>
                    <a:pt x="427815" y="124660"/>
                  </a:cubicBezTo>
                  <a:lnTo>
                    <a:pt x="62330" y="124660"/>
                  </a:lnTo>
                  <a:cubicBezTo>
                    <a:pt x="45799" y="124660"/>
                    <a:pt x="29945" y="118093"/>
                    <a:pt x="18256" y="106404"/>
                  </a:cubicBezTo>
                  <a:cubicBezTo>
                    <a:pt x="6567" y="94715"/>
                    <a:pt x="0" y="78861"/>
                    <a:pt x="0" y="62330"/>
                  </a:cubicBezTo>
                  <a:lnTo>
                    <a:pt x="0" y="62330"/>
                  </a:lnTo>
                  <a:cubicBezTo>
                    <a:pt x="0" y="45799"/>
                    <a:pt x="6567" y="29945"/>
                    <a:pt x="18256" y="18256"/>
                  </a:cubicBezTo>
                  <a:cubicBezTo>
                    <a:pt x="29945" y="6567"/>
                    <a:pt x="45799" y="0"/>
                    <a:pt x="62330" y="0"/>
                  </a:cubicBezTo>
                  <a:close/>
                </a:path>
              </a:pathLst>
            </a:custGeom>
            <a:solidFill>
              <a:srgbClr val="A78B73"/>
            </a:solidFill>
          </p:spPr>
        </p:sp>
        <p:sp>
          <p:nvSpPr>
            <p:cNvPr name="TextBox 13" id="13"/>
            <p:cNvSpPr txBox="true"/>
            <p:nvPr/>
          </p:nvSpPr>
          <p:spPr>
            <a:xfrm>
              <a:off x="0" y="-114300"/>
              <a:ext cx="490145" cy="238960"/>
            </a:xfrm>
            <a:prstGeom prst="rect">
              <a:avLst/>
            </a:prstGeom>
          </p:spPr>
          <p:txBody>
            <a:bodyPr anchor="ctr" rtlCol="false" tIns="50800" lIns="50800" bIns="50800" rIns="50800"/>
            <a:lstStyle/>
            <a:p>
              <a:pPr algn="ctr">
                <a:lnSpc>
                  <a:spcPts val="4199"/>
                </a:lnSpc>
              </a:pPr>
              <a:r>
                <a:rPr lang="en-US" b="true" sz="2999">
                  <a:solidFill>
                    <a:srgbClr val="000000"/>
                  </a:solidFill>
                  <a:latin typeface="Futura Bold"/>
                  <a:ea typeface="Futura Bold"/>
                  <a:cs typeface="Futura Bold"/>
                  <a:sym typeface="Futura Bold"/>
                </a:rPr>
                <a:t>COMPONENT B :</a:t>
              </a:r>
            </a:p>
          </p:txBody>
        </p:sp>
      </p:grpSp>
      <p:sp>
        <p:nvSpPr>
          <p:cNvPr name="Freeform 14" id="14"/>
          <p:cNvSpPr/>
          <p:nvPr/>
        </p:nvSpPr>
        <p:spPr>
          <a:xfrm flipH="false" flipV="false" rot="0">
            <a:off x="364623" y="6635108"/>
            <a:ext cx="2396711" cy="3215100"/>
          </a:xfrm>
          <a:custGeom>
            <a:avLst/>
            <a:gdLst/>
            <a:ahLst/>
            <a:cxnLst/>
            <a:rect r="r" b="b" t="t" l="l"/>
            <a:pathLst>
              <a:path h="3215100" w="2396711">
                <a:moveTo>
                  <a:pt x="0" y="0"/>
                </a:moveTo>
                <a:lnTo>
                  <a:pt x="2396711" y="0"/>
                </a:lnTo>
                <a:lnTo>
                  <a:pt x="2396711" y="3215100"/>
                </a:lnTo>
                <a:lnTo>
                  <a:pt x="0" y="3215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218284" y="4803891"/>
            <a:ext cx="3086100" cy="2301498"/>
            <a:chOff x="0" y="0"/>
            <a:chExt cx="749300" cy="558800"/>
          </a:xfrm>
        </p:grpSpPr>
        <p:sp>
          <p:nvSpPr>
            <p:cNvPr name="Freeform 16" id="16"/>
            <p:cNvSpPr/>
            <p:nvPr/>
          </p:nvSpPr>
          <p:spPr>
            <a:xfrm flipH="false" flipV="false" rot="0">
              <a:off x="0" y="0"/>
              <a:ext cx="759789" cy="558800"/>
            </a:xfrm>
            <a:custGeom>
              <a:avLst/>
              <a:gdLst/>
              <a:ahLst/>
              <a:cxnLst/>
              <a:rect r="r" b="b" t="t" l="l"/>
              <a:pathLst>
                <a:path h="558800" w="759789">
                  <a:moveTo>
                    <a:pt x="406043" y="0"/>
                  </a:moveTo>
                  <a:cubicBezTo>
                    <a:pt x="456604" y="0"/>
                    <a:pt x="493733" y="32379"/>
                    <a:pt x="519123" y="69812"/>
                  </a:cubicBezTo>
                  <a:cubicBezTo>
                    <a:pt x="565194" y="58279"/>
                    <a:pt x="603839" y="62264"/>
                    <a:pt x="634879" y="90957"/>
                  </a:cubicBezTo>
                  <a:cubicBezTo>
                    <a:pt x="660283" y="114444"/>
                    <a:pt x="671469" y="147917"/>
                    <a:pt x="668656" y="181865"/>
                  </a:cubicBezTo>
                  <a:cubicBezTo>
                    <a:pt x="726486" y="212714"/>
                    <a:pt x="759789" y="270431"/>
                    <a:pt x="746322" y="325853"/>
                  </a:cubicBezTo>
                  <a:cubicBezTo>
                    <a:pt x="731303" y="387651"/>
                    <a:pt x="656148" y="427373"/>
                    <a:pt x="588198" y="417393"/>
                  </a:cubicBezTo>
                  <a:cubicBezTo>
                    <a:pt x="568792" y="454100"/>
                    <a:pt x="533853" y="482938"/>
                    <a:pt x="489558" y="493832"/>
                  </a:cubicBezTo>
                  <a:cubicBezTo>
                    <a:pt x="430475" y="508359"/>
                    <a:pt x="371202" y="486965"/>
                    <a:pt x="335965" y="443851"/>
                  </a:cubicBezTo>
                  <a:lnTo>
                    <a:pt x="142923" y="558800"/>
                  </a:lnTo>
                  <a:cubicBezTo>
                    <a:pt x="172361" y="524546"/>
                    <a:pt x="201390" y="493832"/>
                    <a:pt x="210108" y="440638"/>
                  </a:cubicBezTo>
                  <a:cubicBezTo>
                    <a:pt x="185828" y="447594"/>
                    <a:pt x="157677" y="445652"/>
                    <a:pt x="131529" y="433139"/>
                  </a:cubicBezTo>
                  <a:cubicBezTo>
                    <a:pt x="85470" y="411096"/>
                    <a:pt x="64968" y="362619"/>
                    <a:pt x="71703" y="321667"/>
                  </a:cubicBezTo>
                  <a:cubicBezTo>
                    <a:pt x="45479" y="304342"/>
                    <a:pt x="0" y="279340"/>
                    <a:pt x="0" y="220162"/>
                  </a:cubicBezTo>
                  <a:cubicBezTo>
                    <a:pt x="0" y="165292"/>
                    <a:pt x="59552" y="123168"/>
                    <a:pt x="115465" y="124283"/>
                  </a:cubicBezTo>
                  <a:cubicBezTo>
                    <a:pt x="121514" y="101804"/>
                    <a:pt x="134548" y="81125"/>
                    <a:pt x="154177" y="65777"/>
                  </a:cubicBezTo>
                  <a:cubicBezTo>
                    <a:pt x="195812" y="33231"/>
                    <a:pt x="259860" y="38853"/>
                    <a:pt x="294283" y="67029"/>
                  </a:cubicBezTo>
                  <a:cubicBezTo>
                    <a:pt x="318328" y="25903"/>
                    <a:pt x="356627" y="0"/>
                    <a:pt x="406043" y="0"/>
                  </a:cubicBezTo>
                  <a:close/>
                </a:path>
              </a:pathLst>
            </a:custGeom>
            <a:solidFill>
              <a:srgbClr val="A6AFB0"/>
            </a:solidFill>
          </p:spPr>
        </p:sp>
        <p:sp>
          <p:nvSpPr>
            <p:cNvPr name="TextBox 17" id="17"/>
            <p:cNvSpPr txBox="true"/>
            <p:nvPr/>
          </p:nvSpPr>
          <p:spPr>
            <a:xfrm>
              <a:off x="139700" y="-50800"/>
              <a:ext cx="482600" cy="463550"/>
            </a:xfrm>
            <a:prstGeom prst="rect">
              <a:avLst/>
            </a:prstGeom>
          </p:spPr>
          <p:txBody>
            <a:bodyPr anchor="ctr" rtlCol="false" tIns="50800" lIns="50800" bIns="50800" rIns="50800"/>
            <a:lstStyle/>
            <a:p>
              <a:pPr algn="ctr">
                <a:lnSpc>
                  <a:spcPts val="4759"/>
                </a:lnSpc>
              </a:pPr>
              <a:r>
                <a:rPr lang="en-US" sz="3399">
                  <a:solidFill>
                    <a:srgbClr val="000000"/>
                  </a:solidFill>
                  <a:latin typeface="Futura"/>
                  <a:ea typeface="Futura"/>
                  <a:cs typeface="Futura"/>
                  <a:sym typeface="Futura"/>
                </a:rPr>
                <a:t>PROBLEM</a:t>
              </a:r>
            </a:p>
          </p:txBody>
        </p:sp>
      </p:grpSp>
      <p:grpSp>
        <p:nvGrpSpPr>
          <p:cNvPr name="Group 18" id="18"/>
          <p:cNvGrpSpPr/>
          <p:nvPr/>
        </p:nvGrpSpPr>
        <p:grpSpPr>
          <a:xfrm rot="0">
            <a:off x="3851897" y="5299191"/>
            <a:ext cx="13742975" cy="1387359"/>
            <a:chOff x="0" y="0"/>
            <a:chExt cx="3619549" cy="365395"/>
          </a:xfrm>
        </p:grpSpPr>
        <p:sp>
          <p:nvSpPr>
            <p:cNvPr name="Freeform 19" id="19"/>
            <p:cNvSpPr/>
            <p:nvPr/>
          </p:nvSpPr>
          <p:spPr>
            <a:xfrm flipH="false" flipV="false" rot="0">
              <a:off x="0" y="0"/>
              <a:ext cx="3619549" cy="365395"/>
            </a:xfrm>
            <a:custGeom>
              <a:avLst/>
              <a:gdLst/>
              <a:ahLst/>
              <a:cxnLst/>
              <a:rect r="r" b="b" t="t" l="l"/>
              <a:pathLst>
                <a:path h="365395" w="3619549">
                  <a:moveTo>
                    <a:pt x="28730" y="0"/>
                  </a:moveTo>
                  <a:lnTo>
                    <a:pt x="3590819" y="0"/>
                  </a:lnTo>
                  <a:cubicBezTo>
                    <a:pt x="3606686" y="0"/>
                    <a:pt x="3619549" y="12863"/>
                    <a:pt x="3619549" y="28730"/>
                  </a:cubicBezTo>
                  <a:lnTo>
                    <a:pt x="3619549" y="336665"/>
                  </a:lnTo>
                  <a:cubicBezTo>
                    <a:pt x="3619549" y="344285"/>
                    <a:pt x="3616522" y="351592"/>
                    <a:pt x="3611134" y="356980"/>
                  </a:cubicBezTo>
                  <a:cubicBezTo>
                    <a:pt x="3605746" y="362368"/>
                    <a:pt x="3598438" y="365395"/>
                    <a:pt x="3590819" y="365395"/>
                  </a:cubicBezTo>
                  <a:lnTo>
                    <a:pt x="28730" y="365395"/>
                  </a:lnTo>
                  <a:cubicBezTo>
                    <a:pt x="12863" y="365395"/>
                    <a:pt x="0" y="352532"/>
                    <a:pt x="0" y="336665"/>
                  </a:cubicBezTo>
                  <a:lnTo>
                    <a:pt x="0" y="28730"/>
                  </a:lnTo>
                  <a:cubicBezTo>
                    <a:pt x="0" y="21110"/>
                    <a:pt x="3027" y="13803"/>
                    <a:pt x="8415" y="8415"/>
                  </a:cubicBezTo>
                  <a:cubicBezTo>
                    <a:pt x="13803" y="3027"/>
                    <a:pt x="21110" y="0"/>
                    <a:pt x="28730" y="0"/>
                  </a:cubicBezTo>
                  <a:close/>
                </a:path>
              </a:pathLst>
            </a:custGeom>
            <a:solidFill>
              <a:srgbClr val="A6AFB0"/>
            </a:solidFill>
          </p:spPr>
        </p:sp>
        <p:sp>
          <p:nvSpPr>
            <p:cNvPr name="TextBox 20" id="20"/>
            <p:cNvSpPr txBox="true"/>
            <p:nvPr/>
          </p:nvSpPr>
          <p:spPr>
            <a:xfrm>
              <a:off x="0" y="-95250"/>
              <a:ext cx="3619549" cy="460645"/>
            </a:xfrm>
            <a:prstGeom prst="rect">
              <a:avLst/>
            </a:prstGeom>
          </p:spPr>
          <p:txBody>
            <a:bodyPr anchor="ctr" rtlCol="false" tIns="50800" lIns="50800" bIns="50800" rIns="50800"/>
            <a:lstStyle/>
            <a:p>
              <a:pPr algn="ctr">
                <a:lnSpc>
                  <a:spcPts val="3499"/>
                </a:lnSpc>
              </a:pPr>
              <a:r>
                <a:rPr lang="en-US" sz="2499" i="true">
                  <a:solidFill>
                    <a:srgbClr val="000000"/>
                  </a:solidFill>
                  <a:latin typeface="Futura Italics"/>
                  <a:ea typeface="Futura Italics"/>
                  <a:cs typeface="Futura Italics"/>
                  <a:sym typeface="Futura Italics"/>
                </a:rPr>
                <a:t>They can't directly share. This leads to "siloed state," where data becomes inconsistent and hard to manage.</a:t>
              </a:r>
            </a:p>
          </p:txBody>
        </p:sp>
      </p:grpSp>
      <p:grpSp>
        <p:nvGrpSpPr>
          <p:cNvPr name="Group 21" id="21"/>
          <p:cNvGrpSpPr/>
          <p:nvPr/>
        </p:nvGrpSpPr>
        <p:grpSpPr>
          <a:xfrm rot="0">
            <a:off x="2761334" y="7715250"/>
            <a:ext cx="14497966" cy="1543050"/>
            <a:chOff x="0" y="0"/>
            <a:chExt cx="3818394" cy="406400"/>
          </a:xfrm>
        </p:grpSpPr>
        <p:sp>
          <p:nvSpPr>
            <p:cNvPr name="Freeform 22" id="22"/>
            <p:cNvSpPr/>
            <p:nvPr/>
          </p:nvSpPr>
          <p:spPr>
            <a:xfrm flipH="false" flipV="false" rot="0">
              <a:off x="0" y="0"/>
              <a:ext cx="3818394" cy="406400"/>
            </a:xfrm>
            <a:custGeom>
              <a:avLst/>
              <a:gdLst/>
              <a:ahLst/>
              <a:cxnLst/>
              <a:rect r="r" b="b" t="t" l="l"/>
              <a:pathLst>
                <a:path h="406400" w="3818394">
                  <a:moveTo>
                    <a:pt x="3818394" y="0"/>
                  </a:moveTo>
                  <a:lnTo>
                    <a:pt x="0" y="0"/>
                  </a:lnTo>
                  <a:lnTo>
                    <a:pt x="101600" y="203200"/>
                  </a:lnTo>
                  <a:lnTo>
                    <a:pt x="0" y="406400"/>
                  </a:lnTo>
                  <a:lnTo>
                    <a:pt x="3818394" y="406400"/>
                  </a:lnTo>
                  <a:lnTo>
                    <a:pt x="3716794" y="203200"/>
                  </a:lnTo>
                  <a:lnTo>
                    <a:pt x="3818394" y="0"/>
                  </a:lnTo>
                  <a:close/>
                </a:path>
              </a:pathLst>
            </a:custGeom>
            <a:solidFill>
              <a:srgbClr val="C08552"/>
            </a:solidFill>
          </p:spPr>
        </p:sp>
        <p:sp>
          <p:nvSpPr>
            <p:cNvPr name="TextBox 23" id="23"/>
            <p:cNvSpPr txBox="true"/>
            <p:nvPr/>
          </p:nvSpPr>
          <p:spPr>
            <a:xfrm>
              <a:off x="88900" y="-133350"/>
              <a:ext cx="3640594" cy="539750"/>
            </a:xfrm>
            <a:prstGeom prst="rect">
              <a:avLst/>
            </a:prstGeom>
          </p:spPr>
          <p:txBody>
            <a:bodyPr anchor="ctr" rtlCol="false" tIns="50800" lIns="50800" bIns="50800" rIns="50800"/>
            <a:lstStyle/>
            <a:p>
              <a:pPr algn="ctr">
                <a:lnSpc>
                  <a:spcPts val="4619"/>
                </a:lnSpc>
              </a:pPr>
              <a:r>
                <a:rPr lang="en-US" sz="3299">
                  <a:solidFill>
                    <a:srgbClr val="000000"/>
                  </a:solidFill>
                  <a:latin typeface="Futura"/>
                  <a:ea typeface="Futura"/>
                  <a:cs typeface="Futura"/>
                  <a:sym typeface="Futura"/>
                </a:rPr>
                <a:t>When they each maintain their own version of the same data, it's easy for them to get out of sync, leading to bugs and an unpredictable UI.</a:t>
              </a:r>
            </a:p>
          </p:txBody>
        </p:sp>
      </p:grpSp>
      <p:sp>
        <p:nvSpPr>
          <p:cNvPr name="TextBox 24" id="24"/>
          <p:cNvSpPr txBox="true"/>
          <p:nvPr/>
        </p:nvSpPr>
        <p:spPr>
          <a:xfrm rot="0">
            <a:off x="437115" y="466724"/>
            <a:ext cx="10286269" cy="56197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Futura"/>
                <a:ea typeface="Futura"/>
                <a:cs typeface="Futura"/>
                <a:sym typeface="Futura"/>
              </a:rPr>
              <a:t>Imagine tw</a:t>
            </a:r>
            <a:r>
              <a:rPr lang="en-US" sz="2999">
                <a:solidFill>
                  <a:srgbClr val="000000"/>
                </a:solidFill>
                <a:latin typeface="Futura"/>
                <a:ea typeface="Futura"/>
                <a:cs typeface="Futura"/>
                <a:sym typeface="Futura"/>
              </a:rPr>
              <a:t>o child components. Each has its own private state</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028700" y="287034"/>
            <a:ext cx="16230600" cy="1467920"/>
            <a:chOff x="0" y="0"/>
            <a:chExt cx="4274726" cy="386613"/>
          </a:xfrm>
        </p:grpSpPr>
        <p:sp>
          <p:nvSpPr>
            <p:cNvPr name="Freeform 3" id="3"/>
            <p:cNvSpPr/>
            <p:nvPr/>
          </p:nvSpPr>
          <p:spPr>
            <a:xfrm flipH="false" flipV="false" rot="0">
              <a:off x="0" y="0"/>
              <a:ext cx="4274726" cy="386613"/>
            </a:xfrm>
            <a:custGeom>
              <a:avLst/>
              <a:gdLst/>
              <a:ahLst/>
              <a:cxnLst/>
              <a:rect r="r" b="b" t="t" l="l"/>
              <a:pathLst>
                <a:path h="386613" w="4274726">
                  <a:moveTo>
                    <a:pt x="24327" y="0"/>
                  </a:moveTo>
                  <a:lnTo>
                    <a:pt x="4250399" y="0"/>
                  </a:lnTo>
                  <a:cubicBezTo>
                    <a:pt x="4263834" y="0"/>
                    <a:pt x="4274726" y="10891"/>
                    <a:pt x="4274726" y="24327"/>
                  </a:cubicBezTo>
                  <a:lnTo>
                    <a:pt x="4274726" y="362286"/>
                  </a:lnTo>
                  <a:cubicBezTo>
                    <a:pt x="4274726" y="368738"/>
                    <a:pt x="4272163" y="374925"/>
                    <a:pt x="4267601" y="379488"/>
                  </a:cubicBezTo>
                  <a:cubicBezTo>
                    <a:pt x="4263039" y="384050"/>
                    <a:pt x="4256851" y="386613"/>
                    <a:pt x="4250399" y="386613"/>
                  </a:cubicBezTo>
                  <a:lnTo>
                    <a:pt x="24327" y="386613"/>
                  </a:lnTo>
                  <a:cubicBezTo>
                    <a:pt x="10891" y="386613"/>
                    <a:pt x="0" y="375721"/>
                    <a:pt x="0" y="362286"/>
                  </a:cubicBezTo>
                  <a:lnTo>
                    <a:pt x="0" y="24327"/>
                  </a:lnTo>
                  <a:cubicBezTo>
                    <a:pt x="0" y="10891"/>
                    <a:pt x="10891" y="0"/>
                    <a:pt x="24327" y="0"/>
                  </a:cubicBezTo>
                  <a:close/>
                </a:path>
              </a:pathLst>
            </a:custGeom>
            <a:solidFill>
              <a:srgbClr val="A78B73"/>
            </a:solidFill>
          </p:spPr>
        </p:sp>
        <p:sp>
          <p:nvSpPr>
            <p:cNvPr name="TextBox 4" id="4"/>
            <p:cNvSpPr txBox="true"/>
            <p:nvPr/>
          </p:nvSpPr>
          <p:spPr>
            <a:xfrm>
              <a:off x="0" y="-76200"/>
              <a:ext cx="4274726" cy="462813"/>
            </a:xfrm>
            <a:prstGeom prst="rect">
              <a:avLst/>
            </a:prstGeom>
          </p:spPr>
          <p:txBody>
            <a:bodyPr anchor="ctr" rtlCol="false" tIns="50800" lIns="50800" bIns="50800" rIns="50800"/>
            <a:lstStyle/>
            <a:p>
              <a:pPr algn="ctr">
                <a:lnSpc>
                  <a:spcPts val="5179"/>
                </a:lnSpc>
              </a:pPr>
              <a:r>
                <a:rPr lang="en-US" b="true" sz="3699">
                  <a:solidFill>
                    <a:srgbClr val="000000"/>
                  </a:solidFill>
                  <a:latin typeface="Abhaya Libre Bold"/>
                  <a:ea typeface="Abhaya Libre Bold"/>
                  <a:cs typeface="Abhaya Libre Bold"/>
                  <a:sym typeface="Abhaya Libre Bold"/>
                </a:rPr>
                <a:t>THE SOLUTION : LIFTING STATE UP</a:t>
              </a:r>
            </a:p>
          </p:txBody>
        </p:sp>
      </p:grpSp>
      <p:grpSp>
        <p:nvGrpSpPr>
          <p:cNvPr name="Group 5" id="5"/>
          <p:cNvGrpSpPr/>
          <p:nvPr/>
        </p:nvGrpSpPr>
        <p:grpSpPr>
          <a:xfrm rot="0">
            <a:off x="9105900" y="2366731"/>
            <a:ext cx="4572000" cy="7996505"/>
            <a:chOff x="0" y="0"/>
            <a:chExt cx="1204148" cy="2106075"/>
          </a:xfrm>
        </p:grpSpPr>
        <p:sp>
          <p:nvSpPr>
            <p:cNvPr name="Freeform 6" id="6"/>
            <p:cNvSpPr/>
            <p:nvPr/>
          </p:nvSpPr>
          <p:spPr>
            <a:xfrm flipH="false" flipV="false" rot="0">
              <a:off x="0" y="0"/>
              <a:ext cx="1204148" cy="2106075"/>
            </a:xfrm>
            <a:custGeom>
              <a:avLst/>
              <a:gdLst/>
              <a:ahLst/>
              <a:cxnLst/>
              <a:rect r="r" b="b" t="t" l="l"/>
              <a:pathLst>
                <a:path h="2106075" w="1204148">
                  <a:moveTo>
                    <a:pt x="0" y="0"/>
                  </a:moveTo>
                  <a:lnTo>
                    <a:pt x="1204148" y="0"/>
                  </a:lnTo>
                  <a:lnTo>
                    <a:pt x="1204148" y="2106075"/>
                  </a:lnTo>
                  <a:lnTo>
                    <a:pt x="0" y="2106075"/>
                  </a:lnTo>
                  <a:close/>
                </a:path>
              </a:pathLst>
            </a:custGeom>
            <a:solidFill>
              <a:srgbClr val="FFBD59"/>
            </a:solidFill>
          </p:spPr>
        </p:sp>
        <p:sp>
          <p:nvSpPr>
            <p:cNvPr name="TextBox 7" id="7"/>
            <p:cNvSpPr txBox="true"/>
            <p:nvPr/>
          </p:nvSpPr>
          <p:spPr>
            <a:xfrm>
              <a:off x="0" y="-95250"/>
              <a:ext cx="1204148" cy="2201325"/>
            </a:xfrm>
            <a:prstGeom prst="rect">
              <a:avLst/>
            </a:prstGeom>
          </p:spPr>
          <p:txBody>
            <a:bodyPr anchor="ctr" rtlCol="false" tIns="50800" lIns="50800" bIns="50800" rIns="50800"/>
            <a:lstStyle/>
            <a:p>
              <a:pPr algn="ctr">
                <a:lnSpc>
                  <a:spcPts val="6019"/>
                </a:lnSpc>
              </a:pPr>
              <a:r>
                <a:rPr lang="en-US" sz="4299">
                  <a:solidFill>
                    <a:srgbClr val="000000"/>
                  </a:solidFill>
                  <a:latin typeface="Abhaya Libre"/>
                  <a:ea typeface="Abhaya Libre"/>
                  <a:cs typeface="Abhaya Libre"/>
                  <a:sym typeface="Abhaya Libre"/>
                </a:rPr>
                <a:t>The parent passes the state down to the children via props</a:t>
              </a:r>
            </a:p>
          </p:txBody>
        </p:sp>
      </p:grpSp>
      <p:grpSp>
        <p:nvGrpSpPr>
          <p:cNvPr name="Group 8" id="8"/>
          <p:cNvGrpSpPr/>
          <p:nvPr/>
        </p:nvGrpSpPr>
        <p:grpSpPr>
          <a:xfrm rot="0">
            <a:off x="13677900" y="2366713"/>
            <a:ext cx="4572000" cy="7996523"/>
            <a:chOff x="0" y="0"/>
            <a:chExt cx="1204174" cy="2106041"/>
          </a:xfrm>
        </p:grpSpPr>
        <p:sp>
          <p:nvSpPr>
            <p:cNvPr name="Freeform 9" id="9"/>
            <p:cNvSpPr/>
            <p:nvPr/>
          </p:nvSpPr>
          <p:spPr>
            <a:xfrm flipH="false" flipV="false" rot="0">
              <a:off x="0" y="0"/>
              <a:ext cx="1204174" cy="2106041"/>
            </a:xfrm>
            <a:custGeom>
              <a:avLst/>
              <a:gdLst/>
              <a:ahLst/>
              <a:cxnLst/>
              <a:rect r="r" b="b" t="t" l="l"/>
              <a:pathLst>
                <a:path h="2106041" w="1204174">
                  <a:moveTo>
                    <a:pt x="1204174" y="0"/>
                  </a:moveTo>
                  <a:lnTo>
                    <a:pt x="1204174" y="2106041"/>
                  </a:lnTo>
                  <a:lnTo>
                    <a:pt x="0" y="2106041"/>
                  </a:lnTo>
                  <a:lnTo>
                    <a:pt x="0" y="0"/>
                  </a:lnTo>
                  <a:close/>
                </a:path>
              </a:pathLst>
            </a:custGeom>
            <a:solidFill>
              <a:srgbClr val="FFA51F"/>
            </a:solidFill>
          </p:spPr>
        </p:sp>
        <p:sp>
          <p:nvSpPr>
            <p:cNvPr name="TextBox 10" id="10"/>
            <p:cNvSpPr txBox="true"/>
            <p:nvPr/>
          </p:nvSpPr>
          <p:spPr>
            <a:xfrm>
              <a:off x="0" y="-95250"/>
              <a:ext cx="1204174" cy="2201291"/>
            </a:xfrm>
            <a:prstGeom prst="rect">
              <a:avLst/>
            </a:prstGeom>
          </p:spPr>
          <p:txBody>
            <a:bodyPr anchor="ctr" rtlCol="false" tIns="50800" lIns="50800" bIns="50800" rIns="50800"/>
            <a:lstStyle/>
            <a:p>
              <a:pPr algn="ctr">
                <a:lnSpc>
                  <a:spcPts val="6019"/>
                </a:lnSpc>
              </a:pPr>
              <a:r>
                <a:rPr lang="en-US" sz="4299">
                  <a:solidFill>
                    <a:srgbClr val="000000"/>
                  </a:solidFill>
                  <a:latin typeface="Abhaya Libre"/>
                  <a:ea typeface="Abhaya Libre"/>
                  <a:cs typeface="Abhaya Libre"/>
                  <a:sym typeface="Abhaya Libre"/>
                </a:rPr>
                <a:t>The parent also passes down functions that allow the children to update the parent's state.</a:t>
              </a:r>
            </a:p>
          </p:txBody>
        </p:sp>
      </p:grpSp>
      <p:grpSp>
        <p:nvGrpSpPr>
          <p:cNvPr name="Group 11" id="11"/>
          <p:cNvGrpSpPr/>
          <p:nvPr/>
        </p:nvGrpSpPr>
        <p:grpSpPr>
          <a:xfrm rot="0">
            <a:off x="4572000" y="2366713"/>
            <a:ext cx="4572000" cy="7920287"/>
            <a:chOff x="0" y="0"/>
            <a:chExt cx="1204148" cy="2086001"/>
          </a:xfrm>
        </p:grpSpPr>
        <p:sp>
          <p:nvSpPr>
            <p:cNvPr name="Freeform 12" id="12"/>
            <p:cNvSpPr/>
            <p:nvPr/>
          </p:nvSpPr>
          <p:spPr>
            <a:xfrm flipH="false" flipV="false" rot="0">
              <a:off x="0" y="0"/>
              <a:ext cx="1204148" cy="2086002"/>
            </a:xfrm>
            <a:custGeom>
              <a:avLst/>
              <a:gdLst/>
              <a:ahLst/>
              <a:cxnLst/>
              <a:rect r="r" b="b" t="t" l="l"/>
              <a:pathLst>
                <a:path h="2086002" w="1204148">
                  <a:moveTo>
                    <a:pt x="0" y="0"/>
                  </a:moveTo>
                  <a:lnTo>
                    <a:pt x="1204148" y="0"/>
                  </a:lnTo>
                  <a:lnTo>
                    <a:pt x="1204148" y="2086002"/>
                  </a:lnTo>
                  <a:lnTo>
                    <a:pt x="0" y="2086002"/>
                  </a:lnTo>
                  <a:close/>
                </a:path>
              </a:pathLst>
            </a:custGeom>
            <a:solidFill>
              <a:srgbClr val="FFD699"/>
            </a:solidFill>
          </p:spPr>
        </p:sp>
        <p:sp>
          <p:nvSpPr>
            <p:cNvPr name="TextBox 13" id="13"/>
            <p:cNvSpPr txBox="true"/>
            <p:nvPr/>
          </p:nvSpPr>
          <p:spPr>
            <a:xfrm>
              <a:off x="0" y="-95250"/>
              <a:ext cx="1204148" cy="2181251"/>
            </a:xfrm>
            <a:prstGeom prst="rect">
              <a:avLst/>
            </a:prstGeom>
          </p:spPr>
          <p:txBody>
            <a:bodyPr anchor="ctr" rtlCol="false" tIns="50800" lIns="50800" bIns="50800" rIns="50800"/>
            <a:lstStyle/>
            <a:p>
              <a:pPr algn="ctr">
                <a:lnSpc>
                  <a:spcPts val="6019"/>
                </a:lnSpc>
              </a:pPr>
              <a:r>
                <a:rPr lang="en-US" sz="4299">
                  <a:solidFill>
                    <a:srgbClr val="000000"/>
                  </a:solidFill>
                  <a:latin typeface="Abhaya Libre"/>
                  <a:ea typeface="Abhaya Libre"/>
                  <a:cs typeface="Abhaya Libre"/>
                  <a:sym typeface="Abhaya Libre"/>
                </a:rPr>
                <a:t>The parent component holds the state</a:t>
              </a:r>
            </a:p>
          </p:txBody>
        </p:sp>
      </p:grpSp>
      <p:grpSp>
        <p:nvGrpSpPr>
          <p:cNvPr name="Group 14" id="14"/>
          <p:cNvGrpSpPr/>
          <p:nvPr/>
        </p:nvGrpSpPr>
        <p:grpSpPr>
          <a:xfrm rot="0">
            <a:off x="34675" y="2366713"/>
            <a:ext cx="4572000" cy="7977455"/>
            <a:chOff x="0" y="0"/>
            <a:chExt cx="1204148" cy="2101058"/>
          </a:xfrm>
        </p:grpSpPr>
        <p:sp>
          <p:nvSpPr>
            <p:cNvPr name="Freeform 15" id="15"/>
            <p:cNvSpPr/>
            <p:nvPr/>
          </p:nvSpPr>
          <p:spPr>
            <a:xfrm flipH="false" flipV="false" rot="0">
              <a:off x="0" y="0"/>
              <a:ext cx="1204148" cy="2101058"/>
            </a:xfrm>
            <a:custGeom>
              <a:avLst/>
              <a:gdLst/>
              <a:ahLst/>
              <a:cxnLst/>
              <a:rect r="r" b="b" t="t" l="l"/>
              <a:pathLst>
                <a:path h="2101058" w="1204148">
                  <a:moveTo>
                    <a:pt x="0" y="0"/>
                  </a:moveTo>
                  <a:lnTo>
                    <a:pt x="1204148" y="0"/>
                  </a:lnTo>
                  <a:lnTo>
                    <a:pt x="1204148" y="2101058"/>
                  </a:lnTo>
                  <a:lnTo>
                    <a:pt x="0" y="2101058"/>
                  </a:lnTo>
                  <a:close/>
                </a:path>
              </a:pathLst>
            </a:custGeom>
            <a:solidFill>
              <a:srgbClr val="FFE7C2"/>
            </a:solidFill>
          </p:spPr>
        </p:sp>
        <p:sp>
          <p:nvSpPr>
            <p:cNvPr name="TextBox 16" id="16"/>
            <p:cNvSpPr txBox="true"/>
            <p:nvPr/>
          </p:nvSpPr>
          <p:spPr>
            <a:xfrm>
              <a:off x="0" y="-95250"/>
              <a:ext cx="1204148" cy="2196308"/>
            </a:xfrm>
            <a:prstGeom prst="rect">
              <a:avLst/>
            </a:prstGeom>
          </p:spPr>
          <p:txBody>
            <a:bodyPr anchor="ctr" rtlCol="false" tIns="50800" lIns="50800" bIns="50800" rIns="50800"/>
            <a:lstStyle/>
            <a:p>
              <a:pPr algn="ctr">
                <a:lnSpc>
                  <a:spcPts val="6019"/>
                </a:lnSpc>
              </a:pPr>
              <a:r>
                <a:rPr lang="en-US" sz="4299">
                  <a:solidFill>
                    <a:srgbClr val="000000"/>
                  </a:solidFill>
                  <a:latin typeface="Abhaya Libre"/>
                  <a:ea typeface="Abhaya Libre"/>
                  <a:cs typeface="Abhaya Libre"/>
                  <a:sym typeface="Abhaya Libre"/>
                </a:rPr>
                <a:t>The child components no longer manage this piece of state themselves</a:t>
              </a:r>
            </a:p>
          </p:txBody>
        </p:sp>
      </p:grpSp>
      <p:grpSp>
        <p:nvGrpSpPr>
          <p:cNvPr name="Group 17" id="17"/>
          <p:cNvGrpSpPr/>
          <p:nvPr/>
        </p:nvGrpSpPr>
        <p:grpSpPr>
          <a:xfrm rot="0">
            <a:off x="0" y="2366713"/>
            <a:ext cx="4606675" cy="1543050"/>
            <a:chOff x="0" y="0"/>
            <a:chExt cx="1213281" cy="406400"/>
          </a:xfrm>
        </p:grpSpPr>
        <p:sp>
          <p:nvSpPr>
            <p:cNvPr name="Freeform 18" id="18"/>
            <p:cNvSpPr/>
            <p:nvPr/>
          </p:nvSpPr>
          <p:spPr>
            <a:xfrm flipH="false" flipV="false" rot="0">
              <a:off x="0" y="0"/>
              <a:ext cx="1213281" cy="406400"/>
            </a:xfrm>
            <a:custGeom>
              <a:avLst/>
              <a:gdLst/>
              <a:ahLst/>
              <a:cxnLst/>
              <a:rect r="r" b="b" t="t" l="l"/>
              <a:pathLst>
                <a:path h="406400" w="1213281">
                  <a:moveTo>
                    <a:pt x="1010081" y="0"/>
                  </a:moveTo>
                  <a:cubicBezTo>
                    <a:pt x="1122305" y="0"/>
                    <a:pt x="1213281" y="90976"/>
                    <a:pt x="1213281" y="203200"/>
                  </a:cubicBezTo>
                  <a:cubicBezTo>
                    <a:pt x="1213281" y="315424"/>
                    <a:pt x="1122305" y="406400"/>
                    <a:pt x="1010081" y="406400"/>
                  </a:cubicBezTo>
                  <a:lnTo>
                    <a:pt x="203200" y="406400"/>
                  </a:lnTo>
                  <a:cubicBezTo>
                    <a:pt x="90976" y="406400"/>
                    <a:pt x="0" y="315424"/>
                    <a:pt x="0" y="203200"/>
                  </a:cubicBezTo>
                  <a:cubicBezTo>
                    <a:pt x="0" y="90976"/>
                    <a:pt x="90976" y="0"/>
                    <a:pt x="203200" y="0"/>
                  </a:cubicBezTo>
                  <a:close/>
                </a:path>
              </a:pathLst>
            </a:custGeom>
            <a:solidFill>
              <a:srgbClr val="FFA51F"/>
            </a:solidFill>
          </p:spPr>
        </p:sp>
        <p:sp>
          <p:nvSpPr>
            <p:cNvPr name="TextBox 19" id="19"/>
            <p:cNvSpPr txBox="true"/>
            <p:nvPr/>
          </p:nvSpPr>
          <p:spPr>
            <a:xfrm>
              <a:off x="0" y="-104775"/>
              <a:ext cx="1213281" cy="511175"/>
            </a:xfrm>
            <a:prstGeom prst="rect">
              <a:avLst/>
            </a:prstGeom>
          </p:spPr>
          <p:txBody>
            <a:bodyPr anchor="ctr" rtlCol="false" tIns="50800" lIns="50800" bIns="50800" rIns="50800"/>
            <a:lstStyle/>
            <a:p>
              <a:pPr algn="ctr">
                <a:lnSpc>
                  <a:spcPts val="3779"/>
                </a:lnSpc>
              </a:pPr>
              <a:r>
                <a:rPr lang="en-US" b="true" sz="2699">
                  <a:solidFill>
                    <a:srgbClr val="000000"/>
                  </a:solidFill>
                  <a:latin typeface="Futura Bold"/>
                  <a:ea typeface="Futura Bold"/>
                  <a:cs typeface="Futura Bold"/>
                  <a:sym typeface="Futura Bold"/>
                </a:rPr>
                <a:t>Remove State from Children</a:t>
              </a:r>
            </a:p>
          </p:txBody>
        </p:sp>
      </p:grpSp>
      <p:grpSp>
        <p:nvGrpSpPr>
          <p:cNvPr name="Group 20" id="20"/>
          <p:cNvGrpSpPr/>
          <p:nvPr/>
        </p:nvGrpSpPr>
        <p:grpSpPr>
          <a:xfrm rot="0">
            <a:off x="4606675" y="2366713"/>
            <a:ext cx="4537325" cy="1543050"/>
            <a:chOff x="0" y="0"/>
            <a:chExt cx="1195016" cy="406400"/>
          </a:xfrm>
        </p:grpSpPr>
        <p:sp>
          <p:nvSpPr>
            <p:cNvPr name="Freeform 21" id="21"/>
            <p:cNvSpPr/>
            <p:nvPr/>
          </p:nvSpPr>
          <p:spPr>
            <a:xfrm flipH="false" flipV="false" rot="0">
              <a:off x="0" y="0"/>
              <a:ext cx="1195016" cy="406400"/>
            </a:xfrm>
            <a:custGeom>
              <a:avLst/>
              <a:gdLst/>
              <a:ahLst/>
              <a:cxnLst/>
              <a:rect r="r" b="b" t="t" l="l"/>
              <a:pathLst>
                <a:path h="406400" w="1195016">
                  <a:moveTo>
                    <a:pt x="991816" y="0"/>
                  </a:moveTo>
                  <a:cubicBezTo>
                    <a:pt x="1104040" y="0"/>
                    <a:pt x="1195016" y="90976"/>
                    <a:pt x="1195016" y="203200"/>
                  </a:cubicBezTo>
                  <a:cubicBezTo>
                    <a:pt x="1195016" y="315424"/>
                    <a:pt x="1104040" y="406400"/>
                    <a:pt x="99181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2" id="22"/>
            <p:cNvSpPr txBox="true"/>
            <p:nvPr/>
          </p:nvSpPr>
          <p:spPr>
            <a:xfrm>
              <a:off x="0" y="-57150"/>
              <a:ext cx="1195016" cy="463550"/>
            </a:xfrm>
            <a:prstGeom prst="rect">
              <a:avLst/>
            </a:prstGeom>
          </p:spPr>
          <p:txBody>
            <a:bodyPr anchor="ctr" rtlCol="false" tIns="50800" lIns="50800" bIns="50800" rIns="50800"/>
            <a:lstStyle/>
            <a:p>
              <a:pPr algn="ctr">
                <a:lnSpc>
                  <a:spcPts val="3779"/>
                </a:lnSpc>
              </a:pPr>
              <a:r>
                <a:rPr lang="en-US" b="true" sz="2699">
                  <a:solidFill>
                    <a:srgbClr val="000000"/>
                  </a:solidFill>
                  <a:latin typeface="Abhaya Libre Bold"/>
                  <a:ea typeface="Abhaya Libre Bold"/>
                  <a:cs typeface="Abhaya Libre Bold"/>
                  <a:sym typeface="Abhaya Libre Bold"/>
                </a:rPr>
                <a:t>Centralize State in Parent</a:t>
              </a:r>
            </a:p>
          </p:txBody>
        </p:sp>
      </p:grpSp>
      <p:grpSp>
        <p:nvGrpSpPr>
          <p:cNvPr name="Group 23" id="23"/>
          <p:cNvGrpSpPr/>
          <p:nvPr/>
        </p:nvGrpSpPr>
        <p:grpSpPr>
          <a:xfrm rot="0">
            <a:off x="9144000" y="2366713"/>
            <a:ext cx="4533900" cy="1543050"/>
            <a:chOff x="0" y="0"/>
            <a:chExt cx="1194114" cy="406400"/>
          </a:xfrm>
        </p:grpSpPr>
        <p:sp>
          <p:nvSpPr>
            <p:cNvPr name="Freeform 24" id="24"/>
            <p:cNvSpPr/>
            <p:nvPr/>
          </p:nvSpPr>
          <p:spPr>
            <a:xfrm flipH="false" flipV="false" rot="0">
              <a:off x="0" y="0"/>
              <a:ext cx="1194114" cy="406400"/>
            </a:xfrm>
            <a:custGeom>
              <a:avLst/>
              <a:gdLst/>
              <a:ahLst/>
              <a:cxnLst/>
              <a:rect r="r" b="b" t="t" l="l"/>
              <a:pathLst>
                <a:path h="406400" w="1194114">
                  <a:moveTo>
                    <a:pt x="990914" y="0"/>
                  </a:moveTo>
                  <a:cubicBezTo>
                    <a:pt x="1103138" y="0"/>
                    <a:pt x="1194114" y="90976"/>
                    <a:pt x="1194114" y="203200"/>
                  </a:cubicBezTo>
                  <a:cubicBezTo>
                    <a:pt x="1194114" y="315424"/>
                    <a:pt x="1103138" y="406400"/>
                    <a:pt x="990914" y="406400"/>
                  </a:cubicBezTo>
                  <a:lnTo>
                    <a:pt x="203200" y="406400"/>
                  </a:lnTo>
                  <a:cubicBezTo>
                    <a:pt x="90976" y="406400"/>
                    <a:pt x="0" y="315424"/>
                    <a:pt x="0" y="203200"/>
                  </a:cubicBezTo>
                  <a:cubicBezTo>
                    <a:pt x="0" y="90976"/>
                    <a:pt x="90976" y="0"/>
                    <a:pt x="203200" y="0"/>
                  </a:cubicBezTo>
                  <a:close/>
                </a:path>
              </a:pathLst>
            </a:custGeom>
            <a:solidFill>
              <a:srgbClr val="FFD699"/>
            </a:solidFill>
          </p:spPr>
        </p:sp>
        <p:sp>
          <p:nvSpPr>
            <p:cNvPr name="TextBox 25" id="25"/>
            <p:cNvSpPr txBox="true"/>
            <p:nvPr/>
          </p:nvSpPr>
          <p:spPr>
            <a:xfrm>
              <a:off x="0" y="-57150"/>
              <a:ext cx="1194114" cy="463550"/>
            </a:xfrm>
            <a:prstGeom prst="rect">
              <a:avLst/>
            </a:prstGeom>
          </p:spPr>
          <p:txBody>
            <a:bodyPr anchor="ctr" rtlCol="false" tIns="50800" lIns="50800" bIns="50800" rIns="50800"/>
            <a:lstStyle/>
            <a:p>
              <a:pPr algn="ctr">
                <a:lnSpc>
                  <a:spcPts val="3779"/>
                </a:lnSpc>
              </a:pPr>
              <a:r>
                <a:rPr lang="en-US" b="true" sz="2700">
                  <a:solidFill>
                    <a:srgbClr val="000000"/>
                  </a:solidFill>
                  <a:latin typeface="Abhaya Libre Bold"/>
                  <a:ea typeface="Abhaya Libre Bold"/>
                  <a:cs typeface="Abhaya Libre Bold"/>
                  <a:sym typeface="Abhaya Libre Bold"/>
                </a:rPr>
                <a:t>Pass Data Down</a:t>
              </a:r>
            </a:p>
          </p:txBody>
        </p:sp>
      </p:grpSp>
      <p:grpSp>
        <p:nvGrpSpPr>
          <p:cNvPr name="Group 26" id="26"/>
          <p:cNvGrpSpPr/>
          <p:nvPr/>
        </p:nvGrpSpPr>
        <p:grpSpPr>
          <a:xfrm rot="0">
            <a:off x="13677900" y="2366713"/>
            <a:ext cx="4610100" cy="1543050"/>
            <a:chOff x="0" y="0"/>
            <a:chExt cx="1214183" cy="406400"/>
          </a:xfrm>
        </p:grpSpPr>
        <p:sp>
          <p:nvSpPr>
            <p:cNvPr name="Freeform 27" id="27"/>
            <p:cNvSpPr/>
            <p:nvPr/>
          </p:nvSpPr>
          <p:spPr>
            <a:xfrm flipH="false" flipV="false" rot="0">
              <a:off x="0" y="0"/>
              <a:ext cx="1214183" cy="406400"/>
            </a:xfrm>
            <a:custGeom>
              <a:avLst/>
              <a:gdLst/>
              <a:ahLst/>
              <a:cxnLst/>
              <a:rect r="r" b="b" t="t" l="l"/>
              <a:pathLst>
                <a:path h="406400" w="1214183">
                  <a:moveTo>
                    <a:pt x="1010983" y="0"/>
                  </a:moveTo>
                  <a:cubicBezTo>
                    <a:pt x="1123207" y="0"/>
                    <a:pt x="1214183" y="90976"/>
                    <a:pt x="1214183" y="203200"/>
                  </a:cubicBezTo>
                  <a:cubicBezTo>
                    <a:pt x="1214183" y="315424"/>
                    <a:pt x="1123207" y="406400"/>
                    <a:pt x="1010983" y="406400"/>
                  </a:cubicBezTo>
                  <a:lnTo>
                    <a:pt x="203200" y="406400"/>
                  </a:lnTo>
                  <a:cubicBezTo>
                    <a:pt x="90976" y="406400"/>
                    <a:pt x="0" y="315424"/>
                    <a:pt x="0" y="203200"/>
                  </a:cubicBezTo>
                  <a:cubicBezTo>
                    <a:pt x="0" y="90976"/>
                    <a:pt x="90976" y="0"/>
                    <a:pt x="203200" y="0"/>
                  </a:cubicBezTo>
                  <a:close/>
                </a:path>
              </a:pathLst>
            </a:custGeom>
            <a:solidFill>
              <a:srgbClr val="FFE7C2"/>
            </a:solidFill>
          </p:spPr>
        </p:sp>
        <p:sp>
          <p:nvSpPr>
            <p:cNvPr name="TextBox 28" id="28"/>
            <p:cNvSpPr txBox="true"/>
            <p:nvPr/>
          </p:nvSpPr>
          <p:spPr>
            <a:xfrm>
              <a:off x="0" y="-57150"/>
              <a:ext cx="1214183" cy="463550"/>
            </a:xfrm>
            <a:prstGeom prst="rect">
              <a:avLst/>
            </a:prstGeom>
          </p:spPr>
          <p:txBody>
            <a:bodyPr anchor="ctr" rtlCol="false" tIns="50800" lIns="50800" bIns="50800" rIns="50800"/>
            <a:lstStyle/>
            <a:p>
              <a:pPr algn="ctr">
                <a:lnSpc>
                  <a:spcPts val="3779"/>
                </a:lnSpc>
              </a:pPr>
              <a:r>
                <a:rPr lang="en-US" b="true" sz="2700">
                  <a:solidFill>
                    <a:srgbClr val="000000"/>
                  </a:solidFill>
                  <a:latin typeface="Abhaya Libre Bold"/>
                  <a:ea typeface="Abhaya Libre Bold"/>
                  <a:cs typeface="Abhaya Libre Bold"/>
                  <a:sym typeface="Abhaya Libre Bold"/>
                </a:rPr>
                <a:t>Pass Handlers Down</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53215" y="335194"/>
            <a:ext cx="12255808" cy="9951806"/>
            <a:chOff x="0" y="0"/>
            <a:chExt cx="3227867" cy="2621052"/>
          </a:xfrm>
        </p:grpSpPr>
        <p:sp>
          <p:nvSpPr>
            <p:cNvPr name="Freeform 3" id="3"/>
            <p:cNvSpPr/>
            <p:nvPr/>
          </p:nvSpPr>
          <p:spPr>
            <a:xfrm flipH="false" flipV="false" rot="0">
              <a:off x="0" y="0"/>
              <a:ext cx="3227867" cy="2621052"/>
            </a:xfrm>
            <a:custGeom>
              <a:avLst/>
              <a:gdLst/>
              <a:ahLst/>
              <a:cxnLst/>
              <a:rect r="r" b="b" t="t" l="l"/>
              <a:pathLst>
                <a:path h="2621052" w="3227867">
                  <a:moveTo>
                    <a:pt x="32216" y="0"/>
                  </a:moveTo>
                  <a:lnTo>
                    <a:pt x="3195651" y="0"/>
                  </a:lnTo>
                  <a:cubicBezTo>
                    <a:pt x="3213443" y="0"/>
                    <a:pt x="3227867" y="14424"/>
                    <a:pt x="3227867" y="32216"/>
                  </a:cubicBezTo>
                  <a:lnTo>
                    <a:pt x="3227867" y="2588835"/>
                  </a:lnTo>
                  <a:cubicBezTo>
                    <a:pt x="3227867" y="2606628"/>
                    <a:pt x="3213443" y="2621052"/>
                    <a:pt x="3195651" y="2621052"/>
                  </a:cubicBezTo>
                  <a:lnTo>
                    <a:pt x="32216" y="2621052"/>
                  </a:lnTo>
                  <a:cubicBezTo>
                    <a:pt x="23672" y="2621052"/>
                    <a:pt x="15478" y="2617657"/>
                    <a:pt x="9436" y="2611616"/>
                  </a:cubicBezTo>
                  <a:cubicBezTo>
                    <a:pt x="3394" y="2605574"/>
                    <a:pt x="0" y="2597380"/>
                    <a:pt x="0" y="2588835"/>
                  </a:cubicBezTo>
                  <a:lnTo>
                    <a:pt x="0" y="32216"/>
                  </a:lnTo>
                  <a:cubicBezTo>
                    <a:pt x="0" y="14424"/>
                    <a:pt x="14424" y="0"/>
                    <a:pt x="32216" y="0"/>
                  </a:cubicBezTo>
                  <a:close/>
                </a:path>
              </a:pathLst>
            </a:custGeom>
            <a:solidFill>
              <a:srgbClr val="000000"/>
            </a:solidFill>
          </p:spPr>
        </p:sp>
        <p:sp>
          <p:nvSpPr>
            <p:cNvPr name="TextBox 4" id="4"/>
            <p:cNvSpPr txBox="true"/>
            <p:nvPr/>
          </p:nvSpPr>
          <p:spPr>
            <a:xfrm>
              <a:off x="0" y="-47625"/>
              <a:ext cx="3227867" cy="26686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2153044" cy="9822094"/>
            <a:chOff x="0" y="0"/>
            <a:chExt cx="3200802" cy="2586889"/>
          </a:xfrm>
        </p:grpSpPr>
        <p:sp>
          <p:nvSpPr>
            <p:cNvPr name="Freeform 6" id="6"/>
            <p:cNvSpPr/>
            <p:nvPr/>
          </p:nvSpPr>
          <p:spPr>
            <a:xfrm flipH="false" flipV="false" rot="0">
              <a:off x="0" y="0"/>
              <a:ext cx="3200802" cy="2586889"/>
            </a:xfrm>
            <a:custGeom>
              <a:avLst/>
              <a:gdLst/>
              <a:ahLst/>
              <a:cxnLst/>
              <a:rect r="r" b="b" t="t" l="l"/>
              <a:pathLst>
                <a:path h="2586889" w="3200802">
                  <a:moveTo>
                    <a:pt x="32489" y="0"/>
                  </a:moveTo>
                  <a:lnTo>
                    <a:pt x="3168313" y="0"/>
                  </a:lnTo>
                  <a:cubicBezTo>
                    <a:pt x="3176930" y="0"/>
                    <a:pt x="3185193" y="3423"/>
                    <a:pt x="3191286" y="9516"/>
                  </a:cubicBezTo>
                  <a:cubicBezTo>
                    <a:pt x="3197379" y="15609"/>
                    <a:pt x="3200802" y="23872"/>
                    <a:pt x="3200802" y="32489"/>
                  </a:cubicBezTo>
                  <a:lnTo>
                    <a:pt x="3200802" y="2554400"/>
                  </a:lnTo>
                  <a:cubicBezTo>
                    <a:pt x="3200802" y="2563017"/>
                    <a:pt x="3197379" y="2571280"/>
                    <a:pt x="3191286" y="2577373"/>
                  </a:cubicBezTo>
                  <a:cubicBezTo>
                    <a:pt x="3185193" y="2583466"/>
                    <a:pt x="3176930" y="2586889"/>
                    <a:pt x="3168313" y="2586889"/>
                  </a:cubicBezTo>
                  <a:lnTo>
                    <a:pt x="32489" y="2586889"/>
                  </a:lnTo>
                  <a:cubicBezTo>
                    <a:pt x="14546" y="2586889"/>
                    <a:pt x="0" y="2572343"/>
                    <a:pt x="0" y="2554400"/>
                  </a:cubicBezTo>
                  <a:lnTo>
                    <a:pt x="0" y="32489"/>
                  </a:lnTo>
                  <a:cubicBezTo>
                    <a:pt x="0" y="23872"/>
                    <a:pt x="3423" y="15609"/>
                    <a:pt x="9516" y="9516"/>
                  </a:cubicBezTo>
                  <a:cubicBezTo>
                    <a:pt x="15609" y="3423"/>
                    <a:pt x="23872" y="0"/>
                    <a:pt x="32489" y="0"/>
                  </a:cubicBezTo>
                  <a:close/>
                </a:path>
              </a:pathLst>
            </a:custGeom>
            <a:solidFill>
              <a:srgbClr val="418343"/>
            </a:solidFill>
          </p:spPr>
        </p:sp>
        <p:sp>
          <p:nvSpPr>
            <p:cNvPr name="TextBox 7" id="7"/>
            <p:cNvSpPr txBox="true"/>
            <p:nvPr/>
          </p:nvSpPr>
          <p:spPr>
            <a:xfrm>
              <a:off x="0" y="-95250"/>
              <a:ext cx="3200802" cy="2682139"/>
            </a:xfrm>
            <a:prstGeom prst="rect">
              <a:avLst/>
            </a:prstGeom>
          </p:spPr>
          <p:txBody>
            <a:bodyPr anchor="ctr" rtlCol="false" tIns="50800" lIns="50800" bIns="50800" rIns="50800"/>
            <a:lstStyle/>
            <a:p>
              <a:pPr algn="ctr">
                <a:lnSpc>
                  <a:spcPts val="6019"/>
                </a:lnSpc>
              </a:pPr>
              <a:r>
                <a:rPr lang="en-US" sz="4299">
                  <a:solidFill>
                    <a:srgbClr val="000000"/>
                  </a:solidFill>
                  <a:latin typeface="Abhaya Libre"/>
                  <a:ea typeface="Abhaya Libre"/>
                  <a:cs typeface="Abhaya Libre"/>
                  <a:sym typeface="Abhaya Libre"/>
                </a:rPr>
                <a:t>Lifting state up  is React's primary method for sharing state. The parent component becomes the owner of the data. It passes the data down to its children as props, which are read-only. To allow a child to modify the state, the parent passes a special function (a callback) as a prop. The child can then call this function to tell the parent to update its state.</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18917" y="233286"/>
            <a:ext cx="12168732" cy="2791285"/>
            <a:chOff x="0" y="0"/>
            <a:chExt cx="16224976" cy="3721713"/>
          </a:xfrm>
        </p:grpSpPr>
        <p:grpSp>
          <p:nvGrpSpPr>
            <p:cNvPr name="Group 3" id="3"/>
            <p:cNvGrpSpPr/>
            <p:nvPr/>
          </p:nvGrpSpPr>
          <p:grpSpPr>
            <a:xfrm rot="0">
              <a:off x="2852386" y="1482584"/>
              <a:ext cx="13372590" cy="2239129"/>
              <a:chOff x="0" y="0"/>
              <a:chExt cx="1127252" cy="188749"/>
            </a:xfrm>
          </p:grpSpPr>
          <p:sp>
            <p:nvSpPr>
              <p:cNvPr name="Freeform 4" id="4"/>
              <p:cNvSpPr/>
              <p:nvPr/>
            </p:nvSpPr>
            <p:spPr>
              <a:xfrm flipH="false" flipV="false" rot="0">
                <a:off x="0" y="0"/>
                <a:ext cx="1127252" cy="188749"/>
              </a:xfrm>
              <a:custGeom>
                <a:avLst/>
                <a:gdLst/>
                <a:ahLst/>
                <a:cxnLst/>
                <a:rect r="r" b="b" t="t" l="l"/>
                <a:pathLst>
                  <a:path h="188749" w="1127252">
                    <a:moveTo>
                      <a:pt x="82609" y="0"/>
                    </a:moveTo>
                    <a:lnTo>
                      <a:pt x="1044643" y="0"/>
                    </a:lnTo>
                    <a:cubicBezTo>
                      <a:pt x="1066552" y="0"/>
                      <a:pt x="1087564" y="8703"/>
                      <a:pt x="1103057" y="24196"/>
                    </a:cubicBezTo>
                    <a:cubicBezTo>
                      <a:pt x="1118549" y="39688"/>
                      <a:pt x="1127252" y="60700"/>
                      <a:pt x="1127252" y="82609"/>
                    </a:cubicBezTo>
                    <a:lnTo>
                      <a:pt x="1127252" y="106140"/>
                    </a:lnTo>
                    <a:cubicBezTo>
                      <a:pt x="1127252" y="128049"/>
                      <a:pt x="1118549" y="149061"/>
                      <a:pt x="1103057" y="164553"/>
                    </a:cubicBezTo>
                    <a:cubicBezTo>
                      <a:pt x="1087564" y="180046"/>
                      <a:pt x="1066552" y="188749"/>
                      <a:pt x="1044643" y="188749"/>
                    </a:cubicBezTo>
                    <a:lnTo>
                      <a:pt x="82609" y="188749"/>
                    </a:lnTo>
                    <a:cubicBezTo>
                      <a:pt x="60700" y="188749"/>
                      <a:pt x="39688" y="180046"/>
                      <a:pt x="24196" y="164553"/>
                    </a:cubicBezTo>
                    <a:cubicBezTo>
                      <a:pt x="8703" y="149061"/>
                      <a:pt x="0" y="128049"/>
                      <a:pt x="0" y="106140"/>
                    </a:cubicBezTo>
                    <a:lnTo>
                      <a:pt x="0" y="82609"/>
                    </a:lnTo>
                    <a:cubicBezTo>
                      <a:pt x="0" y="60700"/>
                      <a:pt x="8703" y="39688"/>
                      <a:pt x="24196" y="24196"/>
                    </a:cubicBezTo>
                    <a:cubicBezTo>
                      <a:pt x="39688" y="8703"/>
                      <a:pt x="60700" y="0"/>
                      <a:pt x="82609" y="0"/>
                    </a:cubicBezTo>
                    <a:close/>
                  </a:path>
                </a:pathLst>
              </a:custGeom>
              <a:solidFill>
                <a:srgbClr val="50422D"/>
              </a:solidFill>
            </p:spPr>
          </p:sp>
          <p:sp>
            <p:nvSpPr>
              <p:cNvPr name="TextBox 5" id="5"/>
              <p:cNvSpPr txBox="true"/>
              <p:nvPr/>
            </p:nvSpPr>
            <p:spPr>
              <a:xfrm>
                <a:off x="0" y="-114300"/>
                <a:ext cx="1127252" cy="303049"/>
              </a:xfrm>
              <a:prstGeom prst="rect">
                <a:avLst/>
              </a:prstGeom>
            </p:spPr>
            <p:txBody>
              <a:bodyPr anchor="ctr" rtlCol="false" tIns="56312" lIns="56312" bIns="56312" rIns="56312"/>
              <a:lstStyle/>
              <a:p>
                <a:pPr algn="ctr">
                  <a:lnSpc>
                    <a:spcPts val="4199"/>
                  </a:lnSpc>
                </a:pPr>
                <a:r>
                  <a:rPr lang="en-US" b="true" sz="2999">
                    <a:solidFill>
                      <a:srgbClr val="000000"/>
                    </a:solidFill>
                    <a:latin typeface="Futura Bold"/>
                    <a:ea typeface="Futura Bold"/>
                    <a:cs typeface="Futura Bold"/>
                    <a:sym typeface="Futura Bold"/>
                  </a:rPr>
                  <a:t>The component is being created and inserted into the DOM.</a:t>
                </a:r>
              </a:p>
            </p:txBody>
          </p:sp>
        </p:grpSp>
        <p:grpSp>
          <p:nvGrpSpPr>
            <p:cNvPr name="Group 6" id="6"/>
            <p:cNvGrpSpPr/>
            <p:nvPr/>
          </p:nvGrpSpPr>
          <p:grpSpPr>
            <a:xfrm rot="0">
              <a:off x="0" y="0"/>
              <a:ext cx="6292864" cy="2239129"/>
              <a:chOff x="0" y="0"/>
              <a:chExt cx="530462" cy="188749"/>
            </a:xfrm>
          </p:grpSpPr>
          <p:sp>
            <p:nvSpPr>
              <p:cNvPr name="Freeform 7" id="7"/>
              <p:cNvSpPr/>
              <p:nvPr/>
            </p:nvSpPr>
            <p:spPr>
              <a:xfrm flipH="false" flipV="false" rot="0">
                <a:off x="0" y="0"/>
                <a:ext cx="530462" cy="188749"/>
              </a:xfrm>
              <a:custGeom>
                <a:avLst/>
                <a:gdLst/>
                <a:ahLst/>
                <a:cxnLst/>
                <a:rect r="r" b="b" t="t" l="l"/>
                <a:pathLst>
                  <a:path h="188749" w="530462">
                    <a:moveTo>
                      <a:pt x="94374" y="0"/>
                    </a:moveTo>
                    <a:lnTo>
                      <a:pt x="436087" y="0"/>
                    </a:lnTo>
                    <a:cubicBezTo>
                      <a:pt x="461117" y="0"/>
                      <a:pt x="485121" y="9943"/>
                      <a:pt x="502820" y="27642"/>
                    </a:cubicBezTo>
                    <a:cubicBezTo>
                      <a:pt x="520519" y="45340"/>
                      <a:pt x="530462" y="69345"/>
                      <a:pt x="530462" y="94374"/>
                    </a:cubicBezTo>
                    <a:lnTo>
                      <a:pt x="530462" y="94374"/>
                    </a:lnTo>
                    <a:cubicBezTo>
                      <a:pt x="530462" y="146496"/>
                      <a:pt x="488209" y="188749"/>
                      <a:pt x="436087" y="188749"/>
                    </a:cubicBezTo>
                    <a:lnTo>
                      <a:pt x="94374" y="188749"/>
                    </a:lnTo>
                    <a:cubicBezTo>
                      <a:pt x="69345" y="188749"/>
                      <a:pt x="45340" y="178806"/>
                      <a:pt x="27642" y="161107"/>
                    </a:cubicBezTo>
                    <a:cubicBezTo>
                      <a:pt x="9943" y="143409"/>
                      <a:pt x="0" y="119404"/>
                      <a:pt x="0" y="94374"/>
                    </a:cubicBezTo>
                    <a:lnTo>
                      <a:pt x="0" y="94374"/>
                    </a:lnTo>
                    <a:cubicBezTo>
                      <a:pt x="0" y="69345"/>
                      <a:pt x="9943" y="45340"/>
                      <a:pt x="27642" y="27642"/>
                    </a:cubicBezTo>
                    <a:cubicBezTo>
                      <a:pt x="45340" y="9943"/>
                      <a:pt x="69345" y="0"/>
                      <a:pt x="94374" y="0"/>
                    </a:cubicBezTo>
                    <a:close/>
                  </a:path>
                </a:pathLst>
              </a:custGeom>
              <a:solidFill>
                <a:srgbClr val="A78B73"/>
              </a:solidFill>
            </p:spPr>
          </p:sp>
          <p:sp>
            <p:nvSpPr>
              <p:cNvPr name="TextBox 8" id="8"/>
              <p:cNvSpPr txBox="true"/>
              <p:nvPr/>
            </p:nvSpPr>
            <p:spPr>
              <a:xfrm>
                <a:off x="0" y="-114300"/>
                <a:ext cx="530462" cy="303049"/>
              </a:xfrm>
              <a:prstGeom prst="rect">
                <a:avLst/>
              </a:prstGeom>
            </p:spPr>
            <p:txBody>
              <a:bodyPr anchor="ctr" rtlCol="false" tIns="56312" lIns="56312" bIns="56312" rIns="56312"/>
              <a:lstStyle/>
              <a:p>
                <a:pPr algn="ctr">
                  <a:lnSpc>
                    <a:spcPts val="4199"/>
                  </a:lnSpc>
                </a:pPr>
                <a:r>
                  <a:rPr lang="en-US" b="true" sz="2999">
                    <a:solidFill>
                      <a:srgbClr val="000000"/>
                    </a:solidFill>
                    <a:latin typeface="Futura Bold"/>
                    <a:ea typeface="Futura Bold"/>
                    <a:cs typeface="Futura Bold"/>
                    <a:sym typeface="Futura Bold"/>
                  </a:rPr>
                  <a:t>Mounting</a:t>
                </a:r>
              </a:p>
            </p:txBody>
          </p:sp>
        </p:grpSp>
      </p:grpSp>
      <p:grpSp>
        <p:nvGrpSpPr>
          <p:cNvPr name="Group 9" id="9"/>
          <p:cNvGrpSpPr/>
          <p:nvPr/>
        </p:nvGrpSpPr>
        <p:grpSpPr>
          <a:xfrm rot="0">
            <a:off x="218917" y="3280102"/>
            <a:ext cx="12168732" cy="2958603"/>
            <a:chOff x="0" y="0"/>
            <a:chExt cx="16224976" cy="3944803"/>
          </a:xfrm>
        </p:grpSpPr>
        <p:grpSp>
          <p:nvGrpSpPr>
            <p:cNvPr name="Group 10" id="10"/>
            <p:cNvGrpSpPr/>
            <p:nvPr/>
          </p:nvGrpSpPr>
          <p:grpSpPr>
            <a:xfrm rot="0">
              <a:off x="2852386" y="1705675"/>
              <a:ext cx="13372590" cy="2239129"/>
              <a:chOff x="0" y="0"/>
              <a:chExt cx="1127252" cy="188749"/>
            </a:xfrm>
          </p:grpSpPr>
          <p:sp>
            <p:nvSpPr>
              <p:cNvPr name="Freeform 11" id="11"/>
              <p:cNvSpPr/>
              <p:nvPr/>
            </p:nvSpPr>
            <p:spPr>
              <a:xfrm flipH="false" flipV="false" rot="0">
                <a:off x="0" y="0"/>
                <a:ext cx="1127252" cy="188749"/>
              </a:xfrm>
              <a:custGeom>
                <a:avLst/>
                <a:gdLst/>
                <a:ahLst/>
                <a:cxnLst/>
                <a:rect r="r" b="b" t="t" l="l"/>
                <a:pathLst>
                  <a:path h="188749" w="1127252">
                    <a:moveTo>
                      <a:pt x="82609" y="0"/>
                    </a:moveTo>
                    <a:lnTo>
                      <a:pt x="1044643" y="0"/>
                    </a:lnTo>
                    <a:cubicBezTo>
                      <a:pt x="1066552" y="0"/>
                      <a:pt x="1087564" y="8703"/>
                      <a:pt x="1103057" y="24196"/>
                    </a:cubicBezTo>
                    <a:cubicBezTo>
                      <a:pt x="1118549" y="39688"/>
                      <a:pt x="1127252" y="60700"/>
                      <a:pt x="1127252" y="82609"/>
                    </a:cubicBezTo>
                    <a:lnTo>
                      <a:pt x="1127252" y="106140"/>
                    </a:lnTo>
                    <a:cubicBezTo>
                      <a:pt x="1127252" y="128049"/>
                      <a:pt x="1118549" y="149061"/>
                      <a:pt x="1103057" y="164553"/>
                    </a:cubicBezTo>
                    <a:cubicBezTo>
                      <a:pt x="1087564" y="180046"/>
                      <a:pt x="1066552" y="188749"/>
                      <a:pt x="1044643" y="188749"/>
                    </a:cubicBezTo>
                    <a:lnTo>
                      <a:pt x="82609" y="188749"/>
                    </a:lnTo>
                    <a:cubicBezTo>
                      <a:pt x="60700" y="188749"/>
                      <a:pt x="39688" y="180046"/>
                      <a:pt x="24196" y="164553"/>
                    </a:cubicBezTo>
                    <a:cubicBezTo>
                      <a:pt x="8703" y="149061"/>
                      <a:pt x="0" y="128049"/>
                      <a:pt x="0" y="106140"/>
                    </a:cubicBezTo>
                    <a:lnTo>
                      <a:pt x="0" y="82609"/>
                    </a:lnTo>
                    <a:cubicBezTo>
                      <a:pt x="0" y="60700"/>
                      <a:pt x="8703" y="39688"/>
                      <a:pt x="24196" y="24196"/>
                    </a:cubicBezTo>
                    <a:cubicBezTo>
                      <a:pt x="39688" y="8703"/>
                      <a:pt x="60700" y="0"/>
                      <a:pt x="82609" y="0"/>
                    </a:cubicBezTo>
                    <a:close/>
                  </a:path>
                </a:pathLst>
              </a:custGeom>
              <a:solidFill>
                <a:srgbClr val="50422D"/>
              </a:solidFill>
            </p:spPr>
          </p:sp>
          <p:sp>
            <p:nvSpPr>
              <p:cNvPr name="TextBox 12" id="12"/>
              <p:cNvSpPr txBox="true"/>
              <p:nvPr/>
            </p:nvSpPr>
            <p:spPr>
              <a:xfrm>
                <a:off x="0" y="-114300"/>
                <a:ext cx="1127252" cy="303049"/>
              </a:xfrm>
              <a:prstGeom prst="rect">
                <a:avLst/>
              </a:prstGeom>
            </p:spPr>
            <p:txBody>
              <a:bodyPr anchor="ctr" rtlCol="false" tIns="56312" lIns="56312" bIns="56312" rIns="56312"/>
              <a:lstStyle/>
              <a:p>
                <a:pPr algn="ctr">
                  <a:lnSpc>
                    <a:spcPts val="4199"/>
                  </a:lnSpc>
                </a:pPr>
                <a:r>
                  <a:rPr lang="en-US" b="true" sz="2999">
                    <a:solidFill>
                      <a:srgbClr val="000000"/>
                    </a:solidFill>
                    <a:latin typeface="Futura Bold"/>
                    <a:ea typeface="Futura Bold"/>
                    <a:cs typeface="Futura Bold"/>
                    <a:sym typeface="Futura Bold"/>
                  </a:rPr>
                  <a:t>The component re-renders because its state or props have changed.</a:t>
                </a:r>
              </a:p>
            </p:txBody>
          </p:sp>
        </p:grpSp>
        <p:grpSp>
          <p:nvGrpSpPr>
            <p:cNvPr name="Group 13" id="13"/>
            <p:cNvGrpSpPr/>
            <p:nvPr/>
          </p:nvGrpSpPr>
          <p:grpSpPr>
            <a:xfrm rot="0">
              <a:off x="0" y="0"/>
              <a:ext cx="6292864" cy="2239129"/>
              <a:chOff x="0" y="0"/>
              <a:chExt cx="530462" cy="188749"/>
            </a:xfrm>
          </p:grpSpPr>
          <p:sp>
            <p:nvSpPr>
              <p:cNvPr name="Freeform 14" id="14"/>
              <p:cNvSpPr/>
              <p:nvPr/>
            </p:nvSpPr>
            <p:spPr>
              <a:xfrm flipH="false" flipV="false" rot="0">
                <a:off x="0" y="0"/>
                <a:ext cx="530462" cy="188749"/>
              </a:xfrm>
              <a:custGeom>
                <a:avLst/>
                <a:gdLst/>
                <a:ahLst/>
                <a:cxnLst/>
                <a:rect r="r" b="b" t="t" l="l"/>
                <a:pathLst>
                  <a:path h="188749" w="530462">
                    <a:moveTo>
                      <a:pt x="94374" y="0"/>
                    </a:moveTo>
                    <a:lnTo>
                      <a:pt x="436087" y="0"/>
                    </a:lnTo>
                    <a:cubicBezTo>
                      <a:pt x="461117" y="0"/>
                      <a:pt x="485121" y="9943"/>
                      <a:pt x="502820" y="27642"/>
                    </a:cubicBezTo>
                    <a:cubicBezTo>
                      <a:pt x="520519" y="45340"/>
                      <a:pt x="530462" y="69345"/>
                      <a:pt x="530462" y="94374"/>
                    </a:cubicBezTo>
                    <a:lnTo>
                      <a:pt x="530462" y="94374"/>
                    </a:lnTo>
                    <a:cubicBezTo>
                      <a:pt x="530462" y="146496"/>
                      <a:pt x="488209" y="188749"/>
                      <a:pt x="436087" y="188749"/>
                    </a:cubicBezTo>
                    <a:lnTo>
                      <a:pt x="94374" y="188749"/>
                    </a:lnTo>
                    <a:cubicBezTo>
                      <a:pt x="69345" y="188749"/>
                      <a:pt x="45340" y="178806"/>
                      <a:pt x="27642" y="161107"/>
                    </a:cubicBezTo>
                    <a:cubicBezTo>
                      <a:pt x="9943" y="143409"/>
                      <a:pt x="0" y="119404"/>
                      <a:pt x="0" y="94374"/>
                    </a:cubicBezTo>
                    <a:lnTo>
                      <a:pt x="0" y="94374"/>
                    </a:lnTo>
                    <a:cubicBezTo>
                      <a:pt x="0" y="69345"/>
                      <a:pt x="9943" y="45340"/>
                      <a:pt x="27642" y="27642"/>
                    </a:cubicBezTo>
                    <a:cubicBezTo>
                      <a:pt x="45340" y="9943"/>
                      <a:pt x="69345" y="0"/>
                      <a:pt x="94374" y="0"/>
                    </a:cubicBezTo>
                    <a:close/>
                  </a:path>
                </a:pathLst>
              </a:custGeom>
              <a:solidFill>
                <a:srgbClr val="A78B73"/>
              </a:solidFill>
            </p:spPr>
          </p:sp>
          <p:sp>
            <p:nvSpPr>
              <p:cNvPr name="TextBox 15" id="15"/>
              <p:cNvSpPr txBox="true"/>
              <p:nvPr/>
            </p:nvSpPr>
            <p:spPr>
              <a:xfrm>
                <a:off x="0" y="-114300"/>
                <a:ext cx="530462" cy="303049"/>
              </a:xfrm>
              <a:prstGeom prst="rect">
                <a:avLst/>
              </a:prstGeom>
            </p:spPr>
            <p:txBody>
              <a:bodyPr anchor="ctr" rtlCol="false" tIns="56312" lIns="56312" bIns="56312" rIns="56312"/>
              <a:lstStyle/>
              <a:p>
                <a:pPr algn="ctr">
                  <a:lnSpc>
                    <a:spcPts val="4199"/>
                  </a:lnSpc>
                </a:pPr>
                <a:r>
                  <a:rPr lang="en-US" b="true" sz="2999">
                    <a:solidFill>
                      <a:srgbClr val="000000"/>
                    </a:solidFill>
                    <a:latin typeface="Futura Bold"/>
                    <a:ea typeface="Futura Bold"/>
                    <a:cs typeface="Futura Bold"/>
                    <a:sym typeface="Futura Bold"/>
                  </a:rPr>
                  <a:t>Updating</a:t>
                </a:r>
              </a:p>
            </p:txBody>
          </p:sp>
        </p:grpSp>
      </p:grpSp>
      <p:grpSp>
        <p:nvGrpSpPr>
          <p:cNvPr name="Group 16" id="16"/>
          <p:cNvGrpSpPr/>
          <p:nvPr/>
        </p:nvGrpSpPr>
        <p:grpSpPr>
          <a:xfrm rot="0">
            <a:off x="218917" y="6494235"/>
            <a:ext cx="12168732" cy="2764065"/>
            <a:chOff x="0" y="0"/>
            <a:chExt cx="16224976" cy="3685419"/>
          </a:xfrm>
        </p:grpSpPr>
        <p:grpSp>
          <p:nvGrpSpPr>
            <p:cNvPr name="Group 17" id="17"/>
            <p:cNvGrpSpPr/>
            <p:nvPr/>
          </p:nvGrpSpPr>
          <p:grpSpPr>
            <a:xfrm rot="0">
              <a:off x="2852386" y="1446291"/>
              <a:ext cx="13372590" cy="2239129"/>
              <a:chOff x="0" y="0"/>
              <a:chExt cx="1127252" cy="188749"/>
            </a:xfrm>
          </p:grpSpPr>
          <p:sp>
            <p:nvSpPr>
              <p:cNvPr name="Freeform 18" id="18"/>
              <p:cNvSpPr/>
              <p:nvPr/>
            </p:nvSpPr>
            <p:spPr>
              <a:xfrm flipH="false" flipV="false" rot="0">
                <a:off x="0" y="0"/>
                <a:ext cx="1127252" cy="188749"/>
              </a:xfrm>
              <a:custGeom>
                <a:avLst/>
                <a:gdLst/>
                <a:ahLst/>
                <a:cxnLst/>
                <a:rect r="r" b="b" t="t" l="l"/>
                <a:pathLst>
                  <a:path h="188749" w="1127252">
                    <a:moveTo>
                      <a:pt x="82609" y="0"/>
                    </a:moveTo>
                    <a:lnTo>
                      <a:pt x="1044643" y="0"/>
                    </a:lnTo>
                    <a:cubicBezTo>
                      <a:pt x="1066552" y="0"/>
                      <a:pt x="1087564" y="8703"/>
                      <a:pt x="1103057" y="24196"/>
                    </a:cubicBezTo>
                    <a:cubicBezTo>
                      <a:pt x="1118549" y="39688"/>
                      <a:pt x="1127252" y="60700"/>
                      <a:pt x="1127252" y="82609"/>
                    </a:cubicBezTo>
                    <a:lnTo>
                      <a:pt x="1127252" y="106140"/>
                    </a:lnTo>
                    <a:cubicBezTo>
                      <a:pt x="1127252" y="128049"/>
                      <a:pt x="1118549" y="149061"/>
                      <a:pt x="1103057" y="164553"/>
                    </a:cubicBezTo>
                    <a:cubicBezTo>
                      <a:pt x="1087564" y="180046"/>
                      <a:pt x="1066552" y="188749"/>
                      <a:pt x="1044643" y="188749"/>
                    </a:cubicBezTo>
                    <a:lnTo>
                      <a:pt x="82609" y="188749"/>
                    </a:lnTo>
                    <a:cubicBezTo>
                      <a:pt x="60700" y="188749"/>
                      <a:pt x="39688" y="180046"/>
                      <a:pt x="24196" y="164553"/>
                    </a:cubicBezTo>
                    <a:cubicBezTo>
                      <a:pt x="8703" y="149061"/>
                      <a:pt x="0" y="128049"/>
                      <a:pt x="0" y="106140"/>
                    </a:cubicBezTo>
                    <a:lnTo>
                      <a:pt x="0" y="82609"/>
                    </a:lnTo>
                    <a:cubicBezTo>
                      <a:pt x="0" y="60700"/>
                      <a:pt x="8703" y="39688"/>
                      <a:pt x="24196" y="24196"/>
                    </a:cubicBezTo>
                    <a:cubicBezTo>
                      <a:pt x="39688" y="8703"/>
                      <a:pt x="60700" y="0"/>
                      <a:pt x="82609" y="0"/>
                    </a:cubicBezTo>
                    <a:close/>
                  </a:path>
                </a:pathLst>
              </a:custGeom>
              <a:solidFill>
                <a:srgbClr val="50422D"/>
              </a:solidFill>
            </p:spPr>
          </p:sp>
          <p:sp>
            <p:nvSpPr>
              <p:cNvPr name="TextBox 19" id="19"/>
              <p:cNvSpPr txBox="true"/>
              <p:nvPr/>
            </p:nvSpPr>
            <p:spPr>
              <a:xfrm>
                <a:off x="0" y="-114300"/>
                <a:ext cx="1127252" cy="303049"/>
              </a:xfrm>
              <a:prstGeom prst="rect">
                <a:avLst/>
              </a:prstGeom>
            </p:spPr>
            <p:txBody>
              <a:bodyPr anchor="ctr" rtlCol="false" tIns="56312" lIns="56312" bIns="56312" rIns="56312"/>
              <a:lstStyle/>
              <a:p>
                <a:pPr algn="ctr">
                  <a:lnSpc>
                    <a:spcPts val="4199"/>
                  </a:lnSpc>
                </a:pPr>
                <a:r>
                  <a:rPr lang="en-US" b="true" sz="2999">
                    <a:solidFill>
                      <a:srgbClr val="000000"/>
                    </a:solidFill>
                    <a:latin typeface="Futura Bold"/>
                    <a:ea typeface="Futura Bold"/>
                    <a:cs typeface="Futura Bold"/>
                    <a:sym typeface="Futura Bold"/>
                  </a:rPr>
                  <a:t>The component is being removed from the DOM.</a:t>
                </a:r>
              </a:p>
            </p:txBody>
          </p:sp>
        </p:grpSp>
        <p:grpSp>
          <p:nvGrpSpPr>
            <p:cNvPr name="Group 20" id="20"/>
            <p:cNvGrpSpPr/>
            <p:nvPr/>
          </p:nvGrpSpPr>
          <p:grpSpPr>
            <a:xfrm rot="0">
              <a:off x="0" y="0"/>
              <a:ext cx="6292864" cy="2239129"/>
              <a:chOff x="0" y="0"/>
              <a:chExt cx="530462" cy="188749"/>
            </a:xfrm>
          </p:grpSpPr>
          <p:sp>
            <p:nvSpPr>
              <p:cNvPr name="Freeform 21" id="21"/>
              <p:cNvSpPr/>
              <p:nvPr/>
            </p:nvSpPr>
            <p:spPr>
              <a:xfrm flipH="false" flipV="false" rot="0">
                <a:off x="0" y="0"/>
                <a:ext cx="530462" cy="188749"/>
              </a:xfrm>
              <a:custGeom>
                <a:avLst/>
                <a:gdLst/>
                <a:ahLst/>
                <a:cxnLst/>
                <a:rect r="r" b="b" t="t" l="l"/>
                <a:pathLst>
                  <a:path h="188749" w="530462">
                    <a:moveTo>
                      <a:pt x="94374" y="0"/>
                    </a:moveTo>
                    <a:lnTo>
                      <a:pt x="436087" y="0"/>
                    </a:lnTo>
                    <a:cubicBezTo>
                      <a:pt x="461117" y="0"/>
                      <a:pt x="485121" y="9943"/>
                      <a:pt x="502820" y="27642"/>
                    </a:cubicBezTo>
                    <a:cubicBezTo>
                      <a:pt x="520519" y="45340"/>
                      <a:pt x="530462" y="69345"/>
                      <a:pt x="530462" y="94374"/>
                    </a:cubicBezTo>
                    <a:lnTo>
                      <a:pt x="530462" y="94374"/>
                    </a:lnTo>
                    <a:cubicBezTo>
                      <a:pt x="530462" y="146496"/>
                      <a:pt x="488209" y="188749"/>
                      <a:pt x="436087" y="188749"/>
                    </a:cubicBezTo>
                    <a:lnTo>
                      <a:pt x="94374" y="188749"/>
                    </a:lnTo>
                    <a:cubicBezTo>
                      <a:pt x="69345" y="188749"/>
                      <a:pt x="45340" y="178806"/>
                      <a:pt x="27642" y="161107"/>
                    </a:cubicBezTo>
                    <a:cubicBezTo>
                      <a:pt x="9943" y="143409"/>
                      <a:pt x="0" y="119404"/>
                      <a:pt x="0" y="94374"/>
                    </a:cubicBezTo>
                    <a:lnTo>
                      <a:pt x="0" y="94374"/>
                    </a:lnTo>
                    <a:cubicBezTo>
                      <a:pt x="0" y="69345"/>
                      <a:pt x="9943" y="45340"/>
                      <a:pt x="27642" y="27642"/>
                    </a:cubicBezTo>
                    <a:cubicBezTo>
                      <a:pt x="45340" y="9943"/>
                      <a:pt x="69345" y="0"/>
                      <a:pt x="94374" y="0"/>
                    </a:cubicBezTo>
                    <a:close/>
                  </a:path>
                </a:pathLst>
              </a:custGeom>
              <a:solidFill>
                <a:srgbClr val="A78B73"/>
              </a:solidFill>
            </p:spPr>
          </p:sp>
          <p:sp>
            <p:nvSpPr>
              <p:cNvPr name="TextBox 22" id="22"/>
              <p:cNvSpPr txBox="true"/>
              <p:nvPr/>
            </p:nvSpPr>
            <p:spPr>
              <a:xfrm>
                <a:off x="0" y="-114300"/>
                <a:ext cx="530462" cy="303049"/>
              </a:xfrm>
              <a:prstGeom prst="rect">
                <a:avLst/>
              </a:prstGeom>
            </p:spPr>
            <p:txBody>
              <a:bodyPr anchor="ctr" rtlCol="false" tIns="56312" lIns="56312" bIns="56312" rIns="56312"/>
              <a:lstStyle/>
              <a:p>
                <a:pPr algn="ctr">
                  <a:lnSpc>
                    <a:spcPts val="4199"/>
                  </a:lnSpc>
                </a:pPr>
                <a:r>
                  <a:rPr lang="en-US" b="true" sz="2999">
                    <a:solidFill>
                      <a:srgbClr val="000000"/>
                    </a:solidFill>
                    <a:latin typeface="Futura Bold"/>
                    <a:ea typeface="Futura Bold"/>
                    <a:cs typeface="Futura Bold"/>
                    <a:sym typeface="Futura Bold"/>
                  </a:rPr>
                  <a:t>Unmounting</a:t>
                </a:r>
              </a:p>
            </p:txBody>
          </p:sp>
        </p:gr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4816765" y="163589"/>
            <a:ext cx="8654471" cy="1543050"/>
            <a:chOff x="0" y="0"/>
            <a:chExt cx="2279367" cy="406400"/>
          </a:xfrm>
        </p:grpSpPr>
        <p:sp>
          <p:nvSpPr>
            <p:cNvPr name="Freeform 3" id="3"/>
            <p:cNvSpPr/>
            <p:nvPr/>
          </p:nvSpPr>
          <p:spPr>
            <a:xfrm flipH="false" flipV="false" rot="0">
              <a:off x="0" y="0"/>
              <a:ext cx="2279367" cy="406400"/>
            </a:xfrm>
            <a:custGeom>
              <a:avLst/>
              <a:gdLst/>
              <a:ahLst/>
              <a:cxnLst/>
              <a:rect r="r" b="b" t="t" l="l"/>
              <a:pathLst>
                <a:path h="406400" w="2279367">
                  <a:moveTo>
                    <a:pt x="45622" y="0"/>
                  </a:moveTo>
                  <a:lnTo>
                    <a:pt x="2233744" y="0"/>
                  </a:lnTo>
                  <a:cubicBezTo>
                    <a:pt x="2245844" y="0"/>
                    <a:pt x="2257448" y="4807"/>
                    <a:pt x="2266004" y="13362"/>
                  </a:cubicBezTo>
                  <a:cubicBezTo>
                    <a:pt x="2274560" y="21918"/>
                    <a:pt x="2279367" y="33523"/>
                    <a:pt x="2279367" y="45622"/>
                  </a:cubicBezTo>
                  <a:lnTo>
                    <a:pt x="2279367" y="360778"/>
                  </a:lnTo>
                  <a:cubicBezTo>
                    <a:pt x="2279367" y="372877"/>
                    <a:pt x="2274560" y="384482"/>
                    <a:pt x="2266004" y="393037"/>
                  </a:cubicBezTo>
                  <a:cubicBezTo>
                    <a:pt x="2257448" y="401593"/>
                    <a:pt x="2245844" y="406400"/>
                    <a:pt x="2233744" y="406400"/>
                  </a:cubicBezTo>
                  <a:lnTo>
                    <a:pt x="45622" y="406400"/>
                  </a:lnTo>
                  <a:cubicBezTo>
                    <a:pt x="33523" y="406400"/>
                    <a:pt x="21918" y="401593"/>
                    <a:pt x="13362" y="393037"/>
                  </a:cubicBezTo>
                  <a:cubicBezTo>
                    <a:pt x="4807" y="384482"/>
                    <a:pt x="0" y="372877"/>
                    <a:pt x="0" y="360778"/>
                  </a:cubicBezTo>
                  <a:lnTo>
                    <a:pt x="0" y="45622"/>
                  </a:lnTo>
                  <a:cubicBezTo>
                    <a:pt x="0" y="33523"/>
                    <a:pt x="4807" y="21918"/>
                    <a:pt x="13362" y="13362"/>
                  </a:cubicBezTo>
                  <a:cubicBezTo>
                    <a:pt x="21918" y="4807"/>
                    <a:pt x="33523" y="0"/>
                    <a:pt x="45622" y="0"/>
                  </a:cubicBezTo>
                  <a:close/>
                </a:path>
              </a:pathLst>
            </a:custGeom>
            <a:solidFill>
              <a:srgbClr val="C08552"/>
            </a:solidFill>
          </p:spPr>
        </p:sp>
        <p:sp>
          <p:nvSpPr>
            <p:cNvPr name="TextBox 4" id="4"/>
            <p:cNvSpPr txBox="true"/>
            <p:nvPr/>
          </p:nvSpPr>
          <p:spPr>
            <a:xfrm>
              <a:off x="0" y="-85725"/>
              <a:ext cx="2279367" cy="492125"/>
            </a:xfrm>
            <a:prstGeom prst="rect">
              <a:avLst/>
            </a:prstGeom>
          </p:spPr>
          <p:txBody>
            <a:bodyPr anchor="ctr" rtlCol="false" tIns="50800" lIns="50800" bIns="50800" rIns="50800"/>
            <a:lstStyle/>
            <a:p>
              <a:pPr algn="ctr">
                <a:lnSpc>
                  <a:spcPts val="5459"/>
                </a:lnSpc>
              </a:pPr>
              <a:r>
                <a:rPr lang="en-US" b="true" sz="3899">
                  <a:solidFill>
                    <a:srgbClr val="000000"/>
                  </a:solidFill>
                  <a:latin typeface="Abhaya Libre Bold"/>
                  <a:ea typeface="Abhaya Libre Bold"/>
                  <a:cs typeface="Abhaya Libre Bold"/>
                  <a:sym typeface="Abhaya Libre Bold"/>
                </a:rPr>
                <a:t>useEffect for Side Effects</a:t>
              </a:r>
            </a:p>
          </p:txBody>
        </p:sp>
      </p:grpSp>
      <p:grpSp>
        <p:nvGrpSpPr>
          <p:cNvPr name="Group 5" id="5"/>
          <p:cNvGrpSpPr/>
          <p:nvPr/>
        </p:nvGrpSpPr>
        <p:grpSpPr>
          <a:xfrm rot="0">
            <a:off x="237256" y="3896208"/>
            <a:ext cx="7269445" cy="1333618"/>
            <a:chOff x="0" y="0"/>
            <a:chExt cx="1914586" cy="351241"/>
          </a:xfrm>
        </p:grpSpPr>
        <p:sp>
          <p:nvSpPr>
            <p:cNvPr name="Freeform 6" id="6"/>
            <p:cNvSpPr/>
            <p:nvPr/>
          </p:nvSpPr>
          <p:spPr>
            <a:xfrm flipH="false" flipV="false" rot="0">
              <a:off x="0" y="0"/>
              <a:ext cx="1914586" cy="351241"/>
            </a:xfrm>
            <a:custGeom>
              <a:avLst/>
              <a:gdLst/>
              <a:ahLst/>
              <a:cxnLst/>
              <a:rect r="r" b="b" t="t" l="l"/>
              <a:pathLst>
                <a:path h="351241" w="1914586">
                  <a:moveTo>
                    <a:pt x="54315" y="0"/>
                  </a:moveTo>
                  <a:lnTo>
                    <a:pt x="1860272" y="0"/>
                  </a:lnTo>
                  <a:cubicBezTo>
                    <a:pt x="1890269" y="0"/>
                    <a:pt x="1914586" y="24318"/>
                    <a:pt x="1914586" y="54315"/>
                  </a:cubicBezTo>
                  <a:lnTo>
                    <a:pt x="1914586" y="296926"/>
                  </a:lnTo>
                  <a:cubicBezTo>
                    <a:pt x="1914586" y="326923"/>
                    <a:pt x="1890269" y="351241"/>
                    <a:pt x="1860272" y="351241"/>
                  </a:cubicBezTo>
                  <a:lnTo>
                    <a:pt x="54315" y="351241"/>
                  </a:lnTo>
                  <a:cubicBezTo>
                    <a:pt x="24318" y="351241"/>
                    <a:pt x="0" y="326923"/>
                    <a:pt x="0" y="296926"/>
                  </a:cubicBezTo>
                  <a:lnTo>
                    <a:pt x="0" y="54315"/>
                  </a:lnTo>
                  <a:cubicBezTo>
                    <a:pt x="0" y="24318"/>
                    <a:pt x="24318" y="0"/>
                    <a:pt x="54315" y="0"/>
                  </a:cubicBezTo>
                  <a:close/>
                </a:path>
              </a:pathLst>
            </a:custGeom>
            <a:gradFill rotWithShape="true">
              <a:gsLst>
                <a:gs pos="0">
                  <a:srgbClr val="FFDE59">
                    <a:alpha val="100000"/>
                  </a:srgbClr>
                </a:gs>
                <a:gs pos="100000">
                  <a:srgbClr val="FF914D">
                    <a:alpha val="100000"/>
                  </a:srgbClr>
                </a:gs>
              </a:gsLst>
              <a:lin ang="0"/>
            </a:gradFill>
          </p:spPr>
        </p:sp>
        <p:sp>
          <p:nvSpPr>
            <p:cNvPr name="TextBox 7" id="7"/>
            <p:cNvSpPr txBox="true"/>
            <p:nvPr/>
          </p:nvSpPr>
          <p:spPr>
            <a:xfrm>
              <a:off x="0" y="-47625"/>
              <a:ext cx="1914586" cy="39886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37256" y="6857997"/>
            <a:ext cx="7269445" cy="1333618"/>
            <a:chOff x="0" y="0"/>
            <a:chExt cx="1914586" cy="351241"/>
          </a:xfrm>
        </p:grpSpPr>
        <p:sp>
          <p:nvSpPr>
            <p:cNvPr name="Freeform 9" id="9"/>
            <p:cNvSpPr/>
            <p:nvPr/>
          </p:nvSpPr>
          <p:spPr>
            <a:xfrm flipH="false" flipV="false" rot="0">
              <a:off x="0" y="0"/>
              <a:ext cx="1914586" cy="351241"/>
            </a:xfrm>
            <a:custGeom>
              <a:avLst/>
              <a:gdLst/>
              <a:ahLst/>
              <a:cxnLst/>
              <a:rect r="r" b="b" t="t" l="l"/>
              <a:pathLst>
                <a:path h="351241" w="1914586">
                  <a:moveTo>
                    <a:pt x="54315" y="0"/>
                  </a:moveTo>
                  <a:lnTo>
                    <a:pt x="1860272" y="0"/>
                  </a:lnTo>
                  <a:cubicBezTo>
                    <a:pt x="1890269" y="0"/>
                    <a:pt x="1914586" y="24318"/>
                    <a:pt x="1914586" y="54315"/>
                  </a:cubicBezTo>
                  <a:lnTo>
                    <a:pt x="1914586" y="296926"/>
                  </a:lnTo>
                  <a:cubicBezTo>
                    <a:pt x="1914586" y="326923"/>
                    <a:pt x="1890269" y="351241"/>
                    <a:pt x="1860272" y="351241"/>
                  </a:cubicBezTo>
                  <a:lnTo>
                    <a:pt x="54315" y="351241"/>
                  </a:lnTo>
                  <a:cubicBezTo>
                    <a:pt x="24318" y="351241"/>
                    <a:pt x="0" y="326923"/>
                    <a:pt x="0" y="296926"/>
                  </a:cubicBezTo>
                  <a:lnTo>
                    <a:pt x="0" y="54315"/>
                  </a:lnTo>
                  <a:cubicBezTo>
                    <a:pt x="0" y="24318"/>
                    <a:pt x="24318" y="0"/>
                    <a:pt x="54315" y="0"/>
                  </a:cubicBezTo>
                  <a:close/>
                </a:path>
              </a:pathLst>
            </a:custGeom>
            <a:gradFill rotWithShape="true">
              <a:gsLst>
                <a:gs pos="0">
                  <a:srgbClr val="FFDE59">
                    <a:alpha val="100000"/>
                  </a:srgbClr>
                </a:gs>
                <a:gs pos="100000">
                  <a:srgbClr val="FF914D">
                    <a:alpha val="100000"/>
                  </a:srgbClr>
                </a:gs>
              </a:gsLst>
              <a:lin ang="0"/>
            </a:gradFill>
          </p:spPr>
        </p:sp>
        <p:sp>
          <p:nvSpPr>
            <p:cNvPr name="TextBox 10" id="10"/>
            <p:cNvSpPr txBox="true"/>
            <p:nvPr/>
          </p:nvSpPr>
          <p:spPr>
            <a:xfrm>
              <a:off x="0" y="-47625"/>
              <a:ext cx="1914586" cy="39886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859656" y="3896208"/>
            <a:ext cx="8247619" cy="1333618"/>
            <a:chOff x="0" y="0"/>
            <a:chExt cx="2172213" cy="351241"/>
          </a:xfrm>
        </p:grpSpPr>
        <p:sp>
          <p:nvSpPr>
            <p:cNvPr name="Freeform 12" id="12"/>
            <p:cNvSpPr/>
            <p:nvPr/>
          </p:nvSpPr>
          <p:spPr>
            <a:xfrm flipH="false" flipV="false" rot="0">
              <a:off x="0" y="0"/>
              <a:ext cx="2172213" cy="351241"/>
            </a:xfrm>
            <a:custGeom>
              <a:avLst/>
              <a:gdLst/>
              <a:ahLst/>
              <a:cxnLst/>
              <a:rect r="r" b="b" t="t" l="l"/>
              <a:pathLst>
                <a:path h="351241" w="2172213">
                  <a:moveTo>
                    <a:pt x="47873" y="0"/>
                  </a:moveTo>
                  <a:lnTo>
                    <a:pt x="2124340" y="0"/>
                  </a:lnTo>
                  <a:cubicBezTo>
                    <a:pt x="2137036" y="0"/>
                    <a:pt x="2149213" y="5044"/>
                    <a:pt x="2158191" y="14022"/>
                  </a:cubicBezTo>
                  <a:cubicBezTo>
                    <a:pt x="2167169" y="23000"/>
                    <a:pt x="2172213" y="35176"/>
                    <a:pt x="2172213" y="47873"/>
                  </a:cubicBezTo>
                  <a:lnTo>
                    <a:pt x="2172213" y="303368"/>
                  </a:lnTo>
                  <a:cubicBezTo>
                    <a:pt x="2172213" y="316065"/>
                    <a:pt x="2167169" y="328241"/>
                    <a:pt x="2158191" y="337219"/>
                  </a:cubicBezTo>
                  <a:cubicBezTo>
                    <a:pt x="2149213" y="346197"/>
                    <a:pt x="2137036" y="351241"/>
                    <a:pt x="2124340" y="351241"/>
                  </a:cubicBezTo>
                  <a:lnTo>
                    <a:pt x="47873" y="351241"/>
                  </a:lnTo>
                  <a:cubicBezTo>
                    <a:pt x="35176" y="351241"/>
                    <a:pt x="23000" y="346197"/>
                    <a:pt x="14022" y="337219"/>
                  </a:cubicBezTo>
                  <a:cubicBezTo>
                    <a:pt x="5044" y="328241"/>
                    <a:pt x="0" y="316065"/>
                    <a:pt x="0" y="303368"/>
                  </a:cubicBezTo>
                  <a:lnTo>
                    <a:pt x="0" y="47873"/>
                  </a:lnTo>
                  <a:cubicBezTo>
                    <a:pt x="0" y="35176"/>
                    <a:pt x="5044" y="23000"/>
                    <a:pt x="14022" y="14022"/>
                  </a:cubicBezTo>
                  <a:cubicBezTo>
                    <a:pt x="23000" y="5044"/>
                    <a:pt x="35176" y="0"/>
                    <a:pt x="47873" y="0"/>
                  </a:cubicBezTo>
                  <a:close/>
                </a:path>
              </a:pathLst>
            </a:custGeom>
            <a:gradFill rotWithShape="true">
              <a:gsLst>
                <a:gs pos="0">
                  <a:srgbClr val="FFDE59">
                    <a:alpha val="100000"/>
                  </a:srgbClr>
                </a:gs>
                <a:gs pos="100000">
                  <a:srgbClr val="FF914D">
                    <a:alpha val="100000"/>
                  </a:srgbClr>
                </a:gs>
              </a:gsLst>
              <a:lin ang="0"/>
            </a:gradFill>
          </p:spPr>
        </p:sp>
        <p:sp>
          <p:nvSpPr>
            <p:cNvPr name="TextBox 13" id="13"/>
            <p:cNvSpPr txBox="true"/>
            <p:nvPr/>
          </p:nvSpPr>
          <p:spPr>
            <a:xfrm>
              <a:off x="0" y="-47625"/>
              <a:ext cx="2172213" cy="39886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781299" y="6857997"/>
            <a:ext cx="7325976" cy="1333618"/>
            <a:chOff x="0" y="0"/>
            <a:chExt cx="1929475" cy="351241"/>
          </a:xfrm>
        </p:grpSpPr>
        <p:sp>
          <p:nvSpPr>
            <p:cNvPr name="Freeform 15" id="15"/>
            <p:cNvSpPr/>
            <p:nvPr/>
          </p:nvSpPr>
          <p:spPr>
            <a:xfrm flipH="false" flipV="false" rot="0">
              <a:off x="0" y="0"/>
              <a:ext cx="1929475" cy="351241"/>
            </a:xfrm>
            <a:custGeom>
              <a:avLst/>
              <a:gdLst/>
              <a:ahLst/>
              <a:cxnLst/>
              <a:rect r="r" b="b" t="t" l="l"/>
              <a:pathLst>
                <a:path h="351241" w="1929475">
                  <a:moveTo>
                    <a:pt x="53896" y="0"/>
                  </a:moveTo>
                  <a:lnTo>
                    <a:pt x="1875580" y="0"/>
                  </a:lnTo>
                  <a:cubicBezTo>
                    <a:pt x="1889874" y="0"/>
                    <a:pt x="1903582" y="5678"/>
                    <a:pt x="1913690" y="15786"/>
                  </a:cubicBezTo>
                  <a:cubicBezTo>
                    <a:pt x="1923797" y="25893"/>
                    <a:pt x="1929475" y="39602"/>
                    <a:pt x="1929475" y="53896"/>
                  </a:cubicBezTo>
                  <a:lnTo>
                    <a:pt x="1929475" y="297345"/>
                  </a:lnTo>
                  <a:cubicBezTo>
                    <a:pt x="1929475" y="311639"/>
                    <a:pt x="1923797" y="325348"/>
                    <a:pt x="1913690" y="335455"/>
                  </a:cubicBezTo>
                  <a:cubicBezTo>
                    <a:pt x="1903582" y="345563"/>
                    <a:pt x="1889874" y="351241"/>
                    <a:pt x="1875580" y="351241"/>
                  </a:cubicBezTo>
                  <a:lnTo>
                    <a:pt x="53896" y="351241"/>
                  </a:lnTo>
                  <a:cubicBezTo>
                    <a:pt x="39602" y="351241"/>
                    <a:pt x="25893" y="345563"/>
                    <a:pt x="15786" y="335455"/>
                  </a:cubicBezTo>
                  <a:cubicBezTo>
                    <a:pt x="5678" y="325348"/>
                    <a:pt x="0" y="311639"/>
                    <a:pt x="0" y="297345"/>
                  </a:cubicBezTo>
                  <a:lnTo>
                    <a:pt x="0" y="53896"/>
                  </a:lnTo>
                  <a:cubicBezTo>
                    <a:pt x="0" y="39602"/>
                    <a:pt x="5678" y="25893"/>
                    <a:pt x="15786" y="15786"/>
                  </a:cubicBezTo>
                  <a:cubicBezTo>
                    <a:pt x="25893" y="5678"/>
                    <a:pt x="39602" y="0"/>
                    <a:pt x="53896" y="0"/>
                  </a:cubicBezTo>
                  <a:close/>
                </a:path>
              </a:pathLst>
            </a:custGeom>
            <a:gradFill rotWithShape="true">
              <a:gsLst>
                <a:gs pos="0">
                  <a:srgbClr val="FFDE59">
                    <a:alpha val="100000"/>
                  </a:srgbClr>
                </a:gs>
                <a:gs pos="100000">
                  <a:srgbClr val="FF914D">
                    <a:alpha val="100000"/>
                  </a:srgbClr>
                </a:gs>
              </a:gsLst>
              <a:lin ang="0"/>
            </a:gradFill>
          </p:spPr>
        </p:sp>
        <p:sp>
          <p:nvSpPr>
            <p:cNvPr name="TextBox 16" id="16"/>
            <p:cNvSpPr txBox="true"/>
            <p:nvPr/>
          </p:nvSpPr>
          <p:spPr>
            <a:xfrm>
              <a:off x="0" y="-47625"/>
              <a:ext cx="1929475" cy="39886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370493" y="2853434"/>
            <a:ext cx="7547014" cy="5980878"/>
            <a:chOff x="0" y="0"/>
            <a:chExt cx="1987691" cy="1575211"/>
          </a:xfrm>
        </p:grpSpPr>
        <p:sp>
          <p:nvSpPr>
            <p:cNvPr name="Freeform 18" id="18"/>
            <p:cNvSpPr/>
            <p:nvPr/>
          </p:nvSpPr>
          <p:spPr>
            <a:xfrm flipH="false" flipV="false" rot="0">
              <a:off x="0" y="0"/>
              <a:ext cx="1987691" cy="1575211"/>
            </a:xfrm>
            <a:custGeom>
              <a:avLst/>
              <a:gdLst/>
              <a:ahLst/>
              <a:cxnLst/>
              <a:rect r="r" b="b" t="t" l="l"/>
              <a:pathLst>
                <a:path h="1575211" w="1987691">
                  <a:moveTo>
                    <a:pt x="993845" y="0"/>
                  </a:moveTo>
                  <a:cubicBezTo>
                    <a:pt x="444960" y="0"/>
                    <a:pt x="0" y="352623"/>
                    <a:pt x="0" y="787605"/>
                  </a:cubicBezTo>
                  <a:cubicBezTo>
                    <a:pt x="0" y="1222588"/>
                    <a:pt x="444960" y="1575211"/>
                    <a:pt x="993845" y="1575211"/>
                  </a:cubicBezTo>
                  <a:cubicBezTo>
                    <a:pt x="1542731" y="1575211"/>
                    <a:pt x="1987691" y="1222588"/>
                    <a:pt x="1987691" y="787605"/>
                  </a:cubicBezTo>
                  <a:cubicBezTo>
                    <a:pt x="1987691" y="352623"/>
                    <a:pt x="1542731" y="0"/>
                    <a:pt x="993845" y="0"/>
                  </a:cubicBezTo>
                  <a:close/>
                </a:path>
              </a:pathLst>
            </a:custGeom>
            <a:solidFill>
              <a:srgbClr val="FFD699"/>
            </a:solidFill>
          </p:spPr>
        </p:sp>
        <p:sp>
          <p:nvSpPr>
            <p:cNvPr name="TextBox 19" id="19"/>
            <p:cNvSpPr txBox="true"/>
            <p:nvPr/>
          </p:nvSpPr>
          <p:spPr>
            <a:xfrm>
              <a:off x="186346" y="71476"/>
              <a:ext cx="1614999" cy="1356059"/>
            </a:xfrm>
            <a:prstGeom prst="rect">
              <a:avLst/>
            </a:prstGeom>
          </p:spPr>
          <p:txBody>
            <a:bodyPr anchor="ctr" rtlCol="false" tIns="50800" lIns="50800" bIns="50800" rIns="50800"/>
            <a:lstStyle/>
            <a:p>
              <a:pPr algn="ctr">
                <a:lnSpc>
                  <a:spcPts val="5039"/>
                </a:lnSpc>
              </a:pPr>
              <a:r>
                <a:rPr lang="en-US" sz="3599">
                  <a:solidFill>
                    <a:srgbClr val="000000"/>
                  </a:solidFill>
                  <a:latin typeface="Abhaya Libre"/>
                  <a:ea typeface="Abhaya Libre"/>
                  <a:cs typeface="Abhaya Libre"/>
                  <a:sym typeface="Abhaya Libre"/>
                </a:rPr>
                <a:t>The useEffect hook is your tool for tapping into the component lifecycle. It's designed for running "side effects"—actions that happen outside the normal rendering flow.</a:t>
              </a:r>
            </a:p>
          </p:txBody>
        </p:sp>
      </p:grpSp>
      <p:sp>
        <p:nvSpPr>
          <p:cNvPr name="TextBox 20" id="20"/>
          <p:cNvSpPr txBox="true"/>
          <p:nvPr/>
        </p:nvSpPr>
        <p:spPr>
          <a:xfrm rot="0">
            <a:off x="538639" y="4161758"/>
            <a:ext cx="4822627" cy="168211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Futura Bold"/>
                <a:ea typeface="Futura Bold"/>
                <a:cs typeface="Futura Bold"/>
                <a:sym typeface="Futura Bold"/>
              </a:rPr>
              <a:t>Fetching</a:t>
            </a:r>
            <a:r>
              <a:rPr lang="en-US" b="true" sz="3299">
                <a:solidFill>
                  <a:srgbClr val="000000"/>
                </a:solidFill>
                <a:latin typeface="Futura Bold"/>
                <a:ea typeface="Futura Bold"/>
                <a:cs typeface="Futura Bold"/>
                <a:sym typeface="Futura Bold"/>
              </a:rPr>
              <a:t> data from an API.</a:t>
            </a:r>
          </a:p>
          <a:p>
            <a:pPr algn="ctr">
              <a:lnSpc>
                <a:spcPts val="4199"/>
              </a:lnSpc>
              <a:spcBef>
                <a:spcPct val="0"/>
              </a:spcBef>
            </a:pPr>
          </a:p>
          <a:p>
            <a:pPr algn="ctr">
              <a:lnSpc>
                <a:spcPts val="4199"/>
              </a:lnSpc>
              <a:spcBef>
                <a:spcPct val="0"/>
              </a:spcBef>
            </a:pPr>
          </a:p>
        </p:txBody>
      </p:sp>
      <p:sp>
        <p:nvSpPr>
          <p:cNvPr name="TextBox 21" id="21"/>
          <p:cNvSpPr txBox="true"/>
          <p:nvPr/>
        </p:nvSpPr>
        <p:spPr>
          <a:xfrm rot="0">
            <a:off x="592039" y="7095047"/>
            <a:ext cx="5346382" cy="173926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Futura Bold"/>
                <a:ea typeface="Futura Bold"/>
                <a:cs typeface="Futura Bold"/>
                <a:sym typeface="Futura Bold"/>
              </a:rPr>
              <a:t>Manually changing</a:t>
            </a:r>
            <a:r>
              <a:rPr lang="en-US" b="true" sz="3299">
                <a:solidFill>
                  <a:srgbClr val="000000"/>
                </a:solidFill>
                <a:latin typeface="Futura Bold"/>
                <a:ea typeface="Futura Bold"/>
                <a:cs typeface="Futura Bold"/>
                <a:sym typeface="Futura Bold"/>
              </a:rPr>
              <a:t> the DOM.</a:t>
            </a:r>
          </a:p>
          <a:p>
            <a:pPr algn="ctr">
              <a:lnSpc>
                <a:spcPts val="4619"/>
              </a:lnSpc>
              <a:spcBef>
                <a:spcPct val="0"/>
              </a:spcBef>
            </a:pPr>
          </a:p>
          <a:p>
            <a:pPr algn="ctr">
              <a:lnSpc>
                <a:spcPts val="4199"/>
              </a:lnSpc>
              <a:spcBef>
                <a:spcPct val="0"/>
              </a:spcBef>
            </a:pPr>
          </a:p>
        </p:txBody>
      </p:sp>
      <p:sp>
        <p:nvSpPr>
          <p:cNvPr name="TextBox 22" id="22"/>
          <p:cNvSpPr txBox="true"/>
          <p:nvPr/>
        </p:nvSpPr>
        <p:spPr>
          <a:xfrm rot="0">
            <a:off x="11572743" y="7095047"/>
            <a:ext cx="7325976" cy="63055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Futura Bold"/>
                <a:ea typeface="Futura Bold"/>
                <a:cs typeface="Futura Bold"/>
                <a:sym typeface="Futura Bold"/>
              </a:rPr>
              <a:t>Setting up subscriptions.</a:t>
            </a:r>
          </a:p>
        </p:txBody>
      </p:sp>
      <p:sp>
        <p:nvSpPr>
          <p:cNvPr name="TextBox 23" id="23"/>
          <p:cNvSpPr txBox="true"/>
          <p:nvPr/>
        </p:nvSpPr>
        <p:spPr>
          <a:xfrm rot="0">
            <a:off x="11386011" y="4205829"/>
            <a:ext cx="8247619" cy="63055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Futura Bold"/>
                <a:ea typeface="Futura Bold"/>
                <a:cs typeface="Futura Bold"/>
                <a:sym typeface="Futura Bold"/>
              </a:rPr>
              <a:t>Sett</a:t>
            </a:r>
            <a:r>
              <a:rPr lang="en-US" b="true" sz="3299">
                <a:solidFill>
                  <a:srgbClr val="000000"/>
                </a:solidFill>
                <a:latin typeface="Futura Bold"/>
                <a:ea typeface="Futura Bold"/>
                <a:cs typeface="Futura Bold"/>
                <a:sym typeface="Futura Bold"/>
              </a:rPr>
              <a:t>ing up timers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53" y="9968349"/>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1388938" y="9892149"/>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6477994"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1</a:t>
              </a:r>
            </a:p>
          </p:txBody>
        </p:sp>
      </p:grpSp>
      <p:sp>
        <p:nvSpPr>
          <p:cNvPr name="TextBox 10" id="10"/>
          <p:cNvSpPr txBox="true"/>
          <p:nvPr/>
        </p:nvSpPr>
        <p:spPr>
          <a:xfrm rot="0">
            <a:off x="4980801" y="159703"/>
            <a:ext cx="8326398" cy="1566544"/>
          </a:xfrm>
          <a:prstGeom prst="rect">
            <a:avLst/>
          </a:prstGeom>
        </p:spPr>
        <p:txBody>
          <a:bodyPr anchor="t" rtlCol="false" tIns="0" lIns="0" bIns="0" rIns="0">
            <a:spAutoFit/>
          </a:bodyPr>
          <a:lstStyle/>
          <a:p>
            <a:pPr algn="ctr">
              <a:lnSpc>
                <a:spcPts val="12880"/>
              </a:lnSpc>
            </a:pPr>
            <a:r>
              <a:rPr lang="en-US" b="true" sz="9200">
                <a:solidFill>
                  <a:srgbClr val="000000"/>
                </a:solidFill>
                <a:latin typeface="Canva Sans Bold"/>
                <a:ea typeface="Canva Sans Bold"/>
                <a:cs typeface="Canva Sans Bold"/>
                <a:sym typeface="Canva Sans Bold"/>
              </a:rPr>
              <a:t>What Is React?</a:t>
            </a:r>
          </a:p>
        </p:txBody>
      </p:sp>
      <p:sp>
        <p:nvSpPr>
          <p:cNvPr name="TextBox 11" id="11"/>
          <p:cNvSpPr txBox="true"/>
          <p:nvPr/>
        </p:nvSpPr>
        <p:spPr>
          <a:xfrm rot="0">
            <a:off x="389620" y="6462212"/>
            <a:ext cx="16578989" cy="2223770"/>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Analogy:</a:t>
            </a:r>
          </a:p>
          <a:p>
            <a:pPr algn="l">
              <a:lnSpc>
                <a:spcPts val="4480"/>
              </a:lnSpc>
            </a:pPr>
            <a:r>
              <a:rPr lang="en-US" sz="3200" b="true">
                <a:solidFill>
                  <a:srgbClr val="000000"/>
                </a:solidFill>
                <a:latin typeface="Canva Sans Bold"/>
                <a:ea typeface="Canva Sans Bold"/>
                <a:cs typeface="Canva Sans Bold"/>
                <a:sym typeface="Canva Sans Bold"/>
              </a:rPr>
              <a:t> Think of React like a chef who replaces only the spoiled part of a dish instead of cooking the entire meal again.</a:t>
            </a:r>
          </a:p>
          <a:p>
            <a:pPr algn="l">
              <a:lnSpc>
                <a:spcPts val="4480"/>
              </a:lnSpc>
            </a:pPr>
          </a:p>
        </p:txBody>
      </p:sp>
      <p:sp>
        <p:nvSpPr>
          <p:cNvPr name="TextBox 12" id="12"/>
          <p:cNvSpPr txBox="true"/>
          <p:nvPr/>
        </p:nvSpPr>
        <p:spPr>
          <a:xfrm rot="0">
            <a:off x="389620" y="8628832"/>
            <a:ext cx="12015549" cy="537845"/>
          </a:xfrm>
          <a:prstGeom prst="rect">
            <a:avLst/>
          </a:prstGeom>
        </p:spPr>
        <p:txBody>
          <a:bodyPr anchor="t" rtlCol="false" tIns="0" lIns="0" bIns="0" rIns="0">
            <a:spAutoFit/>
          </a:bodyPr>
          <a:lstStyle/>
          <a:p>
            <a:pPr algn="ctr">
              <a:lnSpc>
                <a:spcPts val="4480"/>
              </a:lnSpc>
            </a:pPr>
            <a:r>
              <a:rPr lang="en-US" b="true" sz="3200">
                <a:solidFill>
                  <a:srgbClr val="000000"/>
                </a:solidFill>
                <a:latin typeface="Canva Sans Bold"/>
                <a:ea typeface="Canva Sans Bold"/>
                <a:cs typeface="Canva Sans Bold"/>
                <a:sym typeface="Canva Sans Bold"/>
              </a:rPr>
              <a:t>Components, props &amp; states are the building blocks of React</a:t>
            </a:r>
            <a:r>
              <a:rPr lang="en-US" sz="3200">
                <a:solidFill>
                  <a:srgbClr val="000000"/>
                </a:solidFill>
                <a:latin typeface="Canva Sans"/>
                <a:ea typeface="Canva Sans"/>
                <a:cs typeface="Canva Sans"/>
                <a:sym typeface="Canva Sans"/>
              </a:rPr>
              <a:t>.</a:t>
            </a:r>
          </a:p>
        </p:txBody>
      </p:sp>
      <p:sp>
        <p:nvSpPr>
          <p:cNvPr name="TextBox 13" id="13"/>
          <p:cNvSpPr txBox="true"/>
          <p:nvPr/>
        </p:nvSpPr>
        <p:spPr>
          <a:xfrm rot="0">
            <a:off x="389620" y="1978795"/>
            <a:ext cx="17032147" cy="4780915"/>
          </a:xfrm>
          <a:prstGeom prst="rect">
            <a:avLst/>
          </a:prstGeom>
        </p:spPr>
        <p:txBody>
          <a:bodyPr anchor="t" rtlCol="false" tIns="0" lIns="0" bIns="0" rIns="0">
            <a:spAutoFit/>
          </a:bodyPr>
          <a:lstStyle/>
          <a:p>
            <a:pPr algn="just">
              <a:lnSpc>
                <a:spcPts val="4759"/>
              </a:lnSpc>
            </a:pPr>
            <a:r>
              <a:rPr lang="en-US" b="true" sz="3399">
                <a:solidFill>
                  <a:srgbClr val="000000"/>
                </a:solidFill>
                <a:latin typeface="Canva Sans Bold"/>
                <a:ea typeface="Canva Sans Bold"/>
                <a:cs typeface="Canva Sans Bold"/>
                <a:sym typeface="Canva Sans Bold"/>
              </a:rPr>
              <a:t>React is a JavaScript library for building user interfaces (UIs) on the web. React is a declarative, component based library that allows developers to build reusable UI components and It follows the Virtual DOM (Document Object Model) approach, which optimizes rendering performance by minimizing DOM updates. Instead of updating the entire page, React only updates the parts of the UI that change.React is fast and works well with other tools and libraries , React was invented by Facebook developers who found the traditional DOM slow.</a:t>
            </a:r>
          </a:p>
          <a:p>
            <a:pPr algn="just">
              <a:lnSpc>
                <a:spcPts val="475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3413804" cy="10287000"/>
          </a:xfrm>
          <a:custGeom>
            <a:avLst/>
            <a:gdLst/>
            <a:ahLst/>
            <a:cxnLst/>
            <a:rect r="r" b="b" t="t" l="l"/>
            <a:pathLst>
              <a:path h="10287000" w="13413804">
                <a:moveTo>
                  <a:pt x="0" y="0"/>
                </a:moveTo>
                <a:lnTo>
                  <a:pt x="13413804" y="0"/>
                </a:lnTo>
                <a:lnTo>
                  <a:pt x="13413804" y="10287000"/>
                </a:lnTo>
                <a:lnTo>
                  <a:pt x="0" y="10287000"/>
                </a:lnTo>
                <a:lnTo>
                  <a:pt x="0" y="0"/>
                </a:lnTo>
                <a:close/>
              </a:path>
            </a:pathLst>
          </a:custGeom>
          <a:blipFill>
            <a:blip r:embed="rId2"/>
            <a:stretch>
              <a:fillRect l="0" t="0" r="0" b="0"/>
            </a:stretch>
          </a:blipFill>
        </p:spPr>
      </p:sp>
      <p:grpSp>
        <p:nvGrpSpPr>
          <p:cNvPr name="Group 3" id="3"/>
          <p:cNvGrpSpPr/>
          <p:nvPr/>
        </p:nvGrpSpPr>
        <p:grpSpPr>
          <a:xfrm rot="5400000">
            <a:off x="11406872" y="3139471"/>
            <a:ext cx="9239722" cy="2997935"/>
            <a:chOff x="0" y="0"/>
            <a:chExt cx="1825130" cy="592185"/>
          </a:xfrm>
        </p:grpSpPr>
        <p:sp>
          <p:nvSpPr>
            <p:cNvPr name="Freeform 4" id="4"/>
            <p:cNvSpPr/>
            <p:nvPr/>
          </p:nvSpPr>
          <p:spPr>
            <a:xfrm flipH="false" flipV="false" rot="0">
              <a:off x="0" y="0"/>
              <a:ext cx="1825130" cy="592185"/>
            </a:xfrm>
            <a:custGeom>
              <a:avLst/>
              <a:gdLst/>
              <a:ahLst/>
              <a:cxnLst/>
              <a:rect r="r" b="b" t="t" l="l"/>
              <a:pathLst>
                <a:path h="592185" w="1825130">
                  <a:moveTo>
                    <a:pt x="15711" y="0"/>
                  </a:moveTo>
                  <a:lnTo>
                    <a:pt x="1584907" y="0"/>
                  </a:lnTo>
                  <a:cubicBezTo>
                    <a:pt x="1730199" y="0"/>
                    <a:pt x="1825130" y="132565"/>
                    <a:pt x="1825130" y="296092"/>
                  </a:cubicBezTo>
                  <a:cubicBezTo>
                    <a:pt x="1825130" y="459620"/>
                    <a:pt x="1730199" y="592185"/>
                    <a:pt x="1584907" y="592185"/>
                  </a:cubicBezTo>
                  <a:lnTo>
                    <a:pt x="15711" y="592185"/>
                  </a:lnTo>
                  <a:cubicBezTo>
                    <a:pt x="11544" y="592185"/>
                    <a:pt x="7548" y="590529"/>
                    <a:pt x="4602" y="587583"/>
                  </a:cubicBezTo>
                  <a:cubicBezTo>
                    <a:pt x="1655" y="584637"/>
                    <a:pt x="0" y="580641"/>
                    <a:pt x="0" y="576474"/>
                  </a:cubicBezTo>
                  <a:lnTo>
                    <a:pt x="0" y="15711"/>
                  </a:lnTo>
                  <a:cubicBezTo>
                    <a:pt x="0" y="11544"/>
                    <a:pt x="1655" y="7548"/>
                    <a:pt x="4602" y="4602"/>
                  </a:cubicBezTo>
                  <a:cubicBezTo>
                    <a:pt x="7548" y="1655"/>
                    <a:pt x="11544" y="0"/>
                    <a:pt x="15711" y="0"/>
                  </a:cubicBezTo>
                  <a:close/>
                </a:path>
              </a:pathLst>
            </a:custGeom>
            <a:solidFill>
              <a:srgbClr val="FFD699"/>
            </a:solidFill>
          </p:spPr>
        </p:sp>
        <p:sp>
          <p:nvSpPr>
            <p:cNvPr name="TextBox 5" id="5"/>
            <p:cNvSpPr txBox="true"/>
            <p:nvPr/>
          </p:nvSpPr>
          <p:spPr>
            <a:xfrm>
              <a:off x="25400" y="-47625"/>
              <a:ext cx="1596530" cy="63981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674028" y="406204"/>
            <a:ext cx="2585272" cy="7944263"/>
          </a:xfrm>
          <a:prstGeom prst="rect">
            <a:avLst/>
          </a:prstGeom>
        </p:spPr>
        <p:txBody>
          <a:bodyPr anchor="t" rtlCol="false" tIns="0" lIns="0" bIns="0" rIns="0">
            <a:spAutoFit/>
          </a:bodyPr>
          <a:lstStyle/>
          <a:p>
            <a:pPr algn="ctr">
              <a:lnSpc>
                <a:spcPts val="5227"/>
              </a:lnSpc>
              <a:spcBef>
                <a:spcPct val="0"/>
              </a:spcBef>
            </a:pPr>
            <a:r>
              <a:rPr lang="en-US" sz="3733">
                <a:solidFill>
                  <a:srgbClr val="000000"/>
                </a:solidFill>
                <a:latin typeface="Futura"/>
                <a:ea typeface="Futura"/>
                <a:cs typeface="Futura"/>
                <a:sym typeface="Futura"/>
              </a:rPr>
              <a:t>The useEffect hook provides a safe place to run this code, ensuring it happens after React has updated the screen.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5400000">
            <a:off x="11632998" y="2913345"/>
            <a:ext cx="9239722" cy="3450188"/>
            <a:chOff x="0" y="0"/>
            <a:chExt cx="1825130" cy="681519"/>
          </a:xfrm>
        </p:grpSpPr>
        <p:sp>
          <p:nvSpPr>
            <p:cNvPr name="Freeform 3" id="3"/>
            <p:cNvSpPr/>
            <p:nvPr/>
          </p:nvSpPr>
          <p:spPr>
            <a:xfrm flipH="false" flipV="false" rot="0">
              <a:off x="0" y="0"/>
              <a:ext cx="1825130" cy="681519"/>
            </a:xfrm>
            <a:custGeom>
              <a:avLst/>
              <a:gdLst/>
              <a:ahLst/>
              <a:cxnLst/>
              <a:rect r="r" b="b" t="t" l="l"/>
              <a:pathLst>
                <a:path h="681519" w="1825130">
                  <a:moveTo>
                    <a:pt x="15711" y="0"/>
                  </a:moveTo>
                  <a:lnTo>
                    <a:pt x="1584907" y="0"/>
                  </a:lnTo>
                  <a:cubicBezTo>
                    <a:pt x="1730199" y="0"/>
                    <a:pt x="1825130" y="152563"/>
                    <a:pt x="1825130" y="340759"/>
                  </a:cubicBezTo>
                  <a:cubicBezTo>
                    <a:pt x="1825130" y="528956"/>
                    <a:pt x="1730199" y="681519"/>
                    <a:pt x="1584907" y="681519"/>
                  </a:cubicBezTo>
                  <a:lnTo>
                    <a:pt x="15711" y="681519"/>
                  </a:lnTo>
                  <a:cubicBezTo>
                    <a:pt x="11544" y="681519"/>
                    <a:pt x="7548" y="679863"/>
                    <a:pt x="4602" y="676917"/>
                  </a:cubicBezTo>
                  <a:cubicBezTo>
                    <a:pt x="1655" y="673971"/>
                    <a:pt x="0" y="669975"/>
                    <a:pt x="0" y="665808"/>
                  </a:cubicBezTo>
                  <a:lnTo>
                    <a:pt x="0" y="15711"/>
                  </a:lnTo>
                  <a:cubicBezTo>
                    <a:pt x="0" y="11544"/>
                    <a:pt x="1655" y="7548"/>
                    <a:pt x="4602" y="4602"/>
                  </a:cubicBezTo>
                  <a:cubicBezTo>
                    <a:pt x="7548" y="1655"/>
                    <a:pt x="11544" y="0"/>
                    <a:pt x="15711" y="0"/>
                  </a:cubicBezTo>
                  <a:close/>
                </a:path>
              </a:pathLst>
            </a:custGeom>
            <a:solidFill>
              <a:srgbClr val="FFD699"/>
            </a:solidFill>
          </p:spPr>
        </p:sp>
        <p:sp>
          <p:nvSpPr>
            <p:cNvPr name="TextBox 4" id="4"/>
            <p:cNvSpPr txBox="true"/>
            <p:nvPr/>
          </p:nvSpPr>
          <p:spPr>
            <a:xfrm>
              <a:off x="25400" y="-47625"/>
              <a:ext cx="1596530" cy="72914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84298" y="0"/>
            <a:ext cx="14068478" cy="10287000"/>
          </a:xfrm>
          <a:custGeom>
            <a:avLst/>
            <a:gdLst/>
            <a:ahLst/>
            <a:cxnLst/>
            <a:rect r="r" b="b" t="t" l="l"/>
            <a:pathLst>
              <a:path h="10287000" w="14068478">
                <a:moveTo>
                  <a:pt x="0" y="0"/>
                </a:moveTo>
                <a:lnTo>
                  <a:pt x="14068478" y="0"/>
                </a:lnTo>
                <a:lnTo>
                  <a:pt x="14068478" y="10287000"/>
                </a:lnTo>
                <a:lnTo>
                  <a:pt x="0" y="10287000"/>
                </a:lnTo>
                <a:lnTo>
                  <a:pt x="0" y="0"/>
                </a:lnTo>
                <a:close/>
              </a:path>
            </a:pathLst>
          </a:custGeom>
          <a:blipFill>
            <a:blip r:embed="rId2"/>
            <a:stretch>
              <a:fillRect l="0" t="0" r="-7032" b="0"/>
            </a:stretch>
          </a:blipFill>
        </p:spPr>
      </p:sp>
      <p:sp>
        <p:nvSpPr>
          <p:cNvPr name="TextBox 6" id="6"/>
          <p:cNvSpPr txBox="true"/>
          <p:nvPr/>
        </p:nvSpPr>
        <p:spPr>
          <a:xfrm rot="0">
            <a:off x="14741202" y="253030"/>
            <a:ext cx="3023315" cy="8019064"/>
          </a:xfrm>
          <a:prstGeom prst="rect">
            <a:avLst/>
          </a:prstGeom>
        </p:spPr>
        <p:txBody>
          <a:bodyPr anchor="t" rtlCol="false" tIns="0" lIns="0" bIns="0" rIns="0">
            <a:spAutoFit/>
          </a:bodyPr>
          <a:lstStyle/>
          <a:p>
            <a:pPr algn="ctr">
              <a:lnSpc>
                <a:spcPts val="4193"/>
              </a:lnSpc>
              <a:spcBef>
                <a:spcPct val="0"/>
              </a:spcBef>
            </a:pPr>
            <a:r>
              <a:rPr lang="en-US" b="true" sz="2995">
                <a:solidFill>
                  <a:srgbClr val="000000"/>
                </a:solidFill>
                <a:latin typeface="Futura Bold"/>
                <a:ea typeface="Futura Bold"/>
                <a:cs typeface="Futura Bold"/>
                <a:sym typeface="Futura Bold"/>
              </a:rPr>
              <a:t>The function you return from useEffect is the cleanup function. React executes this function just before the component unmounts, allowing you to cancel timers, remove event listeners, and prevent memory leaks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028700" y="257175"/>
            <a:ext cx="16538020" cy="1909564"/>
            <a:chOff x="0" y="0"/>
            <a:chExt cx="22050694" cy="2546085"/>
          </a:xfrm>
        </p:grpSpPr>
        <p:grpSp>
          <p:nvGrpSpPr>
            <p:cNvPr name="Group 3" id="3"/>
            <p:cNvGrpSpPr/>
            <p:nvPr/>
          </p:nvGrpSpPr>
          <p:grpSpPr>
            <a:xfrm rot="0">
              <a:off x="448760" y="488685"/>
              <a:ext cx="21601934" cy="2057400"/>
              <a:chOff x="0" y="0"/>
              <a:chExt cx="4267049" cy="406400"/>
            </a:xfrm>
          </p:grpSpPr>
          <p:sp>
            <p:nvSpPr>
              <p:cNvPr name="Freeform 4" id="4"/>
              <p:cNvSpPr/>
              <p:nvPr/>
            </p:nvSpPr>
            <p:spPr>
              <a:xfrm flipH="false" flipV="false" rot="0">
                <a:off x="0" y="0"/>
                <a:ext cx="4267049" cy="406400"/>
              </a:xfrm>
              <a:custGeom>
                <a:avLst/>
                <a:gdLst/>
                <a:ahLst/>
                <a:cxnLst/>
                <a:rect r="r" b="b" t="t" l="l"/>
                <a:pathLst>
                  <a:path h="406400" w="4267049">
                    <a:moveTo>
                      <a:pt x="4063849" y="0"/>
                    </a:moveTo>
                    <a:cubicBezTo>
                      <a:pt x="4176073" y="0"/>
                      <a:pt x="4267049" y="90976"/>
                      <a:pt x="4267049" y="203200"/>
                    </a:cubicBezTo>
                    <a:cubicBezTo>
                      <a:pt x="4267049" y="315424"/>
                      <a:pt x="4176073" y="406400"/>
                      <a:pt x="4063849"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name="TextBox 5" id="5"/>
              <p:cNvSpPr txBox="true"/>
              <p:nvPr/>
            </p:nvSpPr>
            <p:spPr>
              <a:xfrm>
                <a:off x="0" y="-76200"/>
                <a:ext cx="4267049" cy="482600"/>
              </a:xfrm>
              <a:prstGeom prst="rect">
                <a:avLst/>
              </a:prstGeom>
            </p:spPr>
            <p:txBody>
              <a:bodyPr anchor="ctr" rtlCol="false" tIns="50800" lIns="50800" bIns="50800" rIns="50800"/>
              <a:lstStyle/>
              <a:p>
                <a:pPr algn="ctr">
                  <a:lnSpc>
                    <a:spcPts val="5179"/>
                  </a:lnSpc>
                </a:pPr>
              </a:p>
            </p:txBody>
          </p:sp>
        </p:grpSp>
        <p:grpSp>
          <p:nvGrpSpPr>
            <p:cNvPr name="Group 6" id="6"/>
            <p:cNvGrpSpPr/>
            <p:nvPr/>
          </p:nvGrpSpPr>
          <p:grpSpPr>
            <a:xfrm rot="0">
              <a:off x="0" y="0"/>
              <a:ext cx="21640800" cy="2057400"/>
              <a:chOff x="0" y="0"/>
              <a:chExt cx="4274726" cy="406400"/>
            </a:xfrm>
          </p:grpSpPr>
          <p:sp>
            <p:nvSpPr>
              <p:cNvPr name="Freeform 7" id="7"/>
              <p:cNvSpPr/>
              <p:nvPr/>
            </p:nvSpPr>
            <p:spPr>
              <a:xfrm flipH="false" flipV="false" rot="0">
                <a:off x="0" y="0"/>
                <a:ext cx="4274726" cy="406400"/>
              </a:xfrm>
              <a:custGeom>
                <a:avLst/>
                <a:gdLst/>
                <a:ahLst/>
                <a:cxnLst/>
                <a:rect r="r" b="b" t="t" l="l"/>
                <a:pathLst>
                  <a:path h="406400" w="4274726">
                    <a:moveTo>
                      <a:pt x="4071526" y="0"/>
                    </a:moveTo>
                    <a:cubicBezTo>
                      <a:pt x="4183750" y="0"/>
                      <a:pt x="4274726" y="90976"/>
                      <a:pt x="4274726" y="203200"/>
                    </a:cubicBezTo>
                    <a:cubicBezTo>
                      <a:pt x="4274726" y="315424"/>
                      <a:pt x="4183750" y="406400"/>
                      <a:pt x="40715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76200"/>
                <a:ext cx="4274726" cy="482600"/>
              </a:xfrm>
              <a:prstGeom prst="rect">
                <a:avLst/>
              </a:prstGeom>
            </p:spPr>
            <p:txBody>
              <a:bodyPr anchor="ctr" rtlCol="false" tIns="50800" lIns="50800" bIns="50800" rIns="50800"/>
              <a:lstStyle/>
              <a:p>
                <a:pPr algn="ctr">
                  <a:lnSpc>
                    <a:spcPts val="5179"/>
                  </a:lnSpc>
                </a:pPr>
                <a:r>
                  <a:rPr lang="en-US" sz="3699">
                    <a:solidFill>
                      <a:srgbClr val="000000"/>
                    </a:solidFill>
                    <a:latin typeface="Abhaya Libre"/>
                    <a:ea typeface="Abhaya Libre"/>
                    <a:cs typeface="Abhaya Libre"/>
                    <a:sym typeface="Abhaya Libre"/>
                  </a:rPr>
                  <a:t>React ESLint: "React Hook useEffect has a missing dependency: 'variable'. Either include it or remove the dependency array."</a:t>
                </a:r>
              </a:p>
            </p:txBody>
          </p:sp>
        </p:grpSp>
      </p:grpSp>
      <p:grpSp>
        <p:nvGrpSpPr>
          <p:cNvPr name="Group 9" id="9"/>
          <p:cNvGrpSpPr/>
          <p:nvPr/>
        </p:nvGrpSpPr>
        <p:grpSpPr>
          <a:xfrm rot="0">
            <a:off x="-4468565" y="2743126"/>
            <a:ext cx="17190755" cy="7297711"/>
            <a:chOff x="0" y="0"/>
            <a:chExt cx="1914662" cy="812800"/>
          </a:xfrm>
        </p:grpSpPr>
        <p:sp>
          <p:nvSpPr>
            <p:cNvPr name="Freeform 10" id="10"/>
            <p:cNvSpPr/>
            <p:nvPr/>
          </p:nvSpPr>
          <p:spPr>
            <a:xfrm flipH="false" flipV="false" rot="0">
              <a:off x="0" y="0"/>
              <a:ext cx="1914662" cy="812800"/>
            </a:xfrm>
            <a:custGeom>
              <a:avLst/>
              <a:gdLst/>
              <a:ahLst/>
              <a:cxnLst/>
              <a:rect r="r" b="b" t="t" l="l"/>
              <a:pathLst>
                <a:path h="812800" w="1914662">
                  <a:moveTo>
                    <a:pt x="957331" y="0"/>
                  </a:moveTo>
                  <a:cubicBezTo>
                    <a:pt x="428612" y="0"/>
                    <a:pt x="0" y="181951"/>
                    <a:pt x="0" y="406400"/>
                  </a:cubicBezTo>
                  <a:cubicBezTo>
                    <a:pt x="0" y="630849"/>
                    <a:pt x="428612" y="812800"/>
                    <a:pt x="957331" y="812800"/>
                  </a:cubicBezTo>
                  <a:cubicBezTo>
                    <a:pt x="1486050" y="812800"/>
                    <a:pt x="1914662" y="630849"/>
                    <a:pt x="1914662" y="406400"/>
                  </a:cubicBezTo>
                  <a:cubicBezTo>
                    <a:pt x="1914662" y="181951"/>
                    <a:pt x="1486050" y="0"/>
                    <a:pt x="957331" y="0"/>
                  </a:cubicBezTo>
                  <a:close/>
                </a:path>
              </a:pathLst>
            </a:custGeom>
            <a:solidFill>
              <a:srgbClr val="000000"/>
            </a:solidFill>
          </p:spPr>
        </p:sp>
        <p:sp>
          <p:nvSpPr>
            <p:cNvPr name="TextBox 11" id="11"/>
            <p:cNvSpPr txBox="true"/>
            <p:nvPr/>
          </p:nvSpPr>
          <p:spPr>
            <a:xfrm>
              <a:off x="179500" y="28575"/>
              <a:ext cx="1555663"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468565" y="2449397"/>
            <a:ext cx="17190755" cy="7297711"/>
            <a:chOff x="0" y="0"/>
            <a:chExt cx="1914662" cy="812800"/>
          </a:xfrm>
        </p:grpSpPr>
        <p:sp>
          <p:nvSpPr>
            <p:cNvPr name="Freeform 13" id="13"/>
            <p:cNvSpPr/>
            <p:nvPr/>
          </p:nvSpPr>
          <p:spPr>
            <a:xfrm flipH="false" flipV="false" rot="0">
              <a:off x="0" y="0"/>
              <a:ext cx="1914662" cy="812800"/>
            </a:xfrm>
            <a:custGeom>
              <a:avLst/>
              <a:gdLst/>
              <a:ahLst/>
              <a:cxnLst/>
              <a:rect r="r" b="b" t="t" l="l"/>
              <a:pathLst>
                <a:path h="812800" w="1914662">
                  <a:moveTo>
                    <a:pt x="957331" y="0"/>
                  </a:moveTo>
                  <a:cubicBezTo>
                    <a:pt x="428612" y="0"/>
                    <a:pt x="0" y="181951"/>
                    <a:pt x="0" y="406400"/>
                  </a:cubicBezTo>
                  <a:cubicBezTo>
                    <a:pt x="0" y="630849"/>
                    <a:pt x="428612" y="812800"/>
                    <a:pt x="957331" y="812800"/>
                  </a:cubicBezTo>
                  <a:cubicBezTo>
                    <a:pt x="1486050" y="812800"/>
                    <a:pt x="1914662" y="630849"/>
                    <a:pt x="1914662" y="406400"/>
                  </a:cubicBezTo>
                  <a:cubicBezTo>
                    <a:pt x="1914662" y="181951"/>
                    <a:pt x="1486050" y="0"/>
                    <a:pt x="957331" y="0"/>
                  </a:cubicBezTo>
                  <a:close/>
                </a:path>
              </a:pathLst>
            </a:custGeom>
            <a:solidFill>
              <a:srgbClr val="FFBD59"/>
            </a:solidFill>
          </p:spPr>
        </p:sp>
        <p:sp>
          <p:nvSpPr>
            <p:cNvPr name="TextBox 14" id="14"/>
            <p:cNvSpPr txBox="true"/>
            <p:nvPr/>
          </p:nvSpPr>
          <p:spPr>
            <a:xfrm>
              <a:off x="179500" y="-9525"/>
              <a:ext cx="1555663" cy="746125"/>
            </a:xfrm>
            <a:prstGeom prst="rect">
              <a:avLst/>
            </a:prstGeom>
          </p:spPr>
          <p:txBody>
            <a:bodyPr anchor="ctr" rtlCol="false" tIns="50800" lIns="50800" bIns="50800" rIns="50800"/>
            <a:lstStyle/>
            <a:p>
              <a:pPr algn="ctr">
                <a:lnSpc>
                  <a:spcPts val="5879"/>
                </a:lnSpc>
              </a:pPr>
            </a:p>
          </p:txBody>
        </p:sp>
      </p:grpSp>
      <p:sp>
        <p:nvSpPr>
          <p:cNvPr name="TextBox 15" id="15"/>
          <p:cNvSpPr txBox="true"/>
          <p:nvPr/>
        </p:nvSpPr>
        <p:spPr>
          <a:xfrm rot="0">
            <a:off x="0" y="3883372"/>
            <a:ext cx="10995413" cy="4334511"/>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bhaya Libre"/>
                <a:ea typeface="Abhaya Libre"/>
                <a:cs typeface="Abhaya Libre"/>
                <a:sym typeface="Abhaya Libre"/>
              </a:rPr>
              <a:t>The dependency array controls when y</a:t>
            </a:r>
            <a:r>
              <a:rPr lang="en-US" sz="4099">
                <a:solidFill>
                  <a:srgbClr val="000000"/>
                </a:solidFill>
                <a:latin typeface="Abhaya Libre"/>
                <a:ea typeface="Abhaya Libre"/>
                <a:cs typeface="Abhaya Libre"/>
                <a:sym typeface="Abhaya Libre"/>
              </a:rPr>
              <a:t>our effect re-runs. If you use a variable from your component's state or props inside useEffect, you must include it in the dependency array. Forgetting to do so can cause bugs where your effect uses "stale" data from a previous render. </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0"/>
            <a:ext cx="2757580" cy="7693432"/>
            <a:chOff x="0" y="0"/>
            <a:chExt cx="726276" cy="2026254"/>
          </a:xfrm>
        </p:grpSpPr>
        <p:sp>
          <p:nvSpPr>
            <p:cNvPr name="Freeform 3" id="3"/>
            <p:cNvSpPr/>
            <p:nvPr/>
          </p:nvSpPr>
          <p:spPr>
            <a:xfrm flipH="false" flipV="false" rot="0">
              <a:off x="0" y="0"/>
              <a:ext cx="726276" cy="2026254"/>
            </a:xfrm>
            <a:custGeom>
              <a:avLst/>
              <a:gdLst/>
              <a:ahLst/>
              <a:cxnLst/>
              <a:rect r="r" b="b" t="t" l="l"/>
              <a:pathLst>
                <a:path h="2026254" w="726276">
                  <a:moveTo>
                    <a:pt x="726276" y="0"/>
                  </a:moveTo>
                  <a:lnTo>
                    <a:pt x="726276" y="1911954"/>
                  </a:lnTo>
                  <a:lnTo>
                    <a:pt x="363138" y="2026254"/>
                  </a:lnTo>
                  <a:lnTo>
                    <a:pt x="0" y="1911954"/>
                  </a:lnTo>
                  <a:lnTo>
                    <a:pt x="0" y="0"/>
                  </a:lnTo>
                  <a:lnTo>
                    <a:pt x="726276" y="0"/>
                  </a:lnTo>
                  <a:close/>
                </a:path>
              </a:pathLst>
            </a:custGeom>
            <a:solidFill>
              <a:srgbClr val="2B2952"/>
            </a:solidFill>
          </p:spPr>
        </p:sp>
        <p:sp>
          <p:nvSpPr>
            <p:cNvPr name="TextBox 4" id="4"/>
            <p:cNvSpPr txBox="true"/>
            <p:nvPr/>
          </p:nvSpPr>
          <p:spPr>
            <a:xfrm>
              <a:off x="0" y="-76200"/>
              <a:ext cx="726276" cy="1988154"/>
            </a:xfrm>
            <a:prstGeom prst="rect">
              <a:avLst/>
            </a:prstGeom>
          </p:spPr>
          <p:txBody>
            <a:bodyPr anchor="ctr" rtlCol="false" tIns="50800" lIns="50800" bIns="50800" rIns="50800"/>
            <a:lstStyle/>
            <a:p>
              <a:pPr algn="ctr">
                <a:lnSpc>
                  <a:spcPts val="5039"/>
                </a:lnSpc>
              </a:pPr>
              <a:r>
                <a:rPr lang="en-US" sz="3599">
                  <a:solidFill>
                    <a:srgbClr val="FFFFFF"/>
                  </a:solidFill>
                  <a:latin typeface="Abhaya Libre"/>
                  <a:ea typeface="Abhaya Libre"/>
                  <a:cs typeface="Abhaya Libre"/>
                  <a:sym typeface="Abhaya Libre"/>
                </a:rPr>
                <a:t> For shared data, move state to the closest common parent.</a:t>
              </a:r>
            </a:p>
          </p:txBody>
        </p:sp>
      </p:grpSp>
      <p:sp>
        <p:nvSpPr>
          <p:cNvPr name="TextBox 5" id="5"/>
          <p:cNvSpPr txBox="true"/>
          <p:nvPr/>
        </p:nvSpPr>
        <p:spPr>
          <a:xfrm rot="0">
            <a:off x="9139238" y="4953317"/>
            <a:ext cx="9525" cy="332740"/>
          </a:xfrm>
          <a:prstGeom prst="rect">
            <a:avLst/>
          </a:prstGeom>
        </p:spPr>
        <p:txBody>
          <a:bodyPr anchor="t" rtlCol="false" tIns="0" lIns="0" bIns="0" rIns="0">
            <a:spAutoFit/>
          </a:bodyPr>
          <a:lstStyle/>
          <a:p>
            <a:pPr algn="ctr">
              <a:lnSpc>
                <a:spcPts val="2659"/>
              </a:lnSpc>
              <a:spcBef>
                <a:spcPct val="0"/>
              </a:spcBef>
            </a:pPr>
          </a:p>
        </p:txBody>
      </p:sp>
      <p:grpSp>
        <p:nvGrpSpPr>
          <p:cNvPr name="Group 6" id="6"/>
          <p:cNvGrpSpPr/>
          <p:nvPr/>
        </p:nvGrpSpPr>
        <p:grpSpPr>
          <a:xfrm rot="0">
            <a:off x="5661600" y="0"/>
            <a:ext cx="3016586" cy="8588148"/>
            <a:chOff x="0" y="0"/>
            <a:chExt cx="794492" cy="2261899"/>
          </a:xfrm>
        </p:grpSpPr>
        <p:sp>
          <p:nvSpPr>
            <p:cNvPr name="Freeform 7" id="7"/>
            <p:cNvSpPr/>
            <p:nvPr/>
          </p:nvSpPr>
          <p:spPr>
            <a:xfrm flipH="false" flipV="false" rot="0">
              <a:off x="0" y="0"/>
              <a:ext cx="794492" cy="2261899"/>
            </a:xfrm>
            <a:custGeom>
              <a:avLst/>
              <a:gdLst/>
              <a:ahLst/>
              <a:cxnLst/>
              <a:rect r="r" b="b" t="t" l="l"/>
              <a:pathLst>
                <a:path h="2261899" w="794492">
                  <a:moveTo>
                    <a:pt x="794492" y="0"/>
                  </a:moveTo>
                  <a:lnTo>
                    <a:pt x="794492" y="2147599"/>
                  </a:lnTo>
                  <a:lnTo>
                    <a:pt x="397246" y="2261899"/>
                  </a:lnTo>
                  <a:lnTo>
                    <a:pt x="0" y="2147599"/>
                  </a:lnTo>
                  <a:lnTo>
                    <a:pt x="0" y="0"/>
                  </a:lnTo>
                  <a:lnTo>
                    <a:pt x="794492" y="0"/>
                  </a:lnTo>
                  <a:close/>
                </a:path>
              </a:pathLst>
            </a:custGeom>
            <a:solidFill>
              <a:srgbClr val="2B2952"/>
            </a:solidFill>
          </p:spPr>
        </p:sp>
        <p:sp>
          <p:nvSpPr>
            <p:cNvPr name="TextBox 8" id="8"/>
            <p:cNvSpPr txBox="true"/>
            <p:nvPr/>
          </p:nvSpPr>
          <p:spPr>
            <a:xfrm>
              <a:off x="0" y="-76200"/>
              <a:ext cx="794492" cy="2223799"/>
            </a:xfrm>
            <a:prstGeom prst="rect">
              <a:avLst/>
            </a:prstGeom>
          </p:spPr>
          <p:txBody>
            <a:bodyPr anchor="ctr" rtlCol="false" tIns="50800" lIns="50800" bIns="50800" rIns="50800"/>
            <a:lstStyle/>
            <a:p>
              <a:pPr algn="ctr">
                <a:lnSpc>
                  <a:spcPts val="5040"/>
                </a:lnSpc>
              </a:pPr>
              <a:r>
                <a:rPr lang="en-US" sz="3600">
                  <a:solidFill>
                    <a:srgbClr val="FFFFFF"/>
                  </a:solidFill>
                  <a:latin typeface="Abhaya Libre"/>
                  <a:ea typeface="Abhaya Libre"/>
                  <a:cs typeface="Abhaya Libre"/>
                  <a:sym typeface="Abhaya Libre"/>
                </a:rPr>
                <a:t>Use it to handle side effects like data fetching and timers.</a:t>
              </a:r>
            </a:p>
          </p:txBody>
        </p:sp>
      </p:grpSp>
      <p:grpSp>
        <p:nvGrpSpPr>
          <p:cNvPr name="Group 9" id="9"/>
          <p:cNvGrpSpPr/>
          <p:nvPr/>
        </p:nvGrpSpPr>
        <p:grpSpPr>
          <a:xfrm rot="0">
            <a:off x="2709955" y="0"/>
            <a:ext cx="2951645" cy="7345680"/>
            <a:chOff x="0" y="0"/>
            <a:chExt cx="537435" cy="1337499"/>
          </a:xfrm>
        </p:grpSpPr>
        <p:sp>
          <p:nvSpPr>
            <p:cNvPr name="Freeform 10" id="10"/>
            <p:cNvSpPr/>
            <p:nvPr/>
          </p:nvSpPr>
          <p:spPr>
            <a:xfrm flipH="false" flipV="false" rot="0">
              <a:off x="0" y="0"/>
              <a:ext cx="537435" cy="1337499"/>
            </a:xfrm>
            <a:custGeom>
              <a:avLst/>
              <a:gdLst/>
              <a:ahLst/>
              <a:cxnLst/>
              <a:rect r="r" b="b" t="t" l="l"/>
              <a:pathLst>
                <a:path h="1337499" w="537435">
                  <a:moveTo>
                    <a:pt x="537435" y="0"/>
                  </a:moveTo>
                  <a:lnTo>
                    <a:pt x="537435" y="1223199"/>
                  </a:lnTo>
                  <a:lnTo>
                    <a:pt x="268717" y="1337499"/>
                  </a:lnTo>
                  <a:lnTo>
                    <a:pt x="0" y="1223199"/>
                  </a:lnTo>
                  <a:lnTo>
                    <a:pt x="0" y="0"/>
                  </a:lnTo>
                  <a:lnTo>
                    <a:pt x="537435" y="0"/>
                  </a:lnTo>
                  <a:close/>
                </a:path>
              </a:pathLst>
            </a:custGeom>
            <a:solidFill>
              <a:srgbClr val="2B2952"/>
            </a:solidFill>
          </p:spPr>
        </p:sp>
        <p:sp>
          <p:nvSpPr>
            <p:cNvPr name="TextBox 11" id="11"/>
            <p:cNvSpPr txBox="true"/>
            <p:nvPr/>
          </p:nvSpPr>
          <p:spPr>
            <a:xfrm>
              <a:off x="0" y="-76200"/>
              <a:ext cx="537435" cy="1299399"/>
            </a:xfrm>
            <a:prstGeom prst="rect">
              <a:avLst/>
            </a:prstGeom>
          </p:spPr>
          <p:txBody>
            <a:bodyPr anchor="ctr" rtlCol="false" tIns="50800" lIns="50800" bIns="50800" rIns="50800"/>
            <a:lstStyle/>
            <a:p>
              <a:pPr algn="ctr">
                <a:lnSpc>
                  <a:spcPts val="5039"/>
                </a:lnSpc>
              </a:pPr>
              <a:r>
                <a:rPr lang="en-US" sz="3599">
                  <a:solidFill>
                    <a:srgbClr val="FFFFFF"/>
                  </a:solidFill>
                  <a:latin typeface="Abhaya Libre"/>
                  <a:ea typeface="Abhaya Libre"/>
                  <a:cs typeface="Abhaya Libre"/>
                  <a:sym typeface="Abhaya Libre"/>
                </a:rPr>
                <a:t>All components Mount, Update, and Unmount.</a:t>
              </a:r>
            </a:p>
            <a:p>
              <a:pPr algn="ctr">
                <a:lnSpc>
                  <a:spcPts val="5039"/>
                </a:lnSpc>
              </a:pPr>
            </a:p>
          </p:txBody>
        </p:sp>
      </p:grpSp>
      <p:grpSp>
        <p:nvGrpSpPr>
          <p:cNvPr name="Group 12" id="12"/>
          <p:cNvGrpSpPr/>
          <p:nvPr/>
        </p:nvGrpSpPr>
        <p:grpSpPr>
          <a:xfrm rot="0">
            <a:off x="11597987" y="0"/>
            <a:ext cx="3016586" cy="7203122"/>
            <a:chOff x="0" y="0"/>
            <a:chExt cx="794492" cy="1897119"/>
          </a:xfrm>
        </p:grpSpPr>
        <p:sp>
          <p:nvSpPr>
            <p:cNvPr name="Freeform 13" id="13"/>
            <p:cNvSpPr/>
            <p:nvPr/>
          </p:nvSpPr>
          <p:spPr>
            <a:xfrm flipH="false" flipV="false" rot="0">
              <a:off x="0" y="0"/>
              <a:ext cx="794492" cy="1897119"/>
            </a:xfrm>
            <a:custGeom>
              <a:avLst/>
              <a:gdLst/>
              <a:ahLst/>
              <a:cxnLst/>
              <a:rect r="r" b="b" t="t" l="l"/>
              <a:pathLst>
                <a:path h="1897119" w="794492">
                  <a:moveTo>
                    <a:pt x="794492" y="0"/>
                  </a:moveTo>
                  <a:lnTo>
                    <a:pt x="794492" y="1782819"/>
                  </a:lnTo>
                  <a:lnTo>
                    <a:pt x="397246" y="1897119"/>
                  </a:lnTo>
                  <a:lnTo>
                    <a:pt x="0" y="1782819"/>
                  </a:lnTo>
                  <a:lnTo>
                    <a:pt x="0" y="0"/>
                  </a:lnTo>
                  <a:lnTo>
                    <a:pt x="794492" y="0"/>
                  </a:lnTo>
                  <a:close/>
                </a:path>
              </a:pathLst>
            </a:custGeom>
            <a:solidFill>
              <a:srgbClr val="2B2952"/>
            </a:solidFill>
          </p:spPr>
        </p:sp>
        <p:sp>
          <p:nvSpPr>
            <p:cNvPr name="TextBox 14" id="14"/>
            <p:cNvSpPr txBox="true"/>
            <p:nvPr/>
          </p:nvSpPr>
          <p:spPr>
            <a:xfrm>
              <a:off x="0" y="-76200"/>
              <a:ext cx="794492" cy="1859019"/>
            </a:xfrm>
            <a:prstGeom prst="rect">
              <a:avLst/>
            </a:prstGeom>
          </p:spPr>
          <p:txBody>
            <a:bodyPr anchor="ctr" rtlCol="false" tIns="50800" lIns="50800" bIns="50800" rIns="50800"/>
            <a:lstStyle/>
            <a:p>
              <a:pPr algn="ctr">
                <a:lnSpc>
                  <a:spcPts val="5040"/>
                </a:lnSpc>
              </a:pPr>
              <a:r>
                <a:rPr lang="en-US" sz="3600">
                  <a:solidFill>
                    <a:srgbClr val="FFFFFF"/>
                  </a:solidFill>
                  <a:latin typeface="Abhaya Libre"/>
                  <a:ea typeface="Abhaya Libre"/>
                  <a:cs typeface="Abhaya Libre"/>
                  <a:sym typeface="Abhaya Libre"/>
                </a:rPr>
                <a:t>Return a function from useEffect to prevent memory leaks.</a:t>
              </a:r>
            </a:p>
          </p:txBody>
        </p:sp>
      </p:grpSp>
      <p:grpSp>
        <p:nvGrpSpPr>
          <p:cNvPr name="Group 15" id="15"/>
          <p:cNvGrpSpPr/>
          <p:nvPr/>
        </p:nvGrpSpPr>
        <p:grpSpPr>
          <a:xfrm rot="0">
            <a:off x="8678186" y="0"/>
            <a:ext cx="2919801" cy="10011231"/>
            <a:chOff x="0" y="0"/>
            <a:chExt cx="769001" cy="2636703"/>
          </a:xfrm>
        </p:grpSpPr>
        <p:sp>
          <p:nvSpPr>
            <p:cNvPr name="Freeform 16" id="16"/>
            <p:cNvSpPr/>
            <p:nvPr/>
          </p:nvSpPr>
          <p:spPr>
            <a:xfrm flipH="false" flipV="false" rot="0">
              <a:off x="0" y="0"/>
              <a:ext cx="769001" cy="2636703"/>
            </a:xfrm>
            <a:custGeom>
              <a:avLst/>
              <a:gdLst/>
              <a:ahLst/>
              <a:cxnLst/>
              <a:rect r="r" b="b" t="t" l="l"/>
              <a:pathLst>
                <a:path h="2636703" w="769001">
                  <a:moveTo>
                    <a:pt x="769001" y="0"/>
                  </a:moveTo>
                  <a:lnTo>
                    <a:pt x="769001" y="2522403"/>
                  </a:lnTo>
                  <a:lnTo>
                    <a:pt x="384501" y="2636703"/>
                  </a:lnTo>
                  <a:lnTo>
                    <a:pt x="0" y="2522403"/>
                  </a:lnTo>
                  <a:lnTo>
                    <a:pt x="0" y="0"/>
                  </a:lnTo>
                  <a:lnTo>
                    <a:pt x="769001" y="0"/>
                  </a:lnTo>
                  <a:close/>
                </a:path>
              </a:pathLst>
            </a:custGeom>
            <a:solidFill>
              <a:srgbClr val="2B2952"/>
            </a:solidFill>
          </p:spPr>
        </p:sp>
        <p:sp>
          <p:nvSpPr>
            <p:cNvPr name="TextBox 17" id="17"/>
            <p:cNvSpPr txBox="true"/>
            <p:nvPr/>
          </p:nvSpPr>
          <p:spPr>
            <a:xfrm>
              <a:off x="0" y="-76200"/>
              <a:ext cx="769001" cy="2598603"/>
            </a:xfrm>
            <a:prstGeom prst="rect">
              <a:avLst/>
            </a:prstGeom>
          </p:spPr>
          <p:txBody>
            <a:bodyPr anchor="ctr" rtlCol="false" tIns="50800" lIns="50800" bIns="50800" rIns="50800"/>
            <a:lstStyle/>
            <a:p>
              <a:pPr algn="ctr">
                <a:lnSpc>
                  <a:spcPts val="5040"/>
                </a:lnSpc>
              </a:pPr>
              <a:r>
                <a:rPr lang="en-US" sz="3600">
                  <a:solidFill>
                    <a:srgbClr val="FFFFFF"/>
                  </a:solidFill>
                  <a:latin typeface="Abhaya Libre"/>
                  <a:ea typeface="Abhaya Libre"/>
                  <a:cs typeface="Abhaya Libre"/>
                  <a:sym typeface="Abhaya Libre"/>
                </a:rPr>
                <a:t>Use the dependency array (``) to control when your effect runs.</a:t>
              </a:r>
            </a:p>
            <a:p>
              <a:pPr algn="ctr">
                <a:lnSpc>
                  <a:spcPts val="5040"/>
                </a:lnSpc>
              </a:pPr>
            </a:p>
          </p:txBody>
        </p:sp>
      </p:grpSp>
      <p:grpSp>
        <p:nvGrpSpPr>
          <p:cNvPr name="Group 18" id="18"/>
          <p:cNvGrpSpPr/>
          <p:nvPr/>
        </p:nvGrpSpPr>
        <p:grpSpPr>
          <a:xfrm rot="0">
            <a:off x="-367456" y="0"/>
            <a:ext cx="3191711" cy="1543050"/>
            <a:chOff x="0" y="0"/>
            <a:chExt cx="840615" cy="406400"/>
          </a:xfrm>
        </p:grpSpPr>
        <p:sp>
          <p:nvSpPr>
            <p:cNvPr name="Freeform 19" id="19"/>
            <p:cNvSpPr/>
            <p:nvPr/>
          </p:nvSpPr>
          <p:spPr>
            <a:xfrm flipH="false" flipV="false" rot="0">
              <a:off x="0" y="0"/>
              <a:ext cx="840615" cy="406400"/>
            </a:xfrm>
            <a:custGeom>
              <a:avLst/>
              <a:gdLst/>
              <a:ahLst/>
              <a:cxnLst/>
              <a:rect r="r" b="b" t="t" l="l"/>
              <a:pathLst>
                <a:path h="406400" w="840615">
                  <a:moveTo>
                    <a:pt x="840615" y="0"/>
                  </a:moveTo>
                  <a:lnTo>
                    <a:pt x="0" y="0"/>
                  </a:lnTo>
                  <a:lnTo>
                    <a:pt x="101600" y="203200"/>
                  </a:lnTo>
                  <a:lnTo>
                    <a:pt x="0" y="406400"/>
                  </a:lnTo>
                  <a:lnTo>
                    <a:pt x="840615" y="406400"/>
                  </a:lnTo>
                  <a:lnTo>
                    <a:pt x="739015" y="203200"/>
                  </a:lnTo>
                  <a:lnTo>
                    <a:pt x="840615" y="0"/>
                  </a:lnTo>
                  <a:close/>
                </a:path>
              </a:pathLst>
            </a:custGeom>
            <a:solidFill>
              <a:srgbClr val="C08552"/>
            </a:solidFill>
          </p:spPr>
        </p:sp>
        <p:sp>
          <p:nvSpPr>
            <p:cNvPr name="TextBox 20" id="20"/>
            <p:cNvSpPr txBox="true"/>
            <p:nvPr/>
          </p:nvSpPr>
          <p:spPr>
            <a:xfrm>
              <a:off x="88900" y="-76200"/>
              <a:ext cx="662815" cy="482600"/>
            </a:xfrm>
            <a:prstGeom prst="rect">
              <a:avLst/>
            </a:prstGeom>
          </p:spPr>
          <p:txBody>
            <a:bodyPr anchor="ctr" rtlCol="false" tIns="50800" lIns="50800" bIns="50800" rIns="50800"/>
            <a:lstStyle/>
            <a:p>
              <a:pPr algn="ctr">
                <a:lnSpc>
                  <a:spcPts val="4619"/>
                </a:lnSpc>
              </a:pPr>
              <a:r>
                <a:rPr lang="en-US" b="true" sz="3299">
                  <a:solidFill>
                    <a:srgbClr val="000000"/>
                  </a:solidFill>
                  <a:latin typeface="Abhaya Libre Bold"/>
                  <a:ea typeface="Abhaya Libre Bold"/>
                  <a:cs typeface="Abhaya Libre Bold"/>
                  <a:sym typeface="Abhaya Libre Bold"/>
                </a:rPr>
                <a:t>Lift State Up</a:t>
              </a:r>
            </a:p>
          </p:txBody>
        </p:sp>
      </p:grpSp>
      <p:sp>
        <p:nvSpPr>
          <p:cNvPr name="TextBox 21" id="21"/>
          <p:cNvSpPr txBox="true"/>
          <p:nvPr/>
        </p:nvSpPr>
        <p:spPr>
          <a:xfrm rot="0">
            <a:off x="6195000" y="7155497"/>
            <a:ext cx="2411016" cy="332740"/>
          </a:xfrm>
          <a:prstGeom prst="rect">
            <a:avLst/>
          </a:prstGeom>
        </p:spPr>
        <p:txBody>
          <a:bodyPr anchor="t" rtlCol="false" tIns="0" lIns="0" bIns="0" rIns="0">
            <a:spAutoFit/>
          </a:bodyPr>
          <a:lstStyle/>
          <a:p>
            <a:pPr algn="ctr">
              <a:lnSpc>
                <a:spcPts val="2659"/>
              </a:lnSpc>
              <a:spcBef>
                <a:spcPct val="0"/>
              </a:spcBef>
            </a:pPr>
          </a:p>
        </p:txBody>
      </p:sp>
      <p:grpSp>
        <p:nvGrpSpPr>
          <p:cNvPr name="Group 22" id="22"/>
          <p:cNvGrpSpPr/>
          <p:nvPr/>
        </p:nvGrpSpPr>
        <p:grpSpPr>
          <a:xfrm rot="0">
            <a:off x="2824255" y="0"/>
            <a:ext cx="2837345" cy="1543050"/>
            <a:chOff x="0" y="0"/>
            <a:chExt cx="747284" cy="406400"/>
          </a:xfrm>
        </p:grpSpPr>
        <p:sp>
          <p:nvSpPr>
            <p:cNvPr name="Freeform 23" id="23"/>
            <p:cNvSpPr/>
            <p:nvPr/>
          </p:nvSpPr>
          <p:spPr>
            <a:xfrm flipH="false" flipV="false" rot="0">
              <a:off x="0" y="0"/>
              <a:ext cx="747284" cy="406400"/>
            </a:xfrm>
            <a:custGeom>
              <a:avLst/>
              <a:gdLst/>
              <a:ahLst/>
              <a:cxnLst/>
              <a:rect r="r" b="b" t="t" l="l"/>
              <a:pathLst>
                <a:path h="406400" w="747284">
                  <a:moveTo>
                    <a:pt x="747284" y="0"/>
                  </a:moveTo>
                  <a:lnTo>
                    <a:pt x="0" y="0"/>
                  </a:lnTo>
                  <a:lnTo>
                    <a:pt x="101600" y="203200"/>
                  </a:lnTo>
                  <a:lnTo>
                    <a:pt x="0" y="406400"/>
                  </a:lnTo>
                  <a:lnTo>
                    <a:pt x="747284" y="406400"/>
                  </a:lnTo>
                  <a:lnTo>
                    <a:pt x="645684" y="203200"/>
                  </a:lnTo>
                  <a:lnTo>
                    <a:pt x="747284" y="0"/>
                  </a:lnTo>
                  <a:close/>
                </a:path>
              </a:pathLst>
            </a:custGeom>
            <a:solidFill>
              <a:srgbClr val="C08552"/>
            </a:solidFill>
          </p:spPr>
        </p:sp>
        <p:sp>
          <p:nvSpPr>
            <p:cNvPr name="TextBox 24" id="24"/>
            <p:cNvSpPr txBox="true"/>
            <p:nvPr/>
          </p:nvSpPr>
          <p:spPr>
            <a:xfrm>
              <a:off x="88900" y="-76200"/>
              <a:ext cx="569484" cy="482600"/>
            </a:xfrm>
            <a:prstGeom prst="rect">
              <a:avLst/>
            </a:prstGeom>
          </p:spPr>
          <p:txBody>
            <a:bodyPr anchor="ctr" rtlCol="false" tIns="50800" lIns="50800" bIns="50800" rIns="50800"/>
            <a:lstStyle/>
            <a:p>
              <a:pPr algn="ctr">
                <a:lnSpc>
                  <a:spcPts val="4619"/>
                </a:lnSpc>
              </a:pPr>
              <a:r>
                <a:rPr lang="en-US" b="true" sz="3299">
                  <a:solidFill>
                    <a:srgbClr val="000000"/>
                  </a:solidFill>
                  <a:latin typeface="Abhaya Libre Bold"/>
                  <a:ea typeface="Abhaya Libre Bold"/>
                  <a:cs typeface="Abhaya Libre Bold"/>
                  <a:sym typeface="Abhaya Libre Bold"/>
                </a:rPr>
                <a:t>Component Lifecycle</a:t>
              </a:r>
            </a:p>
          </p:txBody>
        </p:sp>
      </p:grpSp>
      <p:grpSp>
        <p:nvGrpSpPr>
          <p:cNvPr name="Group 25" id="25"/>
          <p:cNvGrpSpPr/>
          <p:nvPr/>
        </p:nvGrpSpPr>
        <p:grpSpPr>
          <a:xfrm rot="0">
            <a:off x="5661600" y="0"/>
            <a:ext cx="3016586" cy="1543050"/>
            <a:chOff x="0" y="0"/>
            <a:chExt cx="794492" cy="406400"/>
          </a:xfrm>
        </p:grpSpPr>
        <p:sp>
          <p:nvSpPr>
            <p:cNvPr name="Freeform 26" id="26"/>
            <p:cNvSpPr/>
            <p:nvPr/>
          </p:nvSpPr>
          <p:spPr>
            <a:xfrm flipH="false" flipV="false" rot="0">
              <a:off x="0" y="0"/>
              <a:ext cx="794492" cy="406400"/>
            </a:xfrm>
            <a:custGeom>
              <a:avLst/>
              <a:gdLst/>
              <a:ahLst/>
              <a:cxnLst/>
              <a:rect r="r" b="b" t="t" l="l"/>
              <a:pathLst>
                <a:path h="406400" w="794492">
                  <a:moveTo>
                    <a:pt x="794492" y="0"/>
                  </a:moveTo>
                  <a:lnTo>
                    <a:pt x="0" y="0"/>
                  </a:lnTo>
                  <a:lnTo>
                    <a:pt x="101600" y="203200"/>
                  </a:lnTo>
                  <a:lnTo>
                    <a:pt x="0" y="406400"/>
                  </a:lnTo>
                  <a:lnTo>
                    <a:pt x="794492" y="406400"/>
                  </a:lnTo>
                  <a:lnTo>
                    <a:pt x="692892" y="203200"/>
                  </a:lnTo>
                  <a:lnTo>
                    <a:pt x="794492" y="0"/>
                  </a:lnTo>
                  <a:close/>
                </a:path>
              </a:pathLst>
            </a:custGeom>
            <a:solidFill>
              <a:srgbClr val="C08552"/>
            </a:solidFill>
          </p:spPr>
        </p:sp>
        <p:sp>
          <p:nvSpPr>
            <p:cNvPr name="TextBox 27" id="27"/>
            <p:cNvSpPr txBox="true"/>
            <p:nvPr/>
          </p:nvSpPr>
          <p:spPr>
            <a:xfrm>
              <a:off x="88900" y="-76200"/>
              <a:ext cx="616692" cy="482600"/>
            </a:xfrm>
            <a:prstGeom prst="rect">
              <a:avLst/>
            </a:prstGeom>
          </p:spPr>
          <p:txBody>
            <a:bodyPr anchor="ctr" rtlCol="false" tIns="50800" lIns="50800" bIns="50800" rIns="50800"/>
            <a:lstStyle/>
            <a:p>
              <a:pPr algn="ctr">
                <a:lnSpc>
                  <a:spcPts val="4619"/>
                </a:lnSpc>
              </a:pPr>
              <a:r>
                <a:rPr lang="en-US" b="true" sz="3299">
                  <a:solidFill>
                    <a:srgbClr val="000000"/>
                  </a:solidFill>
                  <a:latin typeface="Abhaya Libre Bold"/>
                  <a:ea typeface="Abhaya Libre Bold"/>
                  <a:cs typeface="Abhaya Libre Bold"/>
                  <a:sym typeface="Abhaya Libre Bold"/>
                </a:rPr>
                <a:t>useEffect is your tool</a:t>
              </a:r>
            </a:p>
          </p:txBody>
        </p:sp>
      </p:grpSp>
      <p:grpSp>
        <p:nvGrpSpPr>
          <p:cNvPr name="Group 28" id="28"/>
          <p:cNvGrpSpPr/>
          <p:nvPr/>
        </p:nvGrpSpPr>
        <p:grpSpPr>
          <a:xfrm rot="0">
            <a:off x="8678186" y="0"/>
            <a:ext cx="2919801" cy="1543050"/>
            <a:chOff x="0" y="0"/>
            <a:chExt cx="769001" cy="406400"/>
          </a:xfrm>
        </p:grpSpPr>
        <p:sp>
          <p:nvSpPr>
            <p:cNvPr name="Freeform 29" id="29"/>
            <p:cNvSpPr/>
            <p:nvPr/>
          </p:nvSpPr>
          <p:spPr>
            <a:xfrm flipH="false" flipV="false" rot="0">
              <a:off x="0" y="0"/>
              <a:ext cx="769001" cy="406400"/>
            </a:xfrm>
            <a:custGeom>
              <a:avLst/>
              <a:gdLst/>
              <a:ahLst/>
              <a:cxnLst/>
              <a:rect r="r" b="b" t="t" l="l"/>
              <a:pathLst>
                <a:path h="406400" w="769001">
                  <a:moveTo>
                    <a:pt x="769001" y="0"/>
                  </a:moveTo>
                  <a:lnTo>
                    <a:pt x="0" y="0"/>
                  </a:lnTo>
                  <a:lnTo>
                    <a:pt x="101600" y="203200"/>
                  </a:lnTo>
                  <a:lnTo>
                    <a:pt x="0" y="406400"/>
                  </a:lnTo>
                  <a:lnTo>
                    <a:pt x="769001" y="406400"/>
                  </a:lnTo>
                  <a:lnTo>
                    <a:pt x="667401" y="203200"/>
                  </a:lnTo>
                  <a:lnTo>
                    <a:pt x="769001" y="0"/>
                  </a:lnTo>
                  <a:close/>
                </a:path>
              </a:pathLst>
            </a:custGeom>
            <a:solidFill>
              <a:srgbClr val="C08552"/>
            </a:solidFill>
          </p:spPr>
        </p:sp>
        <p:sp>
          <p:nvSpPr>
            <p:cNvPr name="TextBox 30" id="30"/>
            <p:cNvSpPr txBox="true"/>
            <p:nvPr/>
          </p:nvSpPr>
          <p:spPr>
            <a:xfrm>
              <a:off x="88900" y="-66675"/>
              <a:ext cx="591201" cy="473075"/>
            </a:xfrm>
            <a:prstGeom prst="rect">
              <a:avLst/>
            </a:prstGeom>
          </p:spPr>
          <p:txBody>
            <a:bodyPr anchor="ctr" rtlCol="false" tIns="50800" lIns="50800" bIns="50800" rIns="50800"/>
            <a:lstStyle/>
            <a:p>
              <a:pPr algn="ctr">
                <a:lnSpc>
                  <a:spcPts val="4059"/>
                </a:lnSpc>
              </a:pPr>
              <a:r>
                <a:rPr lang="en-US" b="true" sz="2899">
                  <a:solidFill>
                    <a:srgbClr val="000000"/>
                  </a:solidFill>
                  <a:latin typeface="Abhaya Libre Bold"/>
                  <a:ea typeface="Abhaya Libre Bold"/>
                  <a:cs typeface="Abhaya Libre Bold"/>
                  <a:sym typeface="Abhaya Libre Bold"/>
                </a:rPr>
                <a:t>Manage Dependencies</a:t>
              </a:r>
            </a:p>
          </p:txBody>
        </p:sp>
      </p:grpSp>
      <p:grpSp>
        <p:nvGrpSpPr>
          <p:cNvPr name="Group 31" id="31"/>
          <p:cNvGrpSpPr/>
          <p:nvPr/>
        </p:nvGrpSpPr>
        <p:grpSpPr>
          <a:xfrm rot="0">
            <a:off x="11597987" y="0"/>
            <a:ext cx="3016586" cy="1543050"/>
            <a:chOff x="0" y="0"/>
            <a:chExt cx="794492" cy="406400"/>
          </a:xfrm>
        </p:grpSpPr>
        <p:sp>
          <p:nvSpPr>
            <p:cNvPr name="Freeform 32" id="32"/>
            <p:cNvSpPr/>
            <p:nvPr/>
          </p:nvSpPr>
          <p:spPr>
            <a:xfrm flipH="false" flipV="false" rot="0">
              <a:off x="0" y="0"/>
              <a:ext cx="794492" cy="406400"/>
            </a:xfrm>
            <a:custGeom>
              <a:avLst/>
              <a:gdLst/>
              <a:ahLst/>
              <a:cxnLst/>
              <a:rect r="r" b="b" t="t" l="l"/>
              <a:pathLst>
                <a:path h="406400" w="794492">
                  <a:moveTo>
                    <a:pt x="794492" y="0"/>
                  </a:moveTo>
                  <a:lnTo>
                    <a:pt x="0" y="0"/>
                  </a:lnTo>
                  <a:lnTo>
                    <a:pt x="101600" y="203200"/>
                  </a:lnTo>
                  <a:lnTo>
                    <a:pt x="0" y="406400"/>
                  </a:lnTo>
                  <a:lnTo>
                    <a:pt x="794492" y="406400"/>
                  </a:lnTo>
                  <a:lnTo>
                    <a:pt x="692892" y="203200"/>
                  </a:lnTo>
                  <a:lnTo>
                    <a:pt x="794492" y="0"/>
                  </a:lnTo>
                  <a:close/>
                </a:path>
              </a:pathLst>
            </a:custGeom>
            <a:solidFill>
              <a:srgbClr val="C08552"/>
            </a:solidFill>
          </p:spPr>
        </p:sp>
        <p:sp>
          <p:nvSpPr>
            <p:cNvPr name="TextBox 33" id="33"/>
            <p:cNvSpPr txBox="true"/>
            <p:nvPr/>
          </p:nvSpPr>
          <p:spPr>
            <a:xfrm>
              <a:off x="88900" y="-76200"/>
              <a:ext cx="616692" cy="482600"/>
            </a:xfrm>
            <a:prstGeom prst="rect">
              <a:avLst/>
            </a:prstGeom>
          </p:spPr>
          <p:txBody>
            <a:bodyPr anchor="ctr" rtlCol="false" tIns="50800" lIns="50800" bIns="50800" rIns="50800"/>
            <a:lstStyle/>
            <a:p>
              <a:pPr algn="ctr">
                <a:lnSpc>
                  <a:spcPts val="4619"/>
                </a:lnSpc>
              </a:pPr>
              <a:r>
                <a:rPr lang="en-US" b="true" sz="3299">
                  <a:solidFill>
                    <a:srgbClr val="000000"/>
                  </a:solidFill>
                  <a:latin typeface="Abhaya Libre Bold"/>
                  <a:ea typeface="Abhaya Libre Bold"/>
                  <a:cs typeface="Abhaya Libre Bold"/>
                  <a:sym typeface="Abhaya Libre Bold"/>
                </a:rPr>
                <a:t>Always Clean Up</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90627" y="7061423"/>
            <a:ext cx="2596786" cy="2969297"/>
          </a:xfrm>
          <a:custGeom>
            <a:avLst/>
            <a:gdLst/>
            <a:ahLst/>
            <a:cxnLst/>
            <a:rect r="r" b="b" t="t" l="l"/>
            <a:pathLst>
              <a:path h="2969297" w="2596786">
                <a:moveTo>
                  <a:pt x="0" y="0"/>
                </a:moveTo>
                <a:lnTo>
                  <a:pt x="2596786" y="0"/>
                </a:lnTo>
                <a:lnTo>
                  <a:pt x="2596786" y="2969297"/>
                </a:lnTo>
                <a:lnTo>
                  <a:pt x="0" y="2969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21098" y="1864266"/>
            <a:ext cx="5346626" cy="8166455"/>
          </a:xfrm>
          <a:custGeom>
            <a:avLst/>
            <a:gdLst/>
            <a:ahLst/>
            <a:cxnLst/>
            <a:rect r="r" b="b" t="t" l="l"/>
            <a:pathLst>
              <a:path h="8166455" w="5346626">
                <a:moveTo>
                  <a:pt x="0" y="0"/>
                </a:moveTo>
                <a:lnTo>
                  <a:pt x="5346625" y="0"/>
                </a:lnTo>
                <a:lnTo>
                  <a:pt x="5346625" y="8166454"/>
                </a:lnTo>
                <a:lnTo>
                  <a:pt x="0" y="8166454"/>
                </a:lnTo>
                <a:lnTo>
                  <a:pt x="0" y="0"/>
                </a:lnTo>
                <a:close/>
              </a:path>
            </a:pathLst>
          </a:custGeom>
          <a:blipFill>
            <a:blip r:embed="rId4"/>
            <a:stretch>
              <a:fillRect l="0" t="-522" r="0" b="-522"/>
            </a:stretch>
          </a:blipFill>
        </p:spPr>
      </p:sp>
      <p:sp>
        <p:nvSpPr>
          <p:cNvPr name="TextBox 4" id="4"/>
          <p:cNvSpPr txBox="true"/>
          <p:nvPr/>
        </p:nvSpPr>
        <p:spPr>
          <a:xfrm rot="0">
            <a:off x="1721821" y="-161925"/>
            <a:ext cx="13787835" cy="1361446"/>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Abhaya Libre Bold"/>
                <a:ea typeface="Abhaya Libre Bold"/>
                <a:cs typeface="Abhaya Libre Bold"/>
                <a:sym typeface="Abhaya Libre Bold"/>
              </a:rPr>
              <a:t>CONTROLLED FORMS IN  REACT</a:t>
            </a:r>
          </a:p>
        </p:txBody>
      </p:sp>
      <p:sp>
        <p:nvSpPr>
          <p:cNvPr name="TextBox 5" id="5"/>
          <p:cNvSpPr txBox="true"/>
          <p:nvPr/>
        </p:nvSpPr>
        <p:spPr>
          <a:xfrm rot="0">
            <a:off x="4374523" y="1132846"/>
            <a:ext cx="7954169" cy="507366"/>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Abhaya Libre"/>
                <a:ea typeface="Abhaya Libre"/>
                <a:cs typeface="Abhaya Libre"/>
                <a:sym typeface="Abhaya Libre"/>
              </a:rPr>
              <a:t>B</a:t>
            </a:r>
            <a:r>
              <a:rPr lang="en-US" sz="2899">
                <a:solidFill>
                  <a:srgbClr val="000000"/>
                </a:solidFill>
                <a:latin typeface="Abhaya Libre"/>
                <a:ea typeface="Abhaya Libre"/>
                <a:cs typeface="Abhaya Libre"/>
                <a:sym typeface="Abhaya Libre"/>
              </a:rPr>
              <a:t>uilding Smarter, Faster, and More Interactive Forms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93173" y="6961070"/>
            <a:ext cx="3545515" cy="3306999"/>
          </a:xfrm>
          <a:custGeom>
            <a:avLst/>
            <a:gdLst/>
            <a:ahLst/>
            <a:cxnLst/>
            <a:rect r="r" b="b" t="t" l="l"/>
            <a:pathLst>
              <a:path h="3306999" w="3545515">
                <a:moveTo>
                  <a:pt x="0" y="0"/>
                </a:moveTo>
                <a:lnTo>
                  <a:pt x="3545515" y="0"/>
                </a:lnTo>
                <a:lnTo>
                  <a:pt x="3545515" y="3306999"/>
                </a:lnTo>
                <a:lnTo>
                  <a:pt x="0" y="3306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58819" y="1875423"/>
            <a:ext cx="15241839" cy="6271994"/>
          </a:xfrm>
          <a:prstGeom prst="rect">
            <a:avLst/>
          </a:prstGeom>
        </p:spPr>
        <p:txBody>
          <a:bodyPr anchor="t" rtlCol="false" tIns="0" lIns="0" bIns="0" rIns="0">
            <a:spAutoFit/>
          </a:bodyPr>
          <a:lstStyle/>
          <a:p>
            <a:pPr algn="l" marL="771003" indent="-385501" lvl="1">
              <a:lnSpc>
                <a:spcPts val="4999"/>
              </a:lnSpc>
              <a:buFont typeface="Arial"/>
              <a:buChar char="•"/>
            </a:pPr>
            <a:r>
              <a:rPr lang="en-US" sz="3571">
                <a:solidFill>
                  <a:srgbClr val="000000"/>
                </a:solidFill>
                <a:latin typeface="Abhaya Libre"/>
                <a:ea typeface="Abhaya Libre"/>
                <a:cs typeface="Abhaya Libre"/>
                <a:sym typeface="Abhaya Libre"/>
              </a:rPr>
              <a:t>     </a:t>
            </a:r>
            <a:r>
              <a:rPr lang="en-US" b="true" sz="3571">
                <a:solidFill>
                  <a:srgbClr val="000000"/>
                </a:solidFill>
                <a:latin typeface="Abhaya Libre Bold"/>
                <a:ea typeface="Abhaya Libre Bold"/>
                <a:cs typeface="Abhaya Libre Bold"/>
                <a:sym typeface="Abhaya Libre Bold"/>
              </a:rPr>
              <a:t>No Real-Time Sync</a:t>
            </a:r>
            <a:r>
              <a:rPr lang="en-US" sz="3571">
                <a:solidFill>
                  <a:srgbClr val="000000"/>
                </a:solidFill>
                <a:latin typeface="Abhaya Libre"/>
                <a:ea typeface="Abhaya Libre"/>
                <a:cs typeface="Abhaya Libre"/>
                <a:sym typeface="Abhaya Libre"/>
              </a:rPr>
              <a:t>: Our component is "blind" to what the user is typing. We only find out the value when we manually ask for it.</a:t>
            </a:r>
          </a:p>
          <a:p>
            <a:pPr algn="l">
              <a:lnSpc>
                <a:spcPts val="4999"/>
              </a:lnSpc>
            </a:pPr>
          </a:p>
          <a:p>
            <a:pPr algn="l" marL="771003" indent="-385501" lvl="1">
              <a:lnSpc>
                <a:spcPts val="4999"/>
              </a:lnSpc>
              <a:buFont typeface="Arial"/>
              <a:buChar char="•"/>
            </a:pPr>
            <a:r>
              <a:rPr lang="en-US" sz="3571">
                <a:solidFill>
                  <a:srgbClr val="000000"/>
                </a:solidFill>
                <a:latin typeface="Abhaya Libre"/>
                <a:ea typeface="Abhaya Libre"/>
                <a:cs typeface="Abhaya Libre"/>
                <a:sym typeface="Abhaya Libre"/>
              </a:rPr>
              <a:t> </a:t>
            </a:r>
            <a:r>
              <a:rPr lang="en-US" b="true" sz="3571">
                <a:solidFill>
                  <a:srgbClr val="000000"/>
                </a:solidFill>
                <a:latin typeface="Abhaya Libre Bold"/>
                <a:ea typeface="Abhaya Libre Bold"/>
                <a:cs typeface="Abhaya Libre Bold"/>
                <a:sym typeface="Abhaya Libre Bold"/>
              </a:rPr>
              <a:t>  </a:t>
            </a:r>
            <a:r>
              <a:rPr lang="en-US" b="true" sz="3571">
                <a:solidFill>
                  <a:srgbClr val="000000"/>
                </a:solidFill>
                <a:latin typeface="Abhaya Libre Bold"/>
                <a:ea typeface="Abhaya Libre Bold"/>
                <a:cs typeface="Abhaya Libre Bold"/>
                <a:sym typeface="Abhaya Libre Bold"/>
              </a:rPr>
              <a:t>Delayed Validation</a:t>
            </a:r>
            <a:r>
              <a:rPr lang="en-US" sz="3571">
                <a:solidFill>
                  <a:srgbClr val="000000"/>
                </a:solidFill>
                <a:latin typeface="Abhaya Libre"/>
                <a:ea typeface="Abhaya Libre"/>
                <a:cs typeface="Abhaya Libre"/>
                <a:sym typeface="Abhaya Libre"/>
              </a:rPr>
              <a:t>: We can only check for errors after the user clicks "Submit", not as they type. This leads to a poor user experience.</a:t>
            </a:r>
          </a:p>
          <a:p>
            <a:pPr algn="l">
              <a:lnSpc>
                <a:spcPts val="4999"/>
              </a:lnSpc>
            </a:pPr>
          </a:p>
          <a:p>
            <a:pPr algn="l" marL="771003" indent="-385501" lvl="1">
              <a:lnSpc>
                <a:spcPts val="4999"/>
              </a:lnSpc>
              <a:buFont typeface="Arial"/>
              <a:buChar char="•"/>
            </a:pPr>
            <a:r>
              <a:rPr lang="en-US" sz="3571">
                <a:solidFill>
                  <a:srgbClr val="000000"/>
                </a:solidFill>
                <a:latin typeface="Abhaya Libre"/>
                <a:ea typeface="Abhaya Libre"/>
                <a:cs typeface="Abhaya Libre"/>
                <a:sym typeface="Abhaya Libre"/>
              </a:rPr>
              <a:t>       </a:t>
            </a:r>
            <a:r>
              <a:rPr lang="en-US" b="true" sz="3571">
                <a:solidFill>
                  <a:srgbClr val="000000"/>
                </a:solidFill>
                <a:latin typeface="Abhaya Libre Bold"/>
                <a:ea typeface="Abhaya Libre Bold"/>
                <a:cs typeface="Abhaya Libre Bold"/>
                <a:sym typeface="Abhaya Libre Bold"/>
              </a:rPr>
              <a:t> </a:t>
            </a:r>
            <a:r>
              <a:rPr lang="en-US" b="true" sz="3571">
                <a:solidFill>
                  <a:srgbClr val="000000"/>
                </a:solidFill>
                <a:latin typeface="Abhaya Libre Bold"/>
                <a:ea typeface="Abhaya Libre Bold"/>
                <a:cs typeface="Abhaya Libre Bold"/>
                <a:sym typeface="Abhaya Libre Bold"/>
              </a:rPr>
              <a:t>Two "Bosses" (Sources of Truth)</a:t>
            </a:r>
            <a:r>
              <a:rPr lang="en-US" sz="3571">
                <a:solidFill>
                  <a:srgbClr val="000000"/>
                </a:solidFill>
                <a:latin typeface="Abhaya Libre"/>
                <a:ea typeface="Abhaya Libre"/>
                <a:cs typeface="Abhaya Libre"/>
                <a:sym typeface="Abhaya Libre"/>
              </a:rPr>
              <a:t>: The value the user sees on the screen (in the DOM) can be different from the value our component thinks it has in its state, leading to bugs.</a:t>
            </a:r>
          </a:p>
          <a:p>
            <a:pPr algn="l">
              <a:lnSpc>
                <a:spcPts val="4999"/>
              </a:lnSpc>
              <a:spcBef>
                <a:spcPct val="0"/>
              </a:spcBef>
            </a:pPr>
          </a:p>
        </p:txBody>
      </p:sp>
      <p:sp>
        <p:nvSpPr>
          <p:cNvPr name="Freeform 4" id="4"/>
          <p:cNvSpPr/>
          <p:nvPr/>
        </p:nvSpPr>
        <p:spPr>
          <a:xfrm flipH="false" flipV="false" rot="0">
            <a:off x="16417942" y="0"/>
            <a:ext cx="1682716" cy="1615408"/>
          </a:xfrm>
          <a:custGeom>
            <a:avLst/>
            <a:gdLst/>
            <a:ahLst/>
            <a:cxnLst/>
            <a:rect r="r" b="b" t="t" l="l"/>
            <a:pathLst>
              <a:path h="1615408" w="1682716">
                <a:moveTo>
                  <a:pt x="0" y="0"/>
                </a:moveTo>
                <a:lnTo>
                  <a:pt x="1682716" y="0"/>
                </a:lnTo>
                <a:lnTo>
                  <a:pt x="1682716" y="1615408"/>
                </a:lnTo>
                <a:lnTo>
                  <a:pt x="0" y="1615408"/>
                </a:lnTo>
                <a:lnTo>
                  <a:pt x="0" y="0"/>
                </a:lnTo>
                <a:close/>
              </a:path>
            </a:pathLst>
          </a:custGeom>
          <a:blipFill>
            <a:blip r:embed="rId4"/>
            <a:stretch>
              <a:fillRect l="0" t="0" r="0" b="0"/>
            </a:stretch>
          </a:blipFill>
        </p:spPr>
      </p:sp>
      <p:sp>
        <p:nvSpPr>
          <p:cNvPr name="TextBox 5" id="5"/>
          <p:cNvSpPr txBox="true"/>
          <p:nvPr/>
        </p:nvSpPr>
        <p:spPr>
          <a:xfrm rot="0">
            <a:off x="3695765" y="374316"/>
            <a:ext cx="8900815" cy="771526"/>
          </a:xfrm>
          <a:prstGeom prst="rect">
            <a:avLst/>
          </a:prstGeom>
        </p:spPr>
        <p:txBody>
          <a:bodyPr anchor="t" rtlCol="false" tIns="0" lIns="0" bIns="0" rIns="0">
            <a:spAutoFit/>
          </a:bodyPr>
          <a:lstStyle/>
          <a:p>
            <a:pPr algn="ctr">
              <a:lnSpc>
                <a:spcPts val="6299"/>
              </a:lnSpc>
              <a:spcBef>
                <a:spcPct val="0"/>
              </a:spcBef>
            </a:pPr>
            <a:r>
              <a:rPr lang="en-US" b="true" sz="4499">
                <a:solidFill>
                  <a:srgbClr val="000000"/>
                </a:solidFill>
                <a:latin typeface="Abhaya Libre Bold"/>
                <a:ea typeface="Abhaya Libre Bold"/>
                <a:cs typeface="Abhaya Libre Bold"/>
                <a:sym typeface="Abhaya Libre Bold"/>
              </a:rPr>
              <a:t>The Old Way: How HTML F</a:t>
            </a:r>
            <a:r>
              <a:rPr lang="en-US" b="true" sz="4499">
                <a:solidFill>
                  <a:srgbClr val="000000"/>
                </a:solidFill>
                <a:latin typeface="Abhaya Libre Bold"/>
                <a:ea typeface="Abhaya Libre Bold"/>
                <a:cs typeface="Abhaya Libre Bold"/>
                <a:sym typeface="Abhaya Libre Bold"/>
              </a:rPr>
              <a:t>orms Work</a:t>
            </a:r>
          </a:p>
        </p:txBody>
      </p:sp>
      <p:sp>
        <p:nvSpPr>
          <p:cNvPr name="Freeform 6" id="6"/>
          <p:cNvSpPr/>
          <p:nvPr/>
        </p:nvSpPr>
        <p:spPr>
          <a:xfrm flipH="false" flipV="false" rot="0">
            <a:off x="4829109" y="7808056"/>
            <a:ext cx="11301259" cy="2118986"/>
          </a:xfrm>
          <a:custGeom>
            <a:avLst/>
            <a:gdLst/>
            <a:ahLst/>
            <a:cxnLst/>
            <a:rect r="r" b="b" t="t" l="l"/>
            <a:pathLst>
              <a:path h="2118986" w="11301259">
                <a:moveTo>
                  <a:pt x="0" y="0"/>
                </a:moveTo>
                <a:lnTo>
                  <a:pt x="11301259" y="0"/>
                </a:lnTo>
                <a:lnTo>
                  <a:pt x="11301259" y="2118987"/>
                </a:lnTo>
                <a:lnTo>
                  <a:pt x="0" y="2118987"/>
                </a:lnTo>
                <a:lnTo>
                  <a:pt x="0" y="0"/>
                </a:lnTo>
                <a:close/>
              </a:path>
            </a:pathLst>
          </a:custGeom>
          <a:blipFill>
            <a:blip r:embed="rId5"/>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9662368" y="8036620"/>
            <a:ext cx="1432152" cy="1605396"/>
          </a:xfrm>
          <a:custGeom>
            <a:avLst/>
            <a:gdLst/>
            <a:ahLst/>
            <a:cxnLst/>
            <a:rect r="r" b="b" t="t" l="l"/>
            <a:pathLst>
              <a:path h="1605396" w="1432152">
                <a:moveTo>
                  <a:pt x="0" y="0"/>
                </a:moveTo>
                <a:lnTo>
                  <a:pt x="1432153" y="0"/>
                </a:lnTo>
                <a:lnTo>
                  <a:pt x="1432153" y="1605396"/>
                </a:lnTo>
                <a:lnTo>
                  <a:pt x="0" y="1605396"/>
                </a:lnTo>
                <a:lnTo>
                  <a:pt x="0" y="0"/>
                </a:lnTo>
                <a:close/>
              </a:path>
            </a:pathLst>
          </a:custGeom>
          <a:blipFill>
            <a:blip r:embed="rId2"/>
            <a:stretch>
              <a:fillRect l="0" t="0" r="0" b="0"/>
            </a:stretch>
          </a:blipFill>
        </p:spPr>
      </p:sp>
      <p:sp>
        <p:nvSpPr>
          <p:cNvPr name="Freeform 3" id="3"/>
          <p:cNvSpPr/>
          <p:nvPr/>
        </p:nvSpPr>
        <p:spPr>
          <a:xfrm flipH="false" flipV="false" rot="0">
            <a:off x="15910165" y="0"/>
            <a:ext cx="1937697" cy="2057400"/>
          </a:xfrm>
          <a:custGeom>
            <a:avLst/>
            <a:gdLst/>
            <a:ahLst/>
            <a:cxnLst/>
            <a:rect r="r" b="b" t="t" l="l"/>
            <a:pathLst>
              <a:path h="2057400" w="1937697">
                <a:moveTo>
                  <a:pt x="0" y="0"/>
                </a:moveTo>
                <a:lnTo>
                  <a:pt x="1937697" y="0"/>
                </a:lnTo>
                <a:lnTo>
                  <a:pt x="1937697"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866775"/>
            <a:ext cx="14061908" cy="7476363"/>
          </a:xfrm>
          <a:prstGeom prst="rect">
            <a:avLst/>
          </a:prstGeom>
        </p:spPr>
        <p:txBody>
          <a:bodyPr anchor="t" rtlCol="false" tIns="0" lIns="0" bIns="0" rIns="0">
            <a:spAutoFit/>
          </a:bodyPr>
          <a:lstStyle/>
          <a:p>
            <a:pPr algn="l" marL="777240" indent="-388620" lvl="1">
              <a:lnSpc>
                <a:spcPts val="5976"/>
              </a:lnSpc>
              <a:buFont typeface="Arial"/>
              <a:buChar char="•"/>
            </a:pPr>
            <a:r>
              <a:rPr lang="en-US" sz="3600">
                <a:solidFill>
                  <a:srgbClr val="000000"/>
                </a:solidFill>
                <a:latin typeface="Abhaya Libre"/>
                <a:ea typeface="Abhaya Libre"/>
                <a:cs typeface="Abhaya Libre"/>
                <a:sym typeface="Abhaya Libre"/>
              </a:rPr>
              <a:t>React's solution is simple but powerful: we make our component's state the one and only boss. This is called the "Single Source of Truth" pattern.</a:t>
            </a:r>
          </a:p>
          <a:p>
            <a:pPr algn="l" marL="777240" indent="-388620" lvl="1">
              <a:lnSpc>
                <a:spcPts val="5976"/>
              </a:lnSpc>
              <a:buFont typeface="Arial"/>
              <a:buChar char="•"/>
            </a:pPr>
            <a:r>
              <a:rPr lang="en-US" sz="3600">
                <a:solidFill>
                  <a:srgbClr val="000000"/>
                </a:solidFill>
                <a:latin typeface="Abhaya Libre"/>
                <a:ea typeface="Abhaya Libre"/>
                <a:cs typeface="Abhaya Libre"/>
                <a:sym typeface="Abhaya Libre"/>
              </a:rPr>
              <a:t>We take the memory away from the DOM. The &lt;input&gt; tag is no longer in charge of its own value.</a:t>
            </a:r>
          </a:p>
          <a:p>
            <a:pPr algn="l" marL="777240" indent="-388620" lvl="1">
              <a:lnSpc>
                <a:spcPts val="5976"/>
              </a:lnSpc>
              <a:buFont typeface="Arial"/>
              <a:buChar char="•"/>
            </a:pPr>
            <a:r>
              <a:rPr lang="en-US" sz="3600">
                <a:solidFill>
                  <a:srgbClr val="000000"/>
                </a:solidFill>
                <a:latin typeface="Abhaya Libre"/>
                <a:ea typeface="Abhaya Libre"/>
                <a:cs typeface="Abhaya Libre"/>
                <a:sym typeface="Abhaya Libre"/>
              </a:rPr>
              <a:t>Instead, the &lt;input&gt; becomes a "dumb" element. It only displays whatever value our React state tells it to.</a:t>
            </a:r>
          </a:p>
          <a:p>
            <a:pPr algn="l" marL="777240" indent="-388620" lvl="1">
              <a:lnSpc>
                <a:spcPts val="5976"/>
              </a:lnSpc>
              <a:buFont typeface="Arial"/>
              <a:buChar char="•"/>
            </a:pPr>
            <a:r>
              <a:rPr lang="en-US" sz="3600">
                <a:solidFill>
                  <a:srgbClr val="000000"/>
                </a:solidFill>
                <a:latin typeface="Abhaya Libre"/>
                <a:ea typeface="Abhaya Libre"/>
                <a:cs typeface="Abhaya Libre"/>
                <a:sym typeface="Abhaya Libre"/>
              </a:rPr>
              <a:t>This guarantees that our state and the UI (what the user sees) can never be out of sync.</a:t>
            </a:r>
          </a:p>
          <a:p>
            <a:pPr algn="l">
              <a:lnSpc>
                <a:spcPts val="5976"/>
              </a:lnSpc>
            </a:pPr>
          </a:p>
        </p:txBody>
      </p:sp>
      <p:sp>
        <p:nvSpPr>
          <p:cNvPr name="Freeform 5" id="5"/>
          <p:cNvSpPr/>
          <p:nvPr/>
        </p:nvSpPr>
        <p:spPr>
          <a:xfrm flipH="false" flipV="false" rot="0">
            <a:off x="4232350" y="8189713"/>
            <a:ext cx="1433680" cy="1299211"/>
          </a:xfrm>
          <a:custGeom>
            <a:avLst/>
            <a:gdLst/>
            <a:ahLst/>
            <a:cxnLst/>
            <a:rect r="r" b="b" t="t" l="l"/>
            <a:pathLst>
              <a:path h="1299211" w="1433680">
                <a:moveTo>
                  <a:pt x="0" y="0"/>
                </a:moveTo>
                <a:lnTo>
                  <a:pt x="1433680" y="0"/>
                </a:lnTo>
                <a:lnTo>
                  <a:pt x="1433680" y="1299211"/>
                </a:lnTo>
                <a:lnTo>
                  <a:pt x="0" y="1299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242806" y="254634"/>
            <a:ext cx="8983477" cy="774066"/>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Abhaya Libre Bold"/>
                <a:ea typeface="Abhaya Libre Bold"/>
                <a:cs typeface="Abhaya Libre Bold"/>
                <a:sym typeface="Abhaya Libre Bold"/>
              </a:rPr>
              <a:t>The React S</a:t>
            </a:r>
            <a:r>
              <a:rPr lang="en-US" b="true" sz="4399">
                <a:solidFill>
                  <a:srgbClr val="000000"/>
                </a:solidFill>
                <a:latin typeface="Abhaya Libre Bold"/>
                <a:ea typeface="Abhaya Libre Bold"/>
                <a:cs typeface="Abhaya Libre Bold"/>
                <a:sym typeface="Abhaya Libre Bold"/>
              </a:rPr>
              <a:t>olution: Controlled Forms</a:t>
            </a:r>
          </a:p>
        </p:txBody>
      </p:sp>
      <p:sp>
        <p:nvSpPr>
          <p:cNvPr name="TextBox 7" id="7"/>
          <p:cNvSpPr txBox="true"/>
          <p:nvPr/>
        </p:nvSpPr>
        <p:spPr>
          <a:xfrm rot="0">
            <a:off x="1028700" y="8391638"/>
            <a:ext cx="2962077" cy="622935"/>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haya Libre"/>
                <a:ea typeface="Abhaya Libre"/>
                <a:cs typeface="Abhaya Libre"/>
                <a:sym typeface="Abhaya Libre"/>
              </a:rPr>
              <a:t>DOM MEMORY </a:t>
            </a:r>
          </a:p>
        </p:txBody>
      </p:sp>
      <p:sp>
        <p:nvSpPr>
          <p:cNvPr name="TextBox 8" id="8"/>
          <p:cNvSpPr txBox="true"/>
          <p:nvPr/>
        </p:nvSpPr>
        <p:spPr>
          <a:xfrm rot="0">
            <a:off x="6035030" y="8489751"/>
            <a:ext cx="3255863" cy="622935"/>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haya Libre"/>
                <a:ea typeface="Abhaya Libre"/>
                <a:cs typeface="Abhaya Libre"/>
                <a:sym typeface="Abhaya Libre"/>
              </a:rPr>
              <a:t>STATE MEMORY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55985" y="6401741"/>
            <a:ext cx="1545430" cy="3573249"/>
          </a:xfrm>
          <a:custGeom>
            <a:avLst/>
            <a:gdLst/>
            <a:ahLst/>
            <a:cxnLst/>
            <a:rect r="r" b="b" t="t" l="l"/>
            <a:pathLst>
              <a:path h="3573249" w="1545430">
                <a:moveTo>
                  <a:pt x="0" y="0"/>
                </a:moveTo>
                <a:lnTo>
                  <a:pt x="1545430" y="0"/>
                </a:lnTo>
                <a:lnTo>
                  <a:pt x="1545430" y="3573249"/>
                </a:lnTo>
                <a:lnTo>
                  <a:pt x="0" y="3573249"/>
                </a:lnTo>
                <a:lnTo>
                  <a:pt x="0" y="0"/>
                </a:lnTo>
                <a:close/>
              </a:path>
            </a:pathLst>
          </a:custGeom>
          <a:blipFill>
            <a:blip r:embed="rId2"/>
            <a:stretch>
              <a:fillRect l="0" t="0" r="0" b="0"/>
            </a:stretch>
          </a:blipFill>
        </p:spPr>
      </p:sp>
      <p:sp>
        <p:nvSpPr>
          <p:cNvPr name="TextBox 3" id="3"/>
          <p:cNvSpPr txBox="true"/>
          <p:nvPr/>
        </p:nvSpPr>
        <p:spPr>
          <a:xfrm rot="0">
            <a:off x="2526902" y="1658259"/>
            <a:ext cx="15479906" cy="5090160"/>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000000"/>
                </a:solidFill>
                <a:latin typeface="Abhaya Libre"/>
                <a:ea typeface="Abhaya Libre"/>
                <a:cs typeface="Abhaya Libre"/>
                <a:sym typeface="Abhaya Libre"/>
              </a:rPr>
              <a:t>To give our component this "brain" or "memory," we need a special tool from the React library.</a:t>
            </a:r>
          </a:p>
          <a:p>
            <a:pPr algn="just" marL="777240" indent="-388620" lvl="1">
              <a:lnSpc>
                <a:spcPts val="5040"/>
              </a:lnSpc>
              <a:buFont typeface="Arial"/>
              <a:buChar char="•"/>
            </a:pPr>
            <a:r>
              <a:rPr lang="en-US" sz="3600">
                <a:solidFill>
                  <a:srgbClr val="000000"/>
                </a:solidFill>
                <a:latin typeface="Abhaya Libre"/>
                <a:ea typeface="Abhaya Libre"/>
                <a:cs typeface="Abhaya Libre"/>
                <a:sym typeface="Abhaya Libre"/>
              </a:rPr>
              <a:t>This tool is the useState hook. We've seen it before, and for controlled forms, it is absolutely essential.</a:t>
            </a:r>
          </a:p>
          <a:p>
            <a:pPr algn="just" marL="777240" indent="-388620" lvl="1">
              <a:lnSpc>
                <a:spcPts val="5040"/>
              </a:lnSpc>
              <a:buFont typeface="Arial"/>
              <a:buChar char="•"/>
            </a:pPr>
            <a:r>
              <a:rPr lang="en-US" sz="3600">
                <a:solidFill>
                  <a:srgbClr val="000000"/>
                </a:solidFill>
                <a:latin typeface="Abhaya Libre"/>
                <a:ea typeface="Abhaya Libre"/>
                <a:cs typeface="Abhaya Libre"/>
                <a:sym typeface="Abhaya Libre"/>
              </a:rPr>
              <a:t>useState gives our component two things:</a:t>
            </a:r>
          </a:p>
          <a:p>
            <a:pPr algn="just" marL="777240" indent="-388620" lvl="1">
              <a:lnSpc>
                <a:spcPts val="5040"/>
              </a:lnSpc>
              <a:buAutoNum type="arabicPeriod" startAt="1"/>
            </a:pPr>
            <a:r>
              <a:rPr lang="en-US" sz="3600">
                <a:solidFill>
                  <a:srgbClr val="000000"/>
                </a:solidFill>
                <a:latin typeface="Abhaya Libre"/>
                <a:ea typeface="Abhaya Libre"/>
                <a:cs typeface="Abhaya Libre"/>
                <a:sym typeface="Abhaya Libre"/>
              </a:rPr>
              <a:t>A state variable to remember the current value.</a:t>
            </a:r>
          </a:p>
          <a:p>
            <a:pPr algn="just" marL="777240" indent="-388620" lvl="1">
              <a:lnSpc>
                <a:spcPts val="5040"/>
              </a:lnSpc>
              <a:buAutoNum type="arabicPeriod" startAt="1"/>
            </a:pPr>
            <a:r>
              <a:rPr lang="en-US" sz="3600">
                <a:solidFill>
                  <a:srgbClr val="000000"/>
                </a:solidFill>
                <a:latin typeface="Abhaya Libre"/>
                <a:ea typeface="Abhaya Libre"/>
                <a:cs typeface="Abhaya Libre"/>
                <a:sym typeface="Abhaya Libre"/>
              </a:rPr>
              <a:t>A setter function to update that value whenever the user types.</a:t>
            </a:r>
          </a:p>
          <a:p>
            <a:pPr algn="r">
              <a:lnSpc>
                <a:spcPts val="5040"/>
              </a:lnSpc>
              <a:spcBef>
                <a:spcPct val="0"/>
              </a:spcBef>
            </a:pPr>
          </a:p>
        </p:txBody>
      </p:sp>
      <p:sp>
        <p:nvSpPr>
          <p:cNvPr name="Freeform 4" id="4"/>
          <p:cNvSpPr/>
          <p:nvPr/>
        </p:nvSpPr>
        <p:spPr>
          <a:xfrm flipH="false" flipV="false" rot="0">
            <a:off x="2526902" y="6748419"/>
            <a:ext cx="14285947" cy="2375039"/>
          </a:xfrm>
          <a:custGeom>
            <a:avLst/>
            <a:gdLst/>
            <a:ahLst/>
            <a:cxnLst/>
            <a:rect r="r" b="b" t="t" l="l"/>
            <a:pathLst>
              <a:path h="2375039" w="14285947">
                <a:moveTo>
                  <a:pt x="0" y="0"/>
                </a:moveTo>
                <a:lnTo>
                  <a:pt x="14285946" y="0"/>
                </a:lnTo>
                <a:lnTo>
                  <a:pt x="14285946" y="2375039"/>
                </a:lnTo>
                <a:lnTo>
                  <a:pt x="0" y="2375039"/>
                </a:lnTo>
                <a:lnTo>
                  <a:pt x="0" y="0"/>
                </a:lnTo>
                <a:close/>
              </a:path>
            </a:pathLst>
          </a:custGeom>
          <a:blipFill>
            <a:blip r:embed="rId3"/>
            <a:stretch>
              <a:fillRect l="0" t="0" r="0" b="0"/>
            </a:stretch>
          </a:blipFill>
        </p:spPr>
      </p:sp>
      <p:sp>
        <p:nvSpPr>
          <p:cNvPr name="TextBox 5" id="5"/>
          <p:cNvSpPr txBox="true"/>
          <p:nvPr/>
        </p:nvSpPr>
        <p:spPr>
          <a:xfrm rot="0">
            <a:off x="2526902" y="287655"/>
            <a:ext cx="11362134" cy="880111"/>
          </a:xfrm>
          <a:prstGeom prst="rect">
            <a:avLst/>
          </a:prstGeom>
        </p:spPr>
        <p:txBody>
          <a:bodyPr anchor="t" rtlCol="false" tIns="0" lIns="0" bIns="0" rIns="0">
            <a:spAutoFit/>
          </a:bodyPr>
          <a:lstStyle/>
          <a:p>
            <a:pPr algn="ctr">
              <a:lnSpc>
                <a:spcPts val="7139"/>
              </a:lnSpc>
              <a:spcBef>
                <a:spcPct val="0"/>
              </a:spcBef>
            </a:pPr>
            <a:r>
              <a:rPr lang="en-US" b="true" sz="5099">
                <a:solidFill>
                  <a:srgbClr val="000000"/>
                </a:solidFill>
                <a:latin typeface="Abhaya Libre Bold"/>
                <a:ea typeface="Abhaya Libre Bold"/>
                <a:cs typeface="Abhaya Libre Bold"/>
                <a:sym typeface="Abhaya Libre Bold"/>
              </a:rPr>
              <a:t>How Do We Give Our Component Control?</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026959" y="4211146"/>
            <a:ext cx="12683394" cy="1864708"/>
          </a:xfrm>
          <a:custGeom>
            <a:avLst/>
            <a:gdLst/>
            <a:ahLst/>
            <a:cxnLst/>
            <a:rect r="r" b="b" t="t" l="l"/>
            <a:pathLst>
              <a:path h="1864708" w="12683394">
                <a:moveTo>
                  <a:pt x="0" y="0"/>
                </a:moveTo>
                <a:lnTo>
                  <a:pt x="12683394" y="0"/>
                </a:lnTo>
                <a:lnTo>
                  <a:pt x="12683394" y="1864708"/>
                </a:lnTo>
                <a:lnTo>
                  <a:pt x="0" y="1864708"/>
                </a:lnTo>
                <a:lnTo>
                  <a:pt x="0" y="0"/>
                </a:lnTo>
                <a:close/>
              </a:path>
            </a:pathLst>
          </a:custGeom>
          <a:blipFill>
            <a:blip r:embed="rId2"/>
            <a:stretch>
              <a:fillRect l="0" t="-6114" r="0" b="-6114"/>
            </a:stretch>
          </a:blipFill>
        </p:spPr>
      </p:sp>
      <p:sp>
        <p:nvSpPr>
          <p:cNvPr name="Freeform 3" id="3"/>
          <p:cNvSpPr/>
          <p:nvPr/>
        </p:nvSpPr>
        <p:spPr>
          <a:xfrm flipH="false" flipV="false" rot="0">
            <a:off x="1799558" y="8431895"/>
            <a:ext cx="12910795" cy="1652809"/>
          </a:xfrm>
          <a:custGeom>
            <a:avLst/>
            <a:gdLst/>
            <a:ahLst/>
            <a:cxnLst/>
            <a:rect r="r" b="b" t="t" l="l"/>
            <a:pathLst>
              <a:path h="1652809" w="12910795">
                <a:moveTo>
                  <a:pt x="0" y="0"/>
                </a:moveTo>
                <a:lnTo>
                  <a:pt x="12910795" y="0"/>
                </a:lnTo>
                <a:lnTo>
                  <a:pt x="12910795" y="1652810"/>
                </a:lnTo>
                <a:lnTo>
                  <a:pt x="0" y="1652810"/>
                </a:lnTo>
                <a:lnTo>
                  <a:pt x="0" y="0"/>
                </a:lnTo>
                <a:close/>
              </a:path>
            </a:pathLst>
          </a:custGeom>
          <a:blipFill>
            <a:blip r:embed="rId3"/>
            <a:stretch>
              <a:fillRect l="0" t="-7121" r="0" b="-7121"/>
            </a:stretch>
          </a:blipFill>
        </p:spPr>
      </p:sp>
      <p:sp>
        <p:nvSpPr>
          <p:cNvPr name="TextBox 4" id="4"/>
          <p:cNvSpPr txBox="true"/>
          <p:nvPr/>
        </p:nvSpPr>
        <p:spPr>
          <a:xfrm rot="0">
            <a:off x="3628034" y="280670"/>
            <a:ext cx="9481245" cy="771526"/>
          </a:xfrm>
          <a:prstGeom prst="rect">
            <a:avLst/>
          </a:prstGeom>
        </p:spPr>
        <p:txBody>
          <a:bodyPr anchor="t" rtlCol="false" tIns="0" lIns="0" bIns="0" rIns="0">
            <a:spAutoFit/>
          </a:bodyPr>
          <a:lstStyle/>
          <a:p>
            <a:pPr algn="ctr">
              <a:lnSpc>
                <a:spcPts val="6299"/>
              </a:lnSpc>
              <a:spcBef>
                <a:spcPct val="0"/>
              </a:spcBef>
            </a:pPr>
            <a:r>
              <a:rPr lang="en-US" b="true" sz="4499">
                <a:solidFill>
                  <a:srgbClr val="000000"/>
                </a:solidFill>
                <a:latin typeface="Abhaya Libre Bold"/>
                <a:ea typeface="Abhaya Libre Bold"/>
                <a:cs typeface="Abhaya Libre Bold"/>
                <a:sym typeface="Abhaya Libre Bold"/>
              </a:rPr>
              <a:t>The 3 Pillars of a Controlled Component</a:t>
            </a:r>
          </a:p>
        </p:txBody>
      </p:sp>
      <p:sp>
        <p:nvSpPr>
          <p:cNvPr name="TextBox 5" id="5"/>
          <p:cNvSpPr txBox="true"/>
          <p:nvPr/>
        </p:nvSpPr>
        <p:spPr>
          <a:xfrm rot="0">
            <a:off x="434004" y="1323317"/>
            <a:ext cx="17853996" cy="1261110"/>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000000"/>
                </a:solidFill>
                <a:latin typeface="Abhaya Libre"/>
                <a:ea typeface="Abhaya Libre"/>
                <a:cs typeface="Abhaya Libre"/>
                <a:sym typeface="Abhaya Libre"/>
              </a:rPr>
              <a:t>To make an input "controlled," you absolutely need these three parts working together. If you miss even one, it will not work.</a:t>
            </a:r>
          </a:p>
        </p:txBody>
      </p:sp>
      <p:sp>
        <p:nvSpPr>
          <p:cNvPr name="TextBox 6" id="6"/>
          <p:cNvSpPr txBox="true"/>
          <p:nvPr/>
        </p:nvSpPr>
        <p:spPr>
          <a:xfrm rot="0">
            <a:off x="434004" y="2879702"/>
            <a:ext cx="12842974" cy="1899285"/>
          </a:xfrm>
          <a:prstGeom prst="rect">
            <a:avLst/>
          </a:prstGeom>
        </p:spPr>
        <p:txBody>
          <a:bodyPr anchor="t" rtlCol="false" tIns="0" lIns="0" bIns="0" rIns="0">
            <a:spAutoFit/>
          </a:bodyPr>
          <a:lstStyle/>
          <a:p>
            <a:pPr algn="l">
              <a:lnSpc>
                <a:spcPts val="5040"/>
              </a:lnSpc>
            </a:pPr>
            <a:r>
              <a:rPr lang="en-US" sz="3600">
                <a:solidFill>
                  <a:srgbClr val="000000"/>
                </a:solidFill>
                <a:latin typeface="Abhaya Libre"/>
                <a:ea typeface="Abhaya Libre"/>
                <a:cs typeface="Abhaya Libre"/>
                <a:sym typeface="Abhaya Libre"/>
              </a:rPr>
              <a:t>Pillar 1: The Memory (The State)</a:t>
            </a:r>
          </a:p>
          <a:p>
            <a:pPr algn="l" marL="777240" indent="-388620" lvl="1">
              <a:lnSpc>
                <a:spcPts val="5040"/>
              </a:lnSpc>
              <a:buFont typeface="Arial"/>
              <a:buChar char="•"/>
            </a:pPr>
            <a:r>
              <a:rPr lang="en-US" sz="3600">
                <a:solidFill>
                  <a:srgbClr val="000000"/>
                </a:solidFill>
                <a:latin typeface="Abhaya Libre"/>
                <a:ea typeface="Abhaya Libre"/>
                <a:cs typeface="Abhaya Libre"/>
                <a:sym typeface="Abhaya Libre"/>
              </a:rPr>
              <a:t>Job: To hold the current value of the input inside our component.</a:t>
            </a:r>
          </a:p>
          <a:p>
            <a:pPr algn="l">
              <a:lnSpc>
                <a:spcPts val="5040"/>
              </a:lnSpc>
              <a:spcBef>
                <a:spcPct val="0"/>
              </a:spcBef>
            </a:pPr>
          </a:p>
        </p:txBody>
      </p:sp>
      <p:sp>
        <p:nvSpPr>
          <p:cNvPr name="TextBox 7" id="7"/>
          <p:cNvSpPr txBox="true"/>
          <p:nvPr/>
        </p:nvSpPr>
        <p:spPr>
          <a:xfrm rot="0">
            <a:off x="434004" y="6342554"/>
            <a:ext cx="17853996" cy="2537460"/>
          </a:xfrm>
          <a:prstGeom prst="rect">
            <a:avLst/>
          </a:prstGeom>
        </p:spPr>
        <p:txBody>
          <a:bodyPr anchor="t" rtlCol="false" tIns="0" lIns="0" bIns="0" rIns="0">
            <a:spAutoFit/>
          </a:bodyPr>
          <a:lstStyle/>
          <a:p>
            <a:pPr algn="l">
              <a:lnSpc>
                <a:spcPts val="5040"/>
              </a:lnSpc>
            </a:pPr>
            <a:r>
              <a:rPr lang="en-US" sz="3600">
                <a:solidFill>
                  <a:srgbClr val="000000"/>
                </a:solidFill>
                <a:latin typeface="Abhaya Libre"/>
                <a:ea typeface="Abhaya Libre"/>
                <a:cs typeface="Abhaya Libre"/>
                <a:sym typeface="Abhaya Libre"/>
              </a:rPr>
              <a:t>Pillar 2: The Display (The value Prop)</a:t>
            </a:r>
          </a:p>
          <a:p>
            <a:pPr algn="l" marL="777240" indent="-388620" lvl="1">
              <a:lnSpc>
                <a:spcPts val="5040"/>
              </a:lnSpc>
              <a:buFont typeface="Arial"/>
              <a:buChar char="•"/>
            </a:pPr>
            <a:r>
              <a:rPr lang="en-US" sz="3600">
                <a:solidFill>
                  <a:srgbClr val="000000"/>
                </a:solidFill>
                <a:latin typeface="Abhaya Libre"/>
                <a:ea typeface="Abhaya Libre"/>
                <a:cs typeface="Abhaya Libre"/>
                <a:sym typeface="Abhaya Libre"/>
              </a:rPr>
              <a:t>Job: To force the input field to only display what is in our state. This is how we make the input "dumb" and take away its memory.</a:t>
            </a:r>
          </a:p>
          <a:p>
            <a:pPr algn="l">
              <a:lnSpc>
                <a:spcPts val="5040"/>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07045"/>
            <a:ext cx="12615972" cy="1836455"/>
          </a:xfrm>
          <a:custGeom>
            <a:avLst/>
            <a:gdLst/>
            <a:ahLst/>
            <a:cxnLst/>
            <a:rect r="r" b="b" t="t" l="l"/>
            <a:pathLst>
              <a:path h="1836455" w="12615972">
                <a:moveTo>
                  <a:pt x="0" y="0"/>
                </a:moveTo>
                <a:lnTo>
                  <a:pt x="12615972" y="0"/>
                </a:lnTo>
                <a:lnTo>
                  <a:pt x="12615972" y="1836455"/>
                </a:lnTo>
                <a:lnTo>
                  <a:pt x="0" y="1836455"/>
                </a:lnTo>
                <a:lnTo>
                  <a:pt x="0" y="0"/>
                </a:lnTo>
                <a:close/>
              </a:path>
            </a:pathLst>
          </a:custGeom>
          <a:blipFill>
            <a:blip r:embed="rId2"/>
            <a:stretch>
              <a:fillRect l="0" t="-5816" r="0" b="-5816"/>
            </a:stretch>
          </a:blipFill>
        </p:spPr>
      </p:sp>
      <p:sp>
        <p:nvSpPr>
          <p:cNvPr name="TextBox 3" id="3"/>
          <p:cNvSpPr txBox="true"/>
          <p:nvPr/>
        </p:nvSpPr>
        <p:spPr>
          <a:xfrm rot="0">
            <a:off x="303395" y="952500"/>
            <a:ext cx="18288000" cy="2537460"/>
          </a:xfrm>
          <a:prstGeom prst="rect">
            <a:avLst/>
          </a:prstGeom>
        </p:spPr>
        <p:txBody>
          <a:bodyPr anchor="t" rtlCol="false" tIns="0" lIns="0" bIns="0" rIns="0">
            <a:spAutoFit/>
          </a:bodyPr>
          <a:lstStyle/>
          <a:p>
            <a:pPr algn="l">
              <a:lnSpc>
                <a:spcPts val="5040"/>
              </a:lnSpc>
            </a:pPr>
            <a:r>
              <a:rPr lang="en-US" sz="3600">
                <a:solidFill>
                  <a:srgbClr val="000000"/>
                </a:solidFill>
                <a:latin typeface="Abhaya Libre"/>
                <a:ea typeface="Abhaya Libre"/>
                <a:cs typeface="Abhaya Libre"/>
                <a:sym typeface="Abhaya Libre"/>
              </a:rPr>
              <a:t>Pillar 3: The Updater (The onChange Handler)</a:t>
            </a:r>
          </a:p>
          <a:p>
            <a:pPr algn="l" marL="777240" indent="-388620" lvl="1">
              <a:lnSpc>
                <a:spcPts val="5040"/>
              </a:lnSpc>
              <a:spcBef>
                <a:spcPct val="0"/>
              </a:spcBef>
              <a:buFont typeface="Arial"/>
              <a:buChar char="•"/>
            </a:pPr>
            <a:r>
              <a:rPr lang="en-US" sz="3600">
                <a:solidFill>
                  <a:srgbClr val="000000"/>
                </a:solidFill>
                <a:latin typeface="Abhaya Libre"/>
                <a:ea typeface="Abhaya Libre"/>
                <a:cs typeface="Abhaya Libre"/>
                <a:sym typeface="Abhaya Libre"/>
              </a:rPr>
              <a:t>Job: To listen f</a:t>
            </a:r>
            <a:r>
              <a:rPr lang="en-US" sz="3600">
                <a:solidFill>
                  <a:srgbClr val="000000"/>
                </a:solidFill>
                <a:latin typeface="Abhaya Libre"/>
                <a:ea typeface="Abhaya Libre"/>
                <a:cs typeface="Abhaya Libre"/>
                <a:sym typeface="Abhaya Libre"/>
              </a:rPr>
              <a:t>or every keystroke, take the new value from the input (event.target.value), and use our setter function (setName) to update the state.</a:t>
            </a:r>
          </a:p>
          <a:p>
            <a:pPr algn="l">
              <a:lnSpc>
                <a:spcPts val="5040"/>
              </a:lnSpc>
              <a:spcBef>
                <a:spcPct val="0"/>
              </a:spcBef>
            </a:pPr>
          </a:p>
        </p:txBody>
      </p:sp>
      <p:sp>
        <p:nvSpPr>
          <p:cNvPr name="TextBox 4" id="4"/>
          <p:cNvSpPr txBox="true"/>
          <p:nvPr/>
        </p:nvSpPr>
        <p:spPr>
          <a:xfrm rot="0">
            <a:off x="1028700" y="5762015"/>
            <a:ext cx="6924675"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bhaya Libre"/>
                <a:ea typeface="Abhaya Libre"/>
                <a:cs typeface="Abhaya Libre"/>
                <a:sym typeface="Abhaya Libre"/>
              </a:rPr>
              <a:t>State ➡️ UI ➡️ Action ➡️ State...</a:t>
            </a:r>
          </a:p>
        </p:txBody>
      </p:sp>
      <p:sp>
        <p:nvSpPr>
          <p:cNvPr name="TextBox 5" id="5"/>
          <p:cNvSpPr txBox="true"/>
          <p:nvPr/>
        </p:nvSpPr>
        <p:spPr>
          <a:xfrm rot="0">
            <a:off x="1028700" y="6618958"/>
            <a:ext cx="17259300" cy="3175635"/>
          </a:xfrm>
          <a:prstGeom prst="rect">
            <a:avLst/>
          </a:prstGeom>
        </p:spPr>
        <p:txBody>
          <a:bodyPr anchor="t" rtlCol="false" tIns="0" lIns="0" bIns="0" rIns="0">
            <a:spAutoFit/>
          </a:bodyPr>
          <a:lstStyle/>
          <a:p>
            <a:pPr algn="l" marL="777240" indent="-388620" lvl="1">
              <a:lnSpc>
                <a:spcPts val="5040"/>
              </a:lnSpc>
              <a:buAutoNum type="arabicPeriod" startAt="1"/>
            </a:pPr>
            <a:r>
              <a:rPr lang="en-US" sz="3600">
                <a:solidFill>
                  <a:srgbClr val="000000"/>
                </a:solidFill>
                <a:latin typeface="Abhaya Libre"/>
                <a:ea typeface="Abhaya Libre"/>
                <a:cs typeface="Abhaya Libre"/>
                <a:sym typeface="Abhaya Libre"/>
              </a:rPr>
              <a:t>Render: The UI is rendered based on the current state. (&lt;input value={name} /&gt;)</a:t>
            </a:r>
          </a:p>
          <a:p>
            <a:pPr algn="l" marL="777240" indent="-388620" lvl="1">
              <a:lnSpc>
                <a:spcPts val="5040"/>
              </a:lnSpc>
              <a:buAutoNum type="arabicPeriod" startAt="1"/>
            </a:pPr>
            <a:r>
              <a:rPr lang="en-US" sz="3600">
                <a:solidFill>
                  <a:srgbClr val="000000"/>
                </a:solidFill>
                <a:latin typeface="Abhaya Libre"/>
                <a:ea typeface="Abhaya Libre"/>
                <a:cs typeface="Abhaya Libre"/>
                <a:sym typeface="Abhaya Libre"/>
              </a:rPr>
              <a:t>User Action: The user types, which triggers an event (onChange).</a:t>
            </a:r>
          </a:p>
          <a:p>
            <a:pPr algn="l" marL="777240" indent="-388620" lvl="1">
              <a:lnSpc>
                <a:spcPts val="5040"/>
              </a:lnSpc>
              <a:buAutoNum type="arabicPeriod" startAt="1"/>
            </a:pPr>
            <a:r>
              <a:rPr lang="en-US" sz="3600">
                <a:solidFill>
                  <a:srgbClr val="000000"/>
                </a:solidFill>
                <a:latin typeface="Abhaya Libre"/>
                <a:ea typeface="Abhaya Libre"/>
                <a:cs typeface="Abhaya Libre"/>
                <a:sym typeface="Abhaya Libre"/>
              </a:rPr>
              <a:t>State Update: The event handler updates the state (setName('Rohan')).</a:t>
            </a:r>
          </a:p>
          <a:p>
            <a:pPr algn="l" marL="777240" indent="-388620" lvl="1">
              <a:lnSpc>
                <a:spcPts val="5040"/>
              </a:lnSpc>
              <a:buAutoNum type="arabicPeriod" startAt="1"/>
            </a:pPr>
            <a:r>
              <a:rPr lang="en-US" sz="3600">
                <a:solidFill>
                  <a:srgbClr val="000000"/>
                </a:solidFill>
                <a:latin typeface="Abhaya Libre"/>
                <a:ea typeface="Abhaya Libre"/>
                <a:cs typeface="Abhaya Libre"/>
                <a:sym typeface="Abhaya Libre"/>
              </a:rPr>
              <a:t>Re-Render: The state change causes the component to re-render, starting the cycle over with the new 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3</a:t>
              </a:r>
            </a:p>
          </p:txBody>
        </p:sp>
      </p:grpSp>
      <p:sp>
        <p:nvSpPr>
          <p:cNvPr name="Freeform 9" id="9"/>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536251" y="-171450"/>
            <a:ext cx="11342014" cy="1510027"/>
          </a:xfrm>
          <a:prstGeom prst="rect">
            <a:avLst/>
          </a:prstGeom>
        </p:spPr>
        <p:txBody>
          <a:bodyPr anchor="t" rtlCol="false" tIns="0" lIns="0" bIns="0" rIns="0">
            <a:spAutoFit/>
          </a:bodyPr>
          <a:lstStyle/>
          <a:p>
            <a:pPr algn="ctr">
              <a:lnSpc>
                <a:spcPts val="12320"/>
              </a:lnSpc>
            </a:pPr>
            <a:r>
              <a:rPr lang="en-US" b="true" sz="8800">
                <a:solidFill>
                  <a:srgbClr val="000000"/>
                </a:solidFill>
                <a:latin typeface="Canva Sans Bold"/>
                <a:ea typeface="Canva Sans Bold"/>
                <a:cs typeface="Canva Sans Bold"/>
                <a:sym typeface="Canva Sans Bold"/>
              </a:rPr>
              <a:t>What is Virtual Dom?</a:t>
            </a:r>
          </a:p>
        </p:txBody>
      </p:sp>
      <p:sp>
        <p:nvSpPr>
          <p:cNvPr name="TextBox 11" id="11"/>
          <p:cNvSpPr txBox="true"/>
          <p:nvPr/>
        </p:nvSpPr>
        <p:spPr>
          <a:xfrm rot="0">
            <a:off x="1526576" y="1410651"/>
            <a:ext cx="14332579" cy="1811020"/>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What is the difference between actual dom &amp; virtual dom?</a:t>
            </a:r>
          </a:p>
        </p:txBody>
      </p:sp>
      <p:sp>
        <p:nvSpPr>
          <p:cNvPr name="TextBox 12" id="12"/>
          <p:cNvSpPr txBox="true"/>
          <p:nvPr/>
        </p:nvSpPr>
        <p:spPr>
          <a:xfrm rot="0">
            <a:off x="1734973" y="3174046"/>
            <a:ext cx="15133830" cy="7080250"/>
          </a:xfrm>
          <a:prstGeom prst="rect">
            <a:avLst/>
          </a:prstGeom>
        </p:spPr>
        <p:txBody>
          <a:bodyPr anchor="t" rtlCol="false" tIns="0" lIns="0" bIns="0" rIns="0">
            <a:spAutoFit/>
          </a:bodyPr>
          <a:lstStyle/>
          <a:p>
            <a:pPr algn="l">
              <a:lnSpc>
                <a:spcPts val="4339"/>
              </a:lnSpc>
            </a:pPr>
            <a:r>
              <a:rPr lang="en-US" sz="3099" b="true">
                <a:solidFill>
                  <a:srgbClr val="000000"/>
                </a:solidFill>
                <a:latin typeface="Canva Sans Bold"/>
                <a:ea typeface="Canva Sans Bold"/>
                <a:cs typeface="Canva Sans Bold"/>
                <a:sym typeface="Canva Sans Bold"/>
              </a:rPr>
              <a:t>DOM:</a:t>
            </a:r>
          </a:p>
          <a:p>
            <a:pPr algn="l" marL="669286" indent="-334643" lvl="1">
              <a:lnSpc>
                <a:spcPts val="4339"/>
              </a:lnSpc>
              <a:buAutoNum type="arabicPeriod" startAt="1"/>
            </a:pPr>
            <a:r>
              <a:rPr lang="en-US" b="true" sz="3099">
                <a:solidFill>
                  <a:srgbClr val="000000"/>
                </a:solidFill>
                <a:latin typeface="Canva Sans Bold"/>
                <a:ea typeface="Canva Sans Bold"/>
                <a:cs typeface="Canva Sans Bold"/>
                <a:sym typeface="Canva Sans Bold"/>
              </a:rPr>
              <a:t>The DOM (Document Object Model) is the structure of your web page (all HTML elements).</a:t>
            </a:r>
          </a:p>
          <a:p>
            <a:pPr algn="l" marL="669286" indent="-334643" lvl="1">
              <a:lnSpc>
                <a:spcPts val="4339"/>
              </a:lnSpc>
              <a:buAutoNum type="arabicPeriod" startAt="1"/>
            </a:pPr>
            <a:r>
              <a:rPr lang="en-US" b="true" sz="3099">
                <a:solidFill>
                  <a:srgbClr val="000000"/>
                </a:solidFill>
                <a:latin typeface="Canva Sans Bold"/>
                <a:ea typeface="Canva Sans Bold"/>
                <a:cs typeface="Canva Sans Bold"/>
                <a:sym typeface="Canva Sans Bold"/>
              </a:rPr>
              <a:t>Normally, when something changes on a web page, the entire DOM may get updated, which is slow.</a:t>
            </a:r>
          </a:p>
          <a:p>
            <a:pPr algn="l">
              <a:lnSpc>
                <a:spcPts val="4339"/>
              </a:lnSpc>
            </a:pPr>
            <a:r>
              <a:rPr lang="en-US" sz="3099" b="true">
                <a:solidFill>
                  <a:srgbClr val="000000"/>
                </a:solidFill>
                <a:latin typeface="Canva Sans Bold"/>
                <a:ea typeface="Canva Sans Bold"/>
                <a:cs typeface="Canva Sans Bold"/>
                <a:sym typeface="Canva Sans Bold"/>
              </a:rPr>
              <a:t> Virtual DOM  in React:</a:t>
            </a:r>
          </a:p>
          <a:p>
            <a:pPr algn="l" marL="669286" indent="-334643" lvl="1">
              <a:lnSpc>
                <a:spcPts val="4339"/>
              </a:lnSpc>
              <a:buAutoNum type="arabicPeriod" startAt="1"/>
            </a:pPr>
            <a:r>
              <a:rPr lang="en-US" b="true" sz="3099">
                <a:solidFill>
                  <a:srgbClr val="000000"/>
                </a:solidFill>
                <a:latin typeface="Canva Sans Bold"/>
                <a:ea typeface="Canva Sans Bold"/>
                <a:cs typeface="Canva Sans Bold"/>
                <a:sym typeface="Canva Sans Bold"/>
              </a:rPr>
              <a:t>Virtual DOM is a lightweight copy of the actual DOM, kept in memory by React.</a:t>
            </a:r>
          </a:p>
          <a:p>
            <a:pPr algn="l" marL="669286" indent="-334643" lvl="1">
              <a:lnSpc>
                <a:spcPts val="4339"/>
              </a:lnSpc>
              <a:buAutoNum type="arabicPeriod" startAt="1"/>
            </a:pPr>
            <a:r>
              <a:rPr lang="en-US" b="true" sz="3099">
                <a:solidFill>
                  <a:srgbClr val="000000"/>
                </a:solidFill>
                <a:latin typeface="Canva Sans Bold"/>
                <a:ea typeface="Canva Sans Bold"/>
                <a:cs typeface="Canva Sans Bold"/>
                <a:sym typeface="Canva Sans Bold"/>
              </a:rPr>
              <a:t>When a component’s state or props change, React first updates the Virtual DOM.</a:t>
            </a:r>
          </a:p>
          <a:p>
            <a:pPr algn="l" marL="669286" indent="-334643" lvl="1">
              <a:lnSpc>
                <a:spcPts val="4339"/>
              </a:lnSpc>
              <a:buAutoNum type="arabicPeriod" startAt="1"/>
            </a:pPr>
            <a:r>
              <a:rPr lang="en-US" b="true" sz="3099">
                <a:solidFill>
                  <a:srgbClr val="000000"/>
                </a:solidFill>
                <a:latin typeface="Canva Sans Bold"/>
                <a:ea typeface="Canva Sans Bold"/>
                <a:cs typeface="Canva Sans Bold"/>
                <a:sym typeface="Canva Sans Bold"/>
              </a:rPr>
              <a:t>React then compares (diffing) the Virtual DOM with the real DOM.</a:t>
            </a:r>
          </a:p>
          <a:p>
            <a:pPr algn="l" marL="669286" indent="-334643" lvl="1">
              <a:lnSpc>
                <a:spcPts val="4339"/>
              </a:lnSpc>
              <a:buAutoNum type="arabicPeriod" startAt="1"/>
            </a:pPr>
            <a:r>
              <a:rPr lang="en-US" b="true" sz="3099">
                <a:solidFill>
                  <a:srgbClr val="000000"/>
                </a:solidFill>
                <a:latin typeface="Canva Sans Bold"/>
                <a:ea typeface="Canva Sans Bold"/>
                <a:cs typeface="Canva Sans Bold"/>
                <a:sym typeface="Canva Sans Bold"/>
              </a:rPr>
              <a:t>Only the parts that have changed are updated in the real DOM.</a:t>
            </a:r>
          </a:p>
          <a:p>
            <a:pPr algn="ctr">
              <a:lnSpc>
                <a:spcPts val="4759"/>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00250" y="5757059"/>
            <a:ext cx="12154251" cy="2991755"/>
            <a:chOff x="0" y="0"/>
            <a:chExt cx="3201143" cy="787880"/>
          </a:xfrm>
        </p:grpSpPr>
        <p:sp>
          <p:nvSpPr>
            <p:cNvPr name="Freeform 3" id="3"/>
            <p:cNvSpPr/>
            <p:nvPr/>
          </p:nvSpPr>
          <p:spPr>
            <a:xfrm flipH="false" flipV="false" rot="0">
              <a:off x="0" y="0"/>
              <a:ext cx="3201143" cy="787880"/>
            </a:xfrm>
            <a:custGeom>
              <a:avLst/>
              <a:gdLst/>
              <a:ahLst/>
              <a:cxnLst/>
              <a:rect r="r" b="b" t="t" l="l"/>
              <a:pathLst>
                <a:path h="787880" w="3201143">
                  <a:moveTo>
                    <a:pt x="3201143" y="10829"/>
                  </a:moveTo>
                  <a:lnTo>
                    <a:pt x="3201143" y="777051"/>
                  </a:lnTo>
                  <a:cubicBezTo>
                    <a:pt x="3201143" y="779923"/>
                    <a:pt x="3200002" y="782677"/>
                    <a:pt x="3197972" y="784708"/>
                  </a:cubicBezTo>
                  <a:cubicBezTo>
                    <a:pt x="3195941" y="786739"/>
                    <a:pt x="3193186" y="787880"/>
                    <a:pt x="3190315" y="787880"/>
                  </a:cubicBezTo>
                  <a:lnTo>
                    <a:pt x="10829" y="787880"/>
                  </a:lnTo>
                  <a:cubicBezTo>
                    <a:pt x="4848" y="787880"/>
                    <a:pt x="0" y="783032"/>
                    <a:pt x="0" y="777051"/>
                  </a:cubicBezTo>
                  <a:lnTo>
                    <a:pt x="0" y="10829"/>
                  </a:lnTo>
                  <a:cubicBezTo>
                    <a:pt x="0" y="7957"/>
                    <a:pt x="1141" y="5202"/>
                    <a:pt x="3172" y="3172"/>
                  </a:cubicBezTo>
                  <a:cubicBezTo>
                    <a:pt x="5202" y="1141"/>
                    <a:pt x="7957" y="0"/>
                    <a:pt x="10829" y="0"/>
                  </a:cubicBezTo>
                  <a:lnTo>
                    <a:pt x="3190315" y="0"/>
                  </a:lnTo>
                  <a:cubicBezTo>
                    <a:pt x="3193186" y="0"/>
                    <a:pt x="3195941" y="1141"/>
                    <a:pt x="3197972" y="3172"/>
                  </a:cubicBezTo>
                  <a:cubicBezTo>
                    <a:pt x="3200002" y="5202"/>
                    <a:pt x="3201143" y="7957"/>
                    <a:pt x="3201143" y="10829"/>
                  </a:cubicBezTo>
                  <a:close/>
                </a:path>
              </a:pathLst>
            </a:custGeom>
            <a:solidFill>
              <a:srgbClr val="0C0A33"/>
            </a:solidFill>
          </p:spPr>
        </p:sp>
        <p:sp>
          <p:nvSpPr>
            <p:cNvPr name="TextBox 4" id="4"/>
            <p:cNvSpPr txBox="true"/>
            <p:nvPr/>
          </p:nvSpPr>
          <p:spPr>
            <a:xfrm>
              <a:off x="0" y="-66675"/>
              <a:ext cx="3201143" cy="854555"/>
            </a:xfrm>
            <a:prstGeom prst="rect">
              <a:avLst/>
            </a:prstGeom>
          </p:spPr>
          <p:txBody>
            <a:bodyPr anchor="ctr" rtlCol="false" tIns="50800" lIns="50800" bIns="50800" rIns="50800"/>
            <a:lstStyle/>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useState is the function that adds state (memory) to our components.</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It gives us two things: the current value and a function to update it.</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Calling the update function is the signal for React to re-render the UI.</a:t>
              </a:r>
            </a:p>
            <a:p>
              <a:pPr algn="just">
                <a:lnSpc>
                  <a:spcPts val="4339"/>
                </a:lnSpc>
              </a:pPr>
            </a:p>
          </p:txBody>
        </p:sp>
      </p:grpSp>
      <p:grpSp>
        <p:nvGrpSpPr>
          <p:cNvPr name="Group 5" id="5"/>
          <p:cNvGrpSpPr/>
          <p:nvPr/>
        </p:nvGrpSpPr>
        <p:grpSpPr>
          <a:xfrm rot="0">
            <a:off x="1500250" y="2002668"/>
            <a:ext cx="12154251" cy="2782828"/>
            <a:chOff x="0" y="0"/>
            <a:chExt cx="3201143" cy="732859"/>
          </a:xfrm>
        </p:grpSpPr>
        <p:sp>
          <p:nvSpPr>
            <p:cNvPr name="Freeform 6" id="6"/>
            <p:cNvSpPr/>
            <p:nvPr/>
          </p:nvSpPr>
          <p:spPr>
            <a:xfrm flipH="false" flipV="false" rot="0">
              <a:off x="0" y="0"/>
              <a:ext cx="3201143" cy="732859"/>
            </a:xfrm>
            <a:custGeom>
              <a:avLst/>
              <a:gdLst/>
              <a:ahLst/>
              <a:cxnLst/>
              <a:rect r="r" b="b" t="t" l="l"/>
              <a:pathLst>
                <a:path h="732859" w="3201143">
                  <a:moveTo>
                    <a:pt x="3201143" y="10829"/>
                  </a:moveTo>
                  <a:lnTo>
                    <a:pt x="3201143" y="722030"/>
                  </a:lnTo>
                  <a:cubicBezTo>
                    <a:pt x="3201143" y="724902"/>
                    <a:pt x="3200002" y="727656"/>
                    <a:pt x="3197972" y="729687"/>
                  </a:cubicBezTo>
                  <a:cubicBezTo>
                    <a:pt x="3195941" y="731718"/>
                    <a:pt x="3193186" y="732859"/>
                    <a:pt x="3190315" y="732859"/>
                  </a:cubicBezTo>
                  <a:lnTo>
                    <a:pt x="10829" y="732859"/>
                  </a:lnTo>
                  <a:cubicBezTo>
                    <a:pt x="7957" y="732859"/>
                    <a:pt x="5202" y="731718"/>
                    <a:pt x="3172" y="729687"/>
                  </a:cubicBezTo>
                  <a:cubicBezTo>
                    <a:pt x="1141" y="727656"/>
                    <a:pt x="0" y="724902"/>
                    <a:pt x="0" y="722030"/>
                  </a:cubicBezTo>
                  <a:lnTo>
                    <a:pt x="0" y="10829"/>
                  </a:lnTo>
                  <a:cubicBezTo>
                    <a:pt x="0" y="7957"/>
                    <a:pt x="1141" y="5202"/>
                    <a:pt x="3172" y="3172"/>
                  </a:cubicBezTo>
                  <a:cubicBezTo>
                    <a:pt x="5202" y="1141"/>
                    <a:pt x="7957" y="0"/>
                    <a:pt x="10829" y="0"/>
                  </a:cubicBezTo>
                  <a:lnTo>
                    <a:pt x="3190315" y="0"/>
                  </a:lnTo>
                  <a:cubicBezTo>
                    <a:pt x="3193186" y="0"/>
                    <a:pt x="3195941" y="1141"/>
                    <a:pt x="3197972" y="3172"/>
                  </a:cubicBezTo>
                  <a:cubicBezTo>
                    <a:pt x="3200002" y="5202"/>
                    <a:pt x="3201143" y="7957"/>
                    <a:pt x="3201143" y="10829"/>
                  </a:cubicBezTo>
                  <a:close/>
                </a:path>
              </a:pathLst>
            </a:custGeom>
            <a:solidFill>
              <a:srgbClr val="0C0A33"/>
            </a:solidFill>
          </p:spPr>
        </p:sp>
        <p:sp>
          <p:nvSpPr>
            <p:cNvPr name="TextBox 7" id="7"/>
            <p:cNvSpPr txBox="true"/>
            <p:nvPr/>
          </p:nvSpPr>
          <p:spPr>
            <a:xfrm>
              <a:off x="0" y="-66675"/>
              <a:ext cx="3201143" cy="799534"/>
            </a:xfrm>
            <a:prstGeom prst="rect">
              <a:avLst/>
            </a:prstGeom>
          </p:spPr>
          <p:txBody>
            <a:bodyPr anchor="ctr" rtlCol="false" tIns="50800" lIns="50800" bIns="50800" rIns="50800"/>
            <a:lstStyle/>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Components are reusable UI pieces, like Lego bricks.</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Props are data passed down from a parent</a:t>
              </a:r>
              <a:r>
                <a:rPr lang="en-US" sz="3099">
                  <a:solidFill>
                    <a:srgbClr val="FFFFFF"/>
                  </a:solidFill>
                  <a:latin typeface="Abhaya Libre"/>
                  <a:ea typeface="Abhaya Libre"/>
                  <a:cs typeface="Abhaya Libre"/>
                  <a:sym typeface="Abhaya Libre"/>
                </a:rPr>
                <a:t> to a child (read-only).</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State is a component's own private, changeable memory.</a:t>
              </a:r>
            </a:p>
          </p:txBody>
        </p:sp>
      </p:grpSp>
      <p:sp>
        <p:nvSpPr>
          <p:cNvPr name="TextBox 8" id="8"/>
          <p:cNvSpPr txBox="true"/>
          <p:nvPr/>
        </p:nvSpPr>
        <p:spPr>
          <a:xfrm rot="0">
            <a:off x="6992095" y="198119"/>
            <a:ext cx="2753122" cy="830581"/>
          </a:xfrm>
          <a:prstGeom prst="rect">
            <a:avLst/>
          </a:prstGeom>
        </p:spPr>
        <p:txBody>
          <a:bodyPr anchor="t" rtlCol="false" tIns="0" lIns="0" bIns="0" rIns="0">
            <a:spAutoFit/>
          </a:bodyPr>
          <a:lstStyle/>
          <a:p>
            <a:pPr algn="ctr">
              <a:lnSpc>
                <a:spcPts val="6719"/>
              </a:lnSpc>
              <a:spcBef>
                <a:spcPct val="0"/>
              </a:spcBef>
            </a:pPr>
            <a:r>
              <a:rPr lang="en-US" b="true" sz="4799">
                <a:solidFill>
                  <a:srgbClr val="000000"/>
                </a:solidFill>
                <a:latin typeface="Abhaya Libre Bold"/>
                <a:ea typeface="Abhaya Libre Bold"/>
                <a:cs typeface="Abhaya Libre Bold"/>
                <a:sym typeface="Abhaya Libre Bold"/>
              </a:rPr>
              <a:t>SUMMARY</a:t>
            </a:r>
          </a:p>
        </p:txBody>
      </p:sp>
      <p:sp>
        <p:nvSpPr>
          <p:cNvPr name="TextBox 9" id="9"/>
          <p:cNvSpPr txBox="true"/>
          <p:nvPr/>
        </p:nvSpPr>
        <p:spPr>
          <a:xfrm rot="0">
            <a:off x="-1749700" y="1240655"/>
            <a:ext cx="12653665" cy="622935"/>
          </a:xfrm>
          <a:prstGeom prst="rect">
            <a:avLst/>
          </a:prstGeom>
        </p:spPr>
        <p:txBody>
          <a:bodyPr anchor="t" rtlCol="false" tIns="0" lIns="0" bIns="0" rIns="0">
            <a:spAutoFit/>
          </a:bodyPr>
          <a:lstStyle/>
          <a:p>
            <a:pPr algn="ctr">
              <a:lnSpc>
                <a:spcPts val="5040"/>
              </a:lnSpc>
            </a:pPr>
            <a:r>
              <a:rPr lang="en-US" b="true" sz="3600">
                <a:solidFill>
                  <a:srgbClr val="000000"/>
                </a:solidFill>
                <a:latin typeface="Abhaya Libre Bold"/>
                <a:ea typeface="Abhaya Libre Bold"/>
                <a:cs typeface="Abhaya Libre Bold"/>
                <a:sym typeface="Abhaya Libre Bold"/>
              </a:rPr>
              <a:t>1] </a:t>
            </a:r>
            <a:r>
              <a:rPr lang="en-US" b="true" sz="3600">
                <a:solidFill>
                  <a:srgbClr val="000000"/>
                </a:solidFill>
                <a:latin typeface="Abhaya Libre Bold"/>
                <a:ea typeface="Abhaya Libre Bold"/>
                <a:cs typeface="Abhaya Libre Bold"/>
                <a:sym typeface="Abhaya Libre Bold"/>
              </a:rPr>
              <a:t>Components, Props &amp; State</a:t>
            </a:r>
          </a:p>
        </p:txBody>
      </p:sp>
      <p:sp>
        <p:nvSpPr>
          <p:cNvPr name="TextBox 10" id="10"/>
          <p:cNvSpPr txBox="true"/>
          <p:nvPr/>
        </p:nvSpPr>
        <p:spPr>
          <a:xfrm rot="0">
            <a:off x="2113727" y="4848374"/>
            <a:ext cx="4014788" cy="622935"/>
          </a:xfrm>
          <a:prstGeom prst="rect">
            <a:avLst/>
          </a:prstGeom>
        </p:spPr>
        <p:txBody>
          <a:bodyPr anchor="t" rtlCol="false" tIns="0" lIns="0" bIns="0" rIns="0">
            <a:spAutoFit/>
          </a:bodyPr>
          <a:lstStyle/>
          <a:p>
            <a:pPr algn="ctr">
              <a:lnSpc>
                <a:spcPts val="5040"/>
              </a:lnSpc>
              <a:spcBef>
                <a:spcPct val="0"/>
              </a:spcBef>
            </a:pPr>
            <a:r>
              <a:rPr lang="en-US" b="true" sz="3600">
                <a:solidFill>
                  <a:srgbClr val="000000"/>
                </a:solidFill>
                <a:latin typeface="Abhaya Libre Bold"/>
                <a:ea typeface="Abhaya Libre Bold"/>
                <a:cs typeface="Abhaya Libre Bold"/>
                <a:sym typeface="Abhaya Libre Bold"/>
              </a:rPr>
              <a:t>2] </a:t>
            </a:r>
            <a:r>
              <a:rPr lang="en-US" b="true" sz="3600">
                <a:solidFill>
                  <a:srgbClr val="000000"/>
                </a:solidFill>
                <a:latin typeface="Abhaya Libre Bold"/>
                <a:ea typeface="Abhaya Libre Bold"/>
                <a:cs typeface="Abhaya Libre Bold"/>
                <a:sym typeface="Abhaya Libre Bold"/>
              </a:rPr>
              <a:t>The useState Hook</a:t>
            </a:r>
          </a:p>
        </p:txBody>
      </p:sp>
      <p:sp>
        <p:nvSpPr>
          <p:cNvPr name="Freeform 11" id="11"/>
          <p:cNvSpPr/>
          <p:nvPr/>
        </p:nvSpPr>
        <p:spPr>
          <a:xfrm flipH="false" flipV="false" rot="0">
            <a:off x="14812776" y="-316254"/>
            <a:ext cx="3475224" cy="2318922"/>
          </a:xfrm>
          <a:custGeom>
            <a:avLst/>
            <a:gdLst/>
            <a:ahLst/>
            <a:cxnLst/>
            <a:rect r="r" b="b" t="t" l="l"/>
            <a:pathLst>
              <a:path h="2318922" w="3475224">
                <a:moveTo>
                  <a:pt x="0" y="0"/>
                </a:moveTo>
                <a:lnTo>
                  <a:pt x="3475224" y="0"/>
                </a:lnTo>
                <a:lnTo>
                  <a:pt x="3475224" y="2318922"/>
                </a:lnTo>
                <a:lnTo>
                  <a:pt x="0" y="2318922"/>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00250" y="6028522"/>
            <a:ext cx="13720876" cy="2991755"/>
            <a:chOff x="0" y="0"/>
            <a:chExt cx="3613755" cy="787880"/>
          </a:xfrm>
        </p:grpSpPr>
        <p:sp>
          <p:nvSpPr>
            <p:cNvPr name="Freeform 3" id="3"/>
            <p:cNvSpPr/>
            <p:nvPr/>
          </p:nvSpPr>
          <p:spPr>
            <a:xfrm flipH="false" flipV="false" rot="0">
              <a:off x="0" y="0"/>
              <a:ext cx="3613755" cy="787880"/>
            </a:xfrm>
            <a:custGeom>
              <a:avLst/>
              <a:gdLst/>
              <a:ahLst/>
              <a:cxnLst/>
              <a:rect r="r" b="b" t="t" l="l"/>
              <a:pathLst>
                <a:path h="787880" w="3613755">
                  <a:moveTo>
                    <a:pt x="3613755" y="9592"/>
                  </a:moveTo>
                  <a:lnTo>
                    <a:pt x="3613755" y="778288"/>
                  </a:lnTo>
                  <a:cubicBezTo>
                    <a:pt x="3613755" y="780832"/>
                    <a:pt x="3612745" y="783271"/>
                    <a:pt x="3610945" y="785070"/>
                  </a:cubicBezTo>
                  <a:cubicBezTo>
                    <a:pt x="3609147" y="786869"/>
                    <a:pt x="3606707" y="787880"/>
                    <a:pt x="3604163" y="787880"/>
                  </a:cubicBezTo>
                  <a:lnTo>
                    <a:pt x="9592" y="787880"/>
                  </a:lnTo>
                  <a:cubicBezTo>
                    <a:pt x="4295" y="787880"/>
                    <a:pt x="0" y="783585"/>
                    <a:pt x="0" y="778288"/>
                  </a:cubicBezTo>
                  <a:lnTo>
                    <a:pt x="0" y="9592"/>
                  </a:lnTo>
                  <a:cubicBezTo>
                    <a:pt x="0" y="7048"/>
                    <a:pt x="1011" y="4608"/>
                    <a:pt x="2809" y="2809"/>
                  </a:cubicBezTo>
                  <a:cubicBezTo>
                    <a:pt x="4608" y="1011"/>
                    <a:pt x="7048" y="0"/>
                    <a:pt x="9592" y="0"/>
                  </a:cubicBezTo>
                  <a:lnTo>
                    <a:pt x="3604163" y="0"/>
                  </a:lnTo>
                  <a:cubicBezTo>
                    <a:pt x="3606707" y="0"/>
                    <a:pt x="3609147" y="1011"/>
                    <a:pt x="3610945" y="2809"/>
                  </a:cubicBezTo>
                  <a:cubicBezTo>
                    <a:pt x="3612745" y="4608"/>
                    <a:pt x="3613755" y="7048"/>
                    <a:pt x="3613755" y="9592"/>
                  </a:cubicBezTo>
                  <a:close/>
                </a:path>
              </a:pathLst>
            </a:custGeom>
            <a:solidFill>
              <a:srgbClr val="0C0A33"/>
            </a:solidFill>
          </p:spPr>
        </p:sp>
        <p:sp>
          <p:nvSpPr>
            <p:cNvPr name="TextBox 4" id="4"/>
            <p:cNvSpPr txBox="true"/>
            <p:nvPr/>
          </p:nvSpPr>
          <p:spPr>
            <a:xfrm>
              <a:off x="0" y="-66675"/>
              <a:ext cx="3613755" cy="854555"/>
            </a:xfrm>
            <a:prstGeom prst="rect">
              <a:avLst/>
            </a:prstGeom>
          </p:spPr>
          <p:txBody>
            <a:bodyPr anchor="ctr" rtlCol="false" tIns="50800" lIns="50800" bIns="50800" rIns="50800"/>
            <a:lstStyle/>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When two sibling components need to share data, they can't talk directly.</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We</a:t>
              </a:r>
              <a:r>
                <a:rPr lang="en-US" sz="3099">
                  <a:solidFill>
                    <a:srgbClr val="FFFFFF"/>
                  </a:solidFill>
                  <a:latin typeface="Abhaya Libre"/>
                  <a:ea typeface="Abhaya Libre"/>
                  <a:cs typeface="Abhaya Libre"/>
                  <a:sym typeface="Abhaya Libre"/>
                </a:rPr>
                <a:t> "lift" the state up to their closest common parent.</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T</a:t>
              </a:r>
              <a:r>
                <a:rPr lang="en-US" sz="3099">
                  <a:solidFill>
                    <a:srgbClr val="FFFFFF"/>
                  </a:solidFill>
                  <a:latin typeface="Abhaya Libre"/>
                  <a:ea typeface="Abhaya Libre"/>
                  <a:cs typeface="Abhaya Libre"/>
                  <a:sym typeface="Abhaya Libre"/>
                </a:rPr>
                <a:t>he parent becomes the "single source of truth" and passes the state down as props.</a:t>
              </a:r>
            </a:p>
          </p:txBody>
        </p:sp>
      </p:grpSp>
      <p:grpSp>
        <p:nvGrpSpPr>
          <p:cNvPr name="Group 5" id="5"/>
          <p:cNvGrpSpPr/>
          <p:nvPr/>
        </p:nvGrpSpPr>
        <p:grpSpPr>
          <a:xfrm rot="0">
            <a:off x="1516187" y="2266010"/>
            <a:ext cx="13704939" cy="2782828"/>
            <a:chOff x="0" y="0"/>
            <a:chExt cx="3609558" cy="732859"/>
          </a:xfrm>
        </p:grpSpPr>
        <p:sp>
          <p:nvSpPr>
            <p:cNvPr name="Freeform 6" id="6"/>
            <p:cNvSpPr/>
            <p:nvPr/>
          </p:nvSpPr>
          <p:spPr>
            <a:xfrm flipH="false" flipV="false" rot="0">
              <a:off x="0" y="0"/>
              <a:ext cx="3609558" cy="732859"/>
            </a:xfrm>
            <a:custGeom>
              <a:avLst/>
              <a:gdLst/>
              <a:ahLst/>
              <a:cxnLst/>
              <a:rect r="r" b="b" t="t" l="l"/>
              <a:pathLst>
                <a:path h="732859" w="3609558">
                  <a:moveTo>
                    <a:pt x="3609558" y="9603"/>
                  </a:moveTo>
                  <a:lnTo>
                    <a:pt x="3609558" y="723255"/>
                  </a:lnTo>
                  <a:cubicBezTo>
                    <a:pt x="3609558" y="728559"/>
                    <a:pt x="3605258" y="732859"/>
                    <a:pt x="3599954" y="732859"/>
                  </a:cubicBezTo>
                  <a:lnTo>
                    <a:pt x="9603" y="732859"/>
                  </a:lnTo>
                  <a:cubicBezTo>
                    <a:pt x="4300" y="732859"/>
                    <a:pt x="0" y="728559"/>
                    <a:pt x="0" y="723255"/>
                  </a:cubicBezTo>
                  <a:lnTo>
                    <a:pt x="0" y="9603"/>
                  </a:lnTo>
                  <a:cubicBezTo>
                    <a:pt x="0" y="4300"/>
                    <a:pt x="4300" y="0"/>
                    <a:pt x="9603" y="0"/>
                  </a:cubicBezTo>
                  <a:lnTo>
                    <a:pt x="3599954" y="0"/>
                  </a:lnTo>
                  <a:cubicBezTo>
                    <a:pt x="3605258" y="0"/>
                    <a:pt x="3609558" y="4300"/>
                    <a:pt x="3609558" y="9603"/>
                  </a:cubicBezTo>
                  <a:close/>
                </a:path>
              </a:pathLst>
            </a:custGeom>
            <a:solidFill>
              <a:srgbClr val="0C0A33"/>
            </a:solidFill>
          </p:spPr>
        </p:sp>
        <p:sp>
          <p:nvSpPr>
            <p:cNvPr name="TextBox 7" id="7"/>
            <p:cNvSpPr txBox="true"/>
            <p:nvPr/>
          </p:nvSpPr>
          <p:spPr>
            <a:xfrm>
              <a:off x="0" y="-66675"/>
              <a:ext cx="3609558" cy="799534"/>
            </a:xfrm>
            <a:prstGeom prst="rect">
              <a:avLst/>
            </a:prstGeom>
          </p:spPr>
          <p:txBody>
            <a:bodyPr anchor="ctr" rtlCol="false" tIns="50800" lIns="50800" bIns="50800" rIns="50800"/>
            <a:lstStyle/>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This is the technique of using our state to decide what to show on the screen.</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We u</a:t>
              </a:r>
              <a:r>
                <a:rPr lang="en-US" sz="3099">
                  <a:solidFill>
                    <a:srgbClr val="FFFFFF"/>
                  </a:solidFill>
                  <a:latin typeface="Abhaya Libre"/>
                  <a:ea typeface="Abhaya Libre"/>
                  <a:cs typeface="Abhaya Libre"/>
                  <a:sym typeface="Abhaya Libre"/>
                </a:rPr>
                <a:t>se simple JavaScript logic like the ternary operator (? :)</a:t>
              </a:r>
              <a:r>
                <a:rPr lang="en-US" sz="3099">
                  <a:solidFill>
                    <a:srgbClr val="FFFFFF"/>
                  </a:solidFill>
                  <a:latin typeface="Abhaya Libre"/>
                  <a:ea typeface="Abhaya Libre"/>
                  <a:cs typeface="Abhaya Libre"/>
                  <a:sym typeface="Abhaya Libre"/>
                </a:rPr>
                <a:t> to show different UI.</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This makes our components interactive and responsive to user actions.</a:t>
              </a:r>
            </a:p>
            <a:p>
              <a:pPr algn="just">
                <a:lnSpc>
                  <a:spcPts val="4339"/>
                </a:lnSpc>
              </a:pPr>
            </a:p>
          </p:txBody>
        </p:sp>
      </p:grpSp>
      <p:sp>
        <p:nvSpPr>
          <p:cNvPr name="Freeform 8" id="8"/>
          <p:cNvSpPr/>
          <p:nvPr/>
        </p:nvSpPr>
        <p:spPr>
          <a:xfrm flipH="false" flipV="false" rot="0">
            <a:off x="15991276" y="95544"/>
            <a:ext cx="1984024" cy="1866312"/>
          </a:xfrm>
          <a:custGeom>
            <a:avLst/>
            <a:gdLst/>
            <a:ahLst/>
            <a:cxnLst/>
            <a:rect r="r" b="b" t="t" l="l"/>
            <a:pathLst>
              <a:path h="1866312" w="1984024">
                <a:moveTo>
                  <a:pt x="0" y="0"/>
                </a:moveTo>
                <a:lnTo>
                  <a:pt x="1984024" y="0"/>
                </a:lnTo>
                <a:lnTo>
                  <a:pt x="1984024" y="1866312"/>
                </a:lnTo>
                <a:lnTo>
                  <a:pt x="0" y="1866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992095" y="198119"/>
            <a:ext cx="2753122" cy="830581"/>
          </a:xfrm>
          <a:prstGeom prst="rect">
            <a:avLst/>
          </a:prstGeom>
        </p:spPr>
        <p:txBody>
          <a:bodyPr anchor="t" rtlCol="false" tIns="0" lIns="0" bIns="0" rIns="0">
            <a:spAutoFit/>
          </a:bodyPr>
          <a:lstStyle/>
          <a:p>
            <a:pPr algn="ctr">
              <a:lnSpc>
                <a:spcPts val="6719"/>
              </a:lnSpc>
              <a:spcBef>
                <a:spcPct val="0"/>
              </a:spcBef>
            </a:pPr>
            <a:r>
              <a:rPr lang="en-US" b="true" sz="4799">
                <a:solidFill>
                  <a:srgbClr val="000000"/>
                </a:solidFill>
                <a:latin typeface="Abhaya Libre Bold"/>
                <a:ea typeface="Abhaya Libre Bold"/>
                <a:cs typeface="Abhaya Libre Bold"/>
                <a:sym typeface="Abhaya Libre Bold"/>
              </a:rPr>
              <a:t>SUMMARY</a:t>
            </a:r>
          </a:p>
        </p:txBody>
      </p:sp>
      <p:sp>
        <p:nvSpPr>
          <p:cNvPr name="TextBox 10" id="10"/>
          <p:cNvSpPr txBox="true"/>
          <p:nvPr/>
        </p:nvSpPr>
        <p:spPr>
          <a:xfrm rot="0">
            <a:off x="-1749700" y="1240655"/>
            <a:ext cx="12653665" cy="622935"/>
          </a:xfrm>
          <a:prstGeom prst="rect">
            <a:avLst/>
          </a:prstGeom>
        </p:spPr>
        <p:txBody>
          <a:bodyPr anchor="t" rtlCol="false" tIns="0" lIns="0" bIns="0" rIns="0">
            <a:spAutoFit/>
          </a:bodyPr>
          <a:lstStyle/>
          <a:p>
            <a:pPr algn="ctr">
              <a:lnSpc>
                <a:spcPts val="5040"/>
              </a:lnSpc>
            </a:pPr>
            <a:r>
              <a:rPr lang="en-US" b="true" sz="3600">
                <a:solidFill>
                  <a:srgbClr val="000000"/>
                </a:solidFill>
                <a:latin typeface="Abhaya Libre Bold"/>
                <a:ea typeface="Abhaya Libre Bold"/>
                <a:cs typeface="Abhaya Libre Bold"/>
                <a:sym typeface="Abhaya Libre Bold"/>
              </a:rPr>
              <a:t>3] Dynamic Re</a:t>
            </a:r>
            <a:r>
              <a:rPr lang="en-US" b="true" sz="3600">
                <a:solidFill>
                  <a:srgbClr val="000000"/>
                </a:solidFill>
                <a:latin typeface="Abhaya Libre Bold"/>
                <a:ea typeface="Abhaya Libre Bold"/>
                <a:cs typeface="Abhaya Libre Bold"/>
                <a:sym typeface="Abhaya Libre Bold"/>
              </a:rPr>
              <a:t>ndering</a:t>
            </a:r>
          </a:p>
        </p:txBody>
      </p:sp>
      <p:sp>
        <p:nvSpPr>
          <p:cNvPr name="TextBox 11" id="11"/>
          <p:cNvSpPr txBox="true"/>
          <p:nvPr/>
        </p:nvSpPr>
        <p:spPr>
          <a:xfrm rot="0">
            <a:off x="2395905" y="5067300"/>
            <a:ext cx="3450431" cy="622935"/>
          </a:xfrm>
          <a:prstGeom prst="rect">
            <a:avLst/>
          </a:prstGeom>
        </p:spPr>
        <p:txBody>
          <a:bodyPr anchor="t" rtlCol="false" tIns="0" lIns="0" bIns="0" rIns="0">
            <a:spAutoFit/>
          </a:bodyPr>
          <a:lstStyle/>
          <a:p>
            <a:pPr algn="ctr">
              <a:lnSpc>
                <a:spcPts val="5040"/>
              </a:lnSpc>
              <a:spcBef>
                <a:spcPct val="0"/>
              </a:spcBef>
            </a:pPr>
            <a:r>
              <a:rPr lang="en-US" b="true" sz="3600">
                <a:solidFill>
                  <a:srgbClr val="000000"/>
                </a:solidFill>
                <a:latin typeface="Abhaya Libre Bold"/>
                <a:ea typeface="Abhaya Libre Bold"/>
                <a:cs typeface="Abhaya Libre Bold"/>
                <a:sym typeface="Abhaya Libre Bold"/>
              </a:rPr>
              <a:t>4] </a:t>
            </a:r>
            <a:r>
              <a:rPr lang="en-US" b="true" sz="3600">
                <a:solidFill>
                  <a:srgbClr val="000000"/>
                </a:solidFill>
                <a:latin typeface="Abhaya Libre Bold"/>
                <a:ea typeface="Abhaya Libre Bold"/>
                <a:cs typeface="Abhaya Libre Bold"/>
                <a:sym typeface="Abhaya Libre Bold"/>
              </a:rPr>
              <a:t>Lifting State Up</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992095" y="198119"/>
            <a:ext cx="2753122" cy="830581"/>
          </a:xfrm>
          <a:prstGeom prst="rect">
            <a:avLst/>
          </a:prstGeom>
        </p:spPr>
        <p:txBody>
          <a:bodyPr anchor="t" rtlCol="false" tIns="0" lIns="0" bIns="0" rIns="0">
            <a:spAutoFit/>
          </a:bodyPr>
          <a:lstStyle/>
          <a:p>
            <a:pPr algn="ctr">
              <a:lnSpc>
                <a:spcPts val="6719"/>
              </a:lnSpc>
              <a:spcBef>
                <a:spcPct val="0"/>
              </a:spcBef>
            </a:pPr>
            <a:r>
              <a:rPr lang="en-US" b="true" sz="4799">
                <a:solidFill>
                  <a:srgbClr val="000000"/>
                </a:solidFill>
                <a:latin typeface="Abhaya Libre Bold"/>
                <a:ea typeface="Abhaya Libre Bold"/>
                <a:cs typeface="Abhaya Libre Bold"/>
                <a:sym typeface="Abhaya Libre Bold"/>
              </a:rPr>
              <a:t>SUMMARY</a:t>
            </a:r>
          </a:p>
        </p:txBody>
      </p:sp>
      <p:sp>
        <p:nvSpPr>
          <p:cNvPr name="TextBox 3" id="3"/>
          <p:cNvSpPr txBox="true"/>
          <p:nvPr/>
        </p:nvSpPr>
        <p:spPr>
          <a:xfrm rot="0">
            <a:off x="-1749700" y="1240655"/>
            <a:ext cx="12653665" cy="622935"/>
          </a:xfrm>
          <a:prstGeom prst="rect">
            <a:avLst/>
          </a:prstGeom>
        </p:spPr>
        <p:txBody>
          <a:bodyPr anchor="t" rtlCol="false" tIns="0" lIns="0" bIns="0" rIns="0">
            <a:spAutoFit/>
          </a:bodyPr>
          <a:lstStyle/>
          <a:p>
            <a:pPr algn="ctr">
              <a:lnSpc>
                <a:spcPts val="5040"/>
              </a:lnSpc>
            </a:pPr>
            <a:r>
              <a:rPr lang="en-US" b="true" sz="3600">
                <a:solidFill>
                  <a:srgbClr val="000000"/>
                </a:solidFill>
                <a:latin typeface="Abhaya Libre Bold"/>
                <a:ea typeface="Abhaya Libre Bold"/>
                <a:cs typeface="Abhaya Libre Bold"/>
                <a:sym typeface="Abhaya Libre Bold"/>
              </a:rPr>
              <a:t>5] The useEff</a:t>
            </a:r>
            <a:r>
              <a:rPr lang="en-US" b="true" sz="3600">
                <a:solidFill>
                  <a:srgbClr val="000000"/>
                </a:solidFill>
                <a:latin typeface="Abhaya Libre Bold"/>
                <a:ea typeface="Abhaya Libre Bold"/>
                <a:cs typeface="Abhaya Libre Bold"/>
                <a:sym typeface="Abhaya Libre Bold"/>
              </a:rPr>
              <a:t>ect Hook</a:t>
            </a:r>
          </a:p>
        </p:txBody>
      </p:sp>
      <p:sp>
        <p:nvSpPr>
          <p:cNvPr name="TextBox 4" id="4"/>
          <p:cNvSpPr txBox="true"/>
          <p:nvPr/>
        </p:nvSpPr>
        <p:spPr>
          <a:xfrm rot="0">
            <a:off x="2190498" y="5429147"/>
            <a:ext cx="3928666" cy="622935"/>
          </a:xfrm>
          <a:prstGeom prst="rect">
            <a:avLst/>
          </a:prstGeom>
        </p:spPr>
        <p:txBody>
          <a:bodyPr anchor="t" rtlCol="false" tIns="0" lIns="0" bIns="0" rIns="0">
            <a:spAutoFit/>
          </a:bodyPr>
          <a:lstStyle/>
          <a:p>
            <a:pPr algn="ctr">
              <a:lnSpc>
                <a:spcPts val="5040"/>
              </a:lnSpc>
              <a:spcBef>
                <a:spcPct val="0"/>
              </a:spcBef>
            </a:pPr>
            <a:r>
              <a:rPr lang="en-US" b="true" sz="3600">
                <a:solidFill>
                  <a:srgbClr val="000000"/>
                </a:solidFill>
                <a:latin typeface="Abhaya Libre Bold"/>
                <a:ea typeface="Abhaya Libre Bold"/>
                <a:cs typeface="Abhaya Libre Bold"/>
                <a:sym typeface="Abhaya Libre Bold"/>
              </a:rPr>
              <a:t> 6] Co</a:t>
            </a:r>
            <a:r>
              <a:rPr lang="en-US" b="true" sz="3600">
                <a:solidFill>
                  <a:srgbClr val="000000"/>
                </a:solidFill>
                <a:latin typeface="Abhaya Libre Bold"/>
                <a:ea typeface="Abhaya Libre Bold"/>
                <a:cs typeface="Abhaya Libre Bold"/>
                <a:sym typeface="Abhaya Libre Bold"/>
              </a:rPr>
              <a:t>ntrolled Forms</a:t>
            </a:r>
          </a:p>
        </p:txBody>
      </p:sp>
      <p:grpSp>
        <p:nvGrpSpPr>
          <p:cNvPr name="Group 5" id="5"/>
          <p:cNvGrpSpPr/>
          <p:nvPr/>
        </p:nvGrpSpPr>
        <p:grpSpPr>
          <a:xfrm rot="0">
            <a:off x="1508218" y="6667469"/>
            <a:ext cx="15297305" cy="2991755"/>
            <a:chOff x="0" y="0"/>
            <a:chExt cx="4028950" cy="787880"/>
          </a:xfrm>
        </p:grpSpPr>
        <p:sp>
          <p:nvSpPr>
            <p:cNvPr name="Freeform 6" id="6"/>
            <p:cNvSpPr/>
            <p:nvPr/>
          </p:nvSpPr>
          <p:spPr>
            <a:xfrm flipH="false" flipV="false" rot="0">
              <a:off x="0" y="0"/>
              <a:ext cx="4028949" cy="787880"/>
            </a:xfrm>
            <a:custGeom>
              <a:avLst/>
              <a:gdLst/>
              <a:ahLst/>
              <a:cxnLst/>
              <a:rect r="r" b="b" t="t" l="l"/>
              <a:pathLst>
                <a:path h="787880" w="4028949">
                  <a:moveTo>
                    <a:pt x="4028949" y="8604"/>
                  </a:moveTo>
                  <a:lnTo>
                    <a:pt x="4028949" y="779276"/>
                  </a:lnTo>
                  <a:cubicBezTo>
                    <a:pt x="4028949" y="784028"/>
                    <a:pt x="4025097" y="787880"/>
                    <a:pt x="4020346" y="787880"/>
                  </a:cubicBezTo>
                  <a:lnTo>
                    <a:pt x="8604" y="787880"/>
                  </a:lnTo>
                  <a:cubicBezTo>
                    <a:pt x="3852" y="787880"/>
                    <a:pt x="0" y="784028"/>
                    <a:pt x="0" y="779276"/>
                  </a:cubicBezTo>
                  <a:lnTo>
                    <a:pt x="0" y="8604"/>
                  </a:lnTo>
                  <a:cubicBezTo>
                    <a:pt x="0" y="3852"/>
                    <a:pt x="3852" y="0"/>
                    <a:pt x="8604" y="0"/>
                  </a:cubicBezTo>
                  <a:lnTo>
                    <a:pt x="4020346" y="0"/>
                  </a:lnTo>
                  <a:cubicBezTo>
                    <a:pt x="4025097" y="0"/>
                    <a:pt x="4028949" y="3852"/>
                    <a:pt x="4028949" y="8604"/>
                  </a:cubicBezTo>
                  <a:close/>
                </a:path>
              </a:pathLst>
            </a:custGeom>
            <a:solidFill>
              <a:srgbClr val="0C0A33"/>
            </a:solidFill>
          </p:spPr>
        </p:sp>
        <p:sp>
          <p:nvSpPr>
            <p:cNvPr name="TextBox 7" id="7"/>
            <p:cNvSpPr txBox="true"/>
            <p:nvPr/>
          </p:nvSpPr>
          <p:spPr>
            <a:xfrm>
              <a:off x="0" y="-66675"/>
              <a:ext cx="4028950" cy="854555"/>
            </a:xfrm>
            <a:prstGeom prst="rect">
              <a:avLst/>
            </a:prstGeom>
          </p:spPr>
          <p:txBody>
            <a:bodyPr anchor="ctr" rtlCol="false" tIns="50800" lIns="50800" bIns="50800" rIns="50800"/>
            <a:lstStyle/>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This is the pattern where our component's state is the single source of truth for an input field.</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We</a:t>
              </a:r>
              <a:r>
                <a:rPr lang="en-US" sz="3099">
                  <a:solidFill>
                    <a:srgbClr val="FFFFFF"/>
                  </a:solidFill>
                  <a:latin typeface="Abhaya Libre"/>
                  <a:ea typeface="Abhaya Libre"/>
                  <a:cs typeface="Abhaya Libre"/>
                  <a:sym typeface="Abhaya Libre"/>
                </a:rPr>
                <a:t> connect our state to the input using the value and onChange props.</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T</a:t>
              </a:r>
              <a:r>
                <a:rPr lang="en-US" sz="3099">
                  <a:solidFill>
                    <a:srgbClr val="FFFFFF"/>
                  </a:solidFill>
                  <a:latin typeface="Abhaya Libre"/>
                  <a:ea typeface="Abhaya Libre"/>
                  <a:cs typeface="Abhaya Libre"/>
                  <a:sym typeface="Abhaya Libre"/>
                </a:rPr>
                <a:t>his gives us complete control to perform instant validation and create a reliable UI.</a:t>
              </a:r>
            </a:p>
          </p:txBody>
        </p:sp>
      </p:grpSp>
      <p:grpSp>
        <p:nvGrpSpPr>
          <p:cNvPr name="Group 8" id="8"/>
          <p:cNvGrpSpPr/>
          <p:nvPr/>
        </p:nvGrpSpPr>
        <p:grpSpPr>
          <a:xfrm rot="0">
            <a:off x="1516187" y="2274131"/>
            <a:ext cx="15289337" cy="2782828"/>
            <a:chOff x="0" y="0"/>
            <a:chExt cx="4026851" cy="732859"/>
          </a:xfrm>
        </p:grpSpPr>
        <p:sp>
          <p:nvSpPr>
            <p:cNvPr name="Freeform 9" id="9"/>
            <p:cNvSpPr/>
            <p:nvPr/>
          </p:nvSpPr>
          <p:spPr>
            <a:xfrm flipH="false" flipV="false" rot="0">
              <a:off x="0" y="0"/>
              <a:ext cx="4026851" cy="732859"/>
            </a:xfrm>
            <a:custGeom>
              <a:avLst/>
              <a:gdLst/>
              <a:ahLst/>
              <a:cxnLst/>
              <a:rect r="r" b="b" t="t" l="l"/>
              <a:pathLst>
                <a:path h="732859" w="4026851">
                  <a:moveTo>
                    <a:pt x="4026851" y="8608"/>
                  </a:moveTo>
                  <a:lnTo>
                    <a:pt x="4026851" y="724251"/>
                  </a:lnTo>
                  <a:cubicBezTo>
                    <a:pt x="4026851" y="729005"/>
                    <a:pt x="4022997" y="732859"/>
                    <a:pt x="4018243" y="732859"/>
                  </a:cubicBezTo>
                  <a:lnTo>
                    <a:pt x="8608" y="732859"/>
                  </a:lnTo>
                  <a:cubicBezTo>
                    <a:pt x="6325" y="732859"/>
                    <a:pt x="4136" y="731952"/>
                    <a:pt x="2521" y="730337"/>
                  </a:cubicBezTo>
                  <a:cubicBezTo>
                    <a:pt x="907" y="728723"/>
                    <a:pt x="0" y="726534"/>
                    <a:pt x="0" y="724251"/>
                  </a:cubicBezTo>
                  <a:lnTo>
                    <a:pt x="0" y="8608"/>
                  </a:lnTo>
                  <a:cubicBezTo>
                    <a:pt x="0" y="6325"/>
                    <a:pt x="907" y="4136"/>
                    <a:pt x="2521" y="2521"/>
                  </a:cubicBezTo>
                  <a:cubicBezTo>
                    <a:pt x="4136" y="907"/>
                    <a:pt x="6325" y="0"/>
                    <a:pt x="8608" y="0"/>
                  </a:cubicBezTo>
                  <a:lnTo>
                    <a:pt x="4018243" y="0"/>
                  </a:lnTo>
                  <a:cubicBezTo>
                    <a:pt x="4020526" y="0"/>
                    <a:pt x="4022715" y="907"/>
                    <a:pt x="4024330" y="2521"/>
                  </a:cubicBezTo>
                  <a:cubicBezTo>
                    <a:pt x="4025944" y="4136"/>
                    <a:pt x="4026851" y="6325"/>
                    <a:pt x="4026851" y="8608"/>
                  </a:cubicBezTo>
                  <a:close/>
                </a:path>
              </a:pathLst>
            </a:custGeom>
            <a:solidFill>
              <a:srgbClr val="0C0A33"/>
            </a:solidFill>
          </p:spPr>
        </p:sp>
        <p:sp>
          <p:nvSpPr>
            <p:cNvPr name="TextBox 10" id="10"/>
            <p:cNvSpPr txBox="true"/>
            <p:nvPr/>
          </p:nvSpPr>
          <p:spPr>
            <a:xfrm>
              <a:off x="0" y="-66675"/>
              <a:ext cx="4026851" cy="799534"/>
            </a:xfrm>
            <a:prstGeom prst="rect">
              <a:avLst/>
            </a:prstGeom>
          </p:spPr>
          <p:txBody>
            <a:bodyPr anchor="ctr" rtlCol="false" tIns="50800" lIns="50800" bIns="50800" rIns="50800"/>
            <a:lstStyle/>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useEffect is for handling "side effects" — actions outside of React, like talking to a server.</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It</a:t>
              </a:r>
              <a:r>
                <a:rPr lang="en-US" sz="3099">
                  <a:solidFill>
                    <a:srgbClr val="FFFFFF"/>
                  </a:solidFill>
                  <a:latin typeface="Abhaya Libre"/>
                  <a:ea typeface="Abhaya Libre"/>
                  <a:cs typeface="Abhaya Libre"/>
                  <a:sym typeface="Abhaya Libre"/>
                </a:rPr>
                <a:t>s dependency array [] tells React when to run the effect (e.g., only</a:t>
              </a:r>
              <a:r>
                <a:rPr lang="en-US" sz="3099">
                  <a:solidFill>
                    <a:srgbClr val="FFFFFF"/>
                  </a:solidFill>
                  <a:latin typeface="Abhaya Libre"/>
                  <a:ea typeface="Abhaya Libre"/>
                  <a:cs typeface="Abhaya Libre"/>
                  <a:sym typeface="Abhaya Libre"/>
                </a:rPr>
                <a:t> once on mount, or when a state changes).</a:t>
              </a:r>
            </a:p>
            <a:p>
              <a:pPr algn="just" marL="669283" indent="-334641" lvl="1">
                <a:lnSpc>
                  <a:spcPts val="4339"/>
                </a:lnSpc>
                <a:buFont typeface="Arial"/>
                <a:buChar char="•"/>
              </a:pPr>
              <a:r>
                <a:rPr lang="en-US" sz="3099">
                  <a:solidFill>
                    <a:srgbClr val="FFFFFF"/>
                  </a:solidFill>
                  <a:latin typeface="Abhaya Libre"/>
                  <a:ea typeface="Abhaya Libre"/>
                  <a:cs typeface="Abhaya Libre"/>
                  <a:sym typeface="Abhaya Libre"/>
                </a:rPr>
                <a:t>This is the standard hook for fetching API data when a component first loads</a:t>
              </a:r>
            </a:p>
            <a:p>
              <a:pPr algn="just">
                <a:lnSpc>
                  <a:spcPts val="4339"/>
                </a:lnSpc>
              </a:pPr>
            </a:p>
          </p:txBody>
        </p:sp>
      </p:grpSp>
    </p:spTree>
  </p:cSld>
  <p:clrMapOvr>
    <a:masterClrMapping/>
  </p:clrMapOvr>
</p:sld>
</file>

<file path=ppt/slides/slide3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807944" y="4746307"/>
            <a:ext cx="4672112" cy="1111252"/>
          </a:xfrm>
          <a:prstGeom prst="rect">
            <a:avLst/>
          </a:prstGeom>
        </p:spPr>
        <p:txBody>
          <a:bodyPr anchor="t" rtlCol="false" tIns="0" lIns="0" bIns="0" rIns="0">
            <a:spAutoFit/>
          </a:bodyPr>
          <a:lstStyle/>
          <a:p>
            <a:pPr algn="ctr">
              <a:lnSpc>
                <a:spcPts val="9099"/>
              </a:lnSpc>
              <a:spcBef>
                <a:spcPct val="0"/>
              </a:spcBef>
            </a:pPr>
            <a:r>
              <a:rPr lang="en-US" b="true" sz="6499">
                <a:solidFill>
                  <a:srgbClr val="000000"/>
                </a:solidFill>
                <a:latin typeface="Abhaya Libre Bold"/>
                <a:ea typeface="Abhaya Libre Bold"/>
                <a:cs typeface="Abhaya Libre Bold"/>
                <a:sym typeface="Abhaya Libre Bold"/>
              </a:rPr>
              <a:t>THANK YOU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0" id="10"/>
          <p:cNvSpPr/>
          <p:nvPr/>
        </p:nvSpPr>
        <p:spPr>
          <a:xfrm flipH="false" flipV="false" rot="0">
            <a:off x="-3030238"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284962" y="5528445"/>
            <a:ext cx="9912712" cy="4968747"/>
          </a:xfrm>
          <a:custGeom>
            <a:avLst/>
            <a:gdLst/>
            <a:ahLst/>
            <a:cxnLst/>
            <a:rect r="r" b="b" t="t" l="l"/>
            <a:pathLst>
              <a:path h="4968747" w="9912712">
                <a:moveTo>
                  <a:pt x="0" y="0"/>
                </a:moveTo>
                <a:lnTo>
                  <a:pt x="9912712" y="0"/>
                </a:lnTo>
                <a:lnTo>
                  <a:pt x="9912712" y="4968747"/>
                </a:lnTo>
                <a:lnTo>
                  <a:pt x="0" y="4968747"/>
                </a:lnTo>
                <a:lnTo>
                  <a:pt x="0" y="0"/>
                </a:lnTo>
                <a:close/>
              </a:path>
            </a:pathLst>
          </a:custGeom>
          <a:blipFill>
            <a:blip r:embed="rId4"/>
            <a:stretch>
              <a:fillRect l="0" t="0" r="0" b="0"/>
            </a:stretch>
          </a:blipFill>
        </p:spPr>
      </p:sp>
      <p:sp>
        <p:nvSpPr>
          <p:cNvPr name="TextBox 13" id="13"/>
          <p:cNvSpPr txBox="true"/>
          <p:nvPr/>
        </p:nvSpPr>
        <p:spPr>
          <a:xfrm rot="0">
            <a:off x="5549676" y="-32385"/>
            <a:ext cx="592526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About JSX</a:t>
            </a:r>
          </a:p>
        </p:txBody>
      </p:sp>
      <p:sp>
        <p:nvSpPr>
          <p:cNvPr name="TextBox 14" id="14"/>
          <p:cNvSpPr txBox="true"/>
          <p:nvPr/>
        </p:nvSpPr>
        <p:spPr>
          <a:xfrm rot="0">
            <a:off x="409861" y="1467485"/>
            <a:ext cx="16230600"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 </a:t>
            </a:r>
            <a:r>
              <a:rPr lang="en-US" sz="3399" b="true">
                <a:solidFill>
                  <a:srgbClr val="000000"/>
                </a:solidFill>
                <a:latin typeface="Canva Sans Bold"/>
                <a:ea typeface="Canva Sans Bold"/>
                <a:cs typeface="Canva Sans Bold"/>
                <a:sym typeface="Canva Sans Bold"/>
              </a:rPr>
              <a:t>JSX is a syntax extension for JavaScript that allows writing HTML-like code inside JavaScript.</a:t>
            </a:r>
          </a:p>
        </p:txBody>
      </p:sp>
      <p:sp>
        <p:nvSpPr>
          <p:cNvPr name="TextBox 15" id="15"/>
          <p:cNvSpPr txBox="true"/>
          <p:nvPr/>
        </p:nvSpPr>
        <p:spPr>
          <a:xfrm rot="0">
            <a:off x="397008" y="2876550"/>
            <a:ext cx="16230600" cy="298069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Why use it?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Easier to write and read UI code.</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Looks like HTML but has the power of JavaScript.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React automatically converts JSX into JavaScript.</a:t>
            </a:r>
          </a:p>
          <a:p>
            <a:pPr algn="l">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1017270"/>
            <a:ext cx="18288000" cy="7383012"/>
          </a:xfrm>
          <a:custGeom>
            <a:avLst/>
            <a:gdLst/>
            <a:ahLst/>
            <a:cxnLst/>
            <a:rect r="r" b="b" t="t" l="l"/>
            <a:pathLst>
              <a:path h="7383012" w="18288000">
                <a:moveTo>
                  <a:pt x="0" y="0"/>
                </a:moveTo>
                <a:lnTo>
                  <a:pt x="18288000" y="0"/>
                </a:lnTo>
                <a:lnTo>
                  <a:pt x="18288000" y="7383012"/>
                </a:lnTo>
                <a:lnTo>
                  <a:pt x="0" y="7383012"/>
                </a:lnTo>
                <a:lnTo>
                  <a:pt x="0" y="0"/>
                </a:lnTo>
                <a:close/>
              </a:path>
            </a:pathLst>
          </a:custGeom>
          <a:blipFill>
            <a:blip r:embed="rId2"/>
            <a:stretch>
              <a:fillRect l="0" t="-10675" r="0" b="-110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420422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12" id="12"/>
          <p:cNvSpPr txBox="true"/>
          <p:nvPr/>
        </p:nvSpPr>
        <p:spPr>
          <a:xfrm rot="0">
            <a:off x="4527188" y="-180657"/>
            <a:ext cx="9728121" cy="3099201"/>
          </a:xfrm>
          <a:prstGeom prst="rect">
            <a:avLst/>
          </a:prstGeom>
        </p:spPr>
        <p:txBody>
          <a:bodyPr anchor="t" rtlCol="false" tIns="0" lIns="0" bIns="0" rIns="0">
            <a:spAutoFit/>
          </a:bodyPr>
          <a:lstStyle/>
          <a:p>
            <a:pPr algn="ctr">
              <a:lnSpc>
                <a:spcPts val="12402"/>
              </a:lnSpc>
            </a:pPr>
            <a:r>
              <a:rPr lang="en-US" b="true" sz="8859">
                <a:solidFill>
                  <a:srgbClr val="000000"/>
                </a:solidFill>
                <a:latin typeface="Canva Sans Bold"/>
                <a:ea typeface="Canva Sans Bold"/>
                <a:cs typeface="Canva Sans Bold"/>
                <a:sym typeface="Canva Sans Bold"/>
              </a:rPr>
              <a:t>Why React for UI?</a:t>
            </a:r>
          </a:p>
          <a:p>
            <a:pPr algn="ctr">
              <a:lnSpc>
                <a:spcPts val="12402"/>
              </a:lnSpc>
            </a:pPr>
          </a:p>
        </p:txBody>
      </p:sp>
      <p:sp>
        <p:nvSpPr>
          <p:cNvPr name="TextBox 13" id="13"/>
          <p:cNvSpPr txBox="true"/>
          <p:nvPr/>
        </p:nvSpPr>
        <p:spPr>
          <a:xfrm rot="0">
            <a:off x="1357005" y="1387901"/>
            <a:ext cx="16068489" cy="3954780"/>
          </a:xfrm>
          <a:prstGeom prst="rect">
            <a:avLst/>
          </a:prstGeom>
        </p:spPr>
        <p:txBody>
          <a:bodyPr anchor="t" rtlCol="false" tIns="0" lIns="0" bIns="0" rIns="0">
            <a:spAutoFit/>
          </a:bodyPr>
          <a:lstStyle/>
          <a:p>
            <a:pPr algn="ctr">
              <a:lnSpc>
                <a:spcPts val="4759"/>
              </a:lnSpc>
            </a:pPr>
          </a:p>
          <a:p>
            <a:pPr algn="l" marL="690881" indent="-345440" lvl="1">
              <a:lnSpc>
                <a:spcPts val="4480"/>
              </a:lnSpc>
              <a:buFont typeface="Arial"/>
              <a:buChar char="•"/>
            </a:pPr>
            <a:r>
              <a:rPr lang="en-US" b="true" sz="3200">
                <a:solidFill>
                  <a:srgbClr val="000000"/>
                </a:solidFill>
                <a:latin typeface="Canva Sans Bold"/>
                <a:ea typeface="Canva Sans Bold"/>
                <a:cs typeface="Canva Sans Bold"/>
                <a:sym typeface="Canva Sans Bold"/>
              </a:rPr>
              <a:t>React breaks the UI into independent, reusable components.</a:t>
            </a:r>
          </a:p>
          <a:p>
            <a:pPr algn="l" marL="690881" indent="-345440" lvl="1">
              <a:lnSpc>
                <a:spcPts val="4480"/>
              </a:lnSpc>
              <a:buFont typeface="Arial"/>
              <a:buChar char="•"/>
            </a:pPr>
            <a:r>
              <a:rPr lang="en-US" b="true" sz="3200">
                <a:solidFill>
                  <a:srgbClr val="000000"/>
                </a:solidFill>
                <a:latin typeface="Canva Sans Bold"/>
                <a:ea typeface="Canva Sans Bold"/>
                <a:cs typeface="Canva Sans Bold"/>
                <a:sym typeface="Canva Sans Bold"/>
              </a:rPr>
              <a:t>These components can be used multiple times with different data.</a:t>
            </a:r>
          </a:p>
          <a:p>
            <a:pPr algn="l" marL="690881" indent="-345440" lvl="1">
              <a:lnSpc>
                <a:spcPts val="4480"/>
              </a:lnSpc>
              <a:buFont typeface="Arial"/>
              <a:buChar char="•"/>
            </a:pPr>
            <a:r>
              <a:rPr lang="en-US" b="true" sz="3200">
                <a:solidFill>
                  <a:srgbClr val="000000"/>
                </a:solidFill>
                <a:latin typeface="Canva Sans Bold"/>
                <a:ea typeface="Canva Sans Bold"/>
                <a:cs typeface="Canva Sans Bold"/>
                <a:sym typeface="Canva Sans Bold"/>
              </a:rPr>
              <a:t>React uses a Virtual DOM, which makes UI updates very fast.</a:t>
            </a:r>
          </a:p>
          <a:p>
            <a:pPr algn="l" marL="690881" indent="-345440" lvl="1">
              <a:lnSpc>
                <a:spcPts val="4480"/>
              </a:lnSpc>
              <a:buFont typeface="Arial"/>
              <a:buChar char="•"/>
            </a:pPr>
            <a:r>
              <a:rPr lang="en-US" b="true" sz="3200">
                <a:solidFill>
                  <a:srgbClr val="000000"/>
                </a:solidFill>
                <a:latin typeface="Canva Sans Bold"/>
                <a:ea typeface="Canva Sans Bold"/>
                <a:cs typeface="Canva Sans Bold"/>
                <a:sym typeface="Canva Sans Bold"/>
              </a:rPr>
              <a:t>Developers can manage large applications more easily by reusing components.</a:t>
            </a:r>
          </a:p>
          <a:p>
            <a:pPr algn="l">
              <a:lnSpc>
                <a:spcPts val="4480"/>
              </a:lnSpc>
            </a:pPr>
          </a:p>
        </p:txBody>
      </p:sp>
      <p:sp>
        <p:nvSpPr>
          <p:cNvPr name="TextBox 14" id="14"/>
          <p:cNvSpPr txBox="true"/>
          <p:nvPr/>
        </p:nvSpPr>
        <p:spPr>
          <a:xfrm rot="0">
            <a:off x="1603846" y="5276006"/>
            <a:ext cx="14255309" cy="23806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Analogy:</a:t>
            </a:r>
          </a:p>
          <a:p>
            <a:pPr algn="l">
              <a:lnSpc>
                <a:spcPts val="4759"/>
              </a:lnSpc>
            </a:pPr>
            <a:r>
              <a:rPr lang="en-US" sz="3399" b="true">
                <a:solidFill>
                  <a:srgbClr val="000000"/>
                </a:solidFill>
                <a:latin typeface="Canva Sans Bold"/>
                <a:ea typeface="Canva Sans Bold"/>
                <a:cs typeface="Canva Sans Bold"/>
                <a:sym typeface="Canva Sans Bold"/>
              </a:rPr>
              <a:t> React is like LEGO blocks – small pieces (components) are combined to create a bigger structure (application).</a:t>
            </a: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5</a:t>
              </a:r>
            </a:p>
          </p:txBody>
        </p:sp>
      </p:grpSp>
      <p:sp>
        <p:nvSpPr>
          <p:cNvPr name="Freeform 7" id="7"/>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628202"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3722" y="1835550"/>
            <a:ext cx="5679561" cy="4910524"/>
            <a:chOff x="0" y="0"/>
            <a:chExt cx="1495851" cy="1293307"/>
          </a:xfrm>
        </p:grpSpPr>
        <p:sp>
          <p:nvSpPr>
            <p:cNvPr name="Freeform 10" id="10"/>
            <p:cNvSpPr/>
            <p:nvPr/>
          </p:nvSpPr>
          <p:spPr>
            <a:xfrm flipH="false" flipV="false" rot="0">
              <a:off x="0" y="0"/>
              <a:ext cx="1495851" cy="1293307"/>
            </a:xfrm>
            <a:custGeom>
              <a:avLst/>
              <a:gdLst/>
              <a:ahLst/>
              <a:cxnLst/>
              <a:rect r="r" b="b" t="t" l="l"/>
              <a:pathLst>
                <a:path h="1293307" w="1495851">
                  <a:moveTo>
                    <a:pt x="69519" y="0"/>
                  </a:moveTo>
                  <a:lnTo>
                    <a:pt x="1426332" y="0"/>
                  </a:lnTo>
                  <a:cubicBezTo>
                    <a:pt x="1444770" y="0"/>
                    <a:pt x="1462452" y="7324"/>
                    <a:pt x="1475490" y="20362"/>
                  </a:cubicBezTo>
                  <a:cubicBezTo>
                    <a:pt x="1488527" y="33399"/>
                    <a:pt x="1495851" y="51081"/>
                    <a:pt x="1495851" y="69519"/>
                  </a:cubicBezTo>
                  <a:lnTo>
                    <a:pt x="1495851" y="1223788"/>
                  </a:lnTo>
                  <a:cubicBezTo>
                    <a:pt x="1495851" y="1242225"/>
                    <a:pt x="1488527" y="1259908"/>
                    <a:pt x="1475490" y="1272945"/>
                  </a:cubicBezTo>
                  <a:cubicBezTo>
                    <a:pt x="1462452" y="1285982"/>
                    <a:pt x="1444770" y="1293307"/>
                    <a:pt x="1426332" y="1293307"/>
                  </a:cubicBezTo>
                  <a:lnTo>
                    <a:pt x="69519" y="1293307"/>
                  </a:lnTo>
                  <a:cubicBezTo>
                    <a:pt x="51081" y="1293307"/>
                    <a:pt x="33399" y="1285982"/>
                    <a:pt x="20362" y="1272945"/>
                  </a:cubicBezTo>
                  <a:cubicBezTo>
                    <a:pt x="7324" y="1259908"/>
                    <a:pt x="0" y="1242225"/>
                    <a:pt x="0" y="1223788"/>
                  </a:cubicBezTo>
                  <a:lnTo>
                    <a:pt x="0" y="69519"/>
                  </a:lnTo>
                  <a:cubicBezTo>
                    <a:pt x="0" y="51081"/>
                    <a:pt x="7324" y="33399"/>
                    <a:pt x="20362" y="20362"/>
                  </a:cubicBezTo>
                  <a:cubicBezTo>
                    <a:pt x="33399" y="7324"/>
                    <a:pt x="51081" y="0"/>
                    <a:pt x="69519" y="0"/>
                  </a:cubicBezTo>
                  <a:close/>
                </a:path>
              </a:pathLst>
            </a:custGeom>
            <a:solidFill>
              <a:srgbClr val="E9C7C6"/>
            </a:solidFill>
          </p:spPr>
        </p:sp>
        <p:sp>
          <p:nvSpPr>
            <p:cNvPr name="TextBox 11" id="11"/>
            <p:cNvSpPr txBox="true"/>
            <p:nvPr/>
          </p:nvSpPr>
          <p:spPr>
            <a:xfrm>
              <a:off x="0" y="-47625"/>
              <a:ext cx="1495851" cy="134093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843579" y="-152400"/>
            <a:ext cx="13858995" cy="1401438"/>
          </a:xfrm>
          <a:prstGeom prst="rect">
            <a:avLst/>
          </a:prstGeom>
        </p:spPr>
        <p:txBody>
          <a:bodyPr anchor="t" rtlCol="false" tIns="0" lIns="0" bIns="0" rIns="0">
            <a:spAutoFit/>
          </a:bodyPr>
          <a:lstStyle/>
          <a:p>
            <a:pPr algn="ctr">
              <a:lnSpc>
                <a:spcPts val="11480"/>
              </a:lnSpc>
            </a:pPr>
            <a:r>
              <a:rPr lang="en-US" b="true" sz="8200">
                <a:solidFill>
                  <a:srgbClr val="000000"/>
                </a:solidFill>
                <a:latin typeface="Canva Sans Bold"/>
                <a:ea typeface="Canva Sans Bold"/>
                <a:cs typeface="Canva Sans Bold"/>
                <a:sym typeface="Canva Sans Bold"/>
              </a:rPr>
              <a:t>Understanding Component</a:t>
            </a:r>
          </a:p>
        </p:txBody>
      </p:sp>
      <p:sp>
        <p:nvSpPr>
          <p:cNvPr name="TextBox 13" id="13"/>
          <p:cNvSpPr txBox="true"/>
          <p:nvPr/>
        </p:nvSpPr>
        <p:spPr>
          <a:xfrm rot="0">
            <a:off x="385500" y="1942054"/>
            <a:ext cx="5176004" cy="1384300"/>
          </a:xfrm>
          <a:prstGeom prst="rect">
            <a:avLst/>
          </a:prstGeom>
        </p:spPr>
        <p:txBody>
          <a:bodyPr anchor="t" rtlCol="false" tIns="0" lIns="0" bIns="0" rIns="0">
            <a:spAutoFit/>
          </a:bodyPr>
          <a:lstStyle/>
          <a:p>
            <a:pPr algn="ctr">
              <a:lnSpc>
                <a:spcPts val="5599"/>
              </a:lnSpc>
            </a:pPr>
            <a:r>
              <a:rPr lang="en-US" b="true" sz="3999">
                <a:solidFill>
                  <a:srgbClr val="000000"/>
                </a:solidFill>
                <a:latin typeface="Canva Sans Bold"/>
                <a:ea typeface="Canva Sans Bold"/>
                <a:cs typeface="Canva Sans Bold"/>
                <a:sym typeface="Canva Sans Bold"/>
              </a:rPr>
              <a:t>Self-Contained Units</a:t>
            </a:r>
          </a:p>
          <a:p>
            <a:pPr algn="ctr">
              <a:lnSpc>
                <a:spcPts val="5599"/>
              </a:lnSpc>
            </a:pPr>
          </a:p>
        </p:txBody>
      </p:sp>
      <p:sp>
        <p:nvSpPr>
          <p:cNvPr name="TextBox 14" id="14"/>
          <p:cNvSpPr txBox="true"/>
          <p:nvPr/>
        </p:nvSpPr>
        <p:spPr>
          <a:xfrm rot="0">
            <a:off x="570767" y="3175225"/>
            <a:ext cx="4805471" cy="3047365"/>
          </a:xfrm>
          <a:prstGeom prst="rect">
            <a:avLst/>
          </a:prstGeom>
        </p:spPr>
        <p:txBody>
          <a:bodyPr anchor="t" rtlCol="false" tIns="0" lIns="0" bIns="0" rIns="0">
            <a:spAutoFit/>
          </a:bodyPr>
          <a:lstStyle/>
          <a:p>
            <a:pPr algn="ctr">
              <a:lnSpc>
                <a:spcPts val="4759"/>
              </a:lnSpc>
            </a:pPr>
            <a:r>
              <a:rPr lang="en-US" sz="3399">
                <a:solidFill>
                  <a:srgbClr val="000000"/>
                </a:solidFill>
                <a:latin typeface="Futura"/>
                <a:ea typeface="Futura"/>
                <a:cs typeface="Futura"/>
                <a:sym typeface="Futura"/>
              </a:rPr>
              <a:t> </a:t>
            </a:r>
            <a:r>
              <a:rPr lang="en-US" b="true" sz="3399">
                <a:solidFill>
                  <a:srgbClr val="000000"/>
                </a:solidFill>
                <a:latin typeface="Futura Bold"/>
                <a:ea typeface="Futura Bold"/>
                <a:cs typeface="Futura Bold"/>
                <a:sym typeface="Futura Bold"/>
              </a:rPr>
              <a:t>Components are self-contained building blocks that are </a:t>
            </a:r>
            <a:r>
              <a:rPr lang="en-US" b="true" sz="3399">
                <a:solidFill>
                  <a:srgbClr val="000000"/>
                </a:solidFill>
                <a:latin typeface="Futura Bold"/>
                <a:ea typeface="Futura Bold"/>
                <a:cs typeface="Futura Bold"/>
                <a:sym typeface="Futura Bold"/>
              </a:rPr>
              <a:t>small, reusable piece of UI with its own logic and design.</a:t>
            </a:r>
          </a:p>
        </p:txBody>
      </p:sp>
      <p:grpSp>
        <p:nvGrpSpPr>
          <p:cNvPr name="Group 15" id="15"/>
          <p:cNvGrpSpPr/>
          <p:nvPr/>
        </p:nvGrpSpPr>
        <p:grpSpPr>
          <a:xfrm rot="0">
            <a:off x="6304220" y="1835550"/>
            <a:ext cx="5679561" cy="4910524"/>
            <a:chOff x="0" y="0"/>
            <a:chExt cx="1495851" cy="1293307"/>
          </a:xfrm>
        </p:grpSpPr>
        <p:sp>
          <p:nvSpPr>
            <p:cNvPr name="Freeform 16" id="16"/>
            <p:cNvSpPr/>
            <p:nvPr/>
          </p:nvSpPr>
          <p:spPr>
            <a:xfrm flipH="false" flipV="false" rot="0">
              <a:off x="0" y="0"/>
              <a:ext cx="1495851" cy="1293307"/>
            </a:xfrm>
            <a:custGeom>
              <a:avLst/>
              <a:gdLst/>
              <a:ahLst/>
              <a:cxnLst/>
              <a:rect r="r" b="b" t="t" l="l"/>
              <a:pathLst>
                <a:path h="1293307" w="1495851">
                  <a:moveTo>
                    <a:pt x="69519" y="0"/>
                  </a:moveTo>
                  <a:lnTo>
                    <a:pt x="1426332" y="0"/>
                  </a:lnTo>
                  <a:cubicBezTo>
                    <a:pt x="1444770" y="0"/>
                    <a:pt x="1462452" y="7324"/>
                    <a:pt x="1475490" y="20362"/>
                  </a:cubicBezTo>
                  <a:cubicBezTo>
                    <a:pt x="1488527" y="33399"/>
                    <a:pt x="1495851" y="51081"/>
                    <a:pt x="1495851" y="69519"/>
                  </a:cubicBezTo>
                  <a:lnTo>
                    <a:pt x="1495851" y="1223788"/>
                  </a:lnTo>
                  <a:cubicBezTo>
                    <a:pt x="1495851" y="1242225"/>
                    <a:pt x="1488527" y="1259908"/>
                    <a:pt x="1475490" y="1272945"/>
                  </a:cubicBezTo>
                  <a:cubicBezTo>
                    <a:pt x="1462452" y="1285982"/>
                    <a:pt x="1444770" y="1293307"/>
                    <a:pt x="1426332" y="1293307"/>
                  </a:cubicBezTo>
                  <a:lnTo>
                    <a:pt x="69519" y="1293307"/>
                  </a:lnTo>
                  <a:cubicBezTo>
                    <a:pt x="51081" y="1293307"/>
                    <a:pt x="33399" y="1285982"/>
                    <a:pt x="20362" y="1272945"/>
                  </a:cubicBezTo>
                  <a:cubicBezTo>
                    <a:pt x="7324" y="1259908"/>
                    <a:pt x="0" y="1242225"/>
                    <a:pt x="0" y="1223788"/>
                  </a:cubicBezTo>
                  <a:lnTo>
                    <a:pt x="0" y="69519"/>
                  </a:lnTo>
                  <a:cubicBezTo>
                    <a:pt x="0" y="51081"/>
                    <a:pt x="7324" y="33399"/>
                    <a:pt x="20362" y="20362"/>
                  </a:cubicBezTo>
                  <a:cubicBezTo>
                    <a:pt x="33399" y="7324"/>
                    <a:pt x="51081" y="0"/>
                    <a:pt x="69519" y="0"/>
                  </a:cubicBezTo>
                  <a:close/>
                </a:path>
              </a:pathLst>
            </a:custGeom>
            <a:solidFill>
              <a:srgbClr val="E9C7C6"/>
            </a:solidFill>
          </p:spPr>
        </p:sp>
        <p:sp>
          <p:nvSpPr>
            <p:cNvPr name="TextBox 17" id="17"/>
            <p:cNvSpPr txBox="true"/>
            <p:nvPr/>
          </p:nvSpPr>
          <p:spPr>
            <a:xfrm>
              <a:off x="0" y="-47625"/>
              <a:ext cx="1495851" cy="134093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6586796" y="1959834"/>
            <a:ext cx="5396984" cy="1348740"/>
          </a:xfrm>
          <a:prstGeom prst="rect">
            <a:avLst/>
          </a:prstGeom>
        </p:spPr>
        <p:txBody>
          <a:bodyPr anchor="t" rtlCol="false" tIns="0" lIns="0" bIns="0" rIns="0">
            <a:spAutoFit/>
          </a:bodyPr>
          <a:lstStyle/>
          <a:p>
            <a:pPr algn="ctr">
              <a:lnSpc>
                <a:spcPts val="5459"/>
              </a:lnSpc>
            </a:pPr>
            <a:r>
              <a:rPr lang="en-US" b="true" sz="3899">
                <a:solidFill>
                  <a:srgbClr val="000000"/>
                </a:solidFill>
                <a:latin typeface="Canva Sans Bold"/>
                <a:ea typeface="Canva Sans Bold"/>
                <a:cs typeface="Canva Sans Bold"/>
                <a:sym typeface="Canva Sans Bold"/>
              </a:rPr>
              <a:t>Reusable and Modular</a:t>
            </a:r>
          </a:p>
          <a:p>
            <a:pPr algn="ctr">
              <a:lnSpc>
                <a:spcPts val="5459"/>
              </a:lnSpc>
            </a:pPr>
          </a:p>
        </p:txBody>
      </p:sp>
      <p:sp>
        <p:nvSpPr>
          <p:cNvPr name="TextBox 19" id="19"/>
          <p:cNvSpPr txBox="true"/>
          <p:nvPr/>
        </p:nvSpPr>
        <p:spPr>
          <a:xfrm rot="0">
            <a:off x="6586796" y="3175225"/>
            <a:ext cx="4852601" cy="3647440"/>
          </a:xfrm>
          <a:prstGeom prst="rect">
            <a:avLst/>
          </a:prstGeom>
        </p:spPr>
        <p:txBody>
          <a:bodyPr anchor="t" rtlCol="false" tIns="0" lIns="0" bIns="0" rIns="0">
            <a:spAutoFit/>
          </a:bodyPr>
          <a:lstStyle/>
          <a:p>
            <a:pPr algn="ctr">
              <a:lnSpc>
                <a:spcPts val="4759"/>
              </a:lnSpc>
            </a:pPr>
            <a:r>
              <a:rPr lang="en-US" b="true" sz="3399">
                <a:solidFill>
                  <a:srgbClr val="000000"/>
                </a:solidFill>
                <a:latin typeface="Futura Bold"/>
                <a:ea typeface="Futura Bold"/>
                <a:cs typeface="Futura Bold"/>
                <a:sym typeface="Futura Bold"/>
              </a:rPr>
              <a:t>Components can be reused throughout your application, promoting code maintainability and reducing duplication.</a:t>
            </a:r>
          </a:p>
          <a:p>
            <a:pPr algn="ctr">
              <a:lnSpc>
                <a:spcPts val="4759"/>
              </a:lnSpc>
            </a:pPr>
          </a:p>
        </p:txBody>
      </p:sp>
      <p:grpSp>
        <p:nvGrpSpPr>
          <p:cNvPr name="Group 20" id="20"/>
          <p:cNvGrpSpPr/>
          <p:nvPr/>
        </p:nvGrpSpPr>
        <p:grpSpPr>
          <a:xfrm rot="0">
            <a:off x="12398335" y="1835550"/>
            <a:ext cx="5765721" cy="4910524"/>
            <a:chOff x="0" y="0"/>
            <a:chExt cx="1518544" cy="1293307"/>
          </a:xfrm>
        </p:grpSpPr>
        <p:sp>
          <p:nvSpPr>
            <p:cNvPr name="Freeform 21" id="21"/>
            <p:cNvSpPr/>
            <p:nvPr/>
          </p:nvSpPr>
          <p:spPr>
            <a:xfrm flipH="false" flipV="false" rot="0">
              <a:off x="0" y="0"/>
              <a:ext cx="1518544" cy="1293307"/>
            </a:xfrm>
            <a:custGeom>
              <a:avLst/>
              <a:gdLst/>
              <a:ahLst/>
              <a:cxnLst/>
              <a:rect r="r" b="b" t="t" l="l"/>
              <a:pathLst>
                <a:path h="1293307" w="1518544">
                  <a:moveTo>
                    <a:pt x="68480" y="0"/>
                  </a:moveTo>
                  <a:lnTo>
                    <a:pt x="1450064" y="0"/>
                  </a:lnTo>
                  <a:cubicBezTo>
                    <a:pt x="1468226" y="0"/>
                    <a:pt x="1485644" y="7215"/>
                    <a:pt x="1498486" y="20057"/>
                  </a:cubicBezTo>
                  <a:cubicBezTo>
                    <a:pt x="1511329" y="32900"/>
                    <a:pt x="1518544" y="50318"/>
                    <a:pt x="1518544" y="68480"/>
                  </a:cubicBezTo>
                  <a:lnTo>
                    <a:pt x="1518544" y="1224826"/>
                  </a:lnTo>
                  <a:cubicBezTo>
                    <a:pt x="1518544" y="1262647"/>
                    <a:pt x="1487884" y="1293307"/>
                    <a:pt x="1450064" y="1293307"/>
                  </a:cubicBezTo>
                  <a:lnTo>
                    <a:pt x="68480" y="1293307"/>
                  </a:lnTo>
                  <a:cubicBezTo>
                    <a:pt x="30660" y="1293307"/>
                    <a:pt x="0" y="1262647"/>
                    <a:pt x="0" y="1224826"/>
                  </a:cubicBezTo>
                  <a:lnTo>
                    <a:pt x="0" y="68480"/>
                  </a:lnTo>
                  <a:cubicBezTo>
                    <a:pt x="0" y="30660"/>
                    <a:pt x="30660" y="0"/>
                    <a:pt x="68480" y="0"/>
                  </a:cubicBezTo>
                  <a:close/>
                </a:path>
              </a:pathLst>
            </a:custGeom>
            <a:solidFill>
              <a:srgbClr val="E9C7C6"/>
            </a:solidFill>
          </p:spPr>
        </p:sp>
        <p:sp>
          <p:nvSpPr>
            <p:cNvPr name="TextBox 22" id="22"/>
            <p:cNvSpPr txBox="true"/>
            <p:nvPr/>
          </p:nvSpPr>
          <p:spPr>
            <a:xfrm>
              <a:off x="0" y="-47625"/>
              <a:ext cx="1518544" cy="1340932"/>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2645985" y="1959834"/>
            <a:ext cx="5518071" cy="1384300"/>
          </a:xfrm>
          <a:prstGeom prst="rect">
            <a:avLst/>
          </a:prstGeom>
        </p:spPr>
        <p:txBody>
          <a:bodyPr anchor="t" rtlCol="false" tIns="0" lIns="0" bIns="0" rIns="0">
            <a:spAutoFit/>
          </a:bodyPr>
          <a:lstStyle/>
          <a:p>
            <a:pPr algn="ctr">
              <a:lnSpc>
                <a:spcPts val="5599"/>
              </a:lnSpc>
            </a:pPr>
            <a:r>
              <a:rPr lang="en-US" b="true" sz="3999">
                <a:solidFill>
                  <a:srgbClr val="000000"/>
                </a:solidFill>
                <a:latin typeface="Canva Sans Bold"/>
                <a:ea typeface="Canva Sans Bold"/>
                <a:cs typeface="Canva Sans Bold"/>
                <a:sym typeface="Canva Sans Bold"/>
              </a:rPr>
              <a:t>Hierarchical Structure</a:t>
            </a:r>
          </a:p>
          <a:p>
            <a:pPr algn="ctr">
              <a:lnSpc>
                <a:spcPts val="5599"/>
              </a:lnSpc>
            </a:pPr>
          </a:p>
        </p:txBody>
      </p:sp>
      <p:sp>
        <p:nvSpPr>
          <p:cNvPr name="TextBox 24" id="24"/>
          <p:cNvSpPr txBox="true"/>
          <p:nvPr/>
        </p:nvSpPr>
        <p:spPr>
          <a:xfrm rot="0">
            <a:off x="12565240" y="3340302"/>
            <a:ext cx="5679561" cy="3047365"/>
          </a:xfrm>
          <a:prstGeom prst="rect">
            <a:avLst/>
          </a:prstGeom>
        </p:spPr>
        <p:txBody>
          <a:bodyPr anchor="t" rtlCol="false" tIns="0" lIns="0" bIns="0" rIns="0">
            <a:spAutoFit/>
          </a:bodyPr>
          <a:lstStyle/>
          <a:p>
            <a:pPr algn="ctr">
              <a:lnSpc>
                <a:spcPts val="4759"/>
              </a:lnSpc>
            </a:pPr>
            <a:r>
              <a:rPr lang="en-US" b="true" sz="3399">
                <a:solidFill>
                  <a:srgbClr val="000000"/>
                </a:solidFill>
                <a:latin typeface="Futura Bold"/>
                <a:ea typeface="Futura Bold"/>
                <a:cs typeface="Futura Bold"/>
                <a:sym typeface="Futura Bold"/>
              </a:rPr>
              <a:t>Components can be nested within each other, creating a hierarchical structure for your application.</a:t>
            </a:r>
          </a:p>
          <a:p>
            <a:pPr algn="ct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6</a:t>
              </a:r>
            </a:p>
          </p:txBody>
        </p:sp>
      </p:grpSp>
      <p:sp>
        <p:nvSpPr>
          <p:cNvPr name="Freeform 8" id="8"/>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479" y="4392871"/>
            <a:ext cx="1641465" cy="2608356"/>
          </a:xfrm>
          <a:custGeom>
            <a:avLst/>
            <a:gdLst/>
            <a:ahLst/>
            <a:cxnLst/>
            <a:rect r="r" b="b" t="t" l="l"/>
            <a:pathLst>
              <a:path h="2608356" w="1641465">
                <a:moveTo>
                  <a:pt x="0" y="0"/>
                </a:moveTo>
                <a:lnTo>
                  <a:pt x="1641465" y="0"/>
                </a:lnTo>
                <a:lnTo>
                  <a:pt x="1641465" y="2608356"/>
                </a:lnTo>
                <a:lnTo>
                  <a:pt x="0" y="2608356"/>
                </a:lnTo>
                <a:lnTo>
                  <a:pt x="0" y="0"/>
                </a:lnTo>
                <a:close/>
              </a:path>
            </a:pathLst>
          </a:custGeom>
          <a:blipFill>
            <a:blip r:embed="rId4"/>
            <a:stretch>
              <a:fillRect l="0" t="0" r="0" b="0"/>
            </a:stretch>
          </a:blipFill>
        </p:spPr>
      </p:sp>
      <p:sp>
        <p:nvSpPr>
          <p:cNvPr name="Freeform 10" id="10"/>
          <p:cNvSpPr/>
          <p:nvPr/>
        </p:nvSpPr>
        <p:spPr>
          <a:xfrm flipH="false" flipV="false" rot="0">
            <a:off x="348479" y="1907779"/>
            <a:ext cx="1641465" cy="2608356"/>
          </a:xfrm>
          <a:custGeom>
            <a:avLst/>
            <a:gdLst/>
            <a:ahLst/>
            <a:cxnLst/>
            <a:rect r="r" b="b" t="t" l="l"/>
            <a:pathLst>
              <a:path h="2608356" w="1641465">
                <a:moveTo>
                  <a:pt x="0" y="0"/>
                </a:moveTo>
                <a:lnTo>
                  <a:pt x="1641465" y="0"/>
                </a:lnTo>
                <a:lnTo>
                  <a:pt x="1641465" y="2608356"/>
                </a:lnTo>
                <a:lnTo>
                  <a:pt x="0" y="2608356"/>
                </a:lnTo>
                <a:lnTo>
                  <a:pt x="0" y="0"/>
                </a:lnTo>
                <a:close/>
              </a:path>
            </a:pathLst>
          </a:custGeom>
          <a:blipFill>
            <a:blip r:embed="rId5"/>
            <a:stretch>
              <a:fillRect l="0" t="0" r="0" b="0"/>
            </a:stretch>
          </a:blipFill>
        </p:spPr>
      </p:sp>
      <p:sp>
        <p:nvSpPr>
          <p:cNvPr name="Freeform 11" id="11"/>
          <p:cNvSpPr/>
          <p:nvPr/>
        </p:nvSpPr>
        <p:spPr>
          <a:xfrm flipH="false" flipV="false" rot="0">
            <a:off x="348479" y="7001227"/>
            <a:ext cx="1641465" cy="2608356"/>
          </a:xfrm>
          <a:custGeom>
            <a:avLst/>
            <a:gdLst/>
            <a:ahLst/>
            <a:cxnLst/>
            <a:rect r="r" b="b" t="t" l="l"/>
            <a:pathLst>
              <a:path h="2608356" w="1641465">
                <a:moveTo>
                  <a:pt x="0" y="0"/>
                </a:moveTo>
                <a:lnTo>
                  <a:pt x="1641465" y="0"/>
                </a:lnTo>
                <a:lnTo>
                  <a:pt x="1641465" y="2608356"/>
                </a:lnTo>
                <a:lnTo>
                  <a:pt x="0" y="2608356"/>
                </a:lnTo>
                <a:lnTo>
                  <a:pt x="0" y="0"/>
                </a:lnTo>
                <a:close/>
              </a:path>
            </a:pathLst>
          </a:custGeom>
          <a:blipFill>
            <a:blip r:embed="rId4"/>
            <a:stretch>
              <a:fillRect l="0" t="0" r="0" b="0"/>
            </a:stretch>
          </a:blipFill>
        </p:spPr>
      </p:sp>
      <p:grpSp>
        <p:nvGrpSpPr>
          <p:cNvPr name="Group 12" id="12"/>
          <p:cNvGrpSpPr/>
          <p:nvPr/>
        </p:nvGrpSpPr>
        <p:grpSpPr>
          <a:xfrm rot="0">
            <a:off x="746960" y="2910121"/>
            <a:ext cx="844503" cy="603671"/>
            <a:chOff x="0" y="0"/>
            <a:chExt cx="222421" cy="158991"/>
          </a:xfrm>
        </p:grpSpPr>
        <p:sp>
          <p:nvSpPr>
            <p:cNvPr name="Freeform 13" id="13"/>
            <p:cNvSpPr/>
            <p:nvPr/>
          </p:nvSpPr>
          <p:spPr>
            <a:xfrm flipH="false" flipV="false" rot="0">
              <a:off x="0" y="0"/>
              <a:ext cx="222421" cy="158991"/>
            </a:xfrm>
            <a:custGeom>
              <a:avLst/>
              <a:gdLst/>
              <a:ahLst/>
              <a:cxnLst/>
              <a:rect r="r" b="b" t="t" l="l"/>
              <a:pathLst>
                <a:path h="158991" w="222421">
                  <a:moveTo>
                    <a:pt x="79496" y="0"/>
                  </a:moveTo>
                  <a:lnTo>
                    <a:pt x="142925" y="0"/>
                  </a:lnTo>
                  <a:cubicBezTo>
                    <a:pt x="186829" y="0"/>
                    <a:pt x="222421" y="35591"/>
                    <a:pt x="222421" y="79496"/>
                  </a:cubicBezTo>
                  <a:lnTo>
                    <a:pt x="222421" y="79496"/>
                  </a:lnTo>
                  <a:cubicBezTo>
                    <a:pt x="222421" y="123400"/>
                    <a:pt x="186829" y="158991"/>
                    <a:pt x="142925" y="158991"/>
                  </a:cubicBezTo>
                  <a:lnTo>
                    <a:pt x="79496" y="158991"/>
                  </a:lnTo>
                  <a:cubicBezTo>
                    <a:pt x="35591" y="158991"/>
                    <a:pt x="0" y="123400"/>
                    <a:pt x="0" y="79496"/>
                  </a:cubicBezTo>
                  <a:lnTo>
                    <a:pt x="0" y="79496"/>
                  </a:lnTo>
                  <a:cubicBezTo>
                    <a:pt x="0" y="35591"/>
                    <a:pt x="35591" y="0"/>
                    <a:pt x="79496" y="0"/>
                  </a:cubicBezTo>
                  <a:close/>
                </a:path>
              </a:pathLst>
            </a:custGeom>
            <a:solidFill>
              <a:srgbClr val="2B2952"/>
            </a:solidFill>
          </p:spPr>
        </p:sp>
        <p:sp>
          <p:nvSpPr>
            <p:cNvPr name="TextBox 14" id="14"/>
            <p:cNvSpPr txBox="true"/>
            <p:nvPr/>
          </p:nvSpPr>
          <p:spPr>
            <a:xfrm>
              <a:off x="0" y="-47625"/>
              <a:ext cx="222421" cy="20661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46960" y="8003569"/>
            <a:ext cx="844503" cy="603671"/>
            <a:chOff x="0" y="0"/>
            <a:chExt cx="222421" cy="158991"/>
          </a:xfrm>
        </p:grpSpPr>
        <p:sp>
          <p:nvSpPr>
            <p:cNvPr name="Freeform 16" id="16"/>
            <p:cNvSpPr/>
            <p:nvPr/>
          </p:nvSpPr>
          <p:spPr>
            <a:xfrm flipH="false" flipV="false" rot="0">
              <a:off x="0" y="0"/>
              <a:ext cx="222421" cy="158991"/>
            </a:xfrm>
            <a:custGeom>
              <a:avLst/>
              <a:gdLst/>
              <a:ahLst/>
              <a:cxnLst/>
              <a:rect r="r" b="b" t="t" l="l"/>
              <a:pathLst>
                <a:path h="158991" w="222421">
                  <a:moveTo>
                    <a:pt x="79496" y="0"/>
                  </a:moveTo>
                  <a:lnTo>
                    <a:pt x="142925" y="0"/>
                  </a:lnTo>
                  <a:cubicBezTo>
                    <a:pt x="186829" y="0"/>
                    <a:pt x="222421" y="35591"/>
                    <a:pt x="222421" y="79496"/>
                  </a:cubicBezTo>
                  <a:lnTo>
                    <a:pt x="222421" y="79496"/>
                  </a:lnTo>
                  <a:cubicBezTo>
                    <a:pt x="222421" y="123400"/>
                    <a:pt x="186829" y="158991"/>
                    <a:pt x="142925" y="158991"/>
                  </a:cubicBezTo>
                  <a:lnTo>
                    <a:pt x="79496" y="158991"/>
                  </a:lnTo>
                  <a:cubicBezTo>
                    <a:pt x="35591" y="158991"/>
                    <a:pt x="0" y="123400"/>
                    <a:pt x="0" y="79496"/>
                  </a:cubicBezTo>
                  <a:lnTo>
                    <a:pt x="0" y="79496"/>
                  </a:lnTo>
                  <a:cubicBezTo>
                    <a:pt x="0" y="35591"/>
                    <a:pt x="35591" y="0"/>
                    <a:pt x="79496" y="0"/>
                  </a:cubicBezTo>
                  <a:close/>
                </a:path>
              </a:pathLst>
            </a:custGeom>
            <a:solidFill>
              <a:srgbClr val="2B2952"/>
            </a:solidFill>
          </p:spPr>
        </p:sp>
        <p:sp>
          <p:nvSpPr>
            <p:cNvPr name="TextBox 17" id="17"/>
            <p:cNvSpPr txBox="true"/>
            <p:nvPr/>
          </p:nvSpPr>
          <p:spPr>
            <a:xfrm>
              <a:off x="0" y="-47625"/>
              <a:ext cx="222421" cy="20661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46960" y="5395213"/>
            <a:ext cx="844503" cy="603671"/>
            <a:chOff x="0" y="0"/>
            <a:chExt cx="222421" cy="158991"/>
          </a:xfrm>
        </p:grpSpPr>
        <p:sp>
          <p:nvSpPr>
            <p:cNvPr name="Freeform 19" id="19"/>
            <p:cNvSpPr/>
            <p:nvPr/>
          </p:nvSpPr>
          <p:spPr>
            <a:xfrm flipH="false" flipV="false" rot="0">
              <a:off x="0" y="0"/>
              <a:ext cx="222421" cy="158991"/>
            </a:xfrm>
            <a:custGeom>
              <a:avLst/>
              <a:gdLst/>
              <a:ahLst/>
              <a:cxnLst/>
              <a:rect r="r" b="b" t="t" l="l"/>
              <a:pathLst>
                <a:path h="158991" w="222421">
                  <a:moveTo>
                    <a:pt x="79496" y="0"/>
                  </a:moveTo>
                  <a:lnTo>
                    <a:pt x="142925" y="0"/>
                  </a:lnTo>
                  <a:cubicBezTo>
                    <a:pt x="186829" y="0"/>
                    <a:pt x="222421" y="35591"/>
                    <a:pt x="222421" y="79496"/>
                  </a:cubicBezTo>
                  <a:lnTo>
                    <a:pt x="222421" y="79496"/>
                  </a:lnTo>
                  <a:cubicBezTo>
                    <a:pt x="222421" y="123400"/>
                    <a:pt x="186829" y="158991"/>
                    <a:pt x="142925" y="158991"/>
                  </a:cubicBezTo>
                  <a:lnTo>
                    <a:pt x="79496" y="158991"/>
                  </a:lnTo>
                  <a:cubicBezTo>
                    <a:pt x="35591" y="158991"/>
                    <a:pt x="0" y="123400"/>
                    <a:pt x="0" y="79496"/>
                  </a:cubicBezTo>
                  <a:lnTo>
                    <a:pt x="0" y="79496"/>
                  </a:lnTo>
                  <a:cubicBezTo>
                    <a:pt x="0" y="35591"/>
                    <a:pt x="35591" y="0"/>
                    <a:pt x="79496" y="0"/>
                  </a:cubicBezTo>
                  <a:close/>
                </a:path>
              </a:pathLst>
            </a:custGeom>
            <a:solidFill>
              <a:srgbClr val="2B2952"/>
            </a:solidFill>
          </p:spPr>
        </p:sp>
        <p:sp>
          <p:nvSpPr>
            <p:cNvPr name="TextBox 20" id="20"/>
            <p:cNvSpPr txBox="true"/>
            <p:nvPr/>
          </p:nvSpPr>
          <p:spPr>
            <a:xfrm>
              <a:off x="0" y="-47625"/>
              <a:ext cx="222421" cy="206616"/>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61375" y="2477520"/>
            <a:ext cx="615672"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Canva Sans Bold"/>
                <a:ea typeface="Canva Sans Bold"/>
                <a:cs typeface="Canva Sans Bold"/>
                <a:sym typeface="Canva Sans Bold"/>
              </a:rPr>
              <a:t>1</a:t>
            </a:r>
          </a:p>
        </p:txBody>
      </p:sp>
      <p:sp>
        <p:nvSpPr>
          <p:cNvPr name="TextBox 22" id="22"/>
          <p:cNvSpPr txBox="true"/>
          <p:nvPr/>
        </p:nvSpPr>
        <p:spPr>
          <a:xfrm rot="0">
            <a:off x="861375" y="4972050"/>
            <a:ext cx="651034"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Canva Sans Bold"/>
                <a:ea typeface="Canva Sans Bold"/>
                <a:cs typeface="Canva Sans Bold"/>
                <a:sym typeface="Canva Sans Bold"/>
              </a:rPr>
              <a:t>2</a:t>
            </a:r>
          </a:p>
        </p:txBody>
      </p:sp>
      <p:sp>
        <p:nvSpPr>
          <p:cNvPr name="TextBox 23" id="23"/>
          <p:cNvSpPr txBox="true"/>
          <p:nvPr/>
        </p:nvSpPr>
        <p:spPr>
          <a:xfrm rot="0">
            <a:off x="841730" y="7576398"/>
            <a:ext cx="690324"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Canva Sans Bold"/>
                <a:ea typeface="Canva Sans Bold"/>
                <a:cs typeface="Canva Sans Bold"/>
                <a:sym typeface="Canva Sans Bold"/>
              </a:rPr>
              <a:t>3</a:t>
            </a:r>
          </a:p>
        </p:txBody>
      </p:sp>
      <p:sp>
        <p:nvSpPr>
          <p:cNvPr name="TextBox 24" id="24"/>
          <p:cNvSpPr txBox="true"/>
          <p:nvPr/>
        </p:nvSpPr>
        <p:spPr>
          <a:xfrm rot="0">
            <a:off x="2334092" y="2413972"/>
            <a:ext cx="3504843" cy="1099821"/>
          </a:xfrm>
          <a:prstGeom prst="rect">
            <a:avLst/>
          </a:prstGeom>
        </p:spPr>
        <p:txBody>
          <a:bodyPr anchor="t" rtlCol="false" tIns="0" lIns="0" bIns="0" rIns="0">
            <a:spAutoFit/>
          </a:bodyPr>
          <a:lstStyle/>
          <a:p>
            <a:pPr algn="ctr">
              <a:lnSpc>
                <a:spcPts val="4479"/>
              </a:lnSpc>
            </a:pPr>
            <a:r>
              <a:rPr lang="en-US" sz="3199" b="true">
                <a:solidFill>
                  <a:srgbClr val="000000"/>
                </a:solidFill>
                <a:latin typeface="Canva Sans Bold"/>
                <a:ea typeface="Canva Sans Bold"/>
                <a:cs typeface="Canva Sans Bold"/>
                <a:sym typeface="Canva Sans Bold"/>
              </a:rPr>
              <a:t>Define a Function</a:t>
            </a:r>
          </a:p>
          <a:p>
            <a:pPr algn="ctr">
              <a:lnSpc>
                <a:spcPts val="4479"/>
              </a:lnSpc>
            </a:pPr>
          </a:p>
        </p:txBody>
      </p:sp>
      <p:sp>
        <p:nvSpPr>
          <p:cNvPr name="TextBox 25" id="25"/>
          <p:cNvSpPr txBox="true"/>
          <p:nvPr/>
        </p:nvSpPr>
        <p:spPr>
          <a:xfrm rot="0">
            <a:off x="2334092" y="3145282"/>
            <a:ext cx="12735163" cy="1463674"/>
          </a:xfrm>
          <a:prstGeom prst="rect">
            <a:avLst/>
          </a:prstGeom>
        </p:spPr>
        <p:txBody>
          <a:bodyPr anchor="t" rtlCol="false" tIns="0" lIns="0" bIns="0" rIns="0">
            <a:spAutoFit/>
          </a:bodyPr>
          <a:lstStyle/>
          <a:p>
            <a:pPr algn="ctr">
              <a:lnSpc>
                <a:spcPts val="4620"/>
              </a:lnSpc>
            </a:pPr>
            <a:r>
              <a:rPr lang="en-US" sz="3300" b="true">
                <a:solidFill>
                  <a:srgbClr val="000000"/>
                </a:solidFill>
                <a:latin typeface="Canva Sans Bold"/>
                <a:ea typeface="Canva Sans Bold"/>
                <a:cs typeface="Canva Sans Bold"/>
                <a:sym typeface="Canva Sans Bold"/>
              </a:rPr>
              <a:t>Start by defining a function component in your JavaScript file.</a:t>
            </a:r>
          </a:p>
          <a:p>
            <a:pPr algn="ctr">
              <a:lnSpc>
                <a:spcPts val="7279"/>
              </a:lnSpc>
            </a:pPr>
          </a:p>
        </p:txBody>
      </p:sp>
      <p:sp>
        <p:nvSpPr>
          <p:cNvPr name="TextBox 26" id="26"/>
          <p:cNvSpPr txBox="true"/>
          <p:nvPr/>
        </p:nvSpPr>
        <p:spPr>
          <a:xfrm rot="0">
            <a:off x="2334092" y="4640932"/>
            <a:ext cx="2194441" cy="1661796"/>
          </a:xfrm>
          <a:prstGeom prst="rect">
            <a:avLst/>
          </a:prstGeom>
        </p:spPr>
        <p:txBody>
          <a:bodyPr anchor="t" rtlCol="false" tIns="0" lIns="0" bIns="0" rIns="0">
            <a:spAutoFit/>
          </a:bodyPr>
          <a:lstStyle/>
          <a:p>
            <a:pPr algn="ctr">
              <a:lnSpc>
                <a:spcPts val="4479"/>
              </a:lnSpc>
            </a:pPr>
            <a:r>
              <a:rPr lang="en-US" sz="3199" b="true">
                <a:solidFill>
                  <a:srgbClr val="000000"/>
                </a:solidFill>
                <a:latin typeface="Canva Sans Bold"/>
                <a:ea typeface="Canva Sans Bold"/>
                <a:cs typeface="Canva Sans Bold"/>
                <a:sym typeface="Canva Sans Bold"/>
              </a:rPr>
              <a:t>JSX Syntax</a:t>
            </a:r>
          </a:p>
          <a:p>
            <a:pPr algn="ctr">
              <a:lnSpc>
                <a:spcPts val="4479"/>
              </a:lnSpc>
            </a:pPr>
          </a:p>
          <a:p>
            <a:pPr algn="ctr">
              <a:lnSpc>
                <a:spcPts val="4479"/>
              </a:lnSpc>
            </a:pPr>
          </a:p>
        </p:txBody>
      </p:sp>
      <p:sp>
        <p:nvSpPr>
          <p:cNvPr name="TextBox 27" id="27"/>
          <p:cNvSpPr txBox="true"/>
          <p:nvPr/>
        </p:nvSpPr>
        <p:spPr>
          <a:xfrm rot="0">
            <a:off x="2334092" y="5433729"/>
            <a:ext cx="15235854" cy="2044699"/>
          </a:xfrm>
          <a:prstGeom prst="rect">
            <a:avLst/>
          </a:prstGeom>
        </p:spPr>
        <p:txBody>
          <a:bodyPr anchor="t" rtlCol="false" tIns="0" lIns="0" bIns="0" rIns="0">
            <a:spAutoFit/>
          </a:bodyPr>
          <a:lstStyle/>
          <a:p>
            <a:pPr algn="l">
              <a:lnSpc>
                <a:spcPts val="4620"/>
              </a:lnSpc>
            </a:pPr>
            <a:r>
              <a:rPr lang="en-US" sz="3300" b="true">
                <a:solidFill>
                  <a:srgbClr val="000000"/>
                </a:solidFill>
                <a:latin typeface="Canva Sans Bold"/>
                <a:ea typeface="Canva Sans Bold"/>
                <a:cs typeface="Canva Sans Bold"/>
                <a:sym typeface="Canva Sans Bold"/>
              </a:rPr>
              <a:t>Use JSX to write HTML-like syntax within your function to define the component's structure and content.</a:t>
            </a:r>
          </a:p>
          <a:p>
            <a:pPr algn="ctr">
              <a:lnSpc>
                <a:spcPts val="7279"/>
              </a:lnSpc>
            </a:pPr>
          </a:p>
        </p:txBody>
      </p:sp>
      <p:sp>
        <p:nvSpPr>
          <p:cNvPr name="TextBox 28" id="28"/>
          <p:cNvSpPr txBox="true"/>
          <p:nvPr/>
        </p:nvSpPr>
        <p:spPr>
          <a:xfrm rot="0">
            <a:off x="2334092" y="7936894"/>
            <a:ext cx="15217435" cy="17805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Finally, import and render the component in your main application file to display it on the screen.</a:t>
            </a:r>
          </a:p>
          <a:p>
            <a:pPr algn="ctr">
              <a:lnSpc>
                <a:spcPts val="4759"/>
              </a:lnSpc>
            </a:pPr>
          </a:p>
        </p:txBody>
      </p:sp>
      <p:sp>
        <p:nvSpPr>
          <p:cNvPr name="TextBox 29" id="29"/>
          <p:cNvSpPr txBox="true"/>
          <p:nvPr/>
        </p:nvSpPr>
        <p:spPr>
          <a:xfrm rot="0">
            <a:off x="2334092" y="7198706"/>
            <a:ext cx="4648200" cy="1661796"/>
          </a:xfrm>
          <a:prstGeom prst="rect">
            <a:avLst/>
          </a:prstGeom>
        </p:spPr>
        <p:txBody>
          <a:bodyPr anchor="t" rtlCol="false" tIns="0" lIns="0" bIns="0" rIns="0">
            <a:spAutoFit/>
          </a:bodyPr>
          <a:lstStyle/>
          <a:p>
            <a:pPr algn="ctr">
              <a:lnSpc>
                <a:spcPts val="4479"/>
              </a:lnSpc>
            </a:pPr>
            <a:r>
              <a:rPr lang="en-US" sz="3199" b="true">
                <a:solidFill>
                  <a:srgbClr val="000000"/>
                </a:solidFill>
                <a:latin typeface="Canva Sans Bold"/>
                <a:ea typeface="Canva Sans Bold"/>
                <a:cs typeface="Canva Sans Bold"/>
                <a:sym typeface="Canva Sans Bold"/>
              </a:rPr>
              <a:t>Render the Component</a:t>
            </a:r>
          </a:p>
          <a:p>
            <a:pPr algn="ctr">
              <a:lnSpc>
                <a:spcPts val="4479"/>
              </a:lnSpc>
            </a:pPr>
          </a:p>
          <a:p>
            <a:pPr algn="ctr">
              <a:lnSpc>
                <a:spcPts val="4479"/>
              </a:lnSpc>
            </a:pPr>
          </a:p>
        </p:txBody>
      </p:sp>
      <p:sp>
        <p:nvSpPr>
          <p:cNvPr name="TextBox 30" id="30"/>
          <p:cNvSpPr txBox="true"/>
          <p:nvPr/>
        </p:nvSpPr>
        <p:spPr>
          <a:xfrm rot="0">
            <a:off x="3431313" y="159703"/>
            <a:ext cx="11895416"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Creating Component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6725388"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b="true" sz="5575">
                  <a:solidFill>
                    <a:srgbClr val="000000"/>
                  </a:solidFill>
                  <a:latin typeface="Open Sans Bold"/>
                  <a:ea typeface="Open Sans Bold"/>
                  <a:cs typeface="Open Sans Bold"/>
                  <a:sym typeface="Open Sans Bold"/>
                </a:rPr>
                <a:t>7</a:t>
              </a:r>
            </a:p>
          </p:txBody>
        </p:sp>
      </p:grpSp>
      <p:sp>
        <p:nvSpPr>
          <p:cNvPr name="Freeform 7" id="7"/>
          <p:cNvSpPr/>
          <p:nvPr/>
        </p:nvSpPr>
        <p:spPr>
          <a:xfrm flipH="false" flipV="false" rot="0">
            <a:off x="489225" y="2582775"/>
            <a:ext cx="8474913" cy="7850968"/>
          </a:xfrm>
          <a:custGeom>
            <a:avLst/>
            <a:gdLst/>
            <a:ahLst/>
            <a:cxnLst/>
            <a:rect r="r" b="b" t="t" l="l"/>
            <a:pathLst>
              <a:path h="7850968" w="8474913">
                <a:moveTo>
                  <a:pt x="0" y="0"/>
                </a:moveTo>
                <a:lnTo>
                  <a:pt x="8474914" y="0"/>
                </a:lnTo>
                <a:lnTo>
                  <a:pt x="8474914" y="7850968"/>
                </a:lnTo>
                <a:lnTo>
                  <a:pt x="0" y="7850968"/>
                </a:lnTo>
                <a:lnTo>
                  <a:pt x="0" y="0"/>
                </a:lnTo>
                <a:close/>
              </a:path>
            </a:pathLst>
          </a:custGeom>
          <a:blipFill>
            <a:blip r:embed="rId2"/>
            <a:stretch>
              <a:fillRect l="-5234" t="-5982" r="-5234" b="0"/>
            </a:stretch>
          </a:blipFill>
        </p:spPr>
      </p:sp>
      <p:sp>
        <p:nvSpPr>
          <p:cNvPr name="Freeform 8" id="8"/>
          <p:cNvSpPr/>
          <p:nvPr/>
        </p:nvSpPr>
        <p:spPr>
          <a:xfrm flipH="false" flipV="false" rot="0">
            <a:off x="9765061" y="2582775"/>
            <a:ext cx="8019517" cy="8019517"/>
          </a:xfrm>
          <a:custGeom>
            <a:avLst/>
            <a:gdLst/>
            <a:ahLst/>
            <a:cxnLst/>
            <a:rect r="r" b="b" t="t" l="l"/>
            <a:pathLst>
              <a:path h="8019517" w="8019517">
                <a:moveTo>
                  <a:pt x="0" y="0"/>
                </a:moveTo>
                <a:lnTo>
                  <a:pt x="8019517" y="0"/>
                </a:lnTo>
                <a:lnTo>
                  <a:pt x="8019517" y="8019517"/>
                </a:lnTo>
                <a:lnTo>
                  <a:pt x="0" y="801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726682" y="-361713"/>
            <a:ext cx="8212455" cy="1401438"/>
          </a:xfrm>
          <a:prstGeom prst="rect">
            <a:avLst/>
          </a:prstGeom>
        </p:spPr>
        <p:txBody>
          <a:bodyPr anchor="t" rtlCol="false" tIns="0" lIns="0" bIns="0" rIns="0">
            <a:spAutoFit/>
          </a:bodyPr>
          <a:lstStyle/>
          <a:p>
            <a:pPr algn="ctr">
              <a:lnSpc>
                <a:spcPts val="11480"/>
              </a:lnSpc>
            </a:pPr>
            <a:r>
              <a:rPr lang="en-US" sz="8200" b="true">
                <a:solidFill>
                  <a:srgbClr val="000000"/>
                </a:solidFill>
                <a:latin typeface="Canva Sans Bold"/>
                <a:ea typeface="Canva Sans Bold"/>
                <a:cs typeface="Canva Sans Bold"/>
                <a:sym typeface="Canva Sans Bold"/>
              </a:rPr>
              <a:t>What are Props?</a:t>
            </a:r>
          </a:p>
        </p:txBody>
      </p:sp>
      <p:sp>
        <p:nvSpPr>
          <p:cNvPr name="TextBox 10" id="10"/>
          <p:cNvSpPr txBox="true"/>
          <p:nvPr/>
        </p:nvSpPr>
        <p:spPr>
          <a:xfrm rot="0">
            <a:off x="431606" y="1258800"/>
            <a:ext cx="17075088" cy="1047750"/>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Bold"/>
                <a:ea typeface="Canva Sans Bold"/>
                <a:cs typeface="Canva Sans Bold"/>
                <a:sym typeface="Canva Sans Bold"/>
              </a:rPr>
              <a:t>Props are inputs to a React component. They allow a parent component to pass data or instructions to a child component.</a:t>
            </a:r>
          </a:p>
        </p:txBody>
      </p:sp>
      <p:sp>
        <p:nvSpPr>
          <p:cNvPr name="TextBox 11" id="11"/>
          <p:cNvSpPr txBox="true"/>
          <p:nvPr/>
        </p:nvSpPr>
        <p:spPr>
          <a:xfrm rot="0">
            <a:off x="9892087" y="2782152"/>
            <a:ext cx="7614607" cy="6696710"/>
          </a:xfrm>
          <a:prstGeom prst="rect">
            <a:avLst/>
          </a:prstGeom>
        </p:spPr>
        <p:txBody>
          <a:bodyPr anchor="t" rtlCol="false" tIns="0" lIns="0" bIns="0" rIns="0">
            <a:spAutoFit/>
          </a:bodyPr>
          <a:lstStyle/>
          <a:p>
            <a:pPr algn="l">
              <a:lnSpc>
                <a:spcPts val="4620"/>
              </a:lnSpc>
            </a:pPr>
            <a:r>
              <a:rPr lang="en-US" sz="3300" b="true">
                <a:solidFill>
                  <a:srgbClr val="FFFFFF"/>
                </a:solidFill>
                <a:latin typeface="Canva Sans Bold"/>
                <a:ea typeface="Canva Sans Bold"/>
                <a:cs typeface="Canva Sans Bold"/>
                <a:sym typeface="Canva Sans Bold"/>
              </a:rPr>
              <a:t>Key Features:</a:t>
            </a:r>
          </a:p>
          <a:p>
            <a:pPr algn="l">
              <a:lnSpc>
                <a:spcPts val="4620"/>
              </a:lnSpc>
            </a:pPr>
          </a:p>
          <a:p>
            <a:pPr algn="l" marL="604523" indent="-302261" lvl="1">
              <a:lnSpc>
                <a:spcPts val="3920"/>
              </a:lnSpc>
              <a:buAutoNum type="arabicPeriod" startAt="1"/>
            </a:pPr>
            <a:r>
              <a:rPr lang="en-US" b="true" sz="2800">
                <a:solidFill>
                  <a:srgbClr val="FFFFFF"/>
                </a:solidFill>
                <a:latin typeface="Canva Sans Bold"/>
                <a:ea typeface="Canva Sans Bold"/>
                <a:cs typeface="Canva Sans Bold"/>
                <a:sym typeface="Canva Sans Bold"/>
              </a:rPr>
              <a:t>Props make components reusable – the same component can display different content.</a:t>
            </a:r>
          </a:p>
          <a:p>
            <a:pPr algn="l" marL="604523" indent="-302261" lvl="1">
              <a:lnSpc>
                <a:spcPts val="3920"/>
              </a:lnSpc>
              <a:buAutoNum type="arabicPeriod" startAt="1"/>
            </a:pPr>
            <a:r>
              <a:rPr lang="en-US" b="true" sz="2800">
                <a:solidFill>
                  <a:srgbClr val="FFFFFF"/>
                </a:solidFill>
                <a:latin typeface="Canva Sans Bold"/>
                <a:ea typeface="Canva Sans Bold"/>
                <a:cs typeface="Canva Sans Bold"/>
                <a:sym typeface="Canva Sans Bold"/>
              </a:rPr>
              <a:t>Props are read-only – a child component cannot modify them.</a:t>
            </a:r>
          </a:p>
          <a:p>
            <a:pPr algn="l" marL="604523" indent="-302261" lvl="1">
              <a:lnSpc>
                <a:spcPts val="3920"/>
              </a:lnSpc>
              <a:buAutoNum type="arabicPeriod" startAt="1"/>
            </a:pPr>
            <a:r>
              <a:rPr lang="en-US" b="true" sz="2800">
                <a:solidFill>
                  <a:srgbClr val="FFFFFF"/>
                </a:solidFill>
                <a:latin typeface="Canva Sans Bold"/>
                <a:ea typeface="Canva Sans Bold"/>
                <a:cs typeface="Canva Sans Bold"/>
                <a:sym typeface="Canva Sans Bold"/>
              </a:rPr>
              <a:t>Props can be any type of data: text, numbers, arrays, objects, or even functions.</a:t>
            </a:r>
          </a:p>
          <a:p>
            <a:pPr algn="l" marL="604523" indent="-302261" lvl="1">
              <a:lnSpc>
                <a:spcPts val="3920"/>
              </a:lnSpc>
              <a:buAutoNum type="arabicPeriod" startAt="1"/>
            </a:pPr>
            <a:r>
              <a:rPr lang="en-US" b="true" sz="2800">
                <a:solidFill>
                  <a:srgbClr val="FFFFFF"/>
                </a:solidFill>
                <a:latin typeface="Canva Sans Bold"/>
                <a:ea typeface="Canva Sans Bold"/>
                <a:cs typeface="Canva Sans Bold"/>
                <a:sym typeface="Canva Sans Bold"/>
              </a:rPr>
              <a:t>They are used to customize a component’s behavior or appearance.</a:t>
            </a:r>
          </a:p>
          <a:p>
            <a:pPr algn="ct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DAGyGtuUA04</dc:identifier>
  <dcterms:modified xsi:type="dcterms:W3CDTF">2011-08-01T06:04:30Z</dcterms:modified>
  <cp:revision>1</cp:revision>
  <dc:title>Beige Pastel Minimalist Thesis Defense Presentation</dc:title>
</cp:coreProperties>
</file>