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99" r:id="rId3"/>
    <p:sldId id="297" r:id="rId4"/>
    <p:sldId id="300" r:id="rId5"/>
    <p:sldId id="257" r:id="rId6"/>
    <p:sldId id="280" r:id="rId7"/>
    <p:sldId id="259" r:id="rId8"/>
    <p:sldId id="262" r:id="rId9"/>
    <p:sldId id="263" r:id="rId10"/>
    <p:sldId id="264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93" r:id="rId19"/>
    <p:sldId id="289" r:id="rId20"/>
    <p:sldId id="290" r:id="rId21"/>
    <p:sldId id="301" r:id="rId22"/>
    <p:sldId id="291" r:id="rId23"/>
    <p:sldId id="292" r:id="rId24"/>
    <p:sldId id="298" r:id="rId25"/>
    <p:sldId id="277" r:id="rId26"/>
    <p:sldId id="278" r:id="rId27"/>
    <p:sldId id="296" r:id="rId28"/>
    <p:sldId id="29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8E43-3E47-4414-8619-30CFFCDFCADB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8E43-3E47-4414-8619-30CFFCDFCADB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8E43-3E47-4414-8619-30CFFCDFCADB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1"/>
            <a:ext cx="8534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43000" y="1295400"/>
            <a:ext cx="38481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1" y="1295400"/>
            <a:ext cx="38481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-1371600" y="6381751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1A-</a:t>
            </a:r>
            <a:fld id="{26DE9B8D-1505-401D-8E54-EA5FE953C29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306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8E43-3E47-4414-8619-30CFFCDFCADB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8E43-3E47-4414-8619-30CFFCDFCADB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8E43-3E47-4414-8619-30CFFCDFCADB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8E43-3E47-4414-8619-30CFFCDFCADB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8E43-3E47-4414-8619-30CFFCDFCADB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8E43-3E47-4414-8619-30CFFCDFCADB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8E43-3E47-4414-8619-30CFFCDFCADB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8E43-3E47-4414-8619-30CFFCDFCADB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A8E43-3E47-4414-8619-30CFFCDFCADB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00108"/>
            <a:ext cx="7772400" cy="3929089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C00000"/>
                </a:solidFill>
              </a:rPr>
              <a:t>Problem</a:t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rgbClr val="002060"/>
                </a:solidFill>
              </a:rPr>
              <a:t>Write a kids play program that prints the capital of a country given the name of the country.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72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Deleting Elements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remove an element</a:t>
            </a:r>
            <a:r>
              <a:rPr lang="en-US" dirty="0" smtClean="0">
                <a:solidFill>
                  <a:schemeClr val="tx2"/>
                </a:solidFill>
              </a:rPr>
              <a:t> in a dictionary using the key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          &gt;&gt;&gt;del </a:t>
            </a:r>
            <a:r>
              <a:rPr lang="en-US" dirty="0" err="1" smtClean="0">
                <a:solidFill>
                  <a:schemeClr val="tx2"/>
                </a:solidFill>
              </a:rPr>
              <a:t>MyCourse</a:t>
            </a:r>
            <a:r>
              <a:rPr lang="en-US" dirty="0" smtClean="0">
                <a:solidFill>
                  <a:schemeClr val="tx2"/>
                </a:solidFill>
              </a:rPr>
              <a:t>[‘IT’]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remove all the elements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          &gt;&gt;&gt;</a:t>
            </a:r>
            <a:r>
              <a:rPr lang="en-US" dirty="0" err="1" smtClean="0">
                <a:solidFill>
                  <a:schemeClr val="tx2"/>
                </a:solidFill>
              </a:rPr>
              <a:t>MyCourse.clear</a:t>
            </a:r>
            <a:r>
              <a:rPr lang="en-US" dirty="0" smtClean="0">
                <a:solidFill>
                  <a:schemeClr val="tx2"/>
                </a:solidFill>
              </a:rPr>
              <a:t>()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delete the dictionary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         &gt;&gt;&gt;del </a:t>
            </a:r>
            <a:r>
              <a:rPr lang="en-US" dirty="0" err="1" smtClean="0">
                <a:solidFill>
                  <a:schemeClr val="tx2"/>
                </a:solidFill>
              </a:rPr>
              <a:t>MyCourse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Basic Operations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chemeClr val="tx2"/>
                </a:solidFill>
              </a:rPr>
              <a:t>&gt;&gt;&gt; D = {'spam': 2, 'ham': 1, 'eggs': 3} 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chemeClr val="tx2"/>
                </a:solidFill>
              </a:rPr>
              <a:t>&gt;&gt;&gt; </a:t>
            </a:r>
            <a:r>
              <a:rPr lang="en-GB" dirty="0" err="1" smtClean="0">
                <a:solidFill>
                  <a:schemeClr val="tx2"/>
                </a:solidFill>
              </a:rPr>
              <a:t>len</a:t>
            </a:r>
            <a:r>
              <a:rPr lang="en-GB" dirty="0" smtClean="0">
                <a:solidFill>
                  <a:schemeClr val="tx2"/>
                </a:solidFill>
              </a:rPr>
              <a:t>(D) # Number of entries in dictionary 3 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chemeClr val="tx2"/>
                </a:solidFill>
              </a:rPr>
              <a:t>&gt;&gt;&gt; 'ham' in D # Key membership test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chemeClr val="tx2"/>
                </a:solidFill>
              </a:rPr>
              <a:t>True 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chemeClr val="tx2"/>
                </a:solidFill>
              </a:rPr>
              <a:t>&gt;&gt;&gt; list(</a:t>
            </a:r>
            <a:r>
              <a:rPr lang="en-GB" dirty="0" err="1" smtClean="0">
                <a:solidFill>
                  <a:schemeClr val="tx2"/>
                </a:solidFill>
              </a:rPr>
              <a:t>D.keys</a:t>
            </a:r>
            <a:r>
              <a:rPr lang="en-GB" dirty="0" smtClean="0">
                <a:solidFill>
                  <a:schemeClr val="tx2"/>
                </a:solidFill>
              </a:rPr>
              <a:t>())  # Create a new list of D's keys 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chemeClr val="tx2"/>
                </a:solidFill>
              </a:rPr>
              <a:t>['eggs', 'spam', 'ham'] 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Basic Operations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list(</a:t>
            </a:r>
            <a:r>
              <a:rPr lang="en-GB" sz="3000" dirty="0" err="1" smtClean="0">
                <a:solidFill>
                  <a:schemeClr val="tx2"/>
                </a:solidFill>
              </a:rPr>
              <a:t>D.values</a:t>
            </a:r>
            <a:r>
              <a:rPr lang="en-GB" sz="3000" dirty="0" smtClean="0">
                <a:solidFill>
                  <a:schemeClr val="tx2"/>
                </a:solidFill>
              </a:rPr>
              <a:t>()) [3, 2, 1]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list(</a:t>
            </a:r>
            <a:r>
              <a:rPr lang="en-GB" sz="3000" dirty="0" err="1" smtClean="0">
                <a:solidFill>
                  <a:schemeClr val="tx2"/>
                </a:solidFill>
              </a:rPr>
              <a:t>D.items</a:t>
            </a:r>
            <a:r>
              <a:rPr lang="en-GB" sz="3000" dirty="0" smtClean="0">
                <a:solidFill>
                  <a:schemeClr val="tx2"/>
                </a:solidFill>
              </a:rPr>
              <a:t>()) [('eggs', 3), ('spam', 2), ('ham', 1)]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</a:t>
            </a:r>
            <a:r>
              <a:rPr lang="en-GB" sz="3000" dirty="0" err="1" smtClean="0">
                <a:solidFill>
                  <a:schemeClr val="tx2"/>
                </a:solidFill>
              </a:rPr>
              <a:t>D.get</a:t>
            </a:r>
            <a:r>
              <a:rPr lang="en-GB" sz="3000" dirty="0" smtClean="0">
                <a:solidFill>
                  <a:schemeClr val="tx2"/>
                </a:solidFill>
              </a:rPr>
              <a:t>('spam')                # A key that is there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2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print(</a:t>
            </a:r>
            <a:r>
              <a:rPr lang="en-GB" sz="3000" dirty="0" err="1" smtClean="0">
                <a:solidFill>
                  <a:schemeClr val="tx2"/>
                </a:solidFill>
              </a:rPr>
              <a:t>D.get</a:t>
            </a:r>
            <a:r>
              <a:rPr lang="en-GB" sz="3000" dirty="0" smtClean="0">
                <a:solidFill>
                  <a:schemeClr val="tx2"/>
                </a:solidFill>
              </a:rPr>
              <a:t>('toast'))     # A key that is missing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None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Update Method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D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{'eggs': 3, 'spam': 2, 'ham': 1}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D2 = {'toast':4, 'muffin':5}          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</a:t>
            </a:r>
            <a:r>
              <a:rPr lang="en-GB" sz="3000" dirty="0" err="1" smtClean="0">
                <a:solidFill>
                  <a:schemeClr val="tx2"/>
                </a:solidFill>
              </a:rPr>
              <a:t>D.update</a:t>
            </a:r>
            <a:r>
              <a:rPr lang="en-GB" sz="3000" dirty="0" smtClean="0">
                <a:solidFill>
                  <a:schemeClr val="tx2"/>
                </a:solidFill>
              </a:rPr>
              <a:t>(D2)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D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{'eggs': 3, 'muffin': 5, 'toast': 4, 'spam': 2, 'ham': 1}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 smtClean="0">
                <a:solidFill>
                  <a:srgbClr val="C00000"/>
                </a:solidFill>
              </a:rPr>
              <a:t>#unordered</a:t>
            </a:r>
            <a:endParaRPr lang="en-US" sz="3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Pop Method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000" dirty="0" smtClean="0">
                <a:solidFill>
                  <a:srgbClr val="C00000"/>
                </a:solidFill>
              </a:rPr>
              <a:t>Delete and return value for a given key 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D = {'eggs': 3, 'muffin': 5, 'toast': 4, 'spam': 2, 'ham': 1} 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D.pop('muffin') 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5 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D.pop('toast‘)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4 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D 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{'eggs': 3, 'spam': 2, 'ham': 1}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List </a:t>
            </a:r>
            <a:r>
              <a:rPr lang="en-US" dirty="0" err="1" smtClean="0">
                <a:solidFill>
                  <a:srgbClr val="C00000"/>
                </a:solidFill>
              </a:rPr>
              <a:t>vs</a:t>
            </a:r>
            <a:r>
              <a:rPr lang="en-US" dirty="0" smtClean="0">
                <a:solidFill>
                  <a:srgbClr val="C00000"/>
                </a:solidFill>
              </a:rPr>
              <a:t> Dictionary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 L = [] 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L[99] = 'spam' </a:t>
            </a:r>
          </a:p>
          <a:p>
            <a:pPr>
              <a:buNone/>
            </a:pPr>
            <a:r>
              <a:rPr lang="en-GB" sz="3000" dirty="0" err="1" smtClean="0">
                <a:solidFill>
                  <a:schemeClr val="tx2"/>
                </a:solidFill>
              </a:rPr>
              <a:t>Traceback</a:t>
            </a:r>
            <a:r>
              <a:rPr lang="en-GB" sz="3000" dirty="0" smtClean="0">
                <a:solidFill>
                  <a:schemeClr val="tx2"/>
                </a:solidFill>
              </a:rPr>
              <a:t> (most recent call last):  File "&lt;</a:t>
            </a:r>
            <a:r>
              <a:rPr lang="en-GB" sz="3000" dirty="0" err="1" smtClean="0">
                <a:solidFill>
                  <a:schemeClr val="tx2"/>
                </a:solidFill>
              </a:rPr>
              <a:t>stdin</a:t>
            </a:r>
            <a:r>
              <a:rPr lang="en-GB" sz="3000" dirty="0" smtClean="0">
                <a:solidFill>
                  <a:schemeClr val="tx2"/>
                </a:solidFill>
              </a:rPr>
              <a:t>&gt;", line 1, in ? </a:t>
            </a:r>
            <a:r>
              <a:rPr lang="en-GB" sz="3000" dirty="0" err="1" smtClean="0">
                <a:solidFill>
                  <a:schemeClr val="tx2"/>
                </a:solidFill>
              </a:rPr>
              <a:t>IndexError</a:t>
            </a:r>
            <a:r>
              <a:rPr lang="en-GB" sz="3000" dirty="0" smtClean="0">
                <a:solidFill>
                  <a:schemeClr val="tx2"/>
                </a:solidFill>
              </a:rPr>
              <a:t>: list assignment index out of range 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&gt;&gt;&gt;D = {} 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D[99] = 'spam' 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D[99] 'spam' 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D {99: 'spam'}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Nesting in dictionaries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jobs = []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</a:t>
            </a:r>
            <a:r>
              <a:rPr lang="en-GB" sz="3000" dirty="0" err="1" smtClean="0">
                <a:solidFill>
                  <a:schemeClr val="tx2"/>
                </a:solidFill>
              </a:rPr>
              <a:t>jobs.append</a:t>
            </a:r>
            <a:r>
              <a:rPr lang="en-GB" sz="3000" dirty="0" smtClean="0">
                <a:solidFill>
                  <a:schemeClr val="tx2"/>
                </a:solidFill>
              </a:rPr>
              <a:t>('developer')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</a:t>
            </a:r>
            <a:r>
              <a:rPr lang="en-GB" sz="3000" dirty="0" err="1" smtClean="0">
                <a:solidFill>
                  <a:schemeClr val="tx2"/>
                </a:solidFill>
              </a:rPr>
              <a:t>jobs.append</a:t>
            </a:r>
            <a:r>
              <a:rPr lang="en-GB" sz="3000" dirty="0" smtClean="0">
                <a:solidFill>
                  <a:schemeClr val="tx2"/>
                </a:solidFill>
              </a:rPr>
              <a:t>(‘manager‘)</a:t>
            </a:r>
          </a:p>
          <a:p>
            <a:pPr>
              <a:buNone/>
            </a:pPr>
            <a:r>
              <a:rPr lang="en-GB" sz="3000" dirty="0" err="1" smtClean="0">
                <a:solidFill>
                  <a:schemeClr val="tx2"/>
                </a:solidFill>
              </a:rPr>
              <a:t>rec</a:t>
            </a:r>
            <a:r>
              <a:rPr lang="en-GB" sz="3000" dirty="0" smtClean="0">
                <a:solidFill>
                  <a:schemeClr val="tx2"/>
                </a:solidFill>
              </a:rPr>
              <a:t> = {} 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</a:t>
            </a:r>
            <a:r>
              <a:rPr lang="en-GB" sz="3000" dirty="0" err="1" smtClean="0">
                <a:solidFill>
                  <a:schemeClr val="tx2"/>
                </a:solidFill>
              </a:rPr>
              <a:t>rec</a:t>
            </a:r>
            <a:r>
              <a:rPr lang="en-GB" sz="3000" dirty="0" smtClean="0">
                <a:solidFill>
                  <a:schemeClr val="tx2"/>
                </a:solidFill>
              </a:rPr>
              <a:t>['name'] = 'Bob' 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</a:t>
            </a:r>
            <a:r>
              <a:rPr lang="en-GB" sz="3000" dirty="0" err="1" smtClean="0">
                <a:solidFill>
                  <a:schemeClr val="tx2"/>
                </a:solidFill>
              </a:rPr>
              <a:t>rec</a:t>
            </a:r>
            <a:r>
              <a:rPr lang="en-GB" sz="3000" dirty="0" smtClean="0">
                <a:solidFill>
                  <a:schemeClr val="tx2"/>
                </a:solidFill>
              </a:rPr>
              <a:t>['age']  = 40.5 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</a:t>
            </a:r>
            <a:r>
              <a:rPr lang="en-GB" sz="3000" dirty="0" err="1" smtClean="0">
                <a:solidFill>
                  <a:schemeClr val="tx2"/>
                </a:solidFill>
              </a:rPr>
              <a:t>rec</a:t>
            </a:r>
            <a:r>
              <a:rPr lang="en-GB" sz="3000" dirty="0" smtClean="0">
                <a:solidFill>
                  <a:schemeClr val="tx2"/>
                </a:solidFill>
              </a:rPr>
              <a:t>['job']  = jobs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Nesting in dictionaries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</a:t>
            </a:r>
            <a:r>
              <a:rPr lang="en-GB" sz="3000" dirty="0" err="1" smtClean="0">
                <a:solidFill>
                  <a:schemeClr val="tx2"/>
                </a:solidFill>
              </a:rPr>
              <a:t>rec</a:t>
            </a:r>
            <a:endParaRPr lang="en-GB" sz="30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{'name': 'Bob', 'age': 40.5, 'job': ['developer', 'manager']}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Nesting in dictionaries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</a:t>
            </a:r>
            <a:r>
              <a:rPr lang="en-GB" sz="3000" dirty="0" err="1" smtClean="0">
                <a:solidFill>
                  <a:schemeClr val="tx2"/>
                </a:solidFill>
              </a:rPr>
              <a:t>rec</a:t>
            </a:r>
            <a:r>
              <a:rPr lang="en-GB" sz="3000" dirty="0" smtClean="0">
                <a:solidFill>
                  <a:schemeClr val="tx2"/>
                </a:solidFill>
              </a:rPr>
              <a:t>['name'] 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'Bob' 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</a:t>
            </a:r>
            <a:r>
              <a:rPr lang="en-GB" sz="3000" dirty="0" err="1" smtClean="0">
                <a:solidFill>
                  <a:schemeClr val="tx2"/>
                </a:solidFill>
              </a:rPr>
              <a:t>rec</a:t>
            </a:r>
            <a:r>
              <a:rPr lang="en-GB" sz="3000" dirty="0" smtClean="0">
                <a:solidFill>
                  <a:schemeClr val="tx2"/>
                </a:solidFill>
              </a:rPr>
              <a:t>['job'] 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['developer', 'manager'] 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</a:t>
            </a:r>
            <a:r>
              <a:rPr lang="en-GB" sz="3000" dirty="0" err="1" smtClean="0">
                <a:solidFill>
                  <a:schemeClr val="tx2"/>
                </a:solidFill>
              </a:rPr>
              <a:t>rec</a:t>
            </a:r>
            <a:r>
              <a:rPr lang="en-GB" sz="3000" dirty="0" smtClean="0">
                <a:solidFill>
                  <a:schemeClr val="tx2"/>
                </a:solidFill>
              </a:rPr>
              <a:t>['job'][1] 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'manager’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Other Ways to Make Dictionaries 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429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>
                <a:solidFill>
                  <a:schemeClr val="tx2"/>
                </a:solidFill>
              </a:rPr>
              <a:t>D = {'name': 'Bob', 'age': 40}</a:t>
            </a:r>
            <a:endParaRPr lang="en-GB" sz="28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GB" sz="2800" dirty="0" smtClean="0">
                <a:solidFill>
                  <a:schemeClr val="tx2"/>
                </a:solidFill>
              </a:rPr>
              <a:t>D = {}                                    </a:t>
            </a:r>
            <a:r>
              <a:rPr lang="en-GB" sz="2800" dirty="0" smtClean="0">
                <a:solidFill>
                  <a:srgbClr val="C00000"/>
                </a:solidFill>
              </a:rPr>
              <a:t># Assign by keys dynamically</a:t>
            </a:r>
          </a:p>
          <a:p>
            <a:pPr>
              <a:buNone/>
            </a:pPr>
            <a:r>
              <a:rPr lang="en-GB" sz="2800" dirty="0" smtClean="0">
                <a:solidFill>
                  <a:schemeClr val="tx2"/>
                </a:solidFill>
              </a:rPr>
              <a:t>D['name'] = 'Bob' </a:t>
            </a:r>
          </a:p>
          <a:p>
            <a:pPr>
              <a:buNone/>
            </a:pPr>
            <a:r>
              <a:rPr lang="en-GB" sz="2800" dirty="0" smtClean="0">
                <a:solidFill>
                  <a:schemeClr val="tx2"/>
                </a:solidFill>
              </a:rPr>
              <a:t>D['age']  = 40</a:t>
            </a:r>
          </a:p>
          <a:p>
            <a:pPr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# Creating a dictionary by assignment</a:t>
            </a:r>
          </a:p>
          <a:p>
            <a:pPr>
              <a:buNone/>
            </a:pPr>
            <a:r>
              <a:rPr lang="en-GB" sz="2800" dirty="0" err="1" smtClean="0">
                <a:solidFill>
                  <a:schemeClr val="tx2"/>
                </a:solidFill>
              </a:rPr>
              <a:t>dict</a:t>
            </a:r>
            <a:r>
              <a:rPr lang="en-GB" sz="2800" dirty="0" smtClean="0">
                <a:solidFill>
                  <a:schemeClr val="tx2"/>
                </a:solidFill>
              </a:rPr>
              <a:t>(name='Bob', age=40)  </a:t>
            </a:r>
          </a:p>
          <a:p>
            <a:pPr>
              <a:buNone/>
            </a:pPr>
            <a:endParaRPr lang="en-GB" sz="12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# Creating dictionary with </a:t>
            </a:r>
            <a:r>
              <a:rPr lang="en-GB" sz="2800" dirty="0" err="1" smtClean="0">
                <a:solidFill>
                  <a:srgbClr val="C00000"/>
                </a:solidFill>
              </a:rPr>
              <a:t>tuples</a:t>
            </a:r>
            <a:r>
              <a:rPr lang="en-GB" sz="2800" dirty="0" smtClean="0">
                <a:solidFill>
                  <a:srgbClr val="C00000"/>
                </a:solidFill>
              </a:rPr>
              <a:t> form </a:t>
            </a:r>
          </a:p>
          <a:p>
            <a:pPr>
              <a:buNone/>
            </a:pPr>
            <a:r>
              <a:rPr lang="en-GB" sz="2800" dirty="0" err="1" smtClean="0">
                <a:solidFill>
                  <a:schemeClr val="tx2"/>
                </a:solidFill>
              </a:rPr>
              <a:t>dict</a:t>
            </a:r>
            <a:r>
              <a:rPr lang="en-GB" sz="2800" dirty="0" smtClean="0">
                <a:solidFill>
                  <a:schemeClr val="tx2"/>
                </a:solidFill>
              </a:rPr>
              <a:t>([('name', 'Bob'), ('age', 40)])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2500" b="1" dirty="0" smtClean="0">
                <a:solidFill>
                  <a:srgbClr val="FF0000"/>
                </a:solidFill>
              </a:rPr>
              <a:t>PAC For Quiz Problem</a:t>
            </a:r>
            <a:endParaRPr lang="en-US" altLang="en-US" sz="2500" b="1" dirty="0">
              <a:solidFill>
                <a:srgbClr val="FF0000"/>
              </a:solidFill>
            </a:endParaRPr>
          </a:p>
        </p:txBody>
      </p:sp>
      <p:graphicFrame>
        <p:nvGraphicFramePr>
          <p:cNvPr id="82972" name="Group 28"/>
          <p:cNvGraphicFramePr>
            <a:graphicFrameLocks noGrp="1"/>
          </p:cNvGraphicFramePr>
          <p:nvPr>
            <p:ph sz="half" idx="2"/>
          </p:nvPr>
        </p:nvGraphicFramePr>
        <p:xfrm>
          <a:off x="609600" y="1371601"/>
          <a:ext cx="7924800" cy="4288536"/>
        </p:xfrm>
        <a:graphic>
          <a:graphicData uri="http://schemas.openxmlformats.org/drawingml/2006/table">
            <a:tbl>
              <a:tblPr/>
              <a:tblGrid>
                <a:gridCol w="2462202"/>
                <a:gridCol w="2820998"/>
                <a:gridCol w="2641600"/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Processing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2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A set of question/ answer pairs and a question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Map each question to the corresponding answer. Find the answer for the given question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Answer for the question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08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Comprehensions in Dictionaries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sz="2800" dirty="0" smtClean="0">
                <a:solidFill>
                  <a:schemeClr val="tx2"/>
                </a:solidFill>
              </a:rPr>
              <a:t>&gt;&gt;&gt; D = {k: v for (k, v) in zip(['a', 'b', 'c'], [1, 2, 3])} </a:t>
            </a:r>
          </a:p>
          <a:p>
            <a:pPr>
              <a:lnSpc>
                <a:spcPct val="150000"/>
              </a:lnSpc>
              <a:buNone/>
            </a:pPr>
            <a:r>
              <a:rPr lang="en-GB" sz="2800" dirty="0" smtClean="0">
                <a:solidFill>
                  <a:schemeClr val="tx2"/>
                </a:solidFill>
              </a:rPr>
              <a:t>&gt;&gt;&gt; D </a:t>
            </a:r>
          </a:p>
          <a:p>
            <a:pPr>
              <a:lnSpc>
                <a:spcPct val="150000"/>
              </a:lnSpc>
              <a:buNone/>
            </a:pPr>
            <a:r>
              <a:rPr lang="en-GB" sz="2800" dirty="0" smtClean="0">
                <a:solidFill>
                  <a:schemeClr val="tx2"/>
                </a:solidFill>
              </a:rPr>
              <a:t>{'b': 2, 'c': 3, 'a': 1} </a:t>
            </a:r>
          </a:p>
          <a:p>
            <a:pPr>
              <a:lnSpc>
                <a:spcPct val="150000"/>
              </a:lnSpc>
              <a:buNone/>
            </a:pPr>
            <a:r>
              <a:rPr lang="en-GB" sz="2800" dirty="0" smtClean="0">
                <a:solidFill>
                  <a:schemeClr val="tx2"/>
                </a:solidFill>
              </a:rPr>
              <a:t>&gt;&gt;&gt; D = {x: x ** 2 for x in [1, 2, 3, 4]}        </a:t>
            </a:r>
          </a:p>
          <a:p>
            <a:pPr>
              <a:lnSpc>
                <a:spcPct val="150000"/>
              </a:lnSpc>
              <a:buNone/>
            </a:pPr>
            <a:r>
              <a:rPr lang="en-GB" sz="2800" dirty="0" smtClean="0">
                <a:solidFill>
                  <a:schemeClr val="tx2"/>
                </a:solidFill>
              </a:rPr>
              <a:t># Or: range(1, 5) </a:t>
            </a:r>
          </a:p>
          <a:p>
            <a:pPr>
              <a:lnSpc>
                <a:spcPct val="150000"/>
              </a:lnSpc>
              <a:buNone/>
            </a:pPr>
            <a:endParaRPr lang="en-GB" sz="28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Comprehensions in Dictionaries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sz="2800" dirty="0" smtClean="0">
                <a:solidFill>
                  <a:schemeClr val="tx2"/>
                </a:solidFill>
              </a:rPr>
              <a:t>&gt;&gt;&gt; D </a:t>
            </a:r>
          </a:p>
          <a:p>
            <a:pPr>
              <a:lnSpc>
                <a:spcPct val="150000"/>
              </a:lnSpc>
              <a:buNone/>
            </a:pPr>
            <a:r>
              <a:rPr lang="en-GB" sz="2800" dirty="0" smtClean="0">
                <a:solidFill>
                  <a:schemeClr val="tx2"/>
                </a:solidFill>
              </a:rPr>
              <a:t>{1: 1, 2: 4, 3: 9, 4: 16}</a:t>
            </a:r>
          </a:p>
          <a:p>
            <a:pPr>
              <a:lnSpc>
                <a:spcPct val="150000"/>
              </a:lnSpc>
              <a:buNone/>
            </a:pPr>
            <a:r>
              <a:rPr lang="en-GB" sz="2800" dirty="0" smtClean="0">
                <a:solidFill>
                  <a:schemeClr val="tx2"/>
                </a:solidFill>
              </a:rPr>
              <a:t>&gt;&gt;&gt; D = {c: c * 4 for c in 'SPAM'}               </a:t>
            </a:r>
          </a:p>
          <a:p>
            <a:pPr>
              <a:lnSpc>
                <a:spcPct val="150000"/>
              </a:lnSpc>
              <a:buNone/>
            </a:pPr>
            <a:r>
              <a:rPr lang="en-GB" sz="2800" dirty="0" smtClean="0">
                <a:solidFill>
                  <a:schemeClr val="tx2"/>
                </a:solidFill>
              </a:rPr>
              <a:t>&gt;&gt;&gt; D </a:t>
            </a:r>
          </a:p>
          <a:p>
            <a:pPr>
              <a:lnSpc>
                <a:spcPct val="150000"/>
              </a:lnSpc>
              <a:buNone/>
            </a:pPr>
            <a:r>
              <a:rPr lang="en-GB" sz="2800" dirty="0" smtClean="0">
                <a:solidFill>
                  <a:schemeClr val="tx2"/>
                </a:solidFill>
              </a:rPr>
              <a:t>{'S': 'SSSS', 'P': 'PPPP', 'A': 'AAAA', 'M': 'MMMM'}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Comprehensions in Dictionaries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chemeClr val="tx2"/>
                </a:solidFill>
              </a:rPr>
              <a:t>&gt;&gt;&gt; D = {</a:t>
            </a:r>
            <a:r>
              <a:rPr lang="en-GB" dirty="0" err="1" smtClean="0">
                <a:solidFill>
                  <a:schemeClr val="tx2"/>
                </a:solidFill>
              </a:rPr>
              <a:t>c.lower</a:t>
            </a:r>
            <a:r>
              <a:rPr lang="en-GB" dirty="0" smtClean="0">
                <a:solidFill>
                  <a:schemeClr val="tx2"/>
                </a:solidFill>
              </a:rPr>
              <a:t>(): c + '!' for c in ['SPAM', 'EGGS', 'HAM']} 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chemeClr val="tx2"/>
                </a:solidFill>
              </a:rPr>
              <a:t>&gt;&gt;&gt; D 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chemeClr val="tx2"/>
                </a:solidFill>
              </a:rPr>
              <a:t>{'eggs': 'EGGS!', 'spam': 'SPAM!', 'ham': 'HAM!'}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Initializing Dictionaries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85860"/>
            <a:ext cx="8643998" cy="5072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rgbClr val="C00000"/>
                </a:solidFill>
              </a:rPr>
              <a:t># Initialize </a:t>
            </a:r>
            <a:r>
              <a:rPr lang="en-GB" dirty="0" err="1" smtClean="0">
                <a:solidFill>
                  <a:srgbClr val="C00000"/>
                </a:solidFill>
              </a:rPr>
              <a:t>dict</a:t>
            </a:r>
            <a:r>
              <a:rPr lang="en-GB" dirty="0" smtClean="0">
                <a:solidFill>
                  <a:srgbClr val="C00000"/>
                </a:solidFill>
              </a:rPr>
              <a:t> from keys 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chemeClr val="tx2"/>
                </a:solidFill>
              </a:rPr>
              <a:t>&gt;&gt;&gt; D = </a:t>
            </a:r>
            <a:r>
              <a:rPr lang="en-GB" dirty="0" err="1" smtClean="0">
                <a:solidFill>
                  <a:schemeClr val="tx2"/>
                </a:solidFill>
              </a:rPr>
              <a:t>dict.fromkeys</a:t>
            </a:r>
            <a:r>
              <a:rPr lang="en-GB" dirty="0" smtClean="0">
                <a:solidFill>
                  <a:schemeClr val="tx2"/>
                </a:solidFill>
              </a:rPr>
              <a:t>(['a', 'b', 'c'], 0)        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chemeClr val="tx2"/>
                </a:solidFill>
              </a:rPr>
              <a:t>&gt;&gt;&gt; D {'b': 0, 'c': 0, 'a': 0}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rgbClr val="C00000"/>
                </a:solidFill>
              </a:rPr>
              <a:t># Same, but with a comprehension </a:t>
            </a:r>
            <a:endParaRPr lang="en-GB" sz="4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chemeClr val="tx2"/>
                </a:solidFill>
              </a:rPr>
              <a:t>&gt;&gt;&gt; D = {k:0 for k in ['a', 'b', 'c']}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chemeClr val="tx2"/>
                </a:solidFill>
              </a:rPr>
              <a:t>&gt;&gt;&gt; D {'b': 0, 'c': 0, 'a': 0}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Initializing Dictionaries 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85860"/>
            <a:ext cx="8643998" cy="5072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rgbClr val="C00000"/>
                </a:solidFill>
              </a:rPr>
              <a:t># Comprehension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chemeClr val="tx2"/>
                </a:solidFill>
              </a:rPr>
              <a:t>&gt;&gt;&gt; D = {k: None for k in 'spam'} 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chemeClr val="tx2"/>
                </a:solidFill>
              </a:rPr>
              <a:t>&gt;&gt;&gt; D {'s': None, 'p': None, 'a': None, 'm': None}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Dictionary </a:t>
            </a:r>
            <a:r>
              <a:rPr lang="en-US" dirty="0">
                <a:solidFill>
                  <a:srgbClr val="C00000"/>
                </a:solidFill>
              </a:rPr>
              <a:t>methods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000108"/>
            <a:ext cx="8286808" cy="564360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2"/>
                </a:solidFill>
                <a:latin typeface="Lucida Console" pitchFamily="49" charset="0"/>
              </a:rPr>
              <a:t>&lt;</a:t>
            </a:r>
            <a:r>
              <a:rPr lang="en-US" sz="2800" dirty="0" err="1" smtClean="0">
                <a:solidFill>
                  <a:schemeClr val="accent2"/>
                </a:solidFill>
                <a:latin typeface="Lucida Console" pitchFamily="49" charset="0"/>
              </a:rPr>
              <a:t>dict</a:t>
            </a:r>
            <a:r>
              <a:rPr lang="en-US" sz="2800" dirty="0" smtClean="0">
                <a:solidFill>
                  <a:schemeClr val="accent2"/>
                </a:solidFill>
                <a:latin typeface="Lucida Console" pitchFamily="49" charset="0"/>
              </a:rPr>
              <a:t>&gt;.items()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  <a:cs typeface="IrisUPC" pitchFamily="34" charset="-34"/>
              </a:rPr>
              <a:t>displays the items in the dictionary (pair of keys and values)</a:t>
            </a:r>
            <a:endParaRPr lang="en-US" sz="2400" dirty="0">
              <a:solidFill>
                <a:srgbClr val="0070C0"/>
              </a:solidFill>
              <a:cs typeface="IrisUPC" pitchFamily="34" charset="-34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2"/>
                </a:solidFill>
                <a:latin typeface="Lucida Console" pitchFamily="49" charset="0"/>
              </a:rPr>
              <a:t>&lt;</a:t>
            </a:r>
            <a:r>
              <a:rPr lang="en-US" sz="2800" dirty="0" err="1" smtClean="0">
                <a:solidFill>
                  <a:schemeClr val="accent2"/>
                </a:solidFill>
                <a:latin typeface="Lucida Console" pitchFamily="49" charset="0"/>
              </a:rPr>
              <a:t>dict</a:t>
            </a:r>
            <a:r>
              <a:rPr lang="en-US" sz="2800" dirty="0" smtClean="0">
                <a:solidFill>
                  <a:schemeClr val="accent2"/>
                </a:solidFill>
                <a:latin typeface="Lucida Console" pitchFamily="49" charset="0"/>
              </a:rPr>
              <a:t>&gt;.keys() 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2"/>
                </a:solidFill>
                <a:latin typeface="Lucida Console" pitchFamily="49" charset="0"/>
              </a:rPr>
              <a:t>	- </a:t>
            </a:r>
            <a:r>
              <a:rPr lang="en-US" sz="2400" dirty="0" smtClean="0">
                <a:solidFill>
                  <a:srgbClr val="0070C0"/>
                </a:solidFill>
              </a:rPr>
              <a:t>display the keys in the dictionary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700" dirty="0" smtClean="0">
                <a:solidFill>
                  <a:schemeClr val="accent2"/>
                </a:solidFill>
                <a:latin typeface="Lucida Console" pitchFamily="49" charset="0"/>
              </a:rPr>
              <a:t>&lt;</a:t>
            </a:r>
            <a:r>
              <a:rPr lang="en-US" sz="2700" dirty="0" err="1" smtClean="0">
                <a:solidFill>
                  <a:schemeClr val="accent2"/>
                </a:solidFill>
                <a:latin typeface="Lucida Console" pitchFamily="49" charset="0"/>
              </a:rPr>
              <a:t>dict</a:t>
            </a:r>
            <a:r>
              <a:rPr lang="en-US" sz="2700" dirty="0" smtClean="0">
                <a:solidFill>
                  <a:schemeClr val="accent2"/>
                </a:solidFill>
                <a:latin typeface="Lucida Console" pitchFamily="49" charset="0"/>
              </a:rPr>
              <a:t>&gt;.values()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displays the values in the dictionary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2"/>
                </a:solidFill>
                <a:latin typeface="Lucida Console" pitchFamily="49" charset="0"/>
              </a:rPr>
              <a:t>&lt;</a:t>
            </a:r>
            <a:r>
              <a:rPr lang="en-US" sz="2800" dirty="0" err="1" smtClean="0">
                <a:solidFill>
                  <a:schemeClr val="accent2"/>
                </a:solidFill>
                <a:latin typeface="Lucida Console" pitchFamily="49" charset="0"/>
              </a:rPr>
              <a:t>dict</a:t>
            </a:r>
            <a:r>
              <a:rPr lang="en-US" sz="2800" dirty="0" smtClean="0">
                <a:solidFill>
                  <a:schemeClr val="accent2"/>
                </a:solidFill>
                <a:latin typeface="Lucida Console" pitchFamily="49" charset="0"/>
              </a:rPr>
              <a:t>&gt;.pop(key)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removes the last item from the dictionary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2"/>
                </a:solidFill>
                <a:latin typeface="Lucida Console" pitchFamily="49" charset="0"/>
              </a:rPr>
              <a:t>&lt;dict2&gt; = &lt;dict1&gt;.copy()</a:t>
            </a:r>
          </a:p>
          <a:p>
            <a:pPr lvl="1"/>
            <a:r>
              <a:rPr lang="en-US" sz="2500" dirty="0" smtClean="0">
                <a:solidFill>
                  <a:srgbClr val="0070C0"/>
                </a:solidFill>
              </a:rPr>
              <a:t>copies the items from dict1 to dict2</a:t>
            </a:r>
            <a:endParaRPr lang="en-US" sz="25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2"/>
                </a:solidFill>
                <a:latin typeface="Lucida Console" pitchFamily="49" charset="0"/>
              </a:rPr>
              <a:t>&lt;</a:t>
            </a:r>
            <a:r>
              <a:rPr lang="en-US" sz="2800" dirty="0" err="1" smtClean="0">
                <a:solidFill>
                  <a:schemeClr val="accent2"/>
                </a:solidFill>
                <a:latin typeface="Lucida Console" pitchFamily="49" charset="0"/>
              </a:rPr>
              <a:t>dict</a:t>
            </a:r>
            <a:r>
              <a:rPr lang="en-US" sz="2800" dirty="0" smtClean="0">
                <a:solidFill>
                  <a:schemeClr val="accent2"/>
                </a:solidFill>
                <a:latin typeface="Lucida Console" pitchFamily="49" charset="0"/>
              </a:rPr>
              <a:t>&gt;.clear()</a:t>
            </a:r>
            <a:endParaRPr lang="en-US" sz="2800" dirty="0">
              <a:solidFill>
                <a:schemeClr val="accent2"/>
              </a:solidFill>
              <a:latin typeface="Lucida Console" pitchFamily="49" charset="0"/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removes all the items from the dictionary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238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Other methods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err="1" smtClean="0">
                <a:solidFill>
                  <a:schemeClr val="accent2"/>
                </a:solidFill>
                <a:latin typeface="Lucida Console" pitchFamily="49" charset="0"/>
              </a:rPr>
              <a:t>str</a:t>
            </a:r>
            <a:r>
              <a:rPr lang="en-US" sz="2800" dirty="0" smtClean="0">
                <a:solidFill>
                  <a:schemeClr val="accent2"/>
                </a:solidFill>
                <a:latin typeface="Lucida Console" pitchFamily="49" charset="0"/>
              </a:rPr>
              <a:t>(</a:t>
            </a:r>
            <a:r>
              <a:rPr lang="en-US" sz="2800" dirty="0" err="1" smtClean="0">
                <a:solidFill>
                  <a:schemeClr val="accent2"/>
                </a:solidFill>
                <a:latin typeface="Lucida Console" pitchFamily="49" charset="0"/>
              </a:rPr>
              <a:t>dict</a:t>
            </a:r>
            <a:r>
              <a:rPr lang="en-US" sz="2800" dirty="0" smtClean="0">
                <a:solidFill>
                  <a:schemeClr val="accent2"/>
                </a:solidFill>
                <a:latin typeface="Lucida Console" pitchFamily="49" charset="0"/>
              </a:rPr>
              <a:t>)</a:t>
            </a:r>
            <a:endParaRPr lang="en-US" sz="2800" dirty="0">
              <a:solidFill>
                <a:schemeClr val="accent2"/>
              </a:solidFill>
              <a:latin typeface="Lucida Console" pitchFamily="49" charset="0"/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produces printable string representation of a dictionary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>
                <a:solidFill>
                  <a:schemeClr val="accent2"/>
                </a:solidFill>
                <a:latin typeface="Lucida Console" pitchFamily="49" charset="0"/>
              </a:rPr>
              <a:t>len</a:t>
            </a:r>
            <a:r>
              <a:rPr lang="en-US" sz="2800" dirty="0" smtClean="0">
                <a:solidFill>
                  <a:schemeClr val="accent2"/>
                </a:solidFill>
                <a:latin typeface="Lucida Console" pitchFamily="49" charset="0"/>
              </a:rPr>
              <a:t>(</a:t>
            </a:r>
            <a:r>
              <a:rPr lang="en-US" sz="2800" dirty="0" err="1" smtClean="0">
                <a:solidFill>
                  <a:schemeClr val="accent2"/>
                </a:solidFill>
                <a:latin typeface="Lucida Console" pitchFamily="49" charset="0"/>
              </a:rPr>
              <a:t>dict</a:t>
            </a:r>
            <a:r>
              <a:rPr lang="en-US" sz="2800" dirty="0" smtClean="0">
                <a:solidFill>
                  <a:schemeClr val="accent2"/>
                </a:solidFill>
                <a:latin typeface="Lucida Console" pitchFamily="49" charset="0"/>
              </a:rPr>
              <a:t>)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returns the number of items in the dictionary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2386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1520" y="548680"/>
            <a:ext cx="8172480" cy="5214974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rgbClr val="C00000"/>
                </a:solidFill>
              </a:rPr>
              <a:t>Exercise 1:</a:t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3200" dirty="0" smtClean="0">
                <a:solidFill>
                  <a:schemeClr val="tx2"/>
                </a:solidFill>
              </a:rPr>
              <a:t/>
            </a:r>
            <a:br>
              <a:rPr lang="en-US" sz="3200" dirty="0" smtClean="0">
                <a:solidFill>
                  <a:schemeClr val="tx2"/>
                </a:solidFill>
              </a:rPr>
            </a:br>
            <a:r>
              <a:rPr lang="en-US" sz="3200" dirty="0" smtClean="0">
                <a:solidFill>
                  <a:schemeClr val="tx2"/>
                </a:solidFill>
              </a:rPr>
              <a:t>Write a program to maintain a telephone directory of the employees of an organization. If the employee has more than one number store all the numbers. Write a program to print the mobile numbers given full or part of the name of the employee. </a:t>
            </a:r>
            <a:r>
              <a:rPr lang="en-US" sz="3200" dirty="0" err="1" smtClean="0">
                <a:solidFill>
                  <a:schemeClr val="tx2"/>
                </a:solidFill>
              </a:rPr>
              <a:t>Eg</a:t>
            </a:r>
            <a:r>
              <a:rPr lang="en-US" sz="3200" dirty="0" smtClean="0">
                <a:solidFill>
                  <a:schemeClr val="tx2"/>
                </a:solidFill>
              </a:rPr>
              <a:t>: Given name of the employee as ‘John’ the program must print phone numbers of ‘John Paul’ and ‘Michael John’.</a:t>
            </a:r>
            <a:br>
              <a:rPr lang="en-US" sz="3200" dirty="0" smtClean="0">
                <a:solidFill>
                  <a:schemeClr val="tx2"/>
                </a:solidFill>
              </a:rPr>
            </a:b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703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28627"/>
            <a:ext cx="7772400" cy="50006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Exercise 2: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Write a program to store the name of the players against each of a 20-20 cricket team. The program should print the name of the players given the team name.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70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00108"/>
            <a:ext cx="8101042" cy="492922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>
                <a:solidFill>
                  <a:srgbClr val="C00000"/>
                </a:solidFill>
              </a:rPr>
              <a:t>Pseudocode</a:t>
            </a:r>
            <a:r>
              <a:rPr lang="en-US" sz="3200" dirty="0" smtClean="0">
                <a:solidFill>
                  <a:srgbClr val="C00000"/>
                </a:solidFill>
              </a:rPr>
              <a:t/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4"/>
                </a:solidFill>
              </a:rPr>
              <a:t>READ </a:t>
            </a:r>
            <a:r>
              <a:rPr lang="en-US" sz="3200" dirty="0" err="1" smtClean="0">
                <a:solidFill>
                  <a:schemeClr val="accent4"/>
                </a:solidFill>
              </a:rPr>
              <a:t>num_of_countries</a:t>
            </a:r>
            <a:r>
              <a:rPr lang="en-US" sz="3200" dirty="0" smtClean="0">
                <a:solidFill>
                  <a:schemeClr val="accent4"/>
                </a:solidFill>
              </a:rPr>
              <a:t/>
            </a:r>
            <a:br>
              <a:rPr lang="en-US" sz="3200" dirty="0" smtClean="0">
                <a:solidFill>
                  <a:schemeClr val="accent4"/>
                </a:solidFill>
              </a:rPr>
            </a:br>
            <a:r>
              <a:rPr lang="en-US" sz="3200" dirty="0" smtClean="0">
                <a:solidFill>
                  <a:schemeClr val="accent4"/>
                </a:solidFill>
              </a:rPr>
              <a:t>FOR </a:t>
            </a:r>
            <a:r>
              <a:rPr lang="en-US" sz="3200" dirty="0" err="1" smtClean="0">
                <a:solidFill>
                  <a:schemeClr val="accent4"/>
                </a:solidFill>
              </a:rPr>
              <a:t>i</a:t>
            </a:r>
            <a:r>
              <a:rPr lang="en-US" sz="3200" dirty="0" smtClean="0">
                <a:solidFill>
                  <a:schemeClr val="accent4"/>
                </a:solidFill>
              </a:rPr>
              <a:t>=0 to </a:t>
            </a:r>
            <a:r>
              <a:rPr lang="en-US" sz="3200" dirty="0" err="1" smtClean="0">
                <a:solidFill>
                  <a:schemeClr val="accent4"/>
                </a:solidFill>
              </a:rPr>
              <a:t>num_of_countries</a:t>
            </a:r>
            <a:r>
              <a:rPr lang="en-US" sz="3200" dirty="0" smtClean="0">
                <a:solidFill>
                  <a:schemeClr val="accent4"/>
                </a:solidFill>
              </a:rPr>
              <a:t/>
            </a:r>
            <a:br>
              <a:rPr lang="en-US" sz="3200" dirty="0" smtClean="0">
                <a:solidFill>
                  <a:schemeClr val="accent4"/>
                </a:solidFill>
              </a:rPr>
            </a:br>
            <a:r>
              <a:rPr lang="en-US" sz="3200" dirty="0" smtClean="0">
                <a:solidFill>
                  <a:schemeClr val="accent4"/>
                </a:solidFill>
              </a:rPr>
              <a:t>	READ </a:t>
            </a:r>
            <a:r>
              <a:rPr lang="en-US" sz="3200" dirty="0" err="1" smtClean="0">
                <a:solidFill>
                  <a:schemeClr val="accent4"/>
                </a:solidFill>
              </a:rPr>
              <a:t>name_of_country</a:t>
            </a:r>
            <a:r>
              <a:rPr lang="en-US" sz="3200" dirty="0" smtClean="0">
                <a:solidFill>
                  <a:schemeClr val="accent4"/>
                </a:solidFill>
              </a:rPr>
              <a:t/>
            </a:r>
            <a:br>
              <a:rPr lang="en-US" sz="3200" dirty="0" smtClean="0">
                <a:solidFill>
                  <a:schemeClr val="accent4"/>
                </a:solidFill>
              </a:rPr>
            </a:br>
            <a:r>
              <a:rPr lang="en-US" sz="3200" dirty="0" smtClean="0">
                <a:solidFill>
                  <a:schemeClr val="accent4"/>
                </a:solidFill>
              </a:rPr>
              <a:t>	READ </a:t>
            </a:r>
            <a:r>
              <a:rPr lang="en-US" sz="3200" dirty="0" err="1" smtClean="0">
                <a:solidFill>
                  <a:schemeClr val="accent4"/>
                </a:solidFill>
              </a:rPr>
              <a:t>capital_of_country</a:t>
            </a:r>
            <a:r>
              <a:rPr lang="en-US" sz="3200" dirty="0" smtClean="0">
                <a:solidFill>
                  <a:schemeClr val="accent4"/>
                </a:solidFill>
              </a:rPr>
              <a:t/>
            </a:r>
            <a:br>
              <a:rPr lang="en-US" sz="3200" dirty="0" smtClean="0">
                <a:solidFill>
                  <a:schemeClr val="accent4"/>
                </a:solidFill>
              </a:rPr>
            </a:br>
            <a:r>
              <a:rPr lang="en-US" sz="3200" dirty="0" smtClean="0">
                <a:solidFill>
                  <a:schemeClr val="accent4"/>
                </a:solidFill>
              </a:rPr>
              <a:t>	MAP </a:t>
            </a:r>
            <a:r>
              <a:rPr lang="en-US" sz="3200" dirty="0" err="1" smtClean="0">
                <a:solidFill>
                  <a:schemeClr val="accent4"/>
                </a:solidFill>
              </a:rPr>
              <a:t>name_of_country</a:t>
            </a:r>
            <a:r>
              <a:rPr lang="en-US" sz="3200" dirty="0" smtClean="0">
                <a:solidFill>
                  <a:schemeClr val="accent4"/>
                </a:solidFill>
              </a:rPr>
              <a:t> to </a:t>
            </a:r>
            <a:r>
              <a:rPr lang="en-US" sz="3200" dirty="0" err="1" smtClean="0">
                <a:solidFill>
                  <a:schemeClr val="accent4"/>
                </a:solidFill>
              </a:rPr>
              <a:t>capital_of_country</a:t>
            </a:r>
            <a:r>
              <a:rPr lang="en-US" sz="3200" dirty="0" smtClean="0">
                <a:solidFill>
                  <a:schemeClr val="accent4"/>
                </a:solidFill>
              </a:rPr>
              <a:t/>
            </a:r>
            <a:br>
              <a:rPr lang="en-US" sz="3200" dirty="0" smtClean="0">
                <a:solidFill>
                  <a:schemeClr val="accent4"/>
                </a:solidFill>
              </a:rPr>
            </a:br>
            <a:r>
              <a:rPr lang="en-US" sz="3200" dirty="0" smtClean="0">
                <a:solidFill>
                  <a:schemeClr val="accent4"/>
                </a:solidFill>
              </a:rPr>
              <a:t>END FOR</a:t>
            </a:r>
            <a:br>
              <a:rPr lang="en-US" sz="3200" dirty="0" smtClean="0">
                <a:solidFill>
                  <a:schemeClr val="accent4"/>
                </a:solidFill>
              </a:rPr>
            </a:br>
            <a:r>
              <a:rPr lang="en-US" sz="3200" dirty="0" smtClean="0">
                <a:solidFill>
                  <a:schemeClr val="accent4"/>
                </a:solidFill>
              </a:rPr>
              <a:t>READ </a:t>
            </a:r>
            <a:r>
              <a:rPr lang="en-US" sz="3200" dirty="0" err="1" smtClean="0">
                <a:solidFill>
                  <a:schemeClr val="accent4"/>
                </a:solidFill>
              </a:rPr>
              <a:t>country_asked</a:t>
            </a:r>
            <a:r>
              <a:rPr lang="en-US" sz="3200" dirty="0" smtClean="0">
                <a:solidFill>
                  <a:schemeClr val="accent4"/>
                </a:solidFill>
              </a:rPr>
              <a:t/>
            </a:r>
            <a:br>
              <a:rPr lang="en-US" sz="3200" dirty="0" smtClean="0">
                <a:solidFill>
                  <a:schemeClr val="accent4"/>
                </a:solidFill>
              </a:rPr>
            </a:br>
            <a:r>
              <a:rPr lang="en-US" sz="3200" dirty="0" smtClean="0">
                <a:solidFill>
                  <a:schemeClr val="accent4"/>
                </a:solidFill>
              </a:rPr>
              <a:t>GET capital for </a:t>
            </a:r>
            <a:r>
              <a:rPr lang="en-US" sz="3200" dirty="0" err="1" smtClean="0">
                <a:solidFill>
                  <a:schemeClr val="accent4"/>
                </a:solidFill>
              </a:rPr>
              <a:t>country_asked</a:t>
            </a:r>
            <a:r>
              <a:rPr lang="en-US" sz="3200" dirty="0" smtClean="0">
                <a:solidFill>
                  <a:schemeClr val="accent4"/>
                </a:solidFill>
              </a:rPr>
              <a:t/>
            </a:r>
            <a:br>
              <a:rPr lang="en-US" sz="3200" dirty="0" smtClean="0">
                <a:solidFill>
                  <a:schemeClr val="accent4"/>
                </a:solidFill>
              </a:rPr>
            </a:br>
            <a:r>
              <a:rPr lang="en-US" sz="3200" dirty="0" smtClean="0">
                <a:solidFill>
                  <a:schemeClr val="accent4"/>
                </a:solidFill>
              </a:rPr>
              <a:t>PRINT capital</a:t>
            </a:r>
            <a:endParaRPr lang="en-US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72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Already we know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1742"/>
          </a:xfrm>
        </p:spPr>
        <p:txBody>
          <a:bodyPr/>
          <a:lstStyle/>
          <a:p>
            <a:r>
              <a:rPr lang="en-GB" dirty="0" smtClean="0">
                <a:solidFill>
                  <a:srgbClr val="002060"/>
                </a:solidFill>
              </a:rPr>
              <a:t>To read values from user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Print values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We have to yet know to</a:t>
            </a:r>
          </a:p>
          <a:p>
            <a:pPr lvl="1"/>
            <a:r>
              <a:rPr lang="en-GB" dirty="0" smtClean="0">
                <a:solidFill>
                  <a:srgbClr val="002060"/>
                </a:solidFill>
              </a:rPr>
              <a:t>Map a pair of values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4071942"/>
            <a:ext cx="8858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2060"/>
                </a:solidFill>
              </a:rPr>
              <a:t>Python provides Dictionaries to Map a pair of values</a:t>
            </a:r>
            <a:endParaRPr lang="en-GB" sz="3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Introduction </a:t>
            </a:r>
            <a:r>
              <a:rPr lang="en-US" smtClean="0">
                <a:solidFill>
                  <a:srgbClr val="C00000"/>
                </a:solidFill>
              </a:rPr>
              <a:t>to Dictionaries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Pair of items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Each pair has key and value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Keys should be unique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Key and value are separated by :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Each pair is separated by ,</a:t>
            </a:r>
          </a:p>
          <a:p>
            <a:pPr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Example: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dict</a:t>
            </a:r>
            <a:r>
              <a:rPr lang="en-US" dirty="0" smtClean="0">
                <a:solidFill>
                  <a:schemeClr val="tx2"/>
                </a:solidFill>
              </a:rPr>
              <a:t> = {‘Alice’ : 1234, ‘Bob’ : 1235}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Properties of Dictionaries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unordered mutable collections; 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items are stored and fetched by key, 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Accessed by key, not offset position 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Unordered collections of arbitrary objects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Variable-length, heterogeneous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Creating a Dictionary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276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Creating an EMPTY dictionary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    </a:t>
            </a:r>
            <a:r>
              <a:rPr lang="en-US" dirty="0" err="1" smtClean="0">
                <a:solidFill>
                  <a:schemeClr val="tx2"/>
                </a:solidFill>
              </a:rPr>
              <a:t>dictname</a:t>
            </a:r>
            <a:r>
              <a:rPr lang="en-US" dirty="0" smtClean="0">
                <a:solidFill>
                  <a:schemeClr val="tx2"/>
                </a:solidFill>
              </a:rPr>
              <a:t> = {}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Example:</a:t>
            </a:r>
          </a:p>
          <a:p>
            <a:pPr lvl="1">
              <a:buNone/>
            </a:pPr>
            <a:r>
              <a:rPr lang="en-US" dirty="0" smtClean="0">
                <a:solidFill>
                  <a:schemeClr val="tx2"/>
                </a:solidFill>
              </a:rPr>
              <a:t>      Dict1 </a:t>
            </a:r>
            <a:r>
              <a:rPr lang="en-US" dirty="0">
                <a:solidFill>
                  <a:schemeClr val="tx2"/>
                </a:solidFill>
              </a:rPr>
              <a:t>= {}</a:t>
            </a: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</a:rPr>
              <a:t>      </a:t>
            </a:r>
            <a:r>
              <a:rPr lang="en-US" dirty="0" err="1">
                <a:solidFill>
                  <a:schemeClr val="tx2"/>
                </a:solidFill>
              </a:rPr>
              <a:t>MyDict</a:t>
            </a:r>
            <a:r>
              <a:rPr lang="en-US" dirty="0">
                <a:solidFill>
                  <a:schemeClr val="tx2"/>
                </a:solidFill>
              </a:rPr>
              <a:t> = {}</a:t>
            </a: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</a:rPr>
              <a:t>      Books = {}</a:t>
            </a: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0" y="1600200"/>
            <a:ext cx="4876800" cy="452596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/>
                </a:solidFill>
              </a:rPr>
              <a:t>Creating a dictionary with items</a:t>
            </a:r>
          </a:p>
          <a:p>
            <a:pPr>
              <a:buNone/>
            </a:pPr>
            <a:r>
              <a:rPr lang="en-US" dirty="0" err="1" smtClean="0">
                <a:solidFill>
                  <a:schemeClr val="tx2"/>
                </a:solidFill>
              </a:rPr>
              <a:t>dictname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= </a:t>
            </a:r>
            <a:r>
              <a:rPr lang="en-US" dirty="0" smtClean="0">
                <a:solidFill>
                  <a:schemeClr val="tx2"/>
                </a:solidFill>
              </a:rPr>
              <a:t>{key1:val1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smtClean="0">
                <a:solidFill>
                  <a:schemeClr val="tx2"/>
                </a:solidFill>
              </a:rPr>
              <a:t>key2:val2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smtClean="0">
                <a:solidFill>
                  <a:schemeClr val="tx2"/>
                </a:solidFill>
              </a:rPr>
              <a:t>….}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Example:</a:t>
            </a:r>
          </a:p>
          <a:p>
            <a:pPr>
              <a:buNone/>
            </a:pPr>
            <a:r>
              <a:rPr lang="en-US" sz="2600" dirty="0" err="1" smtClean="0">
                <a:solidFill>
                  <a:schemeClr val="tx2"/>
                </a:solidFill>
              </a:rPr>
              <a:t>MyDict</a:t>
            </a:r>
            <a:r>
              <a:rPr lang="en-US" sz="2600" dirty="0" smtClean="0">
                <a:solidFill>
                  <a:schemeClr val="tx2"/>
                </a:solidFill>
              </a:rPr>
              <a:t>  </a:t>
            </a:r>
            <a:r>
              <a:rPr lang="en-US" sz="2600" dirty="0">
                <a:solidFill>
                  <a:schemeClr val="tx2"/>
                </a:solidFill>
              </a:rPr>
              <a:t>= { 1 : ‘Chocolate’, 2 : ‘</a:t>
            </a:r>
            <a:r>
              <a:rPr lang="en-US" sz="2600" dirty="0" err="1">
                <a:solidFill>
                  <a:schemeClr val="tx2"/>
                </a:solidFill>
              </a:rPr>
              <a:t>Icecream</a:t>
            </a:r>
            <a:r>
              <a:rPr lang="en-US" sz="2600" dirty="0">
                <a:solidFill>
                  <a:schemeClr val="tx2"/>
                </a:solidFill>
              </a:rPr>
              <a:t>’}</a:t>
            </a:r>
          </a:p>
          <a:p>
            <a:pPr>
              <a:buNone/>
            </a:pPr>
            <a:r>
              <a:rPr lang="en-US" sz="2600" dirty="0" err="1" smtClean="0">
                <a:solidFill>
                  <a:schemeClr val="tx2"/>
                </a:solidFill>
              </a:rPr>
              <a:t>MyCourse</a:t>
            </a:r>
            <a:r>
              <a:rPr lang="en-US" sz="2600" dirty="0" smtClean="0">
                <a:solidFill>
                  <a:schemeClr val="tx2"/>
                </a:solidFill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 {‘MS’ : ‘Python’, ‘IT’ : ‘C’, </a:t>
            </a:r>
          </a:p>
          <a:p>
            <a:pPr>
              <a:buNone/>
            </a:pPr>
            <a:r>
              <a:rPr lang="en-US" sz="2600" dirty="0">
                <a:solidFill>
                  <a:schemeClr val="tx2"/>
                </a:solidFill>
              </a:rPr>
              <a:t>                  </a:t>
            </a:r>
            <a:r>
              <a:rPr lang="en-US" sz="2600" dirty="0" smtClean="0">
                <a:solidFill>
                  <a:schemeClr val="tx2"/>
                </a:solidFill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‘CSE’ : ‘C++’, ‘MCA’ : ‘Java</a:t>
            </a:r>
            <a:r>
              <a:rPr lang="en-US" sz="2600" dirty="0" smtClean="0">
                <a:solidFill>
                  <a:schemeClr val="tx2"/>
                </a:solidFill>
              </a:rPr>
              <a:t>’}</a:t>
            </a:r>
          </a:p>
          <a:p>
            <a:pPr>
              <a:buNone/>
            </a:pPr>
            <a:r>
              <a:rPr lang="en-US" sz="2600" dirty="0" err="1" smtClean="0">
                <a:solidFill>
                  <a:schemeClr val="tx2"/>
                </a:solidFill>
              </a:rPr>
              <a:t>MyCircle</a:t>
            </a:r>
            <a:r>
              <a:rPr lang="en-US" sz="2600" dirty="0" smtClean="0">
                <a:solidFill>
                  <a:schemeClr val="tx2"/>
                </a:solidFill>
              </a:rPr>
              <a:t> = {‘Hubby’:9486028245,</a:t>
            </a:r>
          </a:p>
          <a:p>
            <a:pPr>
              <a:buNone/>
            </a:pPr>
            <a:r>
              <a:rPr lang="en-US" sz="2600" dirty="0" smtClean="0">
                <a:solidFill>
                  <a:schemeClr val="tx2"/>
                </a:solidFill>
              </a:rPr>
              <a:t>‘Mom’:9486301601}</a:t>
            </a:r>
            <a:endParaRPr lang="en-US" sz="2600" dirty="0">
              <a:solidFill>
                <a:schemeClr val="tx2"/>
              </a:solidFill>
            </a:endParaRPr>
          </a:p>
          <a:p>
            <a:pPr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Accessing Values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38599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Using keys within square brackets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&gt;&gt;&gt; print </a:t>
            </a:r>
            <a:r>
              <a:rPr lang="en-US" dirty="0" err="1" smtClean="0">
                <a:solidFill>
                  <a:schemeClr val="tx2"/>
                </a:solidFill>
              </a:rPr>
              <a:t>MyDict</a:t>
            </a:r>
            <a:r>
              <a:rPr lang="en-US" dirty="0" smtClean="0">
                <a:solidFill>
                  <a:schemeClr val="tx2"/>
                </a:solidFill>
              </a:rPr>
              <a:t>[1]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    ‘</a:t>
            </a:r>
            <a:r>
              <a:rPr lang="en-US" dirty="0" err="1" smtClean="0">
                <a:solidFill>
                  <a:schemeClr val="tx2"/>
                </a:solidFill>
              </a:rPr>
              <a:t>Chocholate</a:t>
            </a:r>
            <a:r>
              <a:rPr lang="en-US" dirty="0" smtClean="0">
                <a:solidFill>
                  <a:schemeClr val="tx2"/>
                </a:solidFill>
              </a:rPr>
              <a:t>’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&gt;&gt;&gt; print </a:t>
            </a:r>
            <a:r>
              <a:rPr lang="en-US" dirty="0" err="1" smtClean="0">
                <a:solidFill>
                  <a:schemeClr val="tx2"/>
                </a:solidFill>
              </a:rPr>
              <a:t>MyCourse</a:t>
            </a:r>
            <a:r>
              <a:rPr lang="en-US" dirty="0" smtClean="0">
                <a:solidFill>
                  <a:schemeClr val="tx2"/>
                </a:solidFill>
              </a:rPr>
              <a:t>[‘CSE’]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     ‘C++’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pPr lvl="1"/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Updating Elements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update by adding a new item (key-value) pair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modify an existing entry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    &gt;&gt;&gt;</a:t>
            </a:r>
            <a:r>
              <a:rPr lang="en-US" dirty="0" err="1" smtClean="0">
                <a:solidFill>
                  <a:schemeClr val="tx2"/>
                </a:solidFill>
              </a:rPr>
              <a:t>MyDict</a:t>
            </a:r>
            <a:r>
              <a:rPr lang="en-US" dirty="0" smtClean="0">
                <a:solidFill>
                  <a:schemeClr val="tx2"/>
                </a:solidFill>
              </a:rPr>
              <a:t>[1] = ‘Pizza’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    &gt;&gt;&gt;</a:t>
            </a:r>
            <a:r>
              <a:rPr lang="en-US" dirty="0" err="1" smtClean="0">
                <a:solidFill>
                  <a:schemeClr val="tx2"/>
                </a:solidFill>
              </a:rPr>
              <a:t>MyCourse</a:t>
            </a:r>
            <a:r>
              <a:rPr lang="en-US" dirty="0" smtClean="0">
                <a:solidFill>
                  <a:schemeClr val="tx2"/>
                </a:solidFill>
              </a:rPr>
              <a:t>[‘MCA’] = ‘UML’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		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1105</Words>
  <Application>Microsoft Office PowerPoint</Application>
  <PresentationFormat>On-screen Show (4:3)</PresentationFormat>
  <Paragraphs>179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新細明體</vt:lpstr>
      <vt:lpstr>Arial</vt:lpstr>
      <vt:lpstr>Calibri</vt:lpstr>
      <vt:lpstr>IrisUPC</vt:lpstr>
      <vt:lpstr>Lucida Console</vt:lpstr>
      <vt:lpstr>Wingdings</vt:lpstr>
      <vt:lpstr>Office Theme</vt:lpstr>
      <vt:lpstr>Problem  Write a kids play program that prints the capital of a country given the name of the country.</vt:lpstr>
      <vt:lpstr>PAC For Quiz Problem</vt:lpstr>
      <vt:lpstr>Pseudocode  READ num_of_countries FOR i=0 to num_of_countries  READ name_of_country  READ capital_of_country  MAP name_of_country to capital_of_country END FOR READ country_asked GET capital for country_asked PRINT capital</vt:lpstr>
      <vt:lpstr>Already we know</vt:lpstr>
      <vt:lpstr>Introduction to Dictionaries</vt:lpstr>
      <vt:lpstr>Properties of Dictionaries</vt:lpstr>
      <vt:lpstr>Creating a Dictionary</vt:lpstr>
      <vt:lpstr>Accessing Values</vt:lpstr>
      <vt:lpstr>Updating Elements</vt:lpstr>
      <vt:lpstr>Deleting Elements</vt:lpstr>
      <vt:lpstr>Basic Operations</vt:lpstr>
      <vt:lpstr>Basic Operations</vt:lpstr>
      <vt:lpstr>Update Method</vt:lpstr>
      <vt:lpstr>Pop Method</vt:lpstr>
      <vt:lpstr>List vs Dictionary</vt:lpstr>
      <vt:lpstr>Nesting in dictionaries</vt:lpstr>
      <vt:lpstr>Nesting in dictionaries</vt:lpstr>
      <vt:lpstr>Nesting in dictionaries</vt:lpstr>
      <vt:lpstr>Other Ways to Make Dictionaries </vt:lpstr>
      <vt:lpstr>Comprehensions in Dictionaries</vt:lpstr>
      <vt:lpstr>Comprehensions in Dictionaries</vt:lpstr>
      <vt:lpstr>Comprehensions in Dictionaries</vt:lpstr>
      <vt:lpstr>Initializing Dictionaries </vt:lpstr>
      <vt:lpstr>Initializing Dictionaries </vt:lpstr>
      <vt:lpstr>Dictionary methods</vt:lpstr>
      <vt:lpstr>Other methods</vt:lpstr>
      <vt:lpstr>Exercise 1:  Write a program to maintain a telephone directory of the employees of an organization. If the employee has more than one number store all the numbers. Write a program to print the mobile numbers given full or part of the name of the employee. Eg: Given name of the employee as ‘John’ the program must print phone numbers of ‘John Paul’ and ‘Michael John’. </vt:lpstr>
      <vt:lpstr>Exercise 2:  Write a program to store the name of the players against each of a 20-20 cricket team. The program should print the name of the players given the team name.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in Python</dc:title>
  <dc:creator>VITCC</dc:creator>
  <cp:lastModifiedBy>SCSE</cp:lastModifiedBy>
  <cp:revision>163</cp:revision>
  <dcterms:created xsi:type="dcterms:W3CDTF">2015-06-23T06:40:17Z</dcterms:created>
  <dcterms:modified xsi:type="dcterms:W3CDTF">2018-09-12T16:50:45Z</dcterms:modified>
</cp:coreProperties>
</file>