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66" y="24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DD1D8-ED80-4E49-B813-3CA977C4AAC5}" type="datetimeFigureOut">
              <a:rPr lang="en-IN" smtClean="0"/>
              <a:t>20-09-2018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8C01F-51B4-4F4B-B924-DBB804B0138F}" type="slidenum">
              <a:rPr lang="en-IN" smtClean="0"/>
              <a:t>‹#›</a:t>
            </a:fld>
            <a:endParaRPr lang="en-IN"/>
          </a:p>
        </p:txBody>
      </p:sp>
    </p:spTree>
    <p:extLst>
      <p:ext uri="{BB962C8B-B14F-4D97-AF65-F5344CB8AC3E}">
        <p14:creationId xmlns:p14="http://schemas.microsoft.com/office/powerpoint/2010/main" val="135109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4</a:t>
            </a:fld>
            <a:endParaRPr lang="en-US" dirty="0"/>
          </a:p>
        </p:txBody>
      </p:sp>
    </p:spTree>
    <p:extLst>
      <p:ext uri="{BB962C8B-B14F-4D97-AF65-F5344CB8AC3E}">
        <p14:creationId xmlns:p14="http://schemas.microsoft.com/office/powerpoint/2010/main" val="3994443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15</a:t>
            </a:fld>
            <a:endParaRPr lang="en-US"/>
          </a:p>
        </p:txBody>
      </p:sp>
    </p:spTree>
    <p:extLst>
      <p:ext uri="{BB962C8B-B14F-4D97-AF65-F5344CB8AC3E}">
        <p14:creationId xmlns:p14="http://schemas.microsoft.com/office/powerpoint/2010/main" val="3686531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16</a:t>
            </a:fld>
            <a:endParaRPr lang="en-US"/>
          </a:p>
        </p:txBody>
      </p:sp>
    </p:spTree>
    <p:extLst>
      <p:ext uri="{BB962C8B-B14F-4D97-AF65-F5344CB8AC3E}">
        <p14:creationId xmlns:p14="http://schemas.microsoft.com/office/powerpoint/2010/main" val="3791764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17</a:t>
            </a:fld>
            <a:endParaRPr lang="en-US"/>
          </a:p>
        </p:txBody>
      </p:sp>
    </p:spTree>
    <p:extLst>
      <p:ext uri="{BB962C8B-B14F-4D97-AF65-F5344CB8AC3E}">
        <p14:creationId xmlns:p14="http://schemas.microsoft.com/office/powerpoint/2010/main" val="4284576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18</a:t>
            </a:fld>
            <a:endParaRPr lang="en-US"/>
          </a:p>
        </p:txBody>
      </p:sp>
    </p:spTree>
    <p:extLst>
      <p:ext uri="{BB962C8B-B14F-4D97-AF65-F5344CB8AC3E}">
        <p14:creationId xmlns:p14="http://schemas.microsoft.com/office/powerpoint/2010/main" val="1941858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19</a:t>
            </a:fld>
            <a:endParaRPr lang="en-US"/>
          </a:p>
        </p:txBody>
      </p:sp>
    </p:spTree>
    <p:extLst>
      <p:ext uri="{BB962C8B-B14F-4D97-AF65-F5344CB8AC3E}">
        <p14:creationId xmlns:p14="http://schemas.microsoft.com/office/powerpoint/2010/main" val="1640692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20</a:t>
            </a:fld>
            <a:endParaRPr lang="en-US"/>
          </a:p>
        </p:txBody>
      </p:sp>
    </p:spTree>
    <p:extLst>
      <p:ext uri="{BB962C8B-B14F-4D97-AF65-F5344CB8AC3E}">
        <p14:creationId xmlns:p14="http://schemas.microsoft.com/office/powerpoint/2010/main" val="1987170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21</a:t>
            </a:fld>
            <a:endParaRPr lang="en-US"/>
          </a:p>
        </p:txBody>
      </p:sp>
    </p:spTree>
    <p:extLst>
      <p:ext uri="{BB962C8B-B14F-4D97-AF65-F5344CB8AC3E}">
        <p14:creationId xmlns:p14="http://schemas.microsoft.com/office/powerpoint/2010/main" val="48786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22</a:t>
            </a:fld>
            <a:endParaRPr lang="en-US"/>
          </a:p>
        </p:txBody>
      </p:sp>
    </p:spTree>
    <p:extLst>
      <p:ext uri="{BB962C8B-B14F-4D97-AF65-F5344CB8AC3E}">
        <p14:creationId xmlns:p14="http://schemas.microsoft.com/office/powerpoint/2010/main" val="3331661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23</a:t>
            </a:fld>
            <a:endParaRPr lang="en-US"/>
          </a:p>
        </p:txBody>
      </p:sp>
    </p:spTree>
    <p:extLst>
      <p:ext uri="{BB962C8B-B14F-4D97-AF65-F5344CB8AC3E}">
        <p14:creationId xmlns:p14="http://schemas.microsoft.com/office/powerpoint/2010/main" val="3453336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24</a:t>
            </a:fld>
            <a:endParaRPr lang="en-US"/>
          </a:p>
        </p:txBody>
      </p:sp>
    </p:spTree>
    <p:extLst>
      <p:ext uri="{BB962C8B-B14F-4D97-AF65-F5344CB8AC3E}">
        <p14:creationId xmlns:p14="http://schemas.microsoft.com/office/powerpoint/2010/main" val="2288559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7</a:t>
            </a:fld>
            <a:endParaRPr lang="en-US"/>
          </a:p>
        </p:txBody>
      </p:sp>
    </p:spTree>
    <p:extLst>
      <p:ext uri="{BB962C8B-B14F-4D97-AF65-F5344CB8AC3E}">
        <p14:creationId xmlns:p14="http://schemas.microsoft.com/office/powerpoint/2010/main" val="2429361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25</a:t>
            </a:fld>
            <a:endParaRPr lang="en-US"/>
          </a:p>
        </p:txBody>
      </p:sp>
    </p:spTree>
    <p:extLst>
      <p:ext uri="{BB962C8B-B14F-4D97-AF65-F5344CB8AC3E}">
        <p14:creationId xmlns:p14="http://schemas.microsoft.com/office/powerpoint/2010/main" val="4025743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26</a:t>
            </a:fld>
            <a:endParaRPr lang="en-US"/>
          </a:p>
        </p:txBody>
      </p:sp>
    </p:spTree>
    <p:extLst>
      <p:ext uri="{BB962C8B-B14F-4D97-AF65-F5344CB8AC3E}">
        <p14:creationId xmlns:p14="http://schemas.microsoft.com/office/powerpoint/2010/main" val="2122446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27</a:t>
            </a:fld>
            <a:endParaRPr lang="en-US"/>
          </a:p>
        </p:txBody>
      </p:sp>
    </p:spTree>
    <p:extLst>
      <p:ext uri="{BB962C8B-B14F-4D97-AF65-F5344CB8AC3E}">
        <p14:creationId xmlns:p14="http://schemas.microsoft.com/office/powerpoint/2010/main" val="1163520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28</a:t>
            </a:fld>
            <a:endParaRPr lang="en-US"/>
          </a:p>
        </p:txBody>
      </p:sp>
    </p:spTree>
    <p:extLst>
      <p:ext uri="{BB962C8B-B14F-4D97-AF65-F5344CB8AC3E}">
        <p14:creationId xmlns:p14="http://schemas.microsoft.com/office/powerpoint/2010/main" val="726989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29</a:t>
            </a:fld>
            <a:endParaRPr lang="en-US"/>
          </a:p>
        </p:txBody>
      </p:sp>
    </p:spTree>
    <p:extLst>
      <p:ext uri="{BB962C8B-B14F-4D97-AF65-F5344CB8AC3E}">
        <p14:creationId xmlns:p14="http://schemas.microsoft.com/office/powerpoint/2010/main" val="3607362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30</a:t>
            </a:fld>
            <a:endParaRPr lang="en-US"/>
          </a:p>
        </p:txBody>
      </p:sp>
    </p:spTree>
    <p:extLst>
      <p:ext uri="{BB962C8B-B14F-4D97-AF65-F5344CB8AC3E}">
        <p14:creationId xmlns:p14="http://schemas.microsoft.com/office/powerpoint/2010/main" val="4176742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31</a:t>
            </a:fld>
            <a:endParaRPr lang="en-US"/>
          </a:p>
        </p:txBody>
      </p:sp>
    </p:spTree>
    <p:extLst>
      <p:ext uri="{BB962C8B-B14F-4D97-AF65-F5344CB8AC3E}">
        <p14:creationId xmlns:p14="http://schemas.microsoft.com/office/powerpoint/2010/main" val="2189092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32</a:t>
            </a:fld>
            <a:endParaRPr lang="en-US"/>
          </a:p>
        </p:txBody>
      </p:sp>
    </p:spTree>
    <p:extLst>
      <p:ext uri="{BB962C8B-B14F-4D97-AF65-F5344CB8AC3E}">
        <p14:creationId xmlns:p14="http://schemas.microsoft.com/office/powerpoint/2010/main" val="3138389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33</a:t>
            </a:fld>
            <a:endParaRPr lang="en-US"/>
          </a:p>
        </p:txBody>
      </p:sp>
    </p:spTree>
    <p:extLst>
      <p:ext uri="{BB962C8B-B14F-4D97-AF65-F5344CB8AC3E}">
        <p14:creationId xmlns:p14="http://schemas.microsoft.com/office/powerpoint/2010/main" val="3671842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34</a:t>
            </a:fld>
            <a:endParaRPr lang="en-US"/>
          </a:p>
        </p:txBody>
      </p:sp>
    </p:spTree>
    <p:extLst>
      <p:ext uri="{BB962C8B-B14F-4D97-AF65-F5344CB8AC3E}">
        <p14:creationId xmlns:p14="http://schemas.microsoft.com/office/powerpoint/2010/main" val="3827157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8</a:t>
            </a:fld>
            <a:endParaRPr lang="en-US"/>
          </a:p>
        </p:txBody>
      </p:sp>
    </p:spTree>
    <p:extLst>
      <p:ext uri="{BB962C8B-B14F-4D97-AF65-F5344CB8AC3E}">
        <p14:creationId xmlns:p14="http://schemas.microsoft.com/office/powerpoint/2010/main" val="2864605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35</a:t>
            </a:fld>
            <a:endParaRPr lang="en-US"/>
          </a:p>
        </p:txBody>
      </p:sp>
    </p:spTree>
    <p:extLst>
      <p:ext uri="{BB962C8B-B14F-4D97-AF65-F5344CB8AC3E}">
        <p14:creationId xmlns:p14="http://schemas.microsoft.com/office/powerpoint/2010/main" val="2237727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36</a:t>
            </a:fld>
            <a:endParaRPr lang="en-US"/>
          </a:p>
        </p:txBody>
      </p:sp>
    </p:spTree>
    <p:extLst>
      <p:ext uri="{BB962C8B-B14F-4D97-AF65-F5344CB8AC3E}">
        <p14:creationId xmlns:p14="http://schemas.microsoft.com/office/powerpoint/2010/main" val="4269237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37</a:t>
            </a:fld>
            <a:endParaRPr lang="en-US"/>
          </a:p>
        </p:txBody>
      </p:sp>
    </p:spTree>
    <p:extLst>
      <p:ext uri="{BB962C8B-B14F-4D97-AF65-F5344CB8AC3E}">
        <p14:creationId xmlns:p14="http://schemas.microsoft.com/office/powerpoint/2010/main" val="3920720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38</a:t>
            </a:fld>
            <a:endParaRPr lang="en-US"/>
          </a:p>
        </p:txBody>
      </p:sp>
    </p:spTree>
    <p:extLst>
      <p:ext uri="{BB962C8B-B14F-4D97-AF65-F5344CB8AC3E}">
        <p14:creationId xmlns:p14="http://schemas.microsoft.com/office/powerpoint/2010/main" val="3464040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39</a:t>
            </a:fld>
            <a:endParaRPr lang="en-US"/>
          </a:p>
        </p:txBody>
      </p:sp>
    </p:spTree>
    <p:extLst>
      <p:ext uri="{BB962C8B-B14F-4D97-AF65-F5344CB8AC3E}">
        <p14:creationId xmlns:p14="http://schemas.microsoft.com/office/powerpoint/2010/main" val="1714890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40</a:t>
            </a:fld>
            <a:endParaRPr lang="en-US"/>
          </a:p>
        </p:txBody>
      </p:sp>
    </p:spTree>
    <p:extLst>
      <p:ext uri="{BB962C8B-B14F-4D97-AF65-F5344CB8AC3E}">
        <p14:creationId xmlns:p14="http://schemas.microsoft.com/office/powerpoint/2010/main" val="2532725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41</a:t>
            </a:fld>
            <a:endParaRPr lang="en-US"/>
          </a:p>
        </p:txBody>
      </p:sp>
    </p:spTree>
    <p:extLst>
      <p:ext uri="{BB962C8B-B14F-4D97-AF65-F5344CB8AC3E}">
        <p14:creationId xmlns:p14="http://schemas.microsoft.com/office/powerpoint/2010/main" val="2361010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42</a:t>
            </a:fld>
            <a:endParaRPr lang="en-US"/>
          </a:p>
        </p:txBody>
      </p:sp>
    </p:spTree>
    <p:extLst>
      <p:ext uri="{BB962C8B-B14F-4D97-AF65-F5344CB8AC3E}">
        <p14:creationId xmlns:p14="http://schemas.microsoft.com/office/powerpoint/2010/main" val="3108823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43</a:t>
            </a:fld>
            <a:endParaRPr lang="en-US"/>
          </a:p>
        </p:txBody>
      </p:sp>
    </p:spTree>
    <p:extLst>
      <p:ext uri="{BB962C8B-B14F-4D97-AF65-F5344CB8AC3E}">
        <p14:creationId xmlns:p14="http://schemas.microsoft.com/office/powerpoint/2010/main" val="2386860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44</a:t>
            </a:fld>
            <a:endParaRPr lang="en-US"/>
          </a:p>
        </p:txBody>
      </p:sp>
    </p:spTree>
    <p:extLst>
      <p:ext uri="{BB962C8B-B14F-4D97-AF65-F5344CB8AC3E}">
        <p14:creationId xmlns:p14="http://schemas.microsoft.com/office/powerpoint/2010/main" val="176624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9</a:t>
            </a:fld>
            <a:endParaRPr lang="en-US"/>
          </a:p>
        </p:txBody>
      </p:sp>
    </p:spTree>
    <p:extLst>
      <p:ext uri="{BB962C8B-B14F-4D97-AF65-F5344CB8AC3E}">
        <p14:creationId xmlns:p14="http://schemas.microsoft.com/office/powerpoint/2010/main" val="2957066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45</a:t>
            </a:fld>
            <a:endParaRPr lang="en-US"/>
          </a:p>
        </p:txBody>
      </p:sp>
    </p:spTree>
    <p:extLst>
      <p:ext uri="{BB962C8B-B14F-4D97-AF65-F5344CB8AC3E}">
        <p14:creationId xmlns:p14="http://schemas.microsoft.com/office/powerpoint/2010/main" val="3025403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52</a:t>
            </a:fld>
            <a:endParaRPr lang="en-US" dirty="0"/>
          </a:p>
        </p:txBody>
      </p:sp>
    </p:spTree>
    <p:extLst>
      <p:ext uri="{BB962C8B-B14F-4D97-AF65-F5344CB8AC3E}">
        <p14:creationId xmlns:p14="http://schemas.microsoft.com/office/powerpoint/2010/main" val="3329820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10</a:t>
            </a:fld>
            <a:endParaRPr lang="en-US"/>
          </a:p>
        </p:txBody>
      </p:sp>
    </p:spTree>
    <p:extLst>
      <p:ext uri="{BB962C8B-B14F-4D97-AF65-F5344CB8AC3E}">
        <p14:creationId xmlns:p14="http://schemas.microsoft.com/office/powerpoint/2010/main" val="1758502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11</a:t>
            </a:fld>
            <a:endParaRPr lang="en-US"/>
          </a:p>
        </p:txBody>
      </p:sp>
    </p:spTree>
    <p:extLst>
      <p:ext uri="{BB962C8B-B14F-4D97-AF65-F5344CB8AC3E}">
        <p14:creationId xmlns:p14="http://schemas.microsoft.com/office/powerpoint/2010/main" val="3967358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12</a:t>
            </a:fld>
            <a:endParaRPr lang="en-US"/>
          </a:p>
        </p:txBody>
      </p:sp>
    </p:spTree>
    <p:extLst>
      <p:ext uri="{BB962C8B-B14F-4D97-AF65-F5344CB8AC3E}">
        <p14:creationId xmlns:p14="http://schemas.microsoft.com/office/powerpoint/2010/main" val="862459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13</a:t>
            </a:fld>
            <a:endParaRPr lang="en-US"/>
          </a:p>
        </p:txBody>
      </p:sp>
    </p:spTree>
    <p:extLst>
      <p:ext uri="{BB962C8B-B14F-4D97-AF65-F5344CB8AC3E}">
        <p14:creationId xmlns:p14="http://schemas.microsoft.com/office/powerpoint/2010/main" val="3227481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AE5D18-2AF1-42DE-8E24-EA20A92019CF}" type="slidenum">
              <a:rPr lang="en-US" smtClean="0"/>
              <a:pPr/>
              <a:t>14</a:t>
            </a:fld>
            <a:endParaRPr lang="en-US"/>
          </a:p>
        </p:txBody>
      </p:sp>
    </p:spTree>
    <p:extLst>
      <p:ext uri="{BB962C8B-B14F-4D97-AF65-F5344CB8AC3E}">
        <p14:creationId xmlns:p14="http://schemas.microsoft.com/office/powerpoint/2010/main" val="2073925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ADB0374-5FE5-409F-8427-209196FA1E97}" type="datetimeFigureOut">
              <a:rPr lang="en-IN" smtClean="0"/>
              <a:t>20-09-2018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296A9-81C5-4C55-AA87-D7740B6334E2}" type="slidenum">
              <a:rPr lang="en-IN" smtClean="0"/>
              <a:t>‹#›</a:t>
            </a:fld>
            <a:endParaRPr lang="en-IN"/>
          </a:p>
        </p:txBody>
      </p:sp>
    </p:spTree>
    <p:extLst>
      <p:ext uri="{BB962C8B-B14F-4D97-AF65-F5344CB8AC3E}">
        <p14:creationId xmlns:p14="http://schemas.microsoft.com/office/powerpoint/2010/main" val="190865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DB0374-5FE5-409F-8427-209196FA1E97}" type="datetimeFigureOut">
              <a:rPr lang="en-IN" smtClean="0"/>
              <a:t>20-09-2018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296A9-81C5-4C55-AA87-D7740B6334E2}" type="slidenum">
              <a:rPr lang="en-IN" smtClean="0"/>
              <a:t>‹#›</a:t>
            </a:fld>
            <a:endParaRPr lang="en-IN"/>
          </a:p>
        </p:txBody>
      </p:sp>
    </p:spTree>
    <p:extLst>
      <p:ext uri="{BB962C8B-B14F-4D97-AF65-F5344CB8AC3E}">
        <p14:creationId xmlns:p14="http://schemas.microsoft.com/office/powerpoint/2010/main" val="244900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DB0374-5FE5-409F-8427-209196FA1E97}" type="datetimeFigureOut">
              <a:rPr lang="en-IN" smtClean="0"/>
              <a:t>20-09-2018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296A9-81C5-4C55-AA87-D7740B6334E2}" type="slidenum">
              <a:rPr lang="en-IN" smtClean="0"/>
              <a:t>‹#›</a:t>
            </a:fld>
            <a:endParaRPr lang="en-IN"/>
          </a:p>
        </p:txBody>
      </p:sp>
    </p:spTree>
    <p:extLst>
      <p:ext uri="{BB962C8B-B14F-4D97-AF65-F5344CB8AC3E}">
        <p14:creationId xmlns:p14="http://schemas.microsoft.com/office/powerpoint/2010/main" val="100770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DB0374-5FE5-409F-8427-209196FA1E97}" type="datetimeFigureOut">
              <a:rPr lang="en-IN" smtClean="0"/>
              <a:t>20-09-2018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296A9-81C5-4C55-AA87-D7740B6334E2}" type="slidenum">
              <a:rPr lang="en-IN" smtClean="0"/>
              <a:t>‹#›</a:t>
            </a:fld>
            <a:endParaRPr lang="en-IN"/>
          </a:p>
        </p:txBody>
      </p:sp>
    </p:spTree>
    <p:extLst>
      <p:ext uri="{BB962C8B-B14F-4D97-AF65-F5344CB8AC3E}">
        <p14:creationId xmlns:p14="http://schemas.microsoft.com/office/powerpoint/2010/main" val="131156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DB0374-5FE5-409F-8427-209196FA1E97}" type="datetimeFigureOut">
              <a:rPr lang="en-IN" smtClean="0"/>
              <a:t>20-09-2018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296A9-81C5-4C55-AA87-D7740B6334E2}" type="slidenum">
              <a:rPr lang="en-IN" smtClean="0"/>
              <a:t>‹#›</a:t>
            </a:fld>
            <a:endParaRPr lang="en-IN"/>
          </a:p>
        </p:txBody>
      </p:sp>
    </p:spTree>
    <p:extLst>
      <p:ext uri="{BB962C8B-B14F-4D97-AF65-F5344CB8AC3E}">
        <p14:creationId xmlns:p14="http://schemas.microsoft.com/office/powerpoint/2010/main" val="132791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ADB0374-5FE5-409F-8427-209196FA1E97}" type="datetimeFigureOut">
              <a:rPr lang="en-IN" smtClean="0"/>
              <a:t>20-09-2018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A296A9-81C5-4C55-AA87-D7740B6334E2}" type="slidenum">
              <a:rPr lang="en-IN" smtClean="0"/>
              <a:t>‹#›</a:t>
            </a:fld>
            <a:endParaRPr lang="en-IN"/>
          </a:p>
        </p:txBody>
      </p:sp>
    </p:spTree>
    <p:extLst>
      <p:ext uri="{BB962C8B-B14F-4D97-AF65-F5344CB8AC3E}">
        <p14:creationId xmlns:p14="http://schemas.microsoft.com/office/powerpoint/2010/main" val="242784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ADB0374-5FE5-409F-8427-209196FA1E97}" type="datetimeFigureOut">
              <a:rPr lang="en-IN" smtClean="0"/>
              <a:t>20-09-2018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A296A9-81C5-4C55-AA87-D7740B6334E2}" type="slidenum">
              <a:rPr lang="en-IN" smtClean="0"/>
              <a:t>‹#›</a:t>
            </a:fld>
            <a:endParaRPr lang="en-IN"/>
          </a:p>
        </p:txBody>
      </p:sp>
    </p:spTree>
    <p:extLst>
      <p:ext uri="{BB962C8B-B14F-4D97-AF65-F5344CB8AC3E}">
        <p14:creationId xmlns:p14="http://schemas.microsoft.com/office/powerpoint/2010/main" val="67661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ADB0374-5FE5-409F-8427-209196FA1E97}" type="datetimeFigureOut">
              <a:rPr lang="en-IN" smtClean="0"/>
              <a:t>20-09-2018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A296A9-81C5-4C55-AA87-D7740B6334E2}" type="slidenum">
              <a:rPr lang="en-IN" smtClean="0"/>
              <a:t>‹#›</a:t>
            </a:fld>
            <a:endParaRPr lang="en-IN"/>
          </a:p>
        </p:txBody>
      </p:sp>
    </p:spTree>
    <p:extLst>
      <p:ext uri="{BB962C8B-B14F-4D97-AF65-F5344CB8AC3E}">
        <p14:creationId xmlns:p14="http://schemas.microsoft.com/office/powerpoint/2010/main" val="220476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B0374-5FE5-409F-8427-209196FA1E97}" type="datetimeFigureOut">
              <a:rPr lang="en-IN" smtClean="0"/>
              <a:t>20-09-2018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A296A9-81C5-4C55-AA87-D7740B6334E2}" type="slidenum">
              <a:rPr lang="en-IN" smtClean="0"/>
              <a:t>‹#›</a:t>
            </a:fld>
            <a:endParaRPr lang="en-IN"/>
          </a:p>
        </p:txBody>
      </p:sp>
    </p:spTree>
    <p:extLst>
      <p:ext uri="{BB962C8B-B14F-4D97-AF65-F5344CB8AC3E}">
        <p14:creationId xmlns:p14="http://schemas.microsoft.com/office/powerpoint/2010/main" val="361516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DB0374-5FE5-409F-8427-209196FA1E97}" type="datetimeFigureOut">
              <a:rPr lang="en-IN" smtClean="0"/>
              <a:t>20-09-2018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A296A9-81C5-4C55-AA87-D7740B6334E2}" type="slidenum">
              <a:rPr lang="en-IN" smtClean="0"/>
              <a:t>‹#›</a:t>
            </a:fld>
            <a:endParaRPr lang="en-IN"/>
          </a:p>
        </p:txBody>
      </p:sp>
    </p:spTree>
    <p:extLst>
      <p:ext uri="{BB962C8B-B14F-4D97-AF65-F5344CB8AC3E}">
        <p14:creationId xmlns:p14="http://schemas.microsoft.com/office/powerpoint/2010/main" val="251742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DB0374-5FE5-409F-8427-209196FA1E97}" type="datetimeFigureOut">
              <a:rPr lang="en-IN" smtClean="0"/>
              <a:t>20-09-2018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A296A9-81C5-4C55-AA87-D7740B6334E2}" type="slidenum">
              <a:rPr lang="en-IN" smtClean="0"/>
              <a:t>‹#›</a:t>
            </a:fld>
            <a:endParaRPr lang="en-IN"/>
          </a:p>
        </p:txBody>
      </p:sp>
    </p:spTree>
    <p:extLst>
      <p:ext uri="{BB962C8B-B14F-4D97-AF65-F5344CB8AC3E}">
        <p14:creationId xmlns:p14="http://schemas.microsoft.com/office/powerpoint/2010/main" val="422618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B0374-5FE5-409F-8427-209196FA1E97}" type="datetimeFigureOut">
              <a:rPr lang="en-IN" smtClean="0"/>
              <a:t>20-09-2018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296A9-81C5-4C55-AA87-D7740B6334E2}" type="slidenum">
              <a:rPr lang="en-IN" smtClean="0"/>
              <a:t>‹#›</a:t>
            </a:fld>
            <a:endParaRPr lang="en-IN"/>
          </a:p>
        </p:txBody>
      </p:sp>
    </p:spTree>
    <p:extLst>
      <p:ext uri="{BB962C8B-B14F-4D97-AF65-F5344CB8AC3E}">
        <p14:creationId xmlns:p14="http://schemas.microsoft.com/office/powerpoint/2010/main" val="2971729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Functions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54416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983888" y="655321"/>
            <a:ext cx="8260080" cy="523220"/>
          </a:xfrm>
          <a:prstGeom prst="rect">
            <a:avLst/>
          </a:prstGeom>
        </p:spPr>
        <p:txBody>
          <a:bodyPr wrap="square">
            <a:spAutoFit/>
          </a:bodyPr>
          <a:lstStyle/>
          <a:p>
            <a:pPr algn="ctr"/>
            <a:r>
              <a:rPr lang="en-US" sz="2800" b="1"/>
              <a:t>Non-Value-Returning Functions</a:t>
            </a:r>
            <a:endParaRPr lang="en-US" sz="2800" b="1">
              <a:solidFill>
                <a:srgbClr val="002FC4"/>
              </a:solidFill>
            </a:endParaRPr>
          </a:p>
        </p:txBody>
      </p:sp>
      <p:sp>
        <p:nvSpPr>
          <p:cNvPr id="11" name="Rectangle 10"/>
          <p:cNvSpPr/>
          <p:nvPr/>
        </p:nvSpPr>
        <p:spPr>
          <a:xfrm>
            <a:off x="2029609" y="1592134"/>
            <a:ext cx="8122024" cy="1323439"/>
          </a:xfrm>
          <a:prstGeom prst="rect">
            <a:avLst/>
          </a:prstGeom>
        </p:spPr>
        <p:txBody>
          <a:bodyPr wrap="square">
            <a:spAutoFit/>
          </a:bodyPr>
          <a:lstStyle/>
          <a:p>
            <a:r>
              <a:rPr lang="en-US" sz="2000"/>
              <a:t>A </a:t>
            </a:r>
            <a:r>
              <a:rPr lang="en-US" sz="2000" b="1">
                <a:solidFill>
                  <a:srgbClr val="D4650A"/>
                </a:solidFill>
              </a:rPr>
              <a:t>non-value-returning function </a:t>
            </a:r>
            <a:r>
              <a:rPr lang="en-US" sz="2000"/>
              <a:t>is called not for a returned value, but for its </a:t>
            </a:r>
            <a:r>
              <a:rPr lang="en-US" sz="2000" i="1"/>
              <a:t>side effects.  A </a:t>
            </a:r>
            <a:r>
              <a:rPr lang="en-US" sz="2000" b="1">
                <a:solidFill>
                  <a:srgbClr val="D4650A"/>
                </a:solidFill>
              </a:rPr>
              <a:t>side effect</a:t>
            </a:r>
            <a:r>
              <a:rPr lang="en-US" sz="2000"/>
              <a:t> </a:t>
            </a:r>
            <a:r>
              <a:rPr lang="en-US" sz="2000">
                <a:solidFill>
                  <a:srgbClr val="002FC4"/>
                </a:solidFill>
              </a:rPr>
              <a:t>is an action other than returning a function value</a:t>
            </a:r>
            <a:r>
              <a:rPr lang="en-US" sz="2000"/>
              <a:t>, such as displaying output on the screen.</a:t>
            </a:r>
          </a:p>
          <a:p>
            <a:endParaRPr lang="en-US" sz="2000"/>
          </a:p>
        </p:txBody>
      </p:sp>
      <p:pic>
        <p:nvPicPr>
          <p:cNvPr id="263170" name="Picture 2"/>
          <p:cNvPicPr>
            <a:picLocks noChangeAspect="1" noChangeArrowheads="1"/>
          </p:cNvPicPr>
          <p:nvPr/>
        </p:nvPicPr>
        <p:blipFill>
          <a:blip r:embed="rId3" cstate="print"/>
          <a:srcRect/>
          <a:stretch>
            <a:fillRect/>
          </a:stretch>
        </p:blipFill>
        <p:spPr bwMode="auto">
          <a:xfrm>
            <a:off x="1850709" y="3036570"/>
            <a:ext cx="8582025" cy="2247900"/>
          </a:xfrm>
          <a:prstGeom prst="rect">
            <a:avLst/>
          </a:prstGeom>
          <a:noFill/>
          <a:ln w="9525">
            <a:noFill/>
            <a:miter lim="800000"/>
            <a:headEnd/>
            <a:tailEnd/>
          </a:ln>
        </p:spPr>
      </p:pic>
    </p:spTree>
    <p:extLst>
      <p:ext uri="{BB962C8B-B14F-4D97-AF65-F5344CB8AC3E}">
        <p14:creationId xmlns:p14="http://schemas.microsoft.com/office/powerpoint/2010/main" val="4066139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2209800" y="685802"/>
            <a:ext cx="7772400" cy="990599"/>
          </a:xfrm>
        </p:spPr>
        <p:txBody>
          <a:bodyPr>
            <a:normAutofit/>
          </a:bodyPr>
          <a:lstStyle/>
          <a:p>
            <a:r>
              <a:rPr lang="en-US" sz="4000" b="1" dirty="0"/>
              <a:t>Let’s Try It</a:t>
            </a:r>
          </a:p>
        </p:txBody>
      </p:sp>
      <p:sp>
        <p:nvSpPr>
          <p:cNvPr id="13" name="Subtitle 2"/>
          <p:cNvSpPr txBox="1">
            <a:spLocks/>
          </p:cNvSpPr>
          <p:nvPr/>
        </p:nvSpPr>
        <p:spPr>
          <a:xfrm>
            <a:off x="2170290" y="1670075"/>
            <a:ext cx="8077200" cy="838200"/>
          </a:xfrm>
          <a:prstGeom prst="rect">
            <a:avLst/>
          </a:prstGeom>
        </p:spPr>
        <p:txBody>
          <a:bodyPr vert="horz" lIns="91440" tIns="45720" rIns="91440" bIns="45720" rtlCol="0">
            <a:noAutofit/>
          </a:bodyPr>
          <a:lstStyle/>
          <a:p>
            <a:pPr algn="just"/>
            <a:endParaRPr lang="en-US" sz="2400" b="1" dirty="0"/>
          </a:p>
        </p:txBody>
      </p:sp>
      <p:pic>
        <p:nvPicPr>
          <p:cNvPr id="273410" name="Picture 2"/>
          <p:cNvPicPr>
            <a:picLocks noChangeAspect="1" noChangeArrowheads="1"/>
          </p:cNvPicPr>
          <p:nvPr/>
        </p:nvPicPr>
        <p:blipFill>
          <a:blip r:embed="rId3" cstate="print"/>
          <a:srcRect/>
          <a:stretch>
            <a:fillRect/>
          </a:stretch>
        </p:blipFill>
        <p:spPr bwMode="auto">
          <a:xfrm>
            <a:off x="1801906" y="2209804"/>
            <a:ext cx="9090211" cy="3612772"/>
          </a:xfrm>
          <a:prstGeom prst="rect">
            <a:avLst/>
          </a:prstGeom>
          <a:noFill/>
          <a:ln w="9525">
            <a:noFill/>
            <a:miter lim="800000"/>
            <a:headEnd/>
            <a:tailEnd/>
          </a:ln>
        </p:spPr>
      </p:pic>
    </p:spTree>
    <p:extLst>
      <p:ext uri="{BB962C8B-B14F-4D97-AF65-F5344CB8AC3E}">
        <p14:creationId xmlns:p14="http://schemas.microsoft.com/office/powerpoint/2010/main" val="3561703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983888" y="655322"/>
            <a:ext cx="8260080" cy="584775"/>
          </a:xfrm>
          <a:prstGeom prst="rect">
            <a:avLst/>
          </a:prstGeom>
        </p:spPr>
        <p:txBody>
          <a:bodyPr wrap="square">
            <a:spAutoFit/>
          </a:bodyPr>
          <a:lstStyle/>
          <a:p>
            <a:pPr algn="ctr"/>
            <a:r>
              <a:rPr lang="en-US" sz="3200" b="1"/>
              <a:t>Function Calls Overview</a:t>
            </a:r>
            <a:endParaRPr lang="en-US" sz="3200" b="1">
              <a:solidFill>
                <a:srgbClr val="002FC4"/>
              </a:solidFill>
            </a:endParaRPr>
          </a:p>
        </p:txBody>
      </p:sp>
      <p:sp>
        <p:nvSpPr>
          <p:cNvPr id="11" name="Rectangle 10"/>
          <p:cNvSpPr/>
          <p:nvPr/>
        </p:nvSpPr>
        <p:spPr>
          <a:xfrm>
            <a:off x="2029609" y="1592133"/>
            <a:ext cx="8122024" cy="4031873"/>
          </a:xfrm>
          <a:prstGeom prst="rect">
            <a:avLst/>
          </a:prstGeom>
        </p:spPr>
        <p:txBody>
          <a:bodyPr wrap="square">
            <a:spAutoFit/>
          </a:bodyPr>
          <a:lstStyle/>
          <a:p>
            <a:pPr algn="just">
              <a:buFont typeface="Arial" pitchFamily="34" charset="0"/>
              <a:buChar char="•"/>
            </a:pPr>
            <a:r>
              <a:rPr lang="en-US" sz="2000"/>
              <a:t>   </a:t>
            </a:r>
            <a:r>
              <a:rPr lang="en-US" sz="2000" b="1"/>
              <a:t>A call to a value-returning function is an expression</a:t>
            </a:r>
            <a:r>
              <a:rPr lang="en-US" sz="2000"/>
              <a:t>. It evaluates to the</a:t>
            </a:r>
            <a:br>
              <a:rPr lang="en-US" sz="2000"/>
            </a:br>
            <a:r>
              <a:rPr lang="en-US" sz="2000"/>
              <a:t>     value returned by the function call. Thus, </a:t>
            </a:r>
            <a:r>
              <a:rPr lang="en-US" sz="2000">
                <a:solidFill>
                  <a:srgbClr val="002FC4"/>
                </a:solidFill>
              </a:rPr>
              <a:t>calls to value-returning </a:t>
            </a:r>
            <a:br>
              <a:rPr lang="en-US" sz="2000">
                <a:solidFill>
                  <a:srgbClr val="002FC4"/>
                </a:solidFill>
              </a:rPr>
            </a:br>
            <a:r>
              <a:rPr lang="en-US" sz="2000">
                <a:solidFill>
                  <a:srgbClr val="002FC4"/>
                </a:solidFill>
              </a:rPr>
              <a:t>     functions are made part of a larger expression or instruction</a:t>
            </a:r>
            <a:r>
              <a:rPr lang="en-US" sz="2000"/>
              <a:t>,</a:t>
            </a:r>
          </a:p>
          <a:p>
            <a:pPr lvl="3"/>
            <a:endParaRPr lang="en-US" sz="1600"/>
          </a:p>
          <a:p>
            <a:pPr lvl="3"/>
            <a:r>
              <a:rPr lang="en-US" sz="2000">
                <a:latin typeface="Courier New" pitchFamily="49" charset="0"/>
                <a:cs typeface="Courier New" pitchFamily="49" charset="0"/>
              </a:rPr>
              <a:t>result = </a:t>
            </a:r>
            <a:r>
              <a:rPr lang="en-US" sz="2000" b="1">
                <a:solidFill>
                  <a:srgbClr val="D4650A"/>
                </a:solidFill>
                <a:latin typeface="Courier New" pitchFamily="49" charset="0"/>
                <a:cs typeface="Courier New" pitchFamily="49" charset="0"/>
              </a:rPr>
              <a:t>avg(10, 25, 16) </a:t>
            </a:r>
            <a:r>
              <a:rPr lang="en-US" sz="2000">
                <a:latin typeface="Courier New" pitchFamily="49" charset="0"/>
                <a:cs typeface="Courier New" pitchFamily="49" charset="0"/>
              </a:rPr>
              <a:t>* factor</a:t>
            </a:r>
            <a:endParaRPr lang="en-US" sz="2000"/>
          </a:p>
          <a:p>
            <a:endParaRPr lang="en-US" sz="2000"/>
          </a:p>
          <a:p>
            <a:pPr algn="just">
              <a:buFont typeface="Arial" pitchFamily="34" charset="0"/>
              <a:buChar char="•"/>
            </a:pPr>
            <a:r>
              <a:rPr lang="en-US" sz="2000"/>
              <a:t>   </a:t>
            </a:r>
            <a:r>
              <a:rPr lang="en-US" sz="2000" b="1"/>
              <a:t>A call to a non-value-returning function is a statement</a:t>
            </a:r>
            <a:r>
              <a:rPr lang="en-US" sz="2000"/>
              <a:t>. Thus, </a:t>
            </a:r>
            <a:r>
              <a:rPr lang="en-US" sz="2000">
                <a:solidFill>
                  <a:srgbClr val="002FC4"/>
                </a:solidFill>
              </a:rPr>
              <a:t>calls to </a:t>
            </a:r>
            <a:br>
              <a:rPr lang="en-US" sz="2000">
                <a:solidFill>
                  <a:srgbClr val="002FC4"/>
                </a:solidFill>
              </a:rPr>
            </a:br>
            <a:r>
              <a:rPr lang="en-US" sz="2000">
                <a:solidFill>
                  <a:srgbClr val="002FC4"/>
                </a:solidFill>
              </a:rPr>
              <a:t>    non-value-returning functions are written as a statement (instruction) on </a:t>
            </a:r>
            <a:br>
              <a:rPr lang="en-US" sz="2000">
                <a:solidFill>
                  <a:srgbClr val="002FC4"/>
                </a:solidFill>
              </a:rPr>
            </a:br>
            <a:r>
              <a:rPr lang="en-US" sz="2000">
                <a:solidFill>
                  <a:srgbClr val="002FC4"/>
                </a:solidFill>
              </a:rPr>
              <a:t>    its own</a:t>
            </a:r>
            <a:r>
              <a:rPr lang="en-US" sz="2000"/>
              <a:t>,</a:t>
            </a:r>
            <a:r>
              <a:rPr lang="en-US" sz="1600"/>
              <a:t>	</a:t>
            </a:r>
            <a:r>
              <a:rPr lang="en-US" sz="2000"/>
              <a:t>	       </a:t>
            </a:r>
          </a:p>
          <a:p>
            <a:r>
              <a:rPr lang="en-US" sz="2000"/>
              <a:t>	</a:t>
            </a:r>
            <a:r>
              <a:rPr lang="en-US" sz="2000">
                <a:latin typeface="Courier New" pitchFamily="49" charset="0"/>
                <a:cs typeface="Courier New" pitchFamily="49" charset="0"/>
              </a:rPr>
              <a:t>         </a:t>
            </a:r>
            <a:r>
              <a:rPr lang="en-US" sz="2000" b="1">
                <a:solidFill>
                  <a:srgbClr val="D4650A"/>
                </a:solidFill>
                <a:latin typeface="Courier New" pitchFamily="49" charset="0"/>
                <a:cs typeface="Courier New" pitchFamily="49" charset="0"/>
              </a:rPr>
              <a:t>displayWelcome()</a:t>
            </a:r>
          </a:p>
          <a:p>
            <a:endParaRPr lang="en-US" sz="2000"/>
          </a:p>
          <a:p>
            <a:pPr algn="just">
              <a:buFont typeface="Arial" pitchFamily="34" charset="0"/>
              <a:buChar char="•"/>
            </a:pPr>
            <a:r>
              <a:rPr lang="en-US" sz="2000"/>
              <a:t>  </a:t>
            </a:r>
            <a:r>
              <a:rPr lang="en-US" sz="2000" b="1"/>
              <a:t>Technically, all functions in Python are value-returning</a:t>
            </a:r>
            <a:r>
              <a:rPr lang="en-US" sz="2000"/>
              <a:t>, since </a:t>
            </a:r>
            <a:r>
              <a:rPr lang="en-US" sz="2000">
                <a:solidFill>
                  <a:srgbClr val="002FC4"/>
                </a:solidFill>
              </a:rPr>
              <a:t>functions </a:t>
            </a:r>
            <a:br>
              <a:rPr lang="en-US" sz="2000">
                <a:solidFill>
                  <a:srgbClr val="002FC4"/>
                </a:solidFill>
              </a:rPr>
            </a:br>
            <a:r>
              <a:rPr lang="en-US" sz="2000">
                <a:solidFill>
                  <a:srgbClr val="002FC4"/>
                </a:solidFill>
              </a:rPr>
              <a:t>    that do not return a value return special value </a:t>
            </a:r>
            <a:r>
              <a:rPr lang="en-US" sz="2000">
                <a:solidFill>
                  <a:srgbClr val="002FC4"/>
                </a:solidFill>
                <a:latin typeface="Courier New" pitchFamily="49" charset="0"/>
                <a:cs typeface="Courier New" pitchFamily="49" charset="0"/>
              </a:rPr>
              <a:t>None</a:t>
            </a:r>
            <a:r>
              <a:rPr lang="en-US" sz="2000"/>
              <a:t>.</a:t>
            </a:r>
          </a:p>
        </p:txBody>
      </p:sp>
    </p:spTree>
    <p:extLst>
      <p:ext uri="{BB962C8B-B14F-4D97-AF65-F5344CB8AC3E}">
        <p14:creationId xmlns:p14="http://schemas.microsoft.com/office/powerpoint/2010/main" val="1177184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2302336"/>
            <a:ext cx="7696200" cy="3797251"/>
          </a:xfrm>
        </p:spPr>
        <p:txBody>
          <a:bodyPr>
            <a:noAutofit/>
          </a:bodyPr>
          <a:lstStyle/>
          <a:p>
            <a:pPr algn="just">
              <a:spcBef>
                <a:spcPts val="0"/>
              </a:spcBef>
            </a:pPr>
            <a:r>
              <a:rPr lang="en-US"/>
              <a:t>We further discuss issues related to function use, including more on </a:t>
            </a:r>
            <a:r>
              <a:rPr lang="en-US" i="1"/>
              <a:t>function invocation </a:t>
            </a:r>
            <a:r>
              <a:rPr lang="en-US"/>
              <a:t>and </a:t>
            </a:r>
            <a:r>
              <a:rPr lang="en-US" i="1"/>
              <a:t>parameter passing</a:t>
            </a:r>
            <a:r>
              <a:rPr lang="en-US"/>
              <a:t>.</a:t>
            </a:r>
          </a:p>
        </p:txBody>
      </p:sp>
      <p:sp useBgFill="1">
        <p:nvSpPr>
          <p:cNvPr id="11" name="Rounded Rectangle 10"/>
          <p:cNvSpPr>
            <a:spLocks noChangeAspect="1"/>
          </p:cNvSpPr>
          <p:nvPr/>
        </p:nvSpPr>
        <p:spPr>
          <a:xfrm>
            <a:off x="2133600" y="609600"/>
            <a:ext cx="7955280" cy="822960"/>
          </a:xfrm>
          <a:prstGeom prst="roundRect">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solidFill>
                  <a:schemeClr val="tx1"/>
                </a:solidFill>
              </a:rPr>
              <a:t>More on Functions</a:t>
            </a:r>
            <a:endParaRPr lang="en-US" sz="4400">
              <a:solidFill>
                <a:schemeClr val="tx1"/>
              </a:solidFill>
            </a:endParaRPr>
          </a:p>
        </p:txBody>
      </p:sp>
    </p:spTree>
    <p:extLst>
      <p:ext uri="{BB962C8B-B14F-4D97-AF65-F5344CB8AC3E}">
        <p14:creationId xmlns:p14="http://schemas.microsoft.com/office/powerpoint/2010/main" val="2585982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2"/>
            <a:ext cx="7772400" cy="990599"/>
          </a:xfrm>
        </p:spPr>
        <p:txBody>
          <a:bodyPr>
            <a:normAutofit/>
          </a:bodyPr>
          <a:lstStyle/>
          <a:p>
            <a:r>
              <a:rPr lang="en-US" sz="4000" b="1"/>
              <a:t>Calling Value-Returning Functions</a:t>
            </a:r>
          </a:p>
        </p:txBody>
      </p:sp>
      <p:sp>
        <p:nvSpPr>
          <p:cNvPr id="3" name="Subtitle 2"/>
          <p:cNvSpPr>
            <a:spLocks noGrp="1"/>
          </p:cNvSpPr>
          <p:nvPr>
            <p:ph type="subTitle" idx="1"/>
          </p:nvPr>
        </p:nvSpPr>
        <p:spPr>
          <a:xfrm>
            <a:off x="2242968" y="2119251"/>
            <a:ext cx="7696200" cy="1323191"/>
          </a:xfrm>
        </p:spPr>
        <p:txBody>
          <a:bodyPr>
            <a:noAutofit/>
          </a:bodyPr>
          <a:lstStyle/>
          <a:p>
            <a:pPr algn="just"/>
            <a:r>
              <a:rPr lang="en-US"/>
              <a:t>Calls to value-returning functions can be used anywhere that a function’s return value is appropriate,</a:t>
            </a:r>
          </a:p>
          <a:p>
            <a:pPr algn="just"/>
            <a:endParaRPr lang="en-US"/>
          </a:p>
          <a:p>
            <a:pPr algn="just"/>
            <a:r>
              <a:rPr lang="en-US">
                <a:latin typeface="Courier New" pitchFamily="49" charset="0"/>
                <a:cs typeface="Courier New" pitchFamily="49" charset="0"/>
              </a:rPr>
              <a:t>       result = </a:t>
            </a:r>
            <a:r>
              <a:rPr lang="en-US" b="1">
                <a:solidFill>
                  <a:srgbClr val="D4650A"/>
                </a:solidFill>
                <a:latin typeface="Courier New" pitchFamily="49" charset="0"/>
                <a:cs typeface="Courier New" pitchFamily="49" charset="0"/>
              </a:rPr>
              <a:t>max(num_list)</a:t>
            </a:r>
            <a:r>
              <a:rPr lang="en-US">
                <a:latin typeface="Courier New" pitchFamily="49" charset="0"/>
                <a:cs typeface="Courier New" pitchFamily="49" charset="0"/>
              </a:rPr>
              <a:t> * 100</a:t>
            </a:r>
          </a:p>
          <a:p>
            <a:pPr algn="just"/>
            <a:endParaRPr lang="en-US" sz="1800" b="1">
              <a:solidFill>
                <a:srgbClr val="D4650A"/>
              </a:solidFill>
            </a:endParaRPr>
          </a:p>
          <a:p>
            <a:pPr algn="just"/>
            <a:endParaRPr lang="en-US" sz="1800"/>
          </a:p>
          <a:p>
            <a:pPr algn="l"/>
            <a:endParaRPr lang="en-US" sz="1800"/>
          </a:p>
        </p:txBody>
      </p:sp>
    </p:spTree>
    <p:extLst>
      <p:ext uri="{BB962C8B-B14F-4D97-AF65-F5344CB8AC3E}">
        <p14:creationId xmlns:p14="http://schemas.microsoft.com/office/powerpoint/2010/main" val="494641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p:cNvSpPr>
            <a:spLocks noGrp="1"/>
          </p:cNvSpPr>
          <p:nvPr>
            <p:ph type="subTitle" idx="1"/>
          </p:nvPr>
        </p:nvSpPr>
        <p:spPr>
          <a:xfrm>
            <a:off x="2227728" y="671451"/>
            <a:ext cx="7696200" cy="669670"/>
          </a:xfrm>
        </p:spPr>
        <p:txBody>
          <a:bodyPr>
            <a:noAutofit/>
          </a:bodyPr>
          <a:lstStyle/>
          <a:p>
            <a:pPr algn="just"/>
            <a:r>
              <a:rPr lang="en-US"/>
              <a:t>Other examples of calls to value-returning functions.</a:t>
            </a:r>
          </a:p>
          <a:p>
            <a:pPr algn="just"/>
            <a:endParaRPr lang="en-US"/>
          </a:p>
          <a:p>
            <a:pPr algn="just"/>
            <a:r>
              <a:rPr lang="en-US">
                <a:latin typeface="Courier New" pitchFamily="49" charset="0"/>
                <a:cs typeface="Courier New" pitchFamily="49" charset="0"/>
              </a:rPr>
              <a:t>       </a:t>
            </a:r>
          </a:p>
          <a:p>
            <a:pPr algn="just"/>
            <a:endParaRPr lang="en-US" sz="1800" b="1">
              <a:solidFill>
                <a:srgbClr val="D4650A"/>
              </a:solidFill>
            </a:endParaRPr>
          </a:p>
          <a:p>
            <a:pPr algn="just"/>
            <a:endParaRPr lang="en-US" sz="1800"/>
          </a:p>
          <a:p>
            <a:pPr algn="l"/>
            <a:endParaRPr lang="en-US" sz="1800"/>
          </a:p>
        </p:txBody>
      </p:sp>
      <p:pic>
        <p:nvPicPr>
          <p:cNvPr id="266242" name="Picture 2"/>
          <p:cNvPicPr>
            <a:picLocks noChangeAspect="1" noChangeArrowheads="1"/>
          </p:cNvPicPr>
          <p:nvPr/>
        </p:nvPicPr>
        <p:blipFill>
          <a:blip r:embed="rId3" cstate="print"/>
          <a:srcRect/>
          <a:stretch>
            <a:fillRect/>
          </a:stretch>
        </p:blipFill>
        <p:spPr bwMode="auto">
          <a:xfrm>
            <a:off x="1816418" y="1584964"/>
            <a:ext cx="8595360" cy="2164967"/>
          </a:xfrm>
          <a:prstGeom prst="rect">
            <a:avLst/>
          </a:prstGeom>
          <a:noFill/>
          <a:ln w="9525">
            <a:noFill/>
            <a:miter lim="800000"/>
            <a:headEnd/>
            <a:tailEnd/>
          </a:ln>
        </p:spPr>
      </p:pic>
      <p:sp>
        <p:nvSpPr>
          <p:cNvPr id="14" name="Subtitle 2"/>
          <p:cNvSpPr txBox="1">
            <a:spLocks/>
          </p:cNvSpPr>
          <p:nvPr/>
        </p:nvSpPr>
        <p:spPr>
          <a:xfrm>
            <a:off x="1844040" y="3926541"/>
            <a:ext cx="8534400" cy="1146581"/>
          </a:xfrm>
          <a:prstGeom prst="rect">
            <a:avLst/>
          </a:prstGeom>
        </p:spPr>
        <p:txBody>
          <a:bodyPr vert="horz" lIns="91440" tIns="45720" rIns="91440" bIns="45720" rtlCol="0">
            <a:noAutofit/>
          </a:bodyPr>
          <a:lstStyle/>
          <a:p>
            <a:pPr marL="457200" indent="-457200" algn="just">
              <a:spcBef>
                <a:spcPct val="20000"/>
              </a:spcBef>
              <a:buFont typeface="Arial" pitchFamily="34" charset="0"/>
              <a:buAutoNum type="alphaLcParenBoth"/>
              <a:defRPr/>
            </a:pPr>
            <a:r>
              <a:rPr lang="en-US" sz="2400" dirty="0"/>
              <a:t>Expressions containing multiple function calls</a:t>
            </a:r>
          </a:p>
          <a:p>
            <a:pPr marL="457200" indent="-457200" algn="just">
              <a:spcBef>
                <a:spcPct val="20000"/>
              </a:spcBef>
              <a:buFont typeface="Arial" pitchFamily="34" charset="0"/>
              <a:buAutoNum type="alphaLcParenBoth"/>
              <a:defRPr/>
            </a:pPr>
            <a:r>
              <a:rPr lang="en-US" sz="2400" dirty="0"/>
              <a:t>Function call as an argument to another function call</a:t>
            </a:r>
          </a:p>
          <a:p>
            <a:pPr marL="457200" indent="-457200" algn="just">
              <a:spcBef>
                <a:spcPct val="20000"/>
              </a:spcBef>
              <a:buFont typeface="Arial" pitchFamily="34" charset="0"/>
              <a:buAutoNum type="alphaLcParenBoth"/>
              <a:defRPr/>
            </a:pPr>
            <a:r>
              <a:rPr lang="en-US" sz="2400" dirty="0"/>
              <a:t>Function call as conditional expression</a:t>
            </a:r>
          </a:p>
          <a:p>
            <a:pPr marL="457200" indent="-457200" algn="just">
              <a:spcBef>
                <a:spcPct val="20000"/>
              </a:spcBef>
              <a:buFont typeface="Arial" pitchFamily="34" charset="0"/>
              <a:buAutoNum type="alphaLcParenBoth"/>
              <a:defRPr/>
            </a:pPr>
            <a:r>
              <a:rPr lang="en-US" sz="2400" dirty="0"/>
              <a:t>Function call as part of calls to built-in print function</a:t>
            </a:r>
          </a:p>
          <a:p>
            <a:pPr marL="457200" indent="-457200" algn="just">
              <a:spcBef>
                <a:spcPct val="20000"/>
              </a:spcBef>
              <a:defRPr/>
            </a:pPr>
            <a:endParaRPr lang="en-US" sz="2400" dirty="0"/>
          </a:p>
          <a:p>
            <a:pPr algn="just">
              <a:spcBef>
                <a:spcPct val="20000"/>
              </a:spcBef>
              <a:defRPr/>
            </a:pPr>
            <a:endParaRPr lang="en-US" sz="2400" dirty="0"/>
          </a:p>
          <a:p>
            <a:pPr algn="just">
              <a:spcBef>
                <a:spcPct val="20000"/>
              </a:spcBef>
              <a:defRPr/>
            </a:pPr>
            <a:r>
              <a:rPr lang="en-US" sz="2400" dirty="0">
                <a:latin typeface="Courier New" pitchFamily="49" charset="0"/>
                <a:cs typeface="Courier New" pitchFamily="49" charset="0"/>
              </a:rPr>
              <a:t>       </a:t>
            </a:r>
          </a:p>
          <a:p>
            <a:pPr algn="just">
              <a:spcBef>
                <a:spcPct val="20000"/>
              </a:spcBef>
              <a:defRPr/>
            </a:pPr>
            <a:endParaRPr lang="en-US" b="1" dirty="0">
              <a:solidFill>
                <a:srgbClr val="D4650A"/>
              </a:solidFill>
            </a:endParaRPr>
          </a:p>
          <a:p>
            <a:pPr algn="just">
              <a:spcBef>
                <a:spcPct val="20000"/>
              </a:spcBef>
              <a:defRPr/>
            </a:pPr>
            <a:endParaRPr lang="en-US" dirty="0"/>
          </a:p>
          <a:p>
            <a:pPr>
              <a:spcBef>
                <a:spcPct val="20000"/>
              </a:spcBef>
              <a:defRPr/>
            </a:pPr>
            <a:endParaRPr lang="en-US" dirty="0"/>
          </a:p>
        </p:txBody>
      </p:sp>
    </p:spTree>
    <p:extLst>
      <p:ext uri="{BB962C8B-B14F-4D97-AF65-F5344CB8AC3E}">
        <p14:creationId xmlns:p14="http://schemas.microsoft.com/office/powerpoint/2010/main" val="279860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p:cNvSpPr>
            <a:spLocks noGrp="1"/>
          </p:cNvSpPr>
          <p:nvPr>
            <p:ph type="subTitle" idx="1"/>
          </p:nvPr>
        </p:nvSpPr>
        <p:spPr>
          <a:xfrm>
            <a:off x="2227728" y="671451"/>
            <a:ext cx="7696200" cy="669670"/>
          </a:xfrm>
        </p:spPr>
        <p:txBody>
          <a:bodyPr>
            <a:noAutofit/>
          </a:bodyPr>
          <a:lstStyle/>
          <a:p>
            <a:pPr algn="just"/>
            <a:r>
              <a:rPr lang="en-US"/>
              <a:t>A value-returning function may return more than one value by returning the values are a tuple.</a:t>
            </a:r>
          </a:p>
          <a:p>
            <a:pPr algn="just"/>
            <a:endParaRPr lang="en-US"/>
          </a:p>
          <a:p>
            <a:pPr algn="just"/>
            <a:r>
              <a:rPr lang="en-US">
                <a:latin typeface="Courier New" pitchFamily="49" charset="0"/>
                <a:cs typeface="Courier New" pitchFamily="49" charset="0"/>
              </a:rPr>
              <a:t>       </a:t>
            </a:r>
          </a:p>
          <a:p>
            <a:pPr algn="just"/>
            <a:endParaRPr lang="en-US" sz="1800" b="1">
              <a:solidFill>
                <a:srgbClr val="D4650A"/>
              </a:solidFill>
            </a:endParaRPr>
          </a:p>
          <a:p>
            <a:pPr algn="just"/>
            <a:endParaRPr lang="en-US" sz="1800"/>
          </a:p>
          <a:p>
            <a:pPr algn="l"/>
            <a:endParaRPr lang="en-US" sz="1800"/>
          </a:p>
        </p:txBody>
      </p:sp>
      <p:pic>
        <p:nvPicPr>
          <p:cNvPr id="267266" name="Picture 2"/>
          <p:cNvPicPr>
            <a:picLocks noChangeAspect="1" noChangeArrowheads="1"/>
          </p:cNvPicPr>
          <p:nvPr/>
        </p:nvPicPr>
        <p:blipFill>
          <a:blip r:embed="rId3" cstate="print"/>
          <a:srcRect/>
          <a:stretch>
            <a:fillRect/>
          </a:stretch>
        </p:blipFill>
        <p:spPr bwMode="auto">
          <a:xfrm>
            <a:off x="2519364" y="1669734"/>
            <a:ext cx="7153275" cy="3305175"/>
          </a:xfrm>
          <a:prstGeom prst="rect">
            <a:avLst/>
          </a:prstGeom>
          <a:noFill/>
          <a:ln w="9525">
            <a:noFill/>
            <a:miter lim="800000"/>
            <a:headEnd/>
            <a:tailEnd/>
          </a:ln>
        </p:spPr>
      </p:pic>
      <p:sp>
        <p:nvSpPr>
          <p:cNvPr id="11" name="Subtitle 2"/>
          <p:cNvSpPr txBox="1">
            <a:spLocks/>
          </p:cNvSpPr>
          <p:nvPr/>
        </p:nvSpPr>
        <p:spPr>
          <a:xfrm>
            <a:off x="1935480" y="5273931"/>
            <a:ext cx="8351520" cy="1096389"/>
          </a:xfrm>
          <a:prstGeom prst="rect">
            <a:avLst/>
          </a:prstGeom>
        </p:spPr>
        <p:txBody>
          <a:bodyPr vert="horz" lIns="91440" tIns="45720" rIns="91440" bIns="45720" rtlCol="0">
            <a:noAutofit/>
          </a:bodyPr>
          <a:lstStyle/>
          <a:p>
            <a:pPr marL="457200" indent="-457200" algn="just">
              <a:spcBef>
                <a:spcPct val="20000"/>
              </a:spcBef>
              <a:buFont typeface="Arial" pitchFamily="34" charset="0"/>
              <a:buAutoNum type="alphaLcParenBoth"/>
              <a:defRPr/>
            </a:pPr>
            <a:r>
              <a:rPr lang="en-US" sz="2400" dirty="0"/>
              <a:t>Assigns the returned tuple to variable </a:t>
            </a:r>
            <a:r>
              <a:rPr lang="en-US" sz="2400" dirty="0" err="1">
                <a:solidFill>
                  <a:srgbClr val="002FC4"/>
                </a:solidFill>
              </a:rPr>
              <a:t>highlow_temps</a:t>
            </a:r>
            <a:endParaRPr lang="en-US" sz="2400" dirty="0">
              <a:solidFill>
                <a:srgbClr val="002FC4"/>
              </a:solidFill>
            </a:endParaRPr>
          </a:p>
          <a:p>
            <a:pPr marL="457200" indent="-457200" algn="just">
              <a:spcBef>
                <a:spcPct val="20000"/>
              </a:spcBef>
              <a:buFont typeface="Arial" pitchFamily="34" charset="0"/>
              <a:buAutoNum type="alphaLcParenBoth"/>
              <a:defRPr/>
            </a:pPr>
            <a:r>
              <a:rPr lang="en-US" sz="2400" dirty="0"/>
              <a:t>Uses </a:t>
            </a:r>
            <a:r>
              <a:rPr lang="en-US" sz="2400" b="1" dirty="0">
                <a:solidFill>
                  <a:srgbClr val="D4650A"/>
                </a:solidFill>
              </a:rPr>
              <a:t>tuple assignment </a:t>
            </a:r>
            <a:r>
              <a:rPr lang="en-US" sz="2400" dirty="0"/>
              <a:t>to assign both variables </a:t>
            </a:r>
            <a:r>
              <a:rPr lang="en-US" sz="2400" dirty="0">
                <a:solidFill>
                  <a:srgbClr val="002FC4"/>
                </a:solidFill>
              </a:rPr>
              <a:t>high </a:t>
            </a:r>
            <a:r>
              <a:rPr lang="en-US" sz="2400" dirty="0"/>
              <a:t>and </a:t>
            </a:r>
            <a:r>
              <a:rPr lang="en-US" sz="2400" dirty="0">
                <a:solidFill>
                  <a:srgbClr val="002FC4"/>
                </a:solidFill>
              </a:rPr>
              <a:t>low</a:t>
            </a:r>
          </a:p>
          <a:p>
            <a:pPr algn="just">
              <a:spcBef>
                <a:spcPct val="20000"/>
              </a:spcBef>
              <a:defRPr/>
            </a:pPr>
            <a:endParaRPr lang="en-US" sz="2400" dirty="0"/>
          </a:p>
          <a:p>
            <a:pPr algn="just">
              <a:spcBef>
                <a:spcPct val="20000"/>
              </a:spcBef>
              <a:defRPr/>
            </a:pPr>
            <a:r>
              <a:rPr lang="en-US" sz="2400" dirty="0">
                <a:latin typeface="Courier New" pitchFamily="49" charset="0"/>
                <a:cs typeface="Courier New" pitchFamily="49" charset="0"/>
              </a:rPr>
              <a:t>       </a:t>
            </a:r>
          </a:p>
          <a:p>
            <a:pPr algn="just">
              <a:spcBef>
                <a:spcPct val="20000"/>
              </a:spcBef>
              <a:defRPr/>
            </a:pPr>
            <a:endParaRPr lang="en-US" b="1" dirty="0">
              <a:solidFill>
                <a:srgbClr val="D4650A"/>
              </a:solidFill>
            </a:endParaRPr>
          </a:p>
          <a:p>
            <a:pPr algn="just">
              <a:spcBef>
                <a:spcPct val="20000"/>
              </a:spcBef>
              <a:defRPr/>
            </a:pPr>
            <a:endParaRPr lang="en-US" dirty="0"/>
          </a:p>
          <a:p>
            <a:pPr>
              <a:spcBef>
                <a:spcPct val="20000"/>
              </a:spcBef>
              <a:defRPr/>
            </a:pPr>
            <a:endParaRPr lang="en-US" dirty="0"/>
          </a:p>
        </p:txBody>
      </p:sp>
    </p:spTree>
    <p:extLst>
      <p:ext uri="{BB962C8B-B14F-4D97-AF65-F5344CB8AC3E}">
        <p14:creationId xmlns:p14="http://schemas.microsoft.com/office/powerpoint/2010/main" val="161254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2209800" y="685802"/>
            <a:ext cx="7772400" cy="990599"/>
          </a:xfrm>
        </p:spPr>
        <p:txBody>
          <a:bodyPr>
            <a:normAutofit/>
          </a:bodyPr>
          <a:lstStyle/>
          <a:p>
            <a:r>
              <a:rPr lang="en-US" sz="4000" b="1" dirty="0"/>
              <a:t>Let’s Try It</a:t>
            </a:r>
          </a:p>
        </p:txBody>
      </p:sp>
      <p:pic>
        <p:nvPicPr>
          <p:cNvPr id="268291" name="Picture 3"/>
          <p:cNvPicPr>
            <a:picLocks noChangeAspect="1" noChangeArrowheads="1"/>
          </p:cNvPicPr>
          <p:nvPr/>
        </p:nvPicPr>
        <p:blipFill>
          <a:blip r:embed="rId3" cstate="print"/>
          <a:srcRect/>
          <a:stretch>
            <a:fillRect/>
          </a:stretch>
        </p:blipFill>
        <p:spPr bwMode="auto">
          <a:xfrm>
            <a:off x="1986577" y="1676401"/>
            <a:ext cx="8892093" cy="4812503"/>
          </a:xfrm>
          <a:prstGeom prst="rect">
            <a:avLst/>
          </a:prstGeom>
          <a:noFill/>
          <a:ln w="9525">
            <a:noFill/>
            <a:miter lim="800000"/>
            <a:headEnd/>
            <a:tailEnd/>
          </a:ln>
        </p:spPr>
      </p:pic>
    </p:spTree>
    <p:extLst>
      <p:ext uri="{BB962C8B-B14F-4D97-AF65-F5344CB8AC3E}">
        <p14:creationId xmlns:p14="http://schemas.microsoft.com/office/powerpoint/2010/main" val="4263804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2"/>
            <a:ext cx="7772400" cy="990599"/>
          </a:xfrm>
        </p:spPr>
        <p:txBody>
          <a:bodyPr>
            <a:normAutofit fontScale="90000"/>
          </a:bodyPr>
          <a:lstStyle/>
          <a:p>
            <a:r>
              <a:rPr lang="en-US" sz="4000" b="1"/>
              <a:t>Calling Non-Value-Returning Functions</a:t>
            </a:r>
          </a:p>
        </p:txBody>
      </p:sp>
      <p:sp>
        <p:nvSpPr>
          <p:cNvPr id="3" name="Subtitle 2"/>
          <p:cNvSpPr>
            <a:spLocks noGrp="1"/>
          </p:cNvSpPr>
          <p:nvPr>
            <p:ph type="subTitle" idx="1"/>
          </p:nvPr>
        </p:nvSpPr>
        <p:spPr>
          <a:xfrm>
            <a:off x="2242968" y="1921131"/>
            <a:ext cx="7696200" cy="1323191"/>
          </a:xfrm>
        </p:spPr>
        <p:txBody>
          <a:bodyPr>
            <a:noAutofit/>
          </a:bodyPr>
          <a:lstStyle/>
          <a:p>
            <a:pPr algn="just"/>
            <a:r>
              <a:rPr lang="en-US"/>
              <a:t>Calls to non-value-returning functions are for the </a:t>
            </a:r>
            <a:r>
              <a:rPr lang="en-US" i="1"/>
              <a:t>side-effects</a:t>
            </a:r>
            <a:r>
              <a:rPr lang="en-US"/>
              <a:t> produced, and not for a returned function value, such as displaying output on the screen,</a:t>
            </a:r>
          </a:p>
          <a:p>
            <a:pPr algn="just"/>
            <a:endParaRPr lang="en-US"/>
          </a:p>
          <a:p>
            <a:pPr algn="just"/>
            <a:r>
              <a:rPr lang="en-US">
                <a:latin typeface="Courier New" pitchFamily="49" charset="0"/>
                <a:cs typeface="Courier New" pitchFamily="49" charset="0"/>
              </a:rPr>
              <a:t>            displayWelcome()</a:t>
            </a:r>
          </a:p>
          <a:p>
            <a:pPr algn="just"/>
            <a:endParaRPr lang="en-US" sz="1800" b="1">
              <a:solidFill>
                <a:srgbClr val="D4650A"/>
              </a:solidFill>
            </a:endParaRPr>
          </a:p>
          <a:p>
            <a:pPr algn="just"/>
            <a:endParaRPr lang="en-US" sz="1800"/>
          </a:p>
          <a:p>
            <a:pPr algn="l"/>
            <a:endParaRPr lang="en-US" sz="1800"/>
          </a:p>
        </p:txBody>
      </p:sp>
      <p:sp>
        <p:nvSpPr>
          <p:cNvPr id="11" name="Subtitle 2"/>
          <p:cNvSpPr txBox="1">
            <a:spLocks/>
          </p:cNvSpPr>
          <p:nvPr/>
        </p:nvSpPr>
        <p:spPr>
          <a:xfrm>
            <a:off x="2258208" y="4359531"/>
            <a:ext cx="7696200" cy="1323191"/>
          </a:xfrm>
          <a:prstGeom prst="rect">
            <a:avLst/>
          </a:prstGeom>
        </p:spPr>
        <p:txBody>
          <a:bodyPr vert="horz" lIns="91440" tIns="45720" rIns="91440" bIns="45720" rtlCol="0">
            <a:noAutofit/>
          </a:bodyPr>
          <a:lstStyle/>
          <a:p>
            <a:pPr algn="just">
              <a:spcBef>
                <a:spcPct val="20000"/>
              </a:spcBef>
              <a:defRPr/>
            </a:pPr>
            <a:r>
              <a:rPr lang="en-US" sz="2400" dirty="0"/>
              <a:t>It does not make any sense to treat this function call as an expression,</a:t>
            </a:r>
          </a:p>
          <a:p>
            <a:pPr algn="just">
              <a:spcBef>
                <a:spcPct val="20000"/>
              </a:spcBef>
              <a:defRPr/>
            </a:pPr>
            <a:endParaRPr lang="en-US" sz="1200" dirty="0"/>
          </a:p>
          <a:p>
            <a:pPr algn="just">
              <a:spcBef>
                <a:spcPct val="20000"/>
              </a:spcBef>
              <a:defRPr/>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welcome_displayed</a:t>
            </a:r>
            <a:r>
              <a:rPr lang="en-US" sz="2400" dirty="0">
                <a:latin typeface="Courier New" pitchFamily="49" charset="0"/>
                <a:cs typeface="Courier New" pitchFamily="49" charset="0"/>
              </a:rPr>
              <a:t> = </a:t>
            </a:r>
            <a:r>
              <a:rPr lang="en-US" sz="2400" dirty="0" err="1">
                <a:latin typeface="Courier New" pitchFamily="49" charset="0"/>
                <a:cs typeface="Courier New" pitchFamily="49" charset="0"/>
              </a:rPr>
              <a:t>displayWelcome</a:t>
            </a:r>
            <a:r>
              <a:rPr lang="en-US" sz="2400" dirty="0">
                <a:latin typeface="Courier New" pitchFamily="49" charset="0"/>
                <a:cs typeface="Courier New" pitchFamily="49" charset="0"/>
              </a:rPr>
              <a:t>()</a:t>
            </a:r>
          </a:p>
          <a:p>
            <a:pPr algn="just">
              <a:spcBef>
                <a:spcPct val="20000"/>
              </a:spcBef>
              <a:defRPr/>
            </a:pPr>
            <a:endParaRPr lang="en-US" b="1" dirty="0">
              <a:solidFill>
                <a:srgbClr val="D4650A"/>
              </a:solidFill>
            </a:endParaRPr>
          </a:p>
          <a:p>
            <a:pPr algn="just">
              <a:spcBef>
                <a:spcPct val="20000"/>
              </a:spcBef>
              <a:defRPr/>
            </a:pPr>
            <a:endParaRPr lang="en-US" dirty="0"/>
          </a:p>
          <a:p>
            <a:pPr>
              <a:spcBef>
                <a:spcPct val="20000"/>
              </a:spcBef>
              <a:defRPr/>
            </a:pPr>
            <a:endParaRPr lang="en-US" dirty="0"/>
          </a:p>
        </p:txBody>
      </p:sp>
    </p:spTree>
    <p:extLst>
      <p:ext uri="{BB962C8B-B14F-4D97-AF65-F5344CB8AC3E}">
        <p14:creationId xmlns:p14="http://schemas.microsoft.com/office/powerpoint/2010/main" val="2025858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1965960" y="2027811"/>
            <a:ext cx="8351520" cy="1096389"/>
          </a:xfrm>
          <a:prstGeom prst="rect">
            <a:avLst/>
          </a:prstGeom>
        </p:spPr>
        <p:txBody>
          <a:bodyPr vert="horz" lIns="91440" tIns="45720" rIns="91440" bIns="45720" rtlCol="0">
            <a:noAutofit/>
          </a:bodyPr>
          <a:lstStyle/>
          <a:p>
            <a:pPr algn="just">
              <a:spcBef>
                <a:spcPct val="20000"/>
              </a:spcBef>
              <a:defRPr/>
            </a:pPr>
            <a:r>
              <a:rPr lang="en-US" sz="2400"/>
              <a:t>As shown in the previous examples, both value-returning and non-value-returning functions can be designed to take no arguments.</a:t>
            </a:r>
          </a:p>
        </p:txBody>
      </p:sp>
      <p:sp>
        <p:nvSpPr>
          <p:cNvPr id="10" name="Title 1"/>
          <p:cNvSpPr>
            <a:spLocks noGrp="1"/>
          </p:cNvSpPr>
          <p:nvPr>
            <p:ph type="ctrTitle"/>
          </p:nvPr>
        </p:nvSpPr>
        <p:spPr>
          <a:xfrm>
            <a:off x="1833967" y="685802"/>
            <a:ext cx="8570563" cy="990599"/>
          </a:xfrm>
        </p:spPr>
        <p:txBody>
          <a:bodyPr vert="horz" wrap="none" lIns="0" tIns="0" rIns="0" bIns="0" rtlCol="0" anchor="b">
            <a:normAutofit/>
          </a:bodyPr>
          <a:lstStyle/>
          <a:p>
            <a:r>
              <a:rPr lang="en-US" sz="3600" b="1"/>
              <a:t>Functions Designed  to Take No Arguments</a:t>
            </a:r>
            <a:endParaRPr lang="en-US" sz="4000" b="1"/>
          </a:p>
        </p:txBody>
      </p:sp>
    </p:spTree>
    <p:extLst>
      <p:ext uri="{BB962C8B-B14F-4D97-AF65-F5344CB8AC3E}">
        <p14:creationId xmlns:p14="http://schemas.microsoft.com/office/powerpoint/2010/main" val="1050828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Function routine</a:t>
            </a:r>
            <a:endParaRPr lang="en-IN" dirty="0"/>
          </a:p>
        </p:txBody>
      </p:sp>
      <p:sp>
        <p:nvSpPr>
          <p:cNvPr id="4" name="Subtitle 2"/>
          <p:cNvSpPr>
            <a:spLocks noGrp="1"/>
          </p:cNvSpPr>
          <p:nvPr>
            <p:ph idx="1"/>
          </p:nvPr>
        </p:nvSpPr>
        <p:spPr/>
        <p:txBody>
          <a:bodyPr>
            <a:noAutofit/>
          </a:bodyPr>
          <a:lstStyle/>
          <a:p>
            <a:pPr algn="just"/>
            <a:r>
              <a:rPr lang="en-US" sz="2400" dirty="0" smtClean="0"/>
              <a:t>A </a:t>
            </a:r>
            <a:r>
              <a:rPr lang="en-US" sz="2400" b="1" dirty="0" smtClean="0"/>
              <a:t>function or routine </a:t>
            </a:r>
            <a:r>
              <a:rPr lang="en-US" sz="2400" dirty="0" smtClean="0"/>
              <a:t>is a named group of instructions performing some task. </a:t>
            </a:r>
          </a:p>
          <a:p>
            <a:pPr marL="0" indent="0" algn="just">
              <a:buNone/>
            </a:pPr>
            <a:endParaRPr lang="en-US" sz="2400" dirty="0" smtClean="0"/>
          </a:p>
          <a:p>
            <a:pPr algn="just"/>
            <a:r>
              <a:rPr lang="en-US" sz="2400" dirty="0" smtClean="0"/>
              <a:t>A routine can be </a:t>
            </a:r>
            <a:r>
              <a:rPr lang="en-US" sz="2400" b="1" dirty="0" smtClean="0"/>
              <a:t>invoked </a:t>
            </a:r>
            <a:r>
              <a:rPr lang="en-US" sz="2400" dirty="0" smtClean="0"/>
              <a:t>(</a:t>
            </a:r>
            <a:r>
              <a:rPr lang="en-US" sz="2400" i="1" dirty="0" smtClean="0"/>
              <a:t>called</a:t>
            </a:r>
            <a:r>
              <a:rPr lang="en-US" sz="2400" dirty="0" smtClean="0"/>
              <a:t>) as many times as needed in a given program.</a:t>
            </a:r>
          </a:p>
          <a:p>
            <a:pPr marL="0" indent="0" algn="just">
              <a:buNone/>
            </a:pPr>
            <a:endParaRPr lang="en-US" sz="2400" dirty="0" smtClean="0"/>
          </a:p>
          <a:p>
            <a:pPr algn="just"/>
            <a:r>
              <a:rPr lang="en-US" sz="2400" dirty="0" smtClean="0"/>
              <a:t>When a routine terminates, execution automatically returns to the point from which it was called.</a:t>
            </a:r>
          </a:p>
          <a:p>
            <a:pPr marL="0" indent="0" algn="just">
              <a:buNone/>
            </a:pPr>
            <a:endParaRPr lang="en-US" sz="2000" dirty="0" smtClean="0">
              <a:solidFill>
                <a:schemeClr val="tx1"/>
              </a:solidFill>
            </a:endParaRPr>
          </a:p>
          <a:p>
            <a:pPr algn="just"/>
            <a:endParaRPr lang="en-US" sz="1800" b="1" dirty="0" smtClean="0">
              <a:solidFill>
                <a:srgbClr val="D4650A"/>
              </a:solidFill>
            </a:endParaRPr>
          </a:p>
          <a:p>
            <a:pPr algn="just"/>
            <a:endParaRPr lang="en-US" sz="1800" dirty="0" smtClean="0">
              <a:solidFill>
                <a:schemeClr val="tx1"/>
              </a:solidFill>
            </a:endParaRPr>
          </a:p>
          <a:p>
            <a:pPr algn="l"/>
            <a:endParaRPr lang="en-US" sz="1800" dirty="0" smtClean="0">
              <a:solidFill>
                <a:schemeClr val="tx1"/>
              </a:solidFill>
            </a:endParaRPr>
          </a:p>
        </p:txBody>
      </p:sp>
    </p:spTree>
    <p:extLst>
      <p:ext uri="{BB962C8B-B14F-4D97-AF65-F5344CB8AC3E}">
        <p14:creationId xmlns:p14="http://schemas.microsoft.com/office/powerpoint/2010/main" val="1000257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2170290" y="430308"/>
            <a:ext cx="7772400" cy="990599"/>
          </a:xfrm>
        </p:spPr>
        <p:txBody>
          <a:bodyPr>
            <a:normAutofit/>
          </a:bodyPr>
          <a:lstStyle/>
          <a:p>
            <a:r>
              <a:rPr lang="en-US" sz="4000" b="1" dirty="0"/>
              <a:t>Let’s Try It</a:t>
            </a:r>
          </a:p>
        </p:txBody>
      </p:sp>
      <p:sp>
        <p:nvSpPr>
          <p:cNvPr id="13" name="Subtitle 2"/>
          <p:cNvSpPr txBox="1">
            <a:spLocks/>
          </p:cNvSpPr>
          <p:nvPr/>
        </p:nvSpPr>
        <p:spPr>
          <a:xfrm>
            <a:off x="2170290" y="1670075"/>
            <a:ext cx="8077200" cy="838200"/>
          </a:xfrm>
          <a:prstGeom prst="rect">
            <a:avLst/>
          </a:prstGeom>
        </p:spPr>
        <p:txBody>
          <a:bodyPr vert="horz" lIns="91440" tIns="45720" rIns="91440" bIns="45720" rtlCol="0">
            <a:noAutofit/>
          </a:bodyPr>
          <a:lstStyle/>
          <a:p>
            <a:endParaRPr lang="en-US" sz="2400" b="1" dirty="0"/>
          </a:p>
        </p:txBody>
      </p:sp>
      <p:pic>
        <p:nvPicPr>
          <p:cNvPr id="269315" name="Picture 3"/>
          <p:cNvPicPr>
            <a:picLocks noChangeAspect="1" noChangeArrowheads="1"/>
          </p:cNvPicPr>
          <p:nvPr/>
        </p:nvPicPr>
        <p:blipFill>
          <a:blip r:embed="rId3" cstate="print"/>
          <a:srcRect/>
          <a:stretch>
            <a:fillRect/>
          </a:stretch>
        </p:blipFill>
        <p:spPr bwMode="auto">
          <a:xfrm>
            <a:off x="1791540" y="1420907"/>
            <a:ext cx="9356071" cy="4748893"/>
          </a:xfrm>
          <a:prstGeom prst="rect">
            <a:avLst/>
          </a:prstGeom>
          <a:noFill/>
          <a:ln w="9525">
            <a:noFill/>
            <a:miter lim="800000"/>
            <a:headEnd/>
            <a:tailEnd/>
          </a:ln>
        </p:spPr>
      </p:pic>
    </p:spTree>
    <p:extLst>
      <p:ext uri="{BB962C8B-B14F-4D97-AF65-F5344CB8AC3E}">
        <p14:creationId xmlns:p14="http://schemas.microsoft.com/office/powerpoint/2010/main" val="3105252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2"/>
            <a:ext cx="7772400" cy="990599"/>
          </a:xfrm>
        </p:spPr>
        <p:txBody>
          <a:bodyPr>
            <a:normAutofit/>
          </a:bodyPr>
          <a:lstStyle/>
          <a:p>
            <a:r>
              <a:rPr lang="en-US" sz="4000" b="1"/>
              <a:t>Parameter Passing</a:t>
            </a:r>
          </a:p>
        </p:txBody>
      </p:sp>
      <p:sp>
        <p:nvSpPr>
          <p:cNvPr id="3" name="Subtitle 2"/>
          <p:cNvSpPr>
            <a:spLocks noGrp="1"/>
          </p:cNvSpPr>
          <p:nvPr>
            <p:ph type="subTitle" idx="1"/>
          </p:nvPr>
        </p:nvSpPr>
        <p:spPr>
          <a:xfrm>
            <a:off x="2242968" y="2256410"/>
            <a:ext cx="7696200" cy="2605150"/>
          </a:xfrm>
        </p:spPr>
        <p:txBody>
          <a:bodyPr>
            <a:noAutofit/>
          </a:bodyPr>
          <a:lstStyle/>
          <a:p>
            <a:pPr algn="just"/>
            <a:r>
              <a:rPr lang="en-US">
                <a:solidFill>
                  <a:srgbClr val="002FC4"/>
                </a:solidFill>
              </a:rPr>
              <a:t>Parameter passing </a:t>
            </a:r>
            <a:r>
              <a:rPr lang="en-US"/>
              <a:t>is the process of passing arguments to a function. </a:t>
            </a:r>
          </a:p>
          <a:p>
            <a:pPr algn="just"/>
            <a:endParaRPr lang="en-US"/>
          </a:p>
          <a:p>
            <a:pPr algn="just"/>
            <a:r>
              <a:rPr lang="en-US"/>
              <a:t>Recall that </a:t>
            </a:r>
            <a:r>
              <a:rPr lang="en-US" i="1"/>
              <a:t>actual arguments </a:t>
            </a:r>
            <a:r>
              <a:rPr lang="en-US"/>
              <a:t>are the values passed to a function’s </a:t>
            </a:r>
            <a:r>
              <a:rPr lang="en-US" i="1"/>
              <a:t>formal parameters </a:t>
            </a:r>
            <a:r>
              <a:rPr lang="en-US"/>
              <a:t>to be operated on. </a:t>
            </a:r>
          </a:p>
          <a:p>
            <a:pPr algn="just"/>
            <a:endParaRPr lang="en-US" sz="1800" b="1">
              <a:solidFill>
                <a:srgbClr val="D4650A"/>
              </a:solidFill>
            </a:endParaRPr>
          </a:p>
          <a:p>
            <a:pPr algn="just"/>
            <a:endParaRPr lang="en-US" sz="1800"/>
          </a:p>
          <a:p>
            <a:pPr algn="l"/>
            <a:endParaRPr lang="en-US" sz="1800"/>
          </a:p>
        </p:txBody>
      </p:sp>
    </p:spTree>
    <p:extLst>
      <p:ext uri="{BB962C8B-B14F-4D97-AF65-F5344CB8AC3E}">
        <p14:creationId xmlns:p14="http://schemas.microsoft.com/office/powerpoint/2010/main" val="2993041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813560" y="556737"/>
            <a:ext cx="8488680" cy="461665"/>
          </a:xfrm>
          <a:prstGeom prst="rect">
            <a:avLst/>
          </a:prstGeom>
        </p:spPr>
        <p:txBody>
          <a:bodyPr wrap="square">
            <a:spAutoFit/>
          </a:bodyPr>
          <a:lstStyle/>
          <a:p>
            <a:pPr algn="just"/>
            <a:r>
              <a:rPr lang="en-US" sz="2400"/>
              <a:t>The following parameter passing is perfectly valid.</a:t>
            </a:r>
          </a:p>
        </p:txBody>
      </p:sp>
      <p:pic>
        <p:nvPicPr>
          <p:cNvPr id="271362" name="Picture 2"/>
          <p:cNvPicPr>
            <a:picLocks noChangeAspect="1" noChangeArrowheads="1"/>
          </p:cNvPicPr>
          <p:nvPr/>
        </p:nvPicPr>
        <p:blipFill>
          <a:blip r:embed="rId3" cstate="print"/>
          <a:srcRect/>
          <a:stretch>
            <a:fillRect/>
          </a:stretch>
        </p:blipFill>
        <p:spPr bwMode="auto">
          <a:xfrm>
            <a:off x="3137316" y="1210290"/>
            <a:ext cx="6902956" cy="3657545"/>
          </a:xfrm>
          <a:prstGeom prst="rect">
            <a:avLst/>
          </a:prstGeom>
          <a:noFill/>
          <a:ln w="9525">
            <a:noFill/>
            <a:miter lim="800000"/>
            <a:headEnd/>
            <a:tailEnd/>
          </a:ln>
        </p:spPr>
      </p:pic>
      <p:sp>
        <p:nvSpPr>
          <p:cNvPr id="7" name="Rectangle 6"/>
          <p:cNvSpPr/>
          <p:nvPr/>
        </p:nvSpPr>
        <p:spPr>
          <a:xfrm>
            <a:off x="1477384" y="5166390"/>
            <a:ext cx="8488680" cy="1200329"/>
          </a:xfrm>
          <a:prstGeom prst="rect">
            <a:avLst/>
          </a:prstGeom>
        </p:spPr>
        <p:txBody>
          <a:bodyPr wrap="square">
            <a:spAutoFit/>
          </a:bodyPr>
          <a:lstStyle/>
          <a:p>
            <a:pPr algn="just"/>
            <a:r>
              <a:rPr lang="en-US" sz="2400"/>
              <a:t>It is fine to pass actual arguments </a:t>
            </a:r>
            <a:r>
              <a:rPr lang="en-US" sz="2400">
                <a:latin typeface="Courier New" pitchFamily="49" charset="0"/>
                <a:cs typeface="Courier New" pitchFamily="49" charset="0"/>
              </a:rPr>
              <a:t>num1</a:t>
            </a:r>
            <a:r>
              <a:rPr lang="en-US" sz="2400"/>
              <a:t> and </a:t>
            </a:r>
            <a:r>
              <a:rPr lang="en-US" sz="2400">
                <a:latin typeface="Courier New" pitchFamily="49" charset="0"/>
                <a:cs typeface="Courier New" pitchFamily="49" charset="0"/>
              </a:rPr>
              <a:t>num2</a:t>
            </a:r>
            <a:r>
              <a:rPr lang="en-US" sz="2400"/>
              <a:t> to function ordered as shown (either </a:t>
            </a:r>
            <a:r>
              <a:rPr lang="en-US" sz="2400">
                <a:latin typeface="Courier New" pitchFamily="49" charset="0"/>
                <a:cs typeface="Courier New" pitchFamily="49" charset="0"/>
              </a:rPr>
              <a:t>num1</a:t>
            </a:r>
            <a:r>
              <a:rPr lang="en-US" sz="2400"/>
              <a:t> as the first argument, or </a:t>
            </a:r>
            <a:r>
              <a:rPr lang="en-US" sz="2400">
                <a:latin typeface="Courier New" pitchFamily="49" charset="0"/>
                <a:cs typeface="Courier New" pitchFamily="49" charset="0"/>
              </a:rPr>
              <a:t>num2</a:t>
            </a:r>
            <a:r>
              <a:rPr lang="en-US" sz="2400"/>
              <a:t> as the first)</a:t>
            </a:r>
          </a:p>
        </p:txBody>
      </p:sp>
    </p:spTree>
    <p:extLst>
      <p:ext uri="{BB962C8B-B14F-4D97-AF65-F5344CB8AC3E}">
        <p14:creationId xmlns:p14="http://schemas.microsoft.com/office/powerpoint/2010/main" val="1966963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2209800" y="685802"/>
            <a:ext cx="7772400" cy="990599"/>
          </a:xfrm>
        </p:spPr>
        <p:txBody>
          <a:bodyPr>
            <a:normAutofit/>
          </a:bodyPr>
          <a:lstStyle/>
          <a:p>
            <a:r>
              <a:rPr lang="en-US" sz="4000" b="1" dirty="0"/>
              <a:t>Let’s Try It</a:t>
            </a:r>
          </a:p>
        </p:txBody>
      </p:sp>
      <p:pic>
        <p:nvPicPr>
          <p:cNvPr id="272386" name="Picture 2"/>
          <p:cNvPicPr>
            <a:picLocks noChangeAspect="1" noChangeArrowheads="1"/>
          </p:cNvPicPr>
          <p:nvPr/>
        </p:nvPicPr>
        <p:blipFill>
          <a:blip r:embed="rId3" cstate="print"/>
          <a:srcRect/>
          <a:stretch>
            <a:fillRect/>
          </a:stretch>
        </p:blipFill>
        <p:spPr bwMode="auto">
          <a:xfrm>
            <a:off x="1411941" y="1990165"/>
            <a:ext cx="9449887" cy="3738282"/>
          </a:xfrm>
          <a:prstGeom prst="rect">
            <a:avLst/>
          </a:prstGeom>
          <a:noFill/>
          <a:ln w="9525">
            <a:noFill/>
            <a:miter lim="800000"/>
            <a:headEnd/>
            <a:tailEnd/>
          </a:ln>
        </p:spPr>
      </p:pic>
    </p:spTree>
    <p:extLst>
      <p:ext uri="{BB962C8B-B14F-4D97-AF65-F5344CB8AC3E}">
        <p14:creationId xmlns:p14="http://schemas.microsoft.com/office/powerpoint/2010/main" val="458377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1998233" y="1930978"/>
            <a:ext cx="8351520" cy="1096389"/>
          </a:xfrm>
          <a:prstGeom prst="rect">
            <a:avLst/>
          </a:prstGeom>
        </p:spPr>
        <p:txBody>
          <a:bodyPr vert="horz" lIns="91440" tIns="45720" rIns="91440" bIns="45720" rtlCol="0">
            <a:noAutofit/>
          </a:bodyPr>
          <a:lstStyle/>
          <a:p>
            <a:pPr algn="just"/>
            <a:r>
              <a:rPr lang="en-US" sz="2400"/>
              <a:t>There is an issue related to parameter passing not yet considered.</a:t>
            </a:r>
          </a:p>
          <a:p>
            <a:pPr algn="just"/>
            <a:r>
              <a:rPr lang="en-US" sz="2400"/>
              <a:t> </a:t>
            </a:r>
          </a:p>
          <a:p>
            <a:pPr algn="just"/>
            <a:r>
              <a:rPr lang="en-US" sz="2400">
                <a:solidFill>
                  <a:srgbClr val="002FC4"/>
                </a:solidFill>
              </a:rPr>
              <a:t>If a function changes the value of any of its formal parameters, does that change the value of the corresponding actual argument passed?</a:t>
            </a:r>
          </a:p>
        </p:txBody>
      </p:sp>
      <p:sp>
        <p:nvSpPr>
          <p:cNvPr id="12" name="Rectangle 11"/>
          <p:cNvSpPr/>
          <p:nvPr/>
        </p:nvSpPr>
        <p:spPr>
          <a:xfrm>
            <a:off x="1983888" y="655321"/>
            <a:ext cx="8260080" cy="523220"/>
          </a:xfrm>
          <a:prstGeom prst="rect">
            <a:avLst/>
          </a:prstGeom>
        </p:spPr>
        <p:txBody>
          <a:bodyPr wrap="square">
            <a:spAutoFit/>
          </a:bodyPr>
          <a:lstStyle/>
          <a:p>
            <a:pPr algn="ctr"/>
            <a:r>
              <a:rPr lang="en-US" sz="2800" b="1"/>
              <a:t>Mutable vs. Unmutable Arguments</a:t>
            </a:r>
            <a:endParaRPr lang="en-US" sz="2800" b="1">
              <a:solidFill>
                <a:srgbClr val="002FC4"/>
              </a:solidFill>
            </a:endParaRPr>
          </a:p>
        </p:txBody>
      </p:sp>
    </p:spTree>
    <p:extLst>
      <p:ext uri="{BB962C8B-B14F-4D97-AF65-F5344CB8AC3E}">
        <p14:creationId xmlns:p14="http://schemas.microsoft.com/office/powerpoint/2010/main" val="872318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1901414" y="672347"/>
            <a:ext cx="8351520" cy="650845"/>
          </a:xfrm>
          <a:prstGeom prst="rect">
            <a:avLst/>
          </a:prstGeom>
        </p:spPr>
        <p:txBody>
          <a:bodyPr vert="horz" lIns="91440" tIns="45720" rIns="91440" bIns="45720" rtlCol="0">
            <a:noAutofit/>
          </a:bodyPr>
          <a:lstStyle/>
          <a:p>
            <a:pPr algn="just"/>
            <a:r>
              <a:rPr lang="en-US" sz="2400"/>
              <a:t>When literals are passed as arguments, there is no issue.</a:t>
            </a:r>
          </a:p>
        </p:txBody>
      </p:sp>
      <p:pic>
        <p:nvPicPr>
          <p:cNvPr id="274434" name="Picture 2"/>
          <p:cNvPicPr>
            <a:picLocks noChangeAspect="1" noChangeArrowheads="1"/>
          </p:cNvPicPr>
          <p:nvPr/>
        </p:nvPicPr>
        <p:blipFill>
          <a:blip r:embed="rId3" cstate="print"/>
          <a:srcRect/>
          <a:stretch>
            <a:fillRect/>
          </a:stretch>
        </p:blipFill>
        <p:spPr bwMode="auto">
          <a:xfrm>
            <a:off x="3694524" y="1292788"/>
            <a:ext cx="4050982" cy="2160524"/>
          </a:xfrm>
          <a:prstGeom prst="rect">
            <a:avLst/>
          </a:prstGeom>
          <a:noFill/>
          <a:ln w="9525">
            <a:noFill/>
            <a:miter lim="800000"/>
            <a:headEnd/>
            <a:tailEnd/>
          </a:ln>
        </p:spPr>
      </p:pic>
      <p:sp>
        <p:nvSpPr>
          <p:cNvPr id="8" name="Subtitle 2"/>
          <p:cNvSpPr txBox="1">
            <a:spLocks/>
          </p:cNvSpPr>
          <p:nvPr/>
        </p:nvSpPr>
        <p:spPr>
          <a:xfrm>
            <a:off x="1933687" y="3652215"/>
            <a:ext cx="8351520" cy="650845"/>
          </a:xfrm>
          <a:prstGeom prst="rect">
            <a:avLst/>
          </a:prstGeom>
        </p:spPr>
        <p:txBody>
          <a:bodyPr vert="horz" lIns="91440" tIns="45720" rIns="91440" bIns="45720" rtlCol="0">
            <a:noAutofit/>
          </a:bodyPr>
          <a:lstStyle/>
          <a:p>
            <a:pPr algn="just"/>
            <a:r>
              <a:rPr lang="en-US" sz="2400"/>
              <a:t>It is when the actual arguments are </a:t>
            </a:r>
            <a:r>
              <a:rPr lang="en-US" sz="2400" i="1"/>
              <a:t>variables</a:t>
            </a:r>
            <a:r>
              <a:rPr lang="en-US" sz="2400"/>
              <a:t> that this must be considered.</a:t>
            </a:r>
          </a:p>
        </p:txBody>
      </p:sp>
      <p:pic>
        <p:nvPicPr>
          <p:cNvPr id="274435" name="Picture 3"/>
          <p:cNvPicPr>
            <a:picLocks noChangeAspect="1" noChangeArrowheads="1"/>
          </p:cNvPicPr>
          <p:nvPr/>
        </p:nvPicPr>
        <p:blipFill>
          <a:blip r:embed="rId4" cstate="print"/>
          <a:srcRect/>
          <a:stretch>
            <a:fillRect/>
          </a:stretch>
        </p:blipFill>
        <p:spPr bwMode="auto">
          <a:xfrm>
            <a:off x="4526674" y="4219467"/>
            <a:ext cx="3635691" cy="1901746"/>
          </a:xfrm>
          <a:prstGeom prst="rect">
            <a:avLst/>
          </a:prstGeom>
          <a:noFill/>
          <a:ln w="9525">
            <a:noFill/>
            <a:miter lim="800000"/>
            <a:headEnd/>
            <a:tailEnd/>
          </a:ln>
        </p:spPr>
      </p:pic>
    </p:spTree>
    <p:extLst>
      <p:ext uri="{BB962C8B-B14F-4D97-AF65-F5344CB8AC3E}">
        <p14:creationId xmlns:p14="http://schemas.microsoft.com/office/powerpoint/2010/main" val="1253547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1901414" y="672347"/>
            <a:ext cx="8351520" cy="650845"/>
          </a:xfrm>
          <a:prstGeom prst="rect">
            <a:avLst/>
          </a:prstGeom>
        </p:spPr>
        <p:txBody>
          <a:bodyPr vert="horz" lIns="91440" tIns="45720" rIns="91440" bIns="45720" rtlCol="0">
            <a:noAutofit/>
          </a:bodyPr>
          <a:lstStyle/>
          <a:p>
            <a:pPr algn="just"/>
            <a:r>
              <a:rPr lang="en-US" sz="2400"/>
              <a:t>Since function </a:t>
            </a:r>
            <a:r>
              <a:rPr lang="en-US" sz="2400">
                <a:latin typeface="Courier New" pitchFamily="49" charset="0"/>
                <a:cs typeface="Courier New" pitchFamily="49" charset="0"/>
              </a:rPr>
              <a:t>avg</a:t>
            </a:r>
            <a:r>
              <a:rPr lang="en-US" sz="2400"/>
              <a:t> does not change the value of its parameters, the corresponding actual parameters </a:t>
            </a:r>
            <a:r>
              <a:rPr lang="en-US" sz="2400">
                <a:latin typeface="Courier New" pitchFamily="49" charset="0"/>
                <a:cs typeface="Courier New" pitchFamily="49" charset="0"/>
              </a:rPr>
              <a:t>num1</a:t>
            </a:r>
            <a:r>
              <a:rPr lang="en-US" sz="2400"/>
              <a:t>, </a:t>
            </a:r>
            <a:r>
              <a:rPr lang="en-US" sz="2400">
                <a:latin typeface="Courier New" pitchFamily="49" charset="0"/>
                <a:cs typeface="Courier New" pitchFamily="49" charset="0"/>
              </a:rPr>
              <a:t>num2</a:t>
            </a:r>
            <a:r>
              <a:rPr lang="en-US" sz="2400"/>
              <a:t> and </a:t>
            </a:r>
            <a:r>
              <a:rPr lang="en-US" sz="2400">
                <a:latin typeface="Courier New" pitchFamily="49" charset="0"/>
                <a:cs typeface="Courier New" pitchFamily="49" charset="0"/>
              </a:rPr>
              <a:t>num3</a:t>
            </a:r>
            <a:r>
              <a:rPr lang="en-US" sz="2400"/>
              <a:t> will not be altered.</a:t>
            </a:r>
          </a:p>
        </p:txBody>
      </p:sp>
      <p:pic>
        <p:nvPicPr>
          <p:cNvPr id="274434" name="Picture 2"/>
          <p:cNvPicPr>
            <a:picLocks noChangeAspect="1" noChangeArrowheads="1"/>
          </p:cNvPicPr>
          <p:nvPr/>
        </p:nvPicPr>
        <p:blipFill>
          <a:blip r:embed="rId3" cstate="print"/>
          <a:srcRect/>
          <a:stretch>
            <a:fillRect/>
          </a:stretch>
        </p:blipFill>
        <p:spPr bwMode="auto">
          <a:xfrm>
            <a:off x="2659103" y="2259554"/>
            <a:ext cx="6201615" cy="3307528"/>
          </a:xfrm>
          <a:prstGeom prst="rect">
            <a:avLst/>
          </a:prstGeom>
          <a:noFill/>
          <a:ln w="9525">
            <a:noFill/>
            <a:miter lim="800000"/>
            <a:headEnd/>
            <a:tailEnd/>
          </a:ln>
        </p:spPr>
      </p:pic>
    </p:spTree>
    <p:extLst>
      <p:ext uri="{BB962C8B-B14F-4D97-AF65-F5344CB8AC3E}">
        <p14:creationId xmlns:p14="http://schemas.microsoft.com/office/powerpoint/2010/main" val="2483146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dirty="0"/>
          </a:p>
        </p:txBody>
      </p:sp>
      <p:pic>
        <p:nvPicPr>
          <p:cNvPr id="275458" name="Picture 2"/>
          <p:cNvPicPr>
            <a:picLocks noChangeAspect="1" noChangeArrowheads="1"/>
          </p:cNvPicPr>
          <p:nvPr/>
        </p:nvPicPr>
        <p:blipFill>
          <a:blip r:embed="rId3" cstate="print"/>
          <a:srcRect/>
          <a:stretch>
            <a:fillRect/>
          </a:stretch>
        </p:blipFill>
        <p:spPr bwMode="auto">
          <a:xfrm>
            <a:off x="4042968" y="1395311"/>
            <a:ext cx="4980007" cy="2405950"/>
          </a:xfrm>
          <a:prstGeom prst="rect">
            <a:avLst/>
          </a:prstGeom>
          <a:noFill/>
          <a:ln w="9525">
            <a:noFill/>
            <a:miter lim="800000"/>
            <a:headEnd/>
            <a:tailEnd/>
          </a:ln>
        </p:spPr>
      </p:pic>
      <p:sp>
        <p:nvSpPr>
          <p:cNvPr id="12" name="Rectangle 11"/>
          <p:cNvSpPr/>
          <p:nvPr/>
        </p:nvSpPr>
        <p:spPr>
          <a:xfrm>
            <a:off x="1889761" y="3819910"/>
            <a:ext cx="8541571" cy="1200329"/>
          </a:xfrm>
          <a:prstGeom prst="rect">
            <a:avLst/>
          </a:prstGeom>
        </p:spPr>
        <p:txBody>
          <a:bodyPr wrap="square">
            <a:spAutoFit/>
          </a:bodyPr>
          <a:lstStyle/>
          <a:p>
            <a:pPr algn="just"/>
            <a:r>
              <a:rPr lang="en-US" sz="2400"/>
              <a:t>This function simply displays a countdown of the provided integer parameter value. For example, function call </a:t>
            </a:r>
            <a:r>
              <a:rPr lang="en-US" sz="2400">
                <a:latin typeface="Courier New" pitchFamily="49" charset="0"/>
                <a:cs typeface="Courier New" pitchFamily="49" charset="0"/>
              </a:rPr>
              <a:t>countDown(4)</a:t>
            </a:r>
            <a:r>
              <a:rPr lang="en-US" sz="2400"/>
              <a:t> produces the following output,</a:t>
            </a:r>
          </a:p>
        </p:txBody>
      </p:sp>
      <p:pic>
        <p:nvPicPr>
          <p:cNvPr id="276482" name="Picture 2"/>
          <p:cNvPicPr>
            <a:picLocks noChangeAspect="1" noChangeArrowheads="1"/>
          </p:cNvPicPr>
          <p:nvPr/>
        </p:nvPicPr>
        <p:blipFill>
          <a:blip r:embed="rId4" cstate="print"/>
          <a:srcRect/>
          <a:stretch>
            <a:fillRect/>
          </a:stretch>
        </p:blipFill>
        <p:spPr bwMode="auto">
          <a:xfrm>
            <a:off x="4155366" y="5177863"/>
            <a:ext cx="3924300" cy="676275"/>
          </a:xfrm>
          <a:prstGeom prst="rect">
            <a:avLst/>
          </a:prstGeom>
          <a:noFill/>
          <a:ln w="9525">
            <a:noFill/>
            <a:miter lim="800000"/>
            <a:headEnd/>
            <a:tailEnd/>
          </a:ln>
        </p:spPr>
      </p:pic>
      <p:sp>
        <p:nvSpPr>
          <p:cNvPr id="8" name="Subtitle 2"/>
          <p:cNvSpPr txBox="1">
            <a:spLocks/>
          </p:cNvSpPr>
          <p:nvPr/>
        </p:nvSpPr>
        <p:spPr>
          <a:xfrm>
            <a:off x="1944445" y="683110"/>
            <a:ext cx="8351520" cy="650845"/>
          </a:xfrm>
          <a:prstGeom prst="rect">
            <a:avLst/>
          </a:prstGeom>
        </p:spPr>
        <p:txBody>
          <a:bodyPr vert="horz" lIns="91440" tIns="45720" rIns="91440" bIns="45720" rtlCol="0">
            <a:noAutofit/>
          </a:bodyPr>
          <a:lstStyle/>
          <a:p>
            <a:pPr algn="just"/>
            <a:r>
              <a:rPr lang="en-US" sz="2400"/>
              <a:t>Consider, however, the following function.</a:t>
            </a:r>
          </a:p>
        </p:txBody>
      </p:sp>
    </p:spTree>
    <p:extLst>
      <p:ext uri="{BB962C8B-B14F-4D97-AF65-F5344CB8AC3E}">
        <p14:creationId xmlns:p14="http://schemas.microsoft.com/office/powerpoint/2010/main" val="4227813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857488" y="678648"/>
            <a:ext cx="8541571" cy="1938992"/>
          </a:xfrm>
          <a:prstGeom prst="rect">
            <a:avLst/>
          </a:prstGeom>
        </p:spPr>
        <p:txBody>
          <a:bodyPr wrap="square">
            <a:spAutoFit/>
          </a:bodyPr>
          <a:lstStyle/>
          <a:p>
            <a:pPr algn="just"/>
            <a:r>
              <a:rPr lang="en-US" sz="2400">
                <a:solidFill>
                  <a:srgbClr val="002FC4"/>
                </a:solidFill>
              </a:rPr>
              <a:t>What if the function call contained a variable as the argument, for example, </a:t>
            </a:r>
            <a:r>
              <a:rPr lang="en-US" sz="2400">
                <a:solidFill>
                  <a:srgbClr val="002FC4"/>
                </a:solidFill>
                <a:latin typeface="Courier New" pitchFamily="49" charset="0"/>
                <a:cs typeface="Courier New" pitchFamily="49" charset="0"/>
              </a:rPr>
              <a:t>countDown(num_tics)</a:t>
            </a:r>
            <a:r>
              <a:rPr lang="en-US" sz="2400">
                <a:solidFill>
                  <a:srgbClr val="002FC4"/>
                </a:solidFill>
              </a:rPr>
              <a:t>? </a:t>
            </a:r>
            <a:r>
              <a:rPr lang="en-US" sz="2400"/>
              <a:t>Since function </a:t>
            </a:r>
            <a:r>
              <a:rPr lang="en-US" sz="2400">
                <a:latin typeface="Courier New" pitchFamily="49" charset="0"/>
                <a:cs typeface="Courier New" pitchFamily="49" charset="0"/>
              </a:rPr>
              <a:t>countDown</a:t>
            </a:r>
            <a:r>
              <a:rPr lang="en-US" sz="2400"/>
              <a:t> alters the value of formal parameter </a:t>
            </a:r>
            <a:r>
              <a:rPr lang="en-US" sz="2400">
                <a:latin typeface="Courier New" pitchFamily="49" charset="0"/>
                <a:cs typeface="Courier New" pitchFamily="49" charset="0"/>
              </a:rPr>
              <a:t>n</a:t>
            </a:r>
            <a:r>
              <a:rPr lang="en-US" sz="2400"/>
              <a:t>, decrementing it until it reaches the value − 1, does the corresponding actual argument </a:t>
            </a:r>
            <a:r>
              <a:rPr lang="en-US" sz="2400">
                <a:latin typeface="Courier New" pitchFamily="49" charset="0"/>
                <a:cs typeface="Courier New" pitchFamily="49" charset="0"/>
              </a:rPr>
              <a:t>num_tics</a:t>
            </a:r>
            <a:r>
              <a:rPr lang="en-US" sz="2400"/>
              <a:t> have value − 1 as well?</a:t>
            </a:r>
          </a:p>
        </p:txBody>
      </p:sp>
      <p:pic>
        <p:nvPicPr>
          <p:cNvPr id="277506" name="Picture 2"/>
          <p:cNvPicPr>
            <a:picLocks noChangeAspect="1" noChangeArrowheads="1"/>
          </p:cNvPicPr>
          <p:nvPr/>
        </p:nvPicPr>
        <p:blipFill>
          <a:blip r:embed="rId3" cstate="print"/>
          <a:srcRect/>
          <a:stretch>
            <a:fillRect/>
          </a:stretch>
        </p:blipFill>
        <p:spPr bwMode="auto">
          <a:xfrm>
            <a:off x="4250449" y="2935949"/>
            <a:ext cx="5309120" cy="2217909"/>
          </a:xfrm>
          <a:prstGeom prst="rect">
            <a:avLst/>
          </a:prstGeom>
          <a:noFill/>
          <a:ln w="9525">
            <a:noFill/>
            <a:miter lim="800000"/>
            <a:headEnd/>
            <a:tailEnd/>
          </a:ln>
        </p:spPr>
      </p:pic>
      <p:sp>
        <p:nvSpPr>
          <p:cNvPr id="11" name="Rectangle 10"/>
          <p:cNvSpPr/>
          <p:nvPr/>
        </p:nvSpPr>
        <p:spPr>
          <a:xfrm>
            <a:off x="1792942" y="5153859"/>
            <a:ext cx="8541571" cy="461665"/>
          </a:xfrm>
          <a:prstGeom prst="rect">
            <a:avLst/>
          </a:prstGeom>
        </p:spPr>
        <p:txBody>
          <a:bodyPr wrap="square">
            <a:spAutoFit/>
          </a:bodyPr>
          <a:lstStyle/>
          <a:p>
            <a:pPr algn="just"/>
            <a:r>
              <a:rPr lang="en-US" sz="2400"/>
              <a:t>If you try it, you will see that </a:t>
            </a:r>
            <a:r>
              <a:rPr lang="en-US" sz="2400">
                <a:solidFill>
                  <a:srgbClr val="002FC4"/>
                </a:solidFill>
              </a:rPr>
              <a:t>variable num_tics is left unchanged.</a:t>
            </a:r>
          </a:p>
        </p:txBody>
      </p:sp>
    </p:spTree>
    <p:extLst>
      <p:ext uri="{BB962C8B-B14F-4D97-AF65-F5344CB8AC3E}">
        <p14:creationId xmlns:p14="http://schemas.microsoft.com/office/powerpoint/2010/main" val="34855369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846730" y="3292757"/>
            <a:ext cx="8541571" cy="2585323"/>
          </a:xfrm>
          <a:prstGeom prst="rect">
            <a:avLst/>
          </a:prstGeom>
        </p:spPr>
        <p:txBody>
          <a:bodyPr wrap="square">
            <a:spAutoFit/>
          </a:bodyPr>
          <a:lstStyle/>
          <a:p>
            <a:pPr algn="just"/>
            <a:r>
              <a:rPr lang="en-US">
                <a:solidFill>
                  <a:srgbClr val="002FC4"/>
                </a:solidFill>
              </a:rPr>
              <a:t>Function </a:t>
            </a:r>
            <a:r>
              <a:rPr lang="en-US">
                <a:solidFill>
                  <a:srgbClr val="002FC4"/>
                </a:solidFill>
                <a:latin typeface="Courier New" pitchFamily="49" charset="0"/>
                <a:cs typeface="Courier New" pitchFamily="49" charset="0"/>
              </a:rPr>
              <a:t>sumPos</a:t>
            </a:r>
            <a:r>
              <a:rPr lang="en-US">
                <a:solidFill>
                  <a:srgbClr val="002FC4"/>
                </a:solidFill>
              </a:rPr>
              <a:t> returns the sum of only the positive numbers in the provided argument (list)</a:t>
            </a:r>
            <a:r>
              <a:rPr lang="en-US"/>
              <a:t>. It does this by first replacing all negative values in parameter </a:t>
            </a:r>
            <a:r>
              <a:rPr lang="en-US">
                <a:latin typeface="Courier New" pitchFamily="49" charset="0"/>
                <a:cs typeface="Courier New" pitchFamily="49" charset="0"/>
              </a:rPr>
              <a:t>nums</a:t>
            </a:r>
            <a:r>
              <a:rPr lang="en-US"/>
              <a:t> with 0, then summing the list using built-in function </a:t>
            </a:r>
            <a:r>
              <a:rPr lang="en-US">
                <a:latin typeface="Courier New" pitchFamily="49" charset="0"/>
                <a:cs typeface="Courier New" pitchFamily="49" charset="0"/>
              </a:rPr>
              <a:t>sum</a:t>
            </a:r>
            <a:r>
              <a:rPr lang="en-US"/>
              <a:t>. </a:t>
            </a:r>
          </a:p>
          <a:p>
            <a:pPr algn="just"/>
            <a:endParaRPr lang="en-US"/>
          </a:p>
          <a:p>
            <a:pPr algn="just"/>
            <a:r>
              <a:rPr lang="en-US">
                <a:solidFill>
                  <a:srgbClr val="002FC4"/>
                </a:solidFill>
              </a:rPr>
              <a:t>We see that the corresponding actual argument </a:t>
            </a:r>
            <a:r>
              <a:rPr lang="en-US">
                <a:solidFill>
                  <a:srgbClr val="002FC4"/>
                </a:solidFill>
                <a:latin typeface="Courier New" pitchFamily="49" charset="0"/>
                <a:cs typeface="Courier New" pitchFamily="49" charset="0"/>
              </a:rPr>
              <a:t>nums_1</a:t>
            </a:r>
            <a:r>
              <a:rPr lang="en-US">
                <a:solidFill>
                  <a:srgbClr val="002FC4"/>
                </a:solidFill>
              </a:rPr>
              <a:t> has been altered </a:t>
            </a:r>
            <a:r>
              <a:rPr lang="en-US"/>
              <a:t>in this case, with all of the original negative values set to 0.</a:t>
            </a:r>
          </a:p>
          <a:p>
            <a:pPr algn="just"/>
            <a:endParaRPr lang="en-US">
              <a:solidFill>
                <a:srgbClr val="002FC4"/>
              </a:solidFill>
            </a:endParaRPr>
          </a:p>
          <a:p>
            <a:pPr algn="just"/>
            <a:r>
              <a:rPr lang="en-US">
                <a:solidFill>
                  <a:srgbClr val="002FC4"/>
                </a:solidFill>
              </a:rPr>
              <a:t>The reason that there was no change in integer argument </a:t>
            </a:r>
            <a:r>
              <a:rPr lang="en-US">
                <a:solidFill>
                  <a:srgbClr val="002FC4"/>
                </a:solidFill>
                <a:latin typeface="Courier New" pitchFamily="49" charset="0"/>
                <a:cs typeface="Courier New" pitchFamily="49" charset="0"/>
              </a:rPr>
              <a:t>num_tics</a:t>
            </a:r>
            <a:r>
              <a:rPr lang="en-US">
                <a:solidFill>
                  <a:srgbClr val="002FC4"/>
                </a:solidFill>
              </a:rPr>
              <a:t> but there was in list argument </a:t>
            </a:r>
            <a:r>
              <a:rPr lang="en-US">
                <a:solidFill>
                  <a:srgbClr val="002FC4"/>
                </a:solidFill>
                <a:latin typeface="Courier New" pitchFamily="49" charset="0"/>
                <a:cs typeface="Courier New" pitchFamily="49" charset="0"/>
              </a:rPr>
              <a:t>nums_1</a:t>
            </a:r>
            <a:r>
              <a:rPr lang="en-US">
                <a:solidFill>
                  <a:srgbClr val="002FC4"/>
                </a:solidFill>
              </a:rPr>
              <a:t> has to do with their types. </a:t>
            </a:r>
          </a:p>
        </p:txBody>
      </p:sp>
      <p:pic>
        <p:nvPicPr>
          <p:cNvPr id="278530" name="Picture 2"/>
          <p:cNvPicPr>
            <a:picLocks noChangeAspect="1" noChangeArrowheads="1"/>
          </p:cNvPicPr>
          <p:nvPr/>
        </p:nvPicPr>
        <p:blipFill>
          <a:blip r:embed="rId3" cstate="print"/>
          <a:srcRect/>
          <a:stretch>
            <a:fillRect/>
          </a:stretch>
        </p:blipFill>
        <p:spPr bwMode="auto">
          <a:xfrm>
            <a:off x="1889760" y="336176"/>
            <a:ext cx="8387256" cy="2658524"/>
          </a:xfrm>
          <a:prstGeom prst="rect">
            <a:avLst/>
          </a:prstGeom>
          <a:noFill/>
          <a:ln w="9525">
            <a:noFill/>
            <a:miter lim="800000"/>
            <a:headEnd/>
            <a:tailEnd/>
          </a:ln>
        </p:spPr>
      </p:pic>
    </p:spTree>
    <p:extLst>
      <p:ext uri="{BB962C8B-B14F-4D97-AF65-F5344CB8AC3E}">
        <p14:creationId xmlns:p14="http://schemas.microsoft.com/office/powerpoint/2010/main" val="3234061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20" y="642918"/>
            <a:ext cx="8222522" cy="3929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5975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23732" y="1085629"/>
            <a:ext cx="3735594" cy="523220"/>
          </a:xfrm>
          <a:prstGeom prst="rect">
            <a:avLst/>
          </a:prstGeom>
        </p:spPr>
        <p:txBody>
          <a:bodyPr wrap="square">
            <a:spAutoFit/>
          </a:bodyPr>
          <a:lstStyle/>
          <a:p>
            <a:pPr algn="ctr"/>
            <a:r>
              <a:rPr lang="en-US" sz="2800" b="1" dirty="0" smtClean="0"/>
              <a:t>Immutable</a:t>
            </a:r>
            <a:endParaRPr lang="en-US" sz="2800" b="1" dirty="0">
              <a:solidFill>
                <a:srgbClr val="FF0000"/>
              </a:solidFill>
            </a:endParaRPr>
          </a:p>
        </p:txBody>
      </p:sp>
      <p:sp>
        <p:nvSpPr>
          <p:cNvPr id="8" name="Rectangle 7"/>
          <p:cNvSpPr/>
          <p:nvPr/>
        </p:nvSpPr>
        <p:spPr>
          <a:xfrm>
            <a:off x="6362250" y="1064113"/>
            <a:ext cx="3735594" cy="523220"/>
          </a:xfrm>
          <a:prstGeom prst="rect">
            <a:avLst/>
          </a:prstGeom>
        </p:spPr>
        <p:txBody>
          <a:bodyPr wrap="square">
            <a:spAutoFit/>
          </a:bodyPr>
          <a:lstStyle/>
          <a:p>
            <a:pPr algn="ctr"/>
            <a:r>
              <a:rPr lang="en-US" sz="2800" b="1" dirty="0" smtClean="0"/>
              <a:t>mutable</a:t>
            </a:r>
            <a:endParaRPr lang="en-US" sz="2800" b="1" dirty="0">
              <a:solidFill>
                <a:srgbClr val="002FC4"/>
              </a:solidFill>
            </a:endParaRPr>
          </a:p>
        </p:txBody>
      </p:sp>
      <p:sp>
        <p:nvSpPr>
          <p:cNvPr id="10" name="Rectangle 9"/>
          <p:cNvSpPr/>
          <p:nvPr/>
        </p:nvSpPr>
        <p:spPr>
          <a:xfrm>
            <a:off x="2145248" y="1924725"/>
            <a:ext cx="3735594" cy="3785652"/>
          </a:xfrm>
          <a:prstGeom prst="rect">
            <a:avLst/>
          </a:prstGeom>
        </p:spPr>
        <p:txBody>
          <a:bodyPr wrap="square">
            <a:spAutoFit/>
          </a:bodyPr>
          <a:lstStyle/>
          <a:p>
            <a:pPr algn="ctr"/>
            <a:r>
              <a:rPr lang="en-US" sz="2400" dirty="0"/>
              <a:t>Numeric Types</a:t>
            </a:r>
          </a:p>
          <a:p>
            <a:pPr algn="ctr"/>
            <a:r>
              <a:rPr lang="en-US" sz="2400" dirty="0"/>
              <a:t>(integers and floats)</a:t>
            </a:r>
          </a:p>
          <a:p>
            <a:pPr algn="ctr"/>
            <a:endParaRPr lang="en-US" sz="2400" dirty="0"/>
          </a:p>
          <a:p>
            <a:pPr algn="ctr"/>
            <a:r>
              <a:rPr lang="en-US" sz="2400" dirty="0"/>
              <a:t>Boolean Type</a:t>
            </a:r>
          </a:p>
          <a:p>
            <a:pPr algn="ctr"/>
            <a:endParaRPr lang="en-US" sz="2400" dirty="0"/>
          </a:p>
          <a:p>
            <a:pPr algn="ctr"/>
            <a:r>
              <a:rPr lang="en-US" sz="2400" dirty="0"/>
              <a:t>String </a:t>
            </a:r>
            <a:r>
              <a:rPr lang="en-US" sz="2400" dirty="0" smtClean="0"/>
              <a:t>Type</a:t>
            </a:r>
            <a:endParaRPr lang="en-US" sz="2400" dirty="0">
              <a:solidFill>
                <a:srgbClr val="FF0000"/>
              </a:solidFill>
            </a:endParaRPr>
          </a:p>
          <a:p>
            <a:pPr algn="ctr"/>
            <a:endParaRPr lang="en-US" sz="2400" dirty="0"/>
          </a:p>
          <a:p>
            <a:pPr algn="ctr"/>
            <a:r>
              <a:rPr lang="en-US" sz="2400" dirty="0" err="1"/>
              <a:t>Tuples</a:t>
            </a:r>
            <a:endParaRPr lang="en-US" sz="2400" dirty="0"/>
          </a:p>
          <a:p>
            <a:pPr algn="ctr"/>
            <a:endParaRPr lang="en-US" sz="2400" dirty="0">
              <a:solidFill>
                <a:srgbClr val="002FC4"/>
              </a:solidFill>
            </a:endParaRPr>
          </a:p>
          <a:p>
            <a:pPr algn="ctr"/>
            <a:endParaRPr lang="en-US" sz="2400" dirty="0">
              <a:solidFill>
                <a:srgbClr val="002FC4"/>
              </a:solidFill>
            </a:endParaRPr>
          </a:p>
        </p:txBody>
      </p:sp>
      <p:sp>
        <p:nvSpPr>
          <p:cNvPr id="13" name="Rectangle 12"/>
          <p:cNvSpPr/>
          <p:nvPr/>
        </p:nvSpPr>
        <p:spPr>
          <a:xfrm>
            <a:off x="6394519" y="1924725"/>
            <a:ext cx="3735594" cy="3046988"/>
          </a:xfrm>
          <a:prstGeom prst="rect">
            <a:avLst/>
          </a:prstGeom>
        </p:spPr>
        <p:txBody>
          <a:bodyPr wrap="square">
            <a:spAutoFit/>
          </a:bodyPr>
          <a:lstStyle/>
          <a:p>
            <a:pPr algn="ctr"/>
            <a:r>
              <a:rPr lang="en-US" sz="2400" dirty="0"/>
              <a:t>Lists</a:t>
            </a:r>
          </a:p>
          <a:p>
            <a:pPr algn="ctr"/>
            <a:endParaRPr lang="en-US" sz="2400" dirty="0"/>
          </a:p>
          <a:p>
            <a:pPr algn="ctr"/>
            <a:r>
              <a:rPr lang="en-US" sz="2400" dirty="0"/>
              <a:t>Dictionaries </a:t>
            </a:r>
          </a:p>
          <a:p>
            <a:pPr algn="ctr"/>
            <a:endParaRPr lang="en-US" sz="2400" dirty="0"/>
          </a:p>
          <a:p>
            <a:pPr algn="ctr"/>
            <a:endParaRPr lang="en-US" sz="2400" dirty="0"/>
          </a:p>
          <a:p>
            <a:pPr algn="ctr"/>
            <a:endParaRPr lang="en-US" sz="2400" dirty="0"/>
          </a:p>
          <a:p>
            <a:pPr algn="ctr"/>
            <a:endParaRPr lang="en-US" sz="2400" dirty="0">
              <a:solidFill>
                <a:srgbClr val="002FC4"/>
              </a:solidFill>
            </a:endParaRPr>
          </a:p>
          <a:p>
            <a:pPr algn="ctr"/>
            <a:endParaRPr lang="en-US" sz="2400" dirty="0">
              <a:solidFill>
                <a:srgbClr val="002FC4"/>
              </a:solidFill>
            </a:endParaRPr>
          </a:p>
        </p:txBody>
      </p:sp>
    </p:spTree>
    <p:extLst>
      <p:ext uri="{BB962C8B-B14F-4D97-AF65-F5344CB8AC3E}">
        <p14:creationId xmlns:p14="http://schemas.microsoft.com/office/powerpoint/2010/main" val="9547081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2209800" y="685802"/>
            <a:ext cx="7772400" cy="990599"/>
          </a:xfrm>
        </p:spPr>
        <p:txBody>
          <a:bodyPr>
            <a:normAutofit/>
          </a:bodyPr>
          <a:lstStyle/>
          <a:p>
            <a:r>
              <a:rPr lang="en-US" sz="4000" b="1" dirty="0"/>
              <a:t>Let’s Try It</a:t>
            </a:r>
          </a:p>
        </p:txBody>
      </p:sp>
      <p:pic>
        <p:nvPicPr>
          <p:cNvPr id="279554" name="Picture 2"/>
          <p:cNvPicPr>
            <a:picLocks noChangeAspect="1" noChangeArrowheads="1"/>
          </p:cNvPicPr>
          <p:nvPr/>
        </p:nvPicPr>
        <p:blipFill>
          <a:blip r:embed="rId3" cstate="print"/>
          <a:srcRect/>
          <a:stretch>
            <a:fillRect/>
          </a:stretch>
        </p:blipFill>
        <p:spPr bwMode="auto">
          <a:xfrm>
            <a:off x="1398494" y="1775012"/>
            <a:ext cx="10314363" cy="4141694"/>
          </a:xfrm>
          <a:prstGeom prst="rect">
            <a:avLst/>
          </a:prstGeom>
          <a:noFill/>
          <a:ln w="9525">
            <a:noFill/>
            <a:miter lim="800000"/>
            <a:headEnd/>
            <a:tailEnd/>
          </a:ln>
        </p:spPr>
      </p:pic>
    </p:spTree>
    <p:extLst>
      <p:ext uri="{BB962C8B-B14F-4D97-AF65-F5344CB8AC3E}">
        <p14:creationId xmlns:p14="http://schemas.microsoft.com/office/powerpoint/2010/main" val="20344980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2"/>
            <a:ext cx="7772400" cy="990599"/>
          </a:xfrm>
        </p:spPr>
        <p:txBody>
          <a:bodyPr>
            <a:normAutofit/>
          </a:bodyPr>
          <a:lstStyle/>
          <a:p>
            <a:r>
              <a:rPr lang="en-US" sz="4000" b="1"/>
              <a:t>Keyword Arguments in Python</a:t>
            </a:r>
          </a:p>
        </p:txBody>
      </p:sp>
      <p:sp>
        <p:nvSpPr>
          <p:cNvPr id="3" name="Subtitle 2"/>
          <p:cNvSpPr>
            <a:spLocks noGrp="1"/>
          </p:cNvSpPr>
          <p:nvPr>
            <p:ph type="subTitle" idx="1"/>
          </p:nvPr>
        </p:nvSpPr>
        <p:spPr>
          <a:xfrm>
            <a:off x="2242968" y="1921131"/>
            <a:ext cx="7696200" cy="1323191"/>
          </a:xfrm>
        </p:spPr>
        <p:txBody>
          <a:bodyPr>
            <a:noAutofit/>
          </a:bodyPr>
          <a:lstStyle/>
          <a:p>
            <a:pPr algn="just"/>
            <a:r>
              <a:rPr lang="en-US"/>
              <a:t>The functions we have looked at so far were called with a fixed number of </a:t>
            </a:r>
            <a:r>
              <a:rPr lang="en-US" i="1"/>
              <a:t>positional arguments</a:t>
            </a:r>
            <a:r>
              <a:rPr lang="en-US"/>
              <a:t>. A </a:t>
            </a:r>
            <a:r>
              <a:rPr lang="en-US" b="1">
                <a:solidFill>
                  <a:srgbClr val="D4650A"/>
                </a:solidFill>
              </a:rPr>
              <a:t>positional argument</a:t>
            </a:r>
            <a:r>
              <a:rPr lang="en-US"/>
              <a:t> is an argument that is assigned to a particular parameter based on its position in the argument list,</a:t>
            </a:r>
          </a:p>
          <a:p>
            <a:pPr algn="just"/>
            <a:endParaRPr lang="en-US" sz="1200"/>
          </a:p>
          <a:p>
            <a:pPr algn="just"/>
            <a:r>
              <a:rPr lang="en-US">
                <a:latin typeface="Courier New" pitchFamily="49" charset="0"/>
                <a:cs typeface="Courier New" pitchFamily="49" charset="0"/>
              </a:rPr>
              <a:t>            </a:t>
            </a:r>
          </a:p>
          <a:p>
            <a:pPr algn="just"/>
            <a:endParaRPr lang="en-US" sz="1800" b="1">
              <a:solidFill>
                <a:srgbClr val="D4650A"/>
              </a:solidFill>
            </a:endParaRPr>
          </a:p>
          <a:p>
            <a:pPr algn="just"/>
            <a:endParaRPr lang="en-US" sz="1800"/>
          </a:p>
          <a:p>
            <a:pPr algn="l"/>
            <a:endParaRPr lang="en-US" sz="180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280578" name="Picture 2"/>
          <p:cNvPicPr>
            <a:picLocks noChangeAspect="1" noChangeArrowheads="1"/>
          </p:cNvPicPr>
          <p:nvPr/>
        </p:nvPicPr>
        <p:blipFill>
          <a:blip r:embed="rId3" cstate="print"/>
          <a:srcRect/>
          <a:stretch>
            <a:fillRect/>
          </a:stretch>
        </p:blipFill>
        <p:spPr bwMode="auto">
          <a:xfrm>
            <a:off x="2665770" y="3834989"/>
            <a:ext cx="6838950" cy="1619250"/>
          </a:xfrm>
          <a:prstGeom prst="rect">
            <a:avLst/>
          </a:prstGeom>
          <a:noFill/>
          <a:ln w="9525">
            <a:noFill/>
            <a:miter lim="800000"/>
            <a:headEnd/>
            <a:tailEnd/>
          </a:ln>
        </p:spPr>
      </p:pic>
    </p:spTree>
    <p:extLst>
      <p:ext uri="{BB962C8B-B14F-4D97-AF65-F5344CB8AC3E}">
        <p14:creationId xmlns:p14="http://schemas.microsoft.com/office/powerpoint/2010/main" val="5526406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53726" y="920671"/>
            <a:ext cx="7696200" cy="1323191"/>
          </a:xfrm>
        </p:spPr>
        <p:txBody>
          <a:bodyPr>
            <a:noAutofit/>
          </a:bodyPr>
          <a:lstStyle/>
          <a:p>
            <a:pPr algn="just"/>
            <a:r>
              <a:rPr lang="en-US">
                <a:solidFill>
                  <a:srgbClr val="002FC4"/>
                </a:solidFill>
              </a:rPr>
              <a:t>Python provides the option of calling any function by the use of </a:t>
            </a:r>
            <a:r>
              <a:rPr lang="en-US" b="1">
                <a:solidFill>
                  <a:srgbClr val="D4650A"/>
                </a:solidFill>
              </a:rPr>
              <a:t>keyword arguments</a:t>
            </a:r>
            <a:r>
              <a:rPr lang="en-US"/>
              <a:t>. A keyword argument is an argument that is specified by parameter name, rather than as a positional argument.</a:t>
            </a:r>
          </a:p>
          <a:p>
            <a:pPr algn="just"/>
            <a:r>
              <a:rPr lang="en-US">
                <a:latin typeface="Courier New" pitchFamily="49" charset="0"/>
                <a:cs typeface="Courier New" pitchFamily="49" charset="0"/>
              </a:rPr>
              <a:t>            </a:t>
            </a:r>
          </a:p>
          <a:p>
            <a:pPr algn="just"/>
            <a:endParaRPr lang="en-US" sz="1800" b="1">
              <a:solidFill>
                <a:srgbClr val="D4650A"/>
              </a:solidFill>
            </a:endParaRPr>
          </a:p>
          <a:p>
            <a:pPr algn="just"/>
            <a:endParaRPr lang="en-US" sz="1800"/>
          </a:p>
          <a:p>
            <a:pPr algn="l"/>
            <a:endParaRPr lang="en-US" sz="180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281602" name="Picture 2"/>
          <p:cNvPicPr>
            <a:picLocks noChangeAspect="1" noChangeArrowheads="1"/>
          </p:cNvPicPr>
          <p:nvPr/>
        </p:nvPicPr>
        <p:blipFill>
          <a:blip r:embed="rId3" cstate="print"/>
          <a:srcRect/>
          <a:stretch>
            <a:fillRect/>
          </a:stretch>
        </p:blipFill>
        <p:spPr bwMode="auto">
          <a:xfrm>
            <a:off x="1843758" y="2657812"/>
            <a:ext cx="8503920" cy="1647692"/>
          </a:xfrm>
          <a:prstGeom prst="rect">
            <a:avLst/>
          </a:prstGeom>
          <a:noFill/>
          <a:ln w="9525">
            <a:noFill/>
            <a:miter lim="800000"/>
            <a:headEnd/>
            <a:tailEnd/>
          </a:ln>
        </p:spPr>
      </p:pic>
      <p:sp>
        <p:nvSpPr>
          <p:cNvPr id="12" name="Rectangle 11"/>
          <p:cNvSpPr/>
          <p:nvPr/>
        </p:nvSpPr>
        <p:spPr>
          <a:xfrm>
            <a:off x="2320067" y="4603838"/>
            <a:ext cx="7519595" cy="1200329"/>
          </a:xfrm>
          <a:prstGeom prst="rect">
            <a:avLst/>
          </a:prstGeom>
        </p:spPr>
        <p:txBody>
          <a:bodyPr wrap="square">
            <a:spAutoFit/>
          </a:bodyPr>
          <a:lstStyle/>
          <a:p>
            <a:pPr algn="just"/>
            <a:r>
              <a:rPr lang="en-US" sz="2400"/>
              <a:t>This can be a useful way of calling a function if it is easier to remember the parameter names than it is to remember their order.</a:t>
            </a:r>
          </a:p>
        </p:txBody>
      </p:sp>
    </p:spTree>
    <p:extLst>
      <p:ext uri="{BB962C8B-B14F-4D97-AF65-F5344CB8AC3E}">
        <p14:creationId xmlns:p14="http://schemas.microsoft.com/office/powerpoint/2010/main" val="3906109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53726" y="920671"/>
            <a:ext cx="7696200" cy="1323191"/>
          </a:xfrm>
        </p:spPr>
        <p:txBody>
          <a:bodyPr>
            <a:noAutofit/>
          </a:bodyPr>
          <a:lstStyle/>
          <a:p>
            <a:pPr algn="just"/>
            <a:r>
              <a:rPr lang="en-US">
                <a:solidFill>
                  <a:srgbClr val="002FC4"/>
                </a:solidFill>
              </a:rPr>
              <a:t>It is possible to call a function with the use of both positional and keyword arguments. </a:t>
            </a:r>
            <a:r>
              <a:rPr lang="en-US"/>
              <a:t>However, all positional arguments must come before all keyword arguments in the function call, as shown below.            </a:t>
            </a:r>
          </a:p>
          <a:p>
            <a:pPr algn="just"/>
            <a:endParaRPr lang="en-US" sz="1800" b="1">
              <a:solidFill>
                <a:srgbClr val="D4650A"/>
              </a:solidFill>
            </a:endParaRPr>
          </a:p>
          <a:p>
            <a:pPr algn="just"/>
            <a:endParaRPr lang="en-US" sz="1800"/>
          </a:p>
          <a:p>
            <a:pPr algn="l"/>
            <a:endParaRPr lang="en-US" sz="180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12" name="Rectangle 11"/>
          <p:cNvSpPr/>
          <p:nvPr/>
        </p:nvSpPr>
        <p:spPr>
          <a:xfrm>
            <a:off x="2320067" y="4603837"/>
            <a:ext cx="7519595" cy="1569660"/>
          </a:xfrm>
          <a:prstGeom prst="rect">
            <a:avLst/>
          </a:prstGeom>
        </p:spPr>
        <p:txBody>
          <a:bodyPr wrap="square">
            <a:spAutoFit/>
          </a:bodyPr>
          <a:lstStyle/>
          <a:p>
            <a:pPr algn="just"/>
            <a:r>
              <a:rPr lang="en-US" sz="2400"/>
              <a:t>This form of function call might be useful, for example, if you remember that the first argument is the loan amount, but you are not sure of the order of the last two arguments rate and term.</a:t>
            </a:r>
            <a:endParaRPr lang="en-US" sz="2400">
              <a:solidFill>
                <a:srgbClr val="002FC4"/>
              </a:solidFill>
            </a:endParaRPr>
          </a:p>
        </p:txBody>
      </p:sp>
      <p:pic>
        <p:nvPicPr>
          <p:cNvPr id="282626" name="Picture 2"/>
          <p:cNvPicPr>
            <a:picLocks noChangeAspect="1" noChangeArrowheads="1"/>
          </p:cNvPicPr>
          <p:nvPr/>
        </p:nvPicPr>
        <p:blipFill>
          <a:blip r:embed="rId3" cstate="print"/>
          <a:srcRect/>
          <a:stretch>
            <a:fillRect/>
          </a:stretch>
        </p:blipFill>
        <p:spPr bwMode="auto">
          <a:xfrm>
            <a:off x="2247900" y="2600325"/>
            <a:ext cx="7696200" cy="1657350"/>
          </a:xfrm>
          <a:prstGeom prst="rect">
            <a:avLst/>
          </a:prstGeom>
          <a:noFill/>
          <a:ln w="9525">
            <a:noFill/>
            <a:miter lim="800000"/>
            <a:headEnd/>
            <a:tailEnd/>
          </a:ln>
        </p:spPr>
      </p:pic>
    </p:spTree>
    <p:extLst>
      <p:ext uri="{BB962C8B-B14F-4D97-AF65-F5344CB8AC3E}">
        <p14:creationId xmlns:p14="http://schemas.microsoft.com/office/powerpoint/2010/main" val="6111327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2209800" y="685802"/>
            <a:ext cx="7772400" cy="990599"/>
          </a:xfrm>
        </p:spPr>
        <p:txBody>
          <a:bodyPr>
            <a:normAutofit/>
          </a:bodyPr>
          <a:lstStyle/>
          <a:p>
            <a:r>
              <a:rPr lang="en-US" sz="4000" b="1" dirty="0"/>
              <a:t>Let’s Try 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
        <p:nvSpPr>
          <p:cNvPr id="13" name="Subtitle 2"/>
          <p:cNvSpPr txBox="1">
            <a:spLocks/>
          </p:cNvSpPr>
          <p:nvPr/>
        </p:nvSpPr>
        <p:spPr>
          <a:xfrm>
            <a:off x="2170290" y="1882588"/>
            <a:ext cx="8077200" cy="625687"/>
          </a:xfrm>
          <a:prstGeom prst="rect">
            <a:avLst/>
          </a:prstGeom>
        </p:spPr>
        <p:txBody>
          <a:bodyPr vert="horz" lIns="91440" tIns="45720" rIns="91440" bIns="45720" rtlCol="0">
            <a:noAutofit/>
          </a:bodyPr>
          <a:lstStyle/>
          <a:p>
            <a:r>
              <a:rPr lang="en-US" sz="2400" b="1"/>
              <a:t>Enter the following function definition in the Python Shell. Execute the statements below and observe the results.</a:t>
            </a:r>
            <a:endParaRPr lang="en-US" sz="2400" b="1" dirty="0"/>
          </a:p>
        </p:txBody>
      </p:sp>
      <p:pic>
        <p:nvPicPr>
          <p:cNvPr id="283650" name="Picture 2"/>
          <p:cNvPicPr>
            <a:picLocks noChangeAspect="1" noChangeArrowheads="1"/>
          </p:cNvPicPr>
          <p:nvPr/>
        </p:nvPicPr>
        <p:blipFill>
          <a:blip r:embed="rId3" cstate="print"/>
          <a:srcRect/>
          <a:stretch>
            <a:fillRect/>
          </a:stretch>
        </p:blipFill>
        <p:spPr bwMode="auto">
          <a:xfrm>
            <a:off x="1919960" y="3318734"/>
            <a:ext cx="8348472" cy="2194560"/>
          </a:xfrm>
          <a:prstGeom prst="rect">
            <a:avLst/>
          </a:prstGeom>
          <a:noFill/>
          <a:ln w="9525">
            <a:noFill/>
            <a:miter lim="800000"/>
            <a:headEnd/>
            <a:tailEnd/>
          </a:ln>
        </p:spPr>
      </p:pic>
    </p:spTree>
    <p:extLst>
      <p:ext uri="{BB962C8B-B14F-4D97-AF65-F5344CB8AC3E}">
        <p14:creationId xmlns:p14="http://schemas.microsoft.com/office/powerpoint/2010/main" val="1439178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2"/>
            <a:ext cx="7772400" cy="990599"/>
          </a:xfrm>
        </p:spPr>
        <p:txBody>
          <a:bodyPr>
            <a:normAutofit/>
          </a:bodyPr>
          <a:lstStyle/>
          <a:p>
            <a:r>
              <a:rPr lang="en-US" sz="4000" b="1"/>
              <a:t>Default Arguments in Python</a:t>
            </a:r>
          </a:p>
        </p:txBody>
      </p:sp>
      <p:sp>
        <p:nvSpPr>
          <p:cNvPr id="3" name="Subtitle 2"/>
          <p:cNvSpPr>
            <a:spLocks noGrp="1"/>
          </p:cNvSpPr>
          <p:nvPr>
            <p:ph type="subTitle" idx="1"/>
          </p:nvPr>
        </p:nvSpPr>
        <p:spPr>
          <a:xfrm>
            <a:off x="2242968" y="1770519"/>
            <a:ext cx="7696200" cy="897378"/>
          </a:xfrm>
        </p:spPr>
        <p:txBody>
          <a:bodyPr>
            <a:noAutofit/>
          </a:bodyPr>
          <a:lstStyle/>
          <a:p>
            <a:pPr algn="just"/>
            <a:r>
              <a:rPr lang="en-US"/>
              <a:t>Python provides for </a:t>
            </a:r>
            <a:r>
              <a:rPr lang="en-US" i="1"/>
              <a:t>default arguments</a:t>
            </a:r>
            <a:r>
              <a:rPr lang="en-US"/>
              <a:t>. A </a:t>
            </a:r>
            <a:r>
              <a:rPr lang="en-US" b="1">
                <a:solidFill>
                  <a:srgbClr val="D4650A"/>
                </a:solidFill>
              </a:rPr>
              <a:t>default argument </a:t>
            </a:r>
            <a:r>
              <a:rPr lang="en-US"/>
              <a:t>is an argument that can be optionally provided.</a:t>
            </a:r>
            <a:endParaRPr lang="en-US" sz="1200"/>
          </a:p>
          <a:p>
            <a:pPr algn="just"/>
            <a:r>
              <a:rPr lang="en-US">
                <a:latin typeface="Courier New" pitchFamily="49" charset="0"/>
                <a:cs typeface="Courier New" pitchFamily="49" charset="0"/>
              </a:rPr>
              <a:t>            </a:t>
            </a:r>
          </a:p>
          <a:p>
            <a:pPr algn="just"/>
            <a:endParaRPr lang="en-US" sz="1800" b="1">
              <a:solidFill>
                <a:srgbClr val="D4650A"/>
              </a:solidFill>
            </a:endParaRPr>
          </a:p>
          <a:p>
            <a:pPr algn="just"/>
            <a:endParaRPr lang="en-US" sz="1800"/>
          </a:p>
          <a:p>
            <a:pPr algn="l"/>
            <a:endParaRPr lang="en-US" sz="180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284674" name="Picture 2"/>
          <p:cNvPicPr>
            <a:picLocks noChangeAspect="1" noChangeArrowheads="1"/>
          </p:cNvPicPr>
          <p:nvPr/>
        </p:nvPicPr>
        <p:blipFill>
          <a:blip r:embed="rId3" cstate="print"/>
          <a:srcRect/>
          <a:stretch>
            <a:fillRect/>
          </a:stretch>
        </p:blipFill>
        <p:spPr bwMode="auto">
          <a:xfrm>
            <a:off x="2458681" y="2737698"/>
            <a:ext cx="7296150" cy="1619250"/>
          </a:xfrm>
          <a:prstGeom prst="rect">
            <a:avLst/>
          </a:prstGeom>
          <a:noFill/>
          <a:ln w="9525">
            <a:noFill/>
            <a:miter lim="800000"/>
            <a:headEnd/>
            <a:tailEnd/>
          </a:ln>
        </p:spPr>
      </p:pic>
      <p:sp>
        <p:nvSpPr>
          <p:cNvPr id="11" name="Rectangle 10"/>
          <p:cNvSpPr/>
          <p:nvPr/>
        </p:nvSpPr>
        <p:spPr>
          <a:xfrm>
            <a:off x="2384612" y="4539727"/>
            <a:ext cx="7498080" cy="1569660"/>
          </a:xfrm>
          <a:prstGeom prst="rect">
            <a:avLst/>
          </a:prstGeom>
        </p:spPr>
        <p:txBody>
          <a:bodyPr wrap="square">
            <a:spAutoFit/>
          </a:bodyPr>
          <a:lstStyle/>
          <a:p>
            <a:pPr algn="just">
              <a:spcBef>
                <a:spcPct val="20000"/>
              </a:spcBef>
            </a:pPr>
            <a:r>
              <a:rPr lang="en-US" sz="2400"/>
              <a:t>Parameter </a:t>
            </a:r>
            <a:r>
              <a:rPr lang="en-US" sz="2400">
                <a:latin typeface="Courier New" pitchFamily="49" charset="0"/>
                <a:cs typeface="Courier New" pitchFamily="49" charset="0"/>
              </a:rPr>
              <a:t>term </a:t>
            </a:r>
            <a:r>
              <a:rPr lang="en-US" sz="2400"/>
              <a:t>is assigned a default value, 20, and therefore is optionally provided when calling function </a:t>
            </a:r>
            <a:r>
              <a:rPr lang="en-US" sz="2400">
                <a:latin typeface="Courier New" pitchFamily="49" charset="0"/>
                <a:cs typeface="Courier New" pitchFamily="49" charset="0"/>
              </a:rPr>
              <a:t>mortgage_rate</a:t>
            </a:r>
            <a:r>
              <a:rPr lang="en-US" sz="2400"/>
              <a:t>. </a:t>
            </a:r>
            <a:r>
              <a:rPr lang="en-US" sz="2400">
                <a:solidFill>
                  <a:srgbClr val="002FC4"/>
                </a:solidFill>
              </a:rPr>
              <a:t>All positional arguments must come before any default arguments in a function definition.</a:t>
            </a:r>
          </a:p>
        </p:txBody>
      </p:sp>
    </p:spTree>
    <p:extLst>
      <p:ext uri="{BB962C8B-B14F-4D97-AF65-F5344CB8AC3E}">
        <p14:creationId xmlns:p14="http://schemas.microsoft.com/office/powerpoint/2010/main" val="2511238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dirty="0"/>
          </a:p>
        </p:txBody>
      </p:sp>
      <p:pic>
        <p:nvPicPr>
          <p:cNvPr id="285698" name="Picture 2"/>
          <p:cNvPicPr>
            <a:picLocks noChangeAspect="1" noChangeArrowheads="1"/>
          </p:cNvPicPr>
          <p:nvPr/>
        </p:nvPicPr>
        <p:blipFill>
          <a:blip r:embed="rId3" cstate="print"/>
          <a:srcRect/>
          <a:stretch>
            <a:fillRect/>
          </a:stretch>
        </p:blipFill>
        <p:spPr bwMode="auto">
          <a:xfrm>
            <a:off x="820270" y="416859"/>
            <a:ext cx="10071847" cy="5513294"/>
          </a:xfrm>
          <a:prstGeom prst="rect">
            <a:avLst/>
          </a:prstGeom>
          <a:noFill/>
          <a:ln w="9525">
            <a:noFill/>
            <a:miter lim="800000"/>
            <a:headEnd/>
            <a:tailEnd/>
          </a:ln>
        </p:spPr>
      </p:pic>
    </p:spTree>
    <p:extLst>
      <p:ext uri="{BB962C8B-B14F-4D97-AF65-F5344CB8AC3E}">
        <p14:creationId xmlns:p14="http://schemas.microsoft.com/office/powerpoint/2010/main" val="636349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2"/>
            <a:ext cx="7772400" cy="990599"/>
          </a:xfrm>
        </p:spPr>
        <p:txBody>
          <a:bodyPr>
            <a:normAutofit/>
          </a:bodyPr>
          <a:lstStyle/>
          <a:p>
            <a:r>
              <a:rPr lang="en-US" sz="4000" b="1"/>
              <a:t>Variable Scope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13" name="Rectangle 12"/>
          <p:cNvSpPr/>
          <p:nvPr/>
        </p:nvSpPr>
        <p:spPr>
          <a:xfrm>
            <a:off x="1943546" y="2502093"/>
            <a:ext cx="8326419" cy="830997"/>
          </a:xfrm>
          <a:prstGeom prst="rect">
            <a:avLst/>
          </a:prstGeom>
        </p:spPr>
        <p:txBody>
          <a:bodyPr wrap="square">
            <a:spAutoFit/>
          </a:bodyPr>
          <a:lstStyle/>
          <a:p>
            <a:pPr algn="just"/>
            <a:r>
              <a:rPr lang="en-US" sz="2400" b="1" dirty="0">
                <a:solidFill>
                  <a:srgbClr val="D4650A"/>
                </a:solidFill>
              </a:rPr>
              <a:t>Variable scope </a:t>
            </a:r>
            <a:r>
              <a:rPr lang="en-US" sz="2400" dirty="0"/>
              <a:t>has to do with the parts a program that a given variable is accessible</a:t>
            </a:r>
            <a:r>
              <a:rPr lang="en-US" sz="2400" dirty="0" smtClean="0"/>
              <a:t>.</a:t>
            </a:r>
            <a:endParaRPr lang="en-US" sz="2400" dirty="0">
              <a:solidFill>
                <a:srgbClr val="FF0000"/>
              </a:solidFill>
            </a:endParaRPr>
          </a:p>
        </p:txBody>
      </p:sp>
    </p:spTree>
    <p:extLst>
      <p:ext uri="{BB962C8B-B14F-4D97-AF65-F5344CB8AC3E}">
        <p14:creationId xmlns:p14="http://schemas.microsoft.com/office/powerpoint/2010/main" val="38275655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2"/>
            <a:ext cx="7772400" cy="990599"/>
          </a:xfrm>
        </p:spPr>
        <p:txBody>
          <a:bodyPr>
            <a:normAutofit/>
          </a:bodyPr>
          <a:lstStyle/>
          <a:p>
            <a:r>
              <a:rPr lang="en-US" sz="2800" b="1"/>
              <a:t>Local Scope and Local Variables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13" name="Rectangle 12"/>
          <p:cNvSpPr/>
          <p:nvPr/>
        </p:nvSpPr>
        <p:spPr>
          <a:xfrm>
            <a:off x="1943546" y="2334452"/>
            <a:ext cx="8326419" cy="1569660"/>
          </a:xfrm>
          <a:prstGeom prst="rect">
            <a:avLst/>
          </a:prstGeom>
        </p:spPr>
        <p:txBody>
          <a:bodyPr wrap="square">
            <a:spAutoFit/>
          </a:bodyPr>
          <a:lstStyle/>
          <a:p>
            <a:pPr algn="just"/>
            <a:r>
              <a:rPr lang="en-US" sz="2400">
                <a:solidFill>
                  <a:srgbClr val="002FC4"/>
                </a:solidFill>
              </a:rPr>
              <a:t>A</a:t>
            </a:r>
            <a:r>
              <a:rPr lang="en-US" sz="2400"/>
              <a:t> </a:t>
            </a:r>
            <a:r>
              <a:rPr lang="en-US" sz="2400" b="1">
                <a:solidFill>
                  <a:srgbClr val="D4650A"/>
                </a:solidFill>
              </a:rPr>
              <a:t>local variable </a:t>
            </a:r>
            <a:r>
              <a:rPr lang="en-US" sz="2400">
                <a:solidFill>
                  <a:srgbClr val="002FC4"/>
                </a:solidFill>
              </a:rPr>
              <a:t>is a variable that is only accessible from within a given function</a:t>
            </a:r>
            <a:r>
              <a:rPr lang="en-US" sz="2400"/>
              <a:t>. Such variables are said to have </a:t>
            </a:r>
            <a:r>
              <a:rPr lang="en-US" sz="2400" b="1">
                <a:solidFill>
                  <a:srgbClr val="D4650A"/>
                </a:solidFill>
              </a:rPr>
              <a:t>local scope</a:t>
            </a:r>
            <a:r>
              <a:rPr lang="en-US" sz="2400"/>
              <a:t>. In Python, any variable assigned a value in a function becomes a local variable of the function.</a:t>
            </a:r>
          </a:p>
        </p:txBody>
      </p:sp>
    </p:spTree>
    <p:extLst>
      <p:ext uri="{BB962C8B-B14F-4D97-AF65-F5344CB8AC3E}">
        <p14:creationId xmlns:p14="http://schemas.microsoft.com/office/powerpoint/2010/main" val="767435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14"/>
            <a:ext cx="8229600" cy="725470"/>
          </a:xfrm>
        </p:spPr>
        <p:txBody>
          <a:bodyPr>
            <a:normAutofit/>
          </a:bodyPr>
          <a:lstStyle/>
          <a:p>
            <a:r>
              <a:rPr lang="en-US" b="1" dirty="0">
                <a:solidFill>
                  <a:srgbClr val="FF0000"/>
                </a:solidFill>
              </a:rPr>
              <a:t>Defining Functions</a:t>
            </a:r>
            <a:endParaRPr lang="en-US" dirty="0">
              <a:solidFill>
                <a:srgbClr val="FF0000"/>
              </a:solidFill>
            </a:endParaRPr>
          </a:p>
        </p:txBody>
      </p:sp>
      <p:sp>
        <p:nvSpPr>
          <p:cNvPr id="3" name="Content Placeholder 2"/>
          <p:cNvSpPr>
            <a:spLocks noGrp="1"/>
          </p:cNvSpPr>
          <p:nvPr>
            <p:ph idx="1"/>
          </p:nvPr>
        </p:nvSpPr>
        <p:spPr>
          <a:xfrm>
            <a:off x="2166910" y="1538830"/>
            <a:ext cx="8229600" cy="2328866"/>
          </a:xfrm>
        </p:spPr>
        <p:txBody>
          <a:bodyPr>
            <a:normAutofit/>
          </a:bodyPr>
          <a:lstStyle/>
          <a:p>
            <a:r>
              <a:rPr lang="en-US" dirty="0" smtClean="0"/>
              <a:t>Functions may be designed as per user’s requirement.</a:t>
            </a:r>
          </a:p>
          <a:p>
            <a:r>
              <a:rPr lang="en-US" dirty="0" smtClean="0"/>
              <a:t>The </a:t>
            </a:r>
            <a:r>
              <a:rPr lang="en-US" dirty="0"/>
              <a:t>elements of a </a:t>
            </a:r>
            <a:r>
              <a:rPr lang="en-US" dirty="0" smtClean="0"/>
              <a:t>function definition </a:t>
            </a:r>
            <a:r>
              <a:rPr lang="en-US" dirty="0"/>
              <a:t>are </a:t>
            </a:r>
            <a:r>
              <a:rPr lang="en-US" dirty="0" smtClean="0"/>
              <a:t>given</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88" y="2703263"/>
            <a:ext cx="8343641" cy="3296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94618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286722" name="Picture 2"/>
          <p:cNvPicPr>
            <a:picLocks noChangeAspect="1" noChangeArrowheads="1"/>
          </p:cNvPicPr>
          <p:nvPr/>
        </p:nvPicPr>
        <p:blipFill>
          <a:blip r:embed="rId3" cstate="print"/>
          <a:srcRect/>
          <a:stretch>
            <a:fillRect/>
          </a:stretch>
        </p:blipFill>
        <p:spPr bwMode="auto">
          <a:xfrm>
            <a:off x="2690814" y="408064"/>
            <a:ext cx="6810375" cy="3438525"/>
          </a:xfrm>
          <a:prstGeom prst="rect">
            <a:avLst/>
          </a:prstGeom>
          <a:noFill/>
          <a:ln w="9525">
            <a:noFill/>
            <a:miter lim="800000"/>
            <a:headEnd/>
            <a:tailEnd/>
          </a:ln>
        </p:spPr>
      </p:pic>
      <p:sp>
        <p:nvSpPr>
          <p:cNvPr id="12" name="Rectangle 11"/>
          <p:cNvSpPr/>
          <p:nvPr/>
        </p:nvSpPr>
        <p:spPr>
          <a:xfrm>
            <a:off x="1852108" y="4180294"/>
            <a:ext cx="8439374" cy="1938992"/>
          </a:xfrm>
          <a:prstGeom prst="rect">
            <a:avLst/>
          </a:prstGeom>
        </p:spPr>
        <p:txBody>
          <a:bodyPr wrap="square">
            <a:spAutoFit/>
          </a:bodyPr>
          <a:lstStyle/>
          <a:p>
            <a:pPr algn="just"/>
            <a:r>
              <a:rPr lang="en-US" sz="2000">
                <a:solidFill>
                  <a:srgbClr val="002FC4"/>
                </a:solidFill>
              </a:rPr>
              <a:t>Both</a:t>
            </a:r>
            <a:r>
              <a:rPr lang="en-US" sz="2000"/>
              <a:t> </a:t>
            </a:r>
            <a:r>
              <a:rPr lang="en-US" sz="2000" b="1">
                <a:solidFill>
                  <a:srgbClr val="D4650A"/>
                </a:solidFill>
                <a:latin typeface="Courier New" pitchFamily="49" charset="0"/>
                <a:cs typeface="Courier New" pitchFamily="49" charset="0"/>
              </a:rPr>
              <a:t>func1</a:t>
            </a:r>
            <a:r>
              <a:rPr lang="en-US" sz="2000"/>
              <a:t> </a:t>
            </a:r>
            <a:r>
              <a:rPr lang="en-US" sz="2000">
                <a:solidFill>
                  <a:srgbClr val="002FC4"/>
                </a:solidFill>
              </a:rPr>
              <a:t>and</a:t>
            </a:r>
            <a:r>
              <a:rPr lang="en-US" sz="2000"/>
              <a:t> </a:t>
            </a:r>
            <a:r>
              <a:rPr lang="en-US" sz="2000" b="1">
                <a:solidFill>
                  <a:srgbClr val="D4650A"/>
                </a:solidFill>
                <a:latin typeface="Courier New" pitchFamily="49" charset="0"/>
                <a:cs typeface="Courier New" pitchFamily="49" charset="0"/>
              </a:rPr>
              <a:t>func</a:t>
            </a:r>
            <a:r>
              <a:rPr lang="en-US" sz="2000" b="1">
                <a:solidFill>
                  <a:srgbClr val="D4650A"/>
                </a:solidFill>
              </a:rPr>
              <a:t>2</a:t>
            </a:r>
            <a:r>
              <a:rPr lang="en-US" sz="2000"/>
              <a:t> </a:t>
            </a:r>
            <a:r>
              <a:rPr lang="en-US" sz="2000">
                <a:solidFill>
                  <a:srgbClr val="002FC4"/>
                </a:solidFill>
              </a:rPr>
              <a:t>contain</a:t>
            </a:r>
            <a:r>
              <a:rPr lang="en-US" sz="2000"/>
              <a:t> </a:t>
            </a:r>
            <a:r>
              <a:rPr lang="en-US" sz="2000">
                <a:solidFill>
                  <a:srgbClr val="002FC4"/>
                </a:solidFill>
              </a:rPr>
              <a:t>identifier </a:t>
            </a:r>
            <a:r>
              <a:rPr lang="en-US" sz="2000">
                <a:solidFill>
                  <a:srgbClr val="002FC4"/>
                </a:solidFill>
                <a:latin typeface="Courier New" pitchFamily="49" charset="0"/>
                <a:cs typeface="Courier New" pitchFamily="49" charset="0"/>
              </a:rPr>
              <a:t>n</a:t>
            </a:r>
            <a:r>
              <a:rPr lang="en-US" sz="2000">
                <a:solidFill>
                  <a:srgbClr val="002FC4"/>
                </a:solidFill>
              </a:rPr>
              <a:t>.</a:t>
            </a:r>
            <a:r>
              <a:rPr lang="en-US" sz="2000"/>
              <a:t> Function </a:t>
            </a:r>
            <a:r>
              <a:rPr lang="en-US" sz="2000" b="1">
                <a:solidFill>
                  <a:srgbClr val="D4650A"/>
                </a:solidFill>
                <a:latin typeface="Courier New" pitchFamily="49" charset="0"/>
                <a:cs typeface="Courier New" pitchFamily="49" charset="0"/>
              </a:rPr>
              <a:t>func1</a:t>
            </a:r>
            <a:r>
              <a:rPr lang="en-US" sz="2000"/>
              <a:t> assigns </a:t>
            </a:r>
            <a:r>
              <a:rPr lang="en-US" sz="2000">
                <a:latin typeface="Courier New" pitchFamily="49" charset="0"/>
                <a:cs typeface="Courier New" pitchFamily="49" charset="0"/>
              </a:rPr>
              <a:t>n</a:t>
            </a:r>
            <a:r>
              <a:rPr lang="en-US" sz="2000"/>
              <a:t> to 10, while function </a:t>
            </a:r>
            <a:r>
              <a:rPr lang="en-US" sz="2000" b="1">
                <a:solidFill>
                  <a:srgbClr val="D4650A"/>
                </a:solidFill>
                <a:latin typeface="Courier New" pitchFamily="49" charset="0"/>
                <a:cs typeface="Courier New" pitchFamily="49" charset="0"/>
              </a:rPr>
              <a:t>func2</a:t>
            </a:r>
            <a:r>
              <a:rPr lang="en-US" sz="2000"/>
              <a:t> assigns </a:t>
            </a:r>
            <a:r>
              <a:rPr lang="en-US" sz="2000">
                <a:latin typeface="Courier New" pitchFamily="49" charset="0"/>
                <a:cs typeface="Courier New" pitchFamily="49" charset="0"/>
              </a:rPr>
              <a:t>n</a:t>
            </a:r>
            <a:r>
              <a:rPr lang="en-US" sz="2000"/>
              <a:t> to 20. Both functions display the value of </a:t>
            </a:r>
            <a:r>
              <a:rPr lang="en-US" sz="2000">
                <a:latin typeface="Courier New" pitchFamily="49" charset="0"/>
                <a:cs typeface="Courier New" pitchFamily="49" charset="0"/>
              </a:rPr>
              <a:t>n</a:t>
            </a:r>
            <a:r>
              <a:rPr lang="en-US" sz="2000"/>
              <a:t> when called—</a:t>
            </a:r>
            <a:r>
              <a:rPr lang="en-US" sz="2000" b="1">
                <a:solidFill>
                  <a:srgbClr val="D4650A"/>
                </a:solidFill>
                <a:latin typeface="Courier New" pitchFamily="49" charset="0"/>
                <a:cs typeface="Courier New" pitchFamily="49" charset="0"/>
              </a:rPr>
              <a:t>func2</a:t>
            </a:r>
            <a:r>
              <a:rPr lang="en-US" sz="2000"/>
              <a:t> displays the value of </a:t>
            </a:r>
            <a:r>
              <a:rPr lang="en-US" sz="2000">
                <a:latin typeface="Courier New" pitchFamily="49" charset="0"/>
                <a:cs typeface="Courier New" pitchFamily="49" charset="0"/>
              </a:rPr>
              <a:t>n</a:t>
            </a:r>
            <a:r>
              <a:rPr lang="en-US" sz="2000"/>
              <a:t> both </a:t>
            </a:r>
            <a:r>
              <a:rPr lang="en-US" sz="2000" i="1"/>
              <a:t>before and after its call to func1. </a:t>
            </a:r>
            <a:r>
              <a:rPr lang="en-US" sz="2000">
                <a:solidFill>
                  <a:srgbClr val="002FC4"/>
                </a:solidFill>
              </a:rPr>
              <a:t>If identifier </a:t>
            </a:r>
            <a:r>
              <a:rPr lang="en-US" sz="2000">
                <a:solidFill>
                  <a:srgbClr val="002FC4"/>
                </a:solidFill>
                <a:latin typeface="Courier New" pitchFamily="49" charset="0"/>
                <a:cs typeface="Courier New" pitchFamily="49" charset="0"/>
              </a:rPr>
              <a:t>n</a:t>
            </a:r>
            <a:r>
              <a:rPr lang="en-US" sz="2000">
                <a:solidFill>
                  <a:srgbClr val="002FC4"/>
                </a:solidFill>
              </a:rPr>
              <a:t> represents the same variable, then shouldn’t its value change to 10 after the call to </a:t>
            </a:r>
            <a:r>
              <a:rPr lang="en-US" sz="2000" b="1">
                <a:solidFill>
                  <a:srgbClr val="D4650A"/>
                </a:solidFill>
                <a:latin typeface="Courier New" pitchFamily="49" charset="0"/>
                <a:cs typeface="Courier New" pitchFamily="49" charset="0"/>
              </a:rPr>
              <a:t>func1</a:t>
            </a:r>
            <a:r>
              <a:rPr lang="en-US" sz="2000">
                <a:solidFill>
                  <a:srgbClr val="002FC4"/>
                </a:solidFill>
              </a:rPr>
              <a:t>? </a:t>
            </a:r>
            <a:r>
              <a:rPr lang="en-US" sz="2000" b="1"/>
              <a:t>The execution of </a:t>
            </a:r>
            <a:r>
              <a:rPr lang="en-US" sz="2000" b="1">
                <a:solidFill>
                  <a:srgbClr val="D4650A"/>
                </a:solidFill>
                <a:latin typeface="Courier New" pitchFamily="49" charset="0"/>
                <a:cs typeface="Courier New" pitchFamily="49" charset="0"/>
              </a:rPr>
              <a:t>func2</a:t>
            </a:r>
            <a:r>
              <a:rPr lang="en-US" sz="2000" b="1"/>
              <a:t>, however, shows that the value of </a:t>
            </a:r>
            <a:r>
              <a:rPr lang="en-US" sz="2000" b="1">
                <a:latin typeface="Courier New" pitchFamily="49" charset="0"/>
                <a:cs typeface="Courier New" pitchFamily="49" charset="0"/>
              </a:rPr>
              <a:t>n</a:t>
            </a:r>
            <a:r>
              <a:rPr lang="en-US" sz="2000" b="1"/>
              <a:t> remains unchanged.</a:t>
            </a:r>
          </a:p>
        </p:txBody>
      </p:sp>
    </p:spTree>
    <p:extLst>
      <p:ext uri="{BB962C8B-B14F-4D97-AF65-F5344CB8AC3E}">
        <p14:creationId xmlns:p14="http://schemas.microsoft.com/office/powerpoint/2010/main" val="22456957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12" name="Rectangle 11"/>
          <p:cNvSpPr/>
          <p:nvPr/>
        </p:nvSpPr>
        <p:spPr>
          <a:xfrm>
            <a:off x="1882588" y="309334"/>
            <a:ext cx="8439374" cy="400110"/>
          </a:xfrm>
          <a:prstGeom prst="rect">
            <a:avLst/>
          </a:prstGeom>
        </p:spPr>
        <p:txBody>
          <a:bodyPr wrap="square">
            <a:spAutoFit/>
          </a:bodyPr>
          <a:lstStyle/>
          <a:p>
            <a:pPr algn="just"/>
            <a:r>
              <a:rPr lang="en-US" sz="2000"/>
              <a:t>Now consider the following.</a:t>
            </a:r>
            <a:endParaRPr lang="en-US" sz="2000">
              <a:solidFill>
                <a:srgbClr val="002FC4"/>
              </a:solidFill>
            </a:endParaRPr>
          </a:p>
        </p:txBody>
      </p:sp>
      <p:pic>
        <p:nvPicPr>
          <p:cNvPr id="1026" name="Picture 2"/>
          <p:cNvPicPr>
            <a:picLocks noChangeAspect="1" noChangeArrowheads="1"/>
          </p:cNvPicPr>
          <p:nvPr/>
        </p:nvPicPr>
        <p:blipFill>
          <a:blip r:embed="rId3" cstate="print"/>
          <a:srcRect/>
          <a:stretch>
            <a:fillRect/>
          </a:stretch>
        </p:blipFill>
        <p:spPr bwMode="auto">
          <a:xfrm>
            <a:off x="2348865" y="865824"/>
            <a:ext cx="7372350" cy="4181475"/>
          </a:xfrm>
          <a:prstGeom prst="rect">
            <a:avLst/>
          </a:prstGeom>
          <a:noFill/>
          <a:ln w="9525">
            <a:noFill/>
            <a:miter lim="800000"/>
            <a:headEnd/>
            <a:tailEnd/>
          </a:ln>
        </p:spPr>
      </p:pic>
      <p:sp>
        <p:nvSpPr>
          <p:cNvPr id="8" name="Rectangle 7"/>
          <p:cNvSpPr/>
          <p:nvPr/>
        </p:nvSpPr>
        <p:spPr>
          <a:xfrm>
            <a:off x="1950720" y="5293699"/>
            <a:ext cx="8290560" cy="646331"/>
          </a:xfrm>
          <a:prstGeom prst="rect">
            <a:avLst/>
          </a:prstGeom>
        </p:spPr>
        <p:txBody>
          <a:bodyPr wrap="square">
            <a:spAutoFit/>
          </a:bodyPr>
          <a:lstStyle/>
          <a:p>
            <a:r>
              <a:rPr lang="en-US" dirty="0"/>
              <a:t>In this case, when func2 is called, we get an error </a:t>
            </a:r>
            <a:r>
              <a:rPr lang="en-US" dirty="0">
                <a:solidFill>
                  <a:srgbClr val="FF0000"/>
                </a:solidFill>
              </a:rPr>
              <a:t>th</a:t>
            </a:r>
            <a:r>
              <a:rPr lang="en-US" dirty="0"/>
              <a:t>at variable n is not defined within func1. </a:t>
            </a:r>
            <a:r>
              <a:rPr lang="en-US" dirty="0">
                <a:solidFill>
                  <a:srgbClr val="002FC4"/>
                </a:solidFill>
              </a:rPr>
              <a:t>This is because variable n defined in func2 is inaccessible from func1</a:t>
            </a:r>
            <a:r>
              <a:rPr lang="en-US" dirty="0"/>
              <a:t>. </a:t>
            </a:r>
          </a:p>
        </p:txBody>
      </p:sp>
    </p:spTree>
    <p:extLst>
      <p:ext uri="{BB962C8B-B14F-4D97-AF65-F5344CB8AC3E}">
        <p14:creationId xmlns:p14="http://schemas.microsoft.com/office/powerpoint/2010/main" val="26687970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2"/>
            <a:ext cx="7772400" cy="990599"/>
          </a:xfrm>
        </p:spPr>
        <p:txBody>
          <a:bodyPr>
            <a:normAutofit/>
          </a:bodyPr>
          <a:lstStyle/>
          <a:p>
            <a:r>
              <a:rPr lang="en-US" sz="4000" b="1"/>
              <a:t>Variable Lifetime</a:t>
            </a:r>
          </a:p>
        </p:txBody>
      </p:sp>
      <p:sp>
        <p:nvSpPr>
          <p:cNvPr id="4" name="Slide Number Placeholder 3"/>
          <p:cNvSpPr>
            <a:spLocks noGrp="1"/>
          </p:cNvSpPr>
          <p:nvPr>
            <p:ph type="sldNum" sz="quarter" idx="12"/>
          </p:nvPr>
        </p:nvSpPr>
        <p:spPr/>
        <p:txBody>
          <a:bodyPr/>
          <a:lstStyle/>
          <a:p>
            <a:endParaRPr lang="en-US" dirty="0"/>
          </a:p>
        </p:txBody>
      </p:sp>
      <p:sp>
        <p:nvSpPr>
          <p:cNvPr id="13" name="Rectangle 12"/>
          <p:cNvSpPr/>
          <p:nvPr/>
        </p:nvSpPr>
        <p:spPr>
          <a:xfrm>
            <a:off x="1943546" y="2334452"/>
            <a:ext cx="8326419" cy="2677656"/>
          </a:xfrm>
          <a:prstGeom prst="rect">
            <a:avLst/>
          </a:prstGeom>
        </p:spPr>
        <p:txBody>
          <a:bodyPr wrap="square">
            <a:spAutoFit/>
          </a:bodyPr>
          <a:lstStyle/>
          <a:p>
            <a:pPr algn="just"/>
            <a:r>
              <a:rPr lang="en-US" sz="2400">
                <a:solidFill>
                  <a:srgbClr val="002FC4"/>
                </a:solidFill>
              </a:rPr>
              <a:t>The period of time that a variable exists is called its </a:t>
            </a:r>
            <a:r>
              <a:rPr lang="en-US" sz="2400" b="1">
                <a:solidFill>
                  <a:srgbClr val="D4650A"/>
                </a:solidFill>
              </a:rPr>
              <a:t>lifetime</a:t>
            </a:r>
            <a:r>
              <a:rPr lang="en-US" sz="2400" b="1"/>
              <a:t>. Local variables are automatically created (allocated memory) when a function is called, and destroyed (deallocated) when the function terminates.</a:t>
            </a:r>
            <a:r>
              <a:rPr lang="en-US" sz="2400"/>
              <a:t> Thus, the lifetime of a local variable is equal to the duration of its function’s execution. Consequently, the values of local variables are not retained from one function call to the next.</a:t>
            </a:r>
            <a:endParaRPr lang="en-US" sz="2400">
              <a:solidFill>
                <a:srgbClr val="002FC4"/>
              </a:solidFill>
            </a:endParaRPr>
          </a:p>
        </p:txBody>
      </p:sp>
    </p:spTree>
    <p:extLst>
      <p:ext uri="{BB962C8B-B14F-4D97-AF65-F5344CB8AC3E}">
        <p14:creationId xmlns:p14="http://schemas.microsoft.com/office/powerpoint/2010/main" val="21009092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2209800" y="685802"/>
            <a:ext cx="7772400" cy="990599"/>
          </a:xfrm>
        </p:spPr>
        <p:txBody>
          <a:bodyPr>
            <a:normAutofit/>
          </a:bodyPr>
          <a:lstStyle/>
          <a:p>
            <a:r>
              <a:rPr lang="en-US" sz="4000" b="1" dirty="0"/>
              <a:t>Let’s Try 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dirty="0"/>
          </a:p>
        </p:txBody>
      </p:sp>
      <p:sp>
        <p:nvSpPr>
          <p:cNvPr id="13" name="Subtitle 2"/>
          <p:cNvSpPr txBox="1">
            <a:spLocks/>
          </p:cNvSpPr>
          <p:nvPr/>
        </p:nvSpPr>
        <p:spPr>
          <a:xfrm>
            <a:off x="2170290" y="1882588"/>
            <a:ext cx="8077200" cy="625687"/>
          </a:xfrm>
          <a:prstGeom prst="rect">
            <a:avLst/>
          </a:prstGeom>
        </p:spPr>
        <p:txBody>
          <a:bodyPr vert="horz" lIns="91440" tIns="45720" rIns="91440" bIns="45720" rtlCol="0">
            <a:noAutofit/>
          </a:bodyPr>
          <a:lstStyle/>
          <a:p>
            <a:pPr algn="just"/>
            <a:r>
              <a:rPr lang="en-US" sz="2400" b="1"/>
              <a:t>Enter the following function definition in the Python shell. Execute the statements below and observe the results.</a:t>
            </a:r>
            <a:endParaRPr lang="en-US" sz="2400" b="1" dirty="0"/>
          </a:p>
        </p:txBody>
      </p:sp>
      <p:pic>
        <p:nvPicPr>
          <p:cNvPr id="2050" name="Picture 2"/>
          <p:cNvPicPr>
            <a:picLocks noChangeAspect="1" noChangeArrowheads="1"/>
          </p:cNvPicPr>
          <p:nvPr/>
        </p:nvPicPr>
        <p:blipFill>
          <a:blip r:embed="rId3" cstate="print"/>
          <a:srcRect/>
          <a:stretch>
            <a:fillRect/>
          </a:stretch>
        </p:blipFill>
        <p:spPr bwMode="auto">
          <a:xfrm>
            <a:off x="2177851" y="3368992"/>
            <a:ext cx="8011466" cy="822960"/>
          </a:xfrm>
          <a:prstGeom prst="rect">
            <a:avLst/>
          </a:prstGeom>
          <a:noFill/>
          <a:ln w="9525">
            <a:noFill/>
            <a:miter lim="800000"/>
            <a:headEnd/>
            <a:tailEnd/>
          </a:ln>
        </p:spPr>
      </p:pic>
    </p:spTree>
    <p:extLst>
      <p:ext uri="{BB962C8B-B14F-4D97-AF65-F5344CB8AC3E}">
        <p14:creationId xmlns:p14="http://schemas.microsoft.com/office/powerpoint/2010/main" val="38339384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2"/>
            <a:ext cx="7772400" cy="990599"/>
          </a:xfrm>
        </p:spPr>
        <p:txBody>
          <a:bodyPr>
            <a:normAutofit/>
          </a:bodyPr>
          <a:lstStyle/>
          <a:p>
            <a:r>
              <a:rPr lang="en-US" sz="2800" b="1"/>
              <a:t>Global Variables and Global Scope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13" name="Rectangle 12"/>
          <p:cNvSpPr/>
          <p:nvPr/>
        </p:nvSpPr>
        <p:spPr>
          <a:xfrm>
            <a:off x="1943546" y="2334453"/>
            <a:ext cx="8326419" cy="830997"/>
          </a:xfrm>
          <a:prstGeom prst="rect">
            <a:avLst/>
          </a:prstGeom>
        </p:spPr>
        <p:txBody>
          <a:bodyPr wrap="square">
            <a:spAutoFit/>
          </a:bodyPr>
          <a:lstStyle/>
          <a:p>
            <a:pPr algn="just"/>
            <a:r>
              <a:rPr lang="en-US" sz="2400"/>
              <a:t>A</a:t>
            </a:r>
            <a:r>
              <a:rPr lang="en-US" sz="2400">
                <a:solidFill>
                  <a:srgbClr val="002FC4"/>
                </a:solidFill>
              </a:rPr>
              <a:t> </a:t>
            </a:r>
            <a:r>
              <a:rPr lang="en-US" sz="2400" b="1">
                <a:solidFill>
                  <a:srgbClr val="D4650A"/>
                </a:solidFill>
              </a:rPr>
              <a:t>global variable </a:t>
            </a:r>
            <a:r>
              <a:rPr lang="en-US" sz="2400"/>
              <a:t>is </a:t>
            </a:r>
            <a:r>
              <a:rPr lang="en-US" sz="2400">
                <a:solidFill>
                  <a:srgbClr val="002FC4"/>
                </a:solidFill>
              </a:rPr>
              <a:t>a variable that is defined outside of any function definition</a:t>
            </a:r>
            <a:r>
              <a:rPr lang="en-US" sz="2400"/>
              <a:t>. Such variables are said to have </a:t>
            </a:r>
            <a:r>
              <a:rPr lang="en-US" sz="2400" b="1">
                <a:solidFill>
                  <a:srgbClr val="D4650A"/>
                </a:solidFill>
              </a:rPr>
              <a:t>global scope </a:t>
            </a:r>
            <a:r>
              <a:rPr lang="en-US" sz="2400"/>
              <a:t>.</a:t>
            </a:r>
            <a:endParaRPr lang="en-US" sz="2400">
              <a:solidFill>
                <a:srgbClr val="002FC4"/>
              </a:solidFill>
            </a:endParaRPr>
          </a:p>
        </p:txBody>
      </p:sp>
    </p:spTree>
    <p:extLst>
      <p:ext uri="{BB962C8B-B14F-4D97-AF65-F5344CB8AC3E}">
        <p14:creationId xmlns:p14="http://schemas.microsoft.com/office/powerpoint/2010/main" val="39586207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3158170" y="393604"/>
            <a:ext cx="5861786" cy="2651760"/>
          </a:xfrm>
          <a:prstGeom prst="rect">
            <a:avLst/>
          </a:prstGeom>
          <a:noFill/>
          <a:ln w="9525">
            <a:noFill/>
            <a:miter lim="800000"/>
            <a:headEnd/>
            <a:tailEnd/>
          </a:ln>
        </p:spPr>
      </p:pic>
      <p:sp>
        <p:nvSpPr>
          <p:cNvPr id="11" name="Rectangle 10"/>
          <p:cNvSpPr/>
          <p:nvPr/>
        </p:nvSpPr>
        <p:spPr>
          <a:xfrm>
            <a:off x="1905000" y="3145794"/>
            <a:ext cx="8519160" cy="2862322"/>
          </a:xfrm>
          <a:prstGeom prst="rect">
            <a:avLst/>
          </a:prstGeom>
        </p:spPr>
        <p:txBody>
          <a:bodyPr wrap="square">
            <a:spAutoFit/>
          </a:bodyPr>
          <a:lstStyle/>
          <a:p>
            <a:pPr algn="just"/>
            <a:r>
              <a:rPr lang="en-US" sz="2000" dirty="0">
                <a:solidFill>
                  <a:srgbClr val="002FC4"/>
                </a:solidFill>
              </a:rPr>
              <a:t>Variable</a:t>
            </a:r>
            <a:r>
              <a:rPr lang="en-US" sz="2000" dirty="0"/>
              <a:t> </a:t>
            </a:r>
            <a:r>
              <a:rPr lang="en-US" sz="2000" b="1" dirty="0">
                <a:solidFill>
                  <a:srgbClr val="D4650A"/>
                </a:solidFill>
              </a:rPr>
              <a:t>max</a:t>
            </a:r>
            <a:r>
              <a:rPr lang="en-US" sz="2000" dirty="0"/>
              <a:t> </a:t>
            </a:r>
            <a:r>
              <a:rPr lang="en-US" sz="2000" dirty="0">
                <a:solidFill>
                  <a:srgbClr val="002FC4"/>
                </a:solidFill>
              </a:rPr>
              <a:t>is defined outside func1 and func2, and therefore “global” to each</a:t>
            </a:r>
            <a:r>
              <a:rPr lang="en-US" sz="2000" dirty="0"/>
              <a:t>. Thus, it is referred to as a </a:t>
            </a:r>
            <a:r>
              <a:rPr lang="en-US" sz="2000" b="1" dirty="0">
                <a:solidFill>
                  <a:srgbClr val="D4650A"/>
                </a:solidFill>
              </a:rPr>
              <a:t>global variable</a:t>
            </a:r>
            <a:r>
              <a:rPr lang="en-US" sz="2000" dirty="0"/>
              <a:t>. As a result, it is directly accessible by both functions. </a:t>
            </a:r>
          </a:p>
          <a:p>
            <a:pPr algn="just"/>
            <a:endParaRPr lang="en-US" sz="2000" b="1" dirty="0"/>
          </a:p>
          <a:p>
            <a:pPr algn="just"/>
            <a:r>
              <a:rPr lang="en-US" sz="2000" b="1" dirty="0"/>
              <a:t>The use of global variables is generally considered to be bad programming style</a:t>
            </a:r>
            <a:r>
              <a:rPr lang="en-US" sz="2000" i="1" dirty="0"/>
              <a:t>. </a:t>
            </a:r>
            <a:r>
              <a:rPr lang="en-US" sz="2000" dirty="0"/>
              <a:t>Although it provides a convenient way to share values among functions, all functions within the scope of a global variable can access and alter it. This may include functions that have no need to access the variable, but none-the-less may unintentionally alter it.</a:t>
            </a:r>
          </a:p>
        </p:txBody>
      </p:sp>
      <p:sp>
        <p:nvSpPr>
          <p:cNvPr id="7" name="Rectangle 6"/>
          <p:cNvSpPr/>
          <p:nvPr/>
        </p:nvSpPr>
        <p:spPr>
          <a:xfrm>
            <a:off x="1915756" y="5301826"/>
            <a:ext cx="8519160" cy="369332"/>
          </a:xfrm>
          <a:prstGeom prst="rect">
            <a:avLst/>
          </a:prstGeom>
        </p:spPr>
        <p:txBody>
          <a:bodyPr wrap="square">
            <a:spAutoFit/>
          </a:bodyPr>
          <a:lstStyle/>
          <a:p>
            <a:endParaRPr lang="en-US" dirty="0">
              <a:solidFill>
                <a:srgbClr val="FF0000"/>
              </a:solidFill>
            </a:endParaRPr>
          </a:p>
        </p:txBody>
      </p:sp>
    </p:spTree>
    <p:extLst>
      <p:ext uri="{BB962C8B-B14F-4D97-AF65-F5344CB8AC3E}">
        <p14:creationId xmlns:p14="http://schemas.microsoft.com/office/powerpoint/2010/main" val="4104617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Different </a:t>
            </a:r>
            <a:r>
              <a:rPr lang="en-US" b="1" dirty="0">
                <a:solidFill>
                  <a:srgbClr val="FF0000"/>
                </a:solidFill>
              </a:rPr>
              <a:t>patterns in Algorithm</a:t>
            </a:r>
            <a:r>
              <a:rPr lang="en-US" dirty="0">
                <a:solidFill>
                  <a:srgbClr val="FF0000"/>
                </a:solidFill>
              </a:rPr>
              <a:t/>
            </a:r>
            <a:br>
              <a:rPr lang="en-US" dirty="0">
                <a:solidFill>
                  <a:srgbClr val="FF0000"/>
                </a:solidFill>
              </a:rPr>
            </a:br>
            <a:r>
              <a:rPr lang="en-US" dirty="0">
                <a:solidFill>
                  <a:srgbClr val="FF0000"/>
                </a:solidFill>
              </a:rPr>
              <a:t/>
            </a:r>
            <a:br>
              <a:rPr lang="en-US" dirty="0">
                <a:solidFill>
                  <a:srgbClr val="FF0000"/>
                </a:solidFill>
              </a:rPr>
            </a:br>
            <a:endParaRPr lang="en-US" dirty="0">
              <a:solidFill>
                <a:srgbClr val="FF0000"/>
              </a:solidFill>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4100" y="1214423"/>
            <a:ext cx="6531076" cy="359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4861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14"/>
            <a:ext cx="8229600" cy="868346"/>
          </a:xfrm>
        </p:spPr>
        <p:txBody>
          <a:bodyPr/>
          <a:lstStyle/>
          <a:p>
            <a:r>
              <a:rPr lang="en-US" b="1" dirty="0" smtClean="0">
                <a:solidFill>
                  <a:srgbClr val="FF0000"/>
                </a:solidFill>
              </a:rPr>
              <a:t>MOTIVATION-Recursion</a:t>
            </a:r>
            <a:endParaRPr lang="en-US" dirty="0">
              <a:solidFill>
                <a:srgbClr val="FF0000"/>
              </a:solidFill>
            </a:endParaRPr>
          </a:p>
        </p:txBody>
      </p:sp>
      <p:sp>
        <p:nvSpPr>
          <p:cNvPr id="3" name="Content Placeholder 2"/>
          <p:cNvSpPr>
            <a:spLocks noGrp="1"/>
          </p:cNvSpPr>
          <p:nvPr>
            <p:ph idx="1"/>
          </p:nvPr>
        </p:nvSpPr>
        <p:spPr>
          <a:xfrm>
            <a:off x="1881158" y="857232"/>
            <a:ext cx="8229600" cy="5500726"/>
          </a:xfrm>
        </p:spPr>
        <p:txBody>
          <a:bodyPr>
            <a:normAutofit/>
          </a:bodyPr>
          <a:lstStyle/>
          <a:p>
            <a:pPr>
              <a:lnSpc>
                <a:spcPct val="160000"/>
              </a:lnSpc>
            </a:pPr>
            <a:r>
              <a:rPr lang="en-US" dirty="0" smtClean="0"/>
              <a:t>Almost </a:t>
            </a:r>
            <a:r>
              <a:rPr lang="en-US" dirty="0"/>
              <a:t>all computation involves the repetition </a:t>
            </a:r>
            <a:r>
              <a:rPr lang="en-US" dirty="0" smtClean="0"/>
              <a:t>of steps</a:t>
            </a:r>
            <a:r>
              <a:rPr lang="en-US" dirty="0"/>
              <a:t>. </a:t>
            </a:r>
            <a:endParaRPr lang="en-US" dirty="0" smtClean="0"/>
          </a:p>
          <a:p>
            <a:pPr>
              <a:lnSpc>
                <a:spcPct val="160000"/>
              </a:lnSpc>
            </a:pPr>
            <a:r>
              <a:rPr lang="en-US" dirty="0" smtClean="0"/>
              <a:t>Iterative </a:t>
            </a:r>
            <a:r>
              <a:rPr lang="en-US" dirty="0"/>
              <a:t>control statements, such as the </a:t>
            </a:r>
            <a:r>
              <a:rPr lang="en-US" dirty="0" smtClean="0"/>
              <a:t>for and </a:t>
            </a:r>
            <a:r>
              <a:rPr lang="en-US" dirty="0"/>
              <a:t>while statements, provide one means of controlling the repeated execution of instructions. </a:t>
            </a:r>
            <a:endParaRPr lang="en-US" dirty="0" smtClean="0"/>
          </a:p>
          <a:p>
            <a:pPr>
              <a:lnSpc>
                <a:spcPct val="160000"/>
              </a:lnSpc>
            </a:pPr>
            <a:r>
              <a:rPr lang="en-US" dirty="0" smtClean="0"/>
              <a:t>Another way </a:t>
            </a:r>
            <a:r>
              <a:rPr lang="en-US" dirty="0"/>
              <a:t>is by the use of </a:t>
            </a:r>
            <a:r>
              <a:rPr lang="en-US" i="1" dirty="0"/>
              <a:t>recursion</a:t>
            </a:r>
            <a:r>
              <a:rPr lang="en-US" dirty="0" smtClean="0"/>
              <a:t>.</a:t>
            </a:r>
            <a:endParaRPr lang="en-US" dirty="0"/>
          </a:p>
        </p:txBody>
      </p:sp>
    </p:spTree>
    <p:extLst>
      <p:ext uri="{BB962C8B-B14F-4D97-AF65-F5344CB8AC3E}">
        <p14:creationId xmlns:p14="http://schemas.microsoft.com/office/powerpoint/2010/main" val="10361407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14"/>
            <a:ext cx="8229600" cy="939784"/>
          </a:xfrm>
        </p:spPr>
        <p:txBody>
          <a:bodyPr/>
          <a:lstStyle/>
          <a:p>
            <a:r>
              <a:rPr lang="en-US" dirty="0" smtClean="0">
                <a:solidFill>
                  <a:srgbClr val="FF0000"/>
                </a:solidFill>
              </a:rPr>
              <a:t>Recursive algorithms</a:t>
            </a:r>
            <a:endParaRPr lang="en-US" dirty="0">
              <a:solidFill>
                <a:srgbClr val="FF0000"/>
              </a:solidFill>
            </a:endParaRPr>
          </a:p>
        </p:txBody>
      </p:sp>
      <p:sp>
        <p:nvSpPr>
          <p:cNvPr id="3" name="Content Placeholder 2"/>
          <p:cNvSpPr>
            <a:spLocks noGrp="1"/>
          </p:cNvSpPr>
          <p:nvPr>
            <p:ph idx="1"/>
          </p:nvPr>
        </p:nvSpPr>
        <p:spPr>
          <a:xfrm>
            <a:off x="2024034" y="1071547"/>
            <a:ext cx="8229600" cy="4525963"/>
          </a:xfrm>
        </p:spPr>
        <p:txBody>
          <a:bodyPr>
            <a:normAutofit/>
          </a:bodyPr>
          <a:lstStyle/>
          <a:p>
            <a:pPr algn="just">
              <a:lnSpc>
                <a:spcPct val="150000"/>
              </a:lnSpc>
            </a:pPr>
            <a:r>
              <a:rPr lang="en-US" dirty="0" smtClean="0"/>
              <a:t> </a:t>
            </a:r>
            <a:r>
              <a:rPr lang="en-US" dirty="0"/>
              <a:t>In </a:t>
            </a:r>
            <a:r>
              <a:rPr lang="en-US" i="1" dirty="0"/>
              <a:t>recursive problem solving</a:t>
            </a:r>
            <a:r>
              <a:rPr lang="en-US" dirty="0"/>
              <a:t>, a problem is</a:t>
            </a:r>
            <a:br>
              <a:rPr lang="en-US" dirty="0"/>
            </a:br>
            <a:r>
              <a:rPr lang="en-US" dirty="0"/>
              <a:t>repeatedly broken down into similar </a:t>
            </a:r>
            <a:r>
              <a:rPr lang="en-US" dirty="0" smtClean="0"/>
              <a:t>sub problems, until </a:t>
            </a:r>
            <a:r>
              <a:rPr lang="en-US" dirty="0"/>
              <a:t>the </a:t>
            </a:r>
            <a:r>
              <a:rPr lang="en-US" dirty="0" smtClean="0"/>
              <a:t>sub problems </a:t>
            </a:r>
            <a:r>
              <a:rPr lang="en-US" dirty="0"/>
              <a:t>can be directly solved without further breakdown</a:t>
            </a:r>
            <a:r>
              <a:rPr lang="en-US" dirty="0" smtClean="0"/>
              <a:t>.</a:t>
            </a:r>
            <a:endParaRPr lang="en-US" dirty="0"/>
          </a:p>
        </p:txBody>
      </p:sp>
    </p:spTree>
    <p:extLst>
      <p:ext uri="{BB962C8B-B14F-4D97-AF65-F5344CB8AC3E}">
        <p14:creationId xmlns:p14="http://schemas.microsoft.com/office/powerpoint/2010/main" val="37984928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14"/>
            <a:ext cx="8229600" cy="725470"/>
          </a:xfrm>
        </p:spPr>
        <p:txBody>
          <a:bodyPr>
            <a:normAutofit/>
          </a:bodyPr>
          <a:lstStyle/>
          <a:p>
            <a:r>
              <a:rPr lang="en-US" dirty="0">
                <a:solidFill>
                  <a:srgbClr val="FF0000"/>
                </a:solidFill>
              </a:rPr>
              <a:t>Recursive algorithms</a:t>
            </a:r>
          </a:p>
        </p:txBody>
      </p:sp>
      <p:sp>
        <p:nvSpPr>
          <p:cNvPr id="3" name="Content Placeholder 2"/>
          <p:cNvSpPr>
            <a:spLocks noGrp="1"/>
          </p:cNvSpPr>
          <p:nvPr>
            <p:ph idx="1"/>
          </p:nvPr>
        </p:nvSpPr>
        <p:spPr>
          <a:xfrm>
            <a:off x="1981200" y="857233"/>
            <a:ext cx="8229600" cy="5268931"/>
          </a:xfrm>
        </p:spPr>
        <p:txBody>
          <a:bodyPr>
            <a:noAutofit/>
          </a:bodyPr>
          <a:lstStyle/>
          <a:p>
            <a:pPr>
              <a:lnSpc>
                <a:spcPct val="170000"/>
              </a:lnSpc>
            </a:pPr>
            <a:r>
              <a:rPr lang="en-US" dirty="0"/>
              <a:t>Recursive algorithms</a:t>
            </a:r>
            <a:br>
              <a:rPr lang="en-US" dirty="0"/>
            </a:br>
            <a:r>
              <a:rPr lang="en-US" dirty="0"/>
              <a:t>■ The functions computed by the algorithms are expressed in terms of </a:t>
            </a:r>
            <a:r>
              <a:rPr lang="en-US" i="1" dirty="0"/>
              <a:t>itself</a:t>
            </a:r>
            <a:r>
              <a:rPr lang="en-US" dirty="0"/>
              <a:t/>
            </a:r>
            <a:br>
              <a:rPr lang="en-US" dirty="0"/>
            </a:br>
            <a:r>
              <a:rPr lang="en-US" dirty="0"/>
              <a:t>■ Example</a:t>
            </a:r>
            <a:br>
              <a:rPr lang="en-US" dirty="0"/>
            </a:br>
            <a:r>
              <a:rPr lang="en-US" dirty="0"/>
              <a:t>Task: Find the Factorial of a positive </a:t>
            </a:r>
            <a:r>
              <a:rPr lang="en-US" dirty="0" smtClean="0"/>
              <a:t>integer</a:t>
            </a:r>
            <a:endParaRPr lang="en-US" dirty="0"/>
          </a:p>
        </p:txBody>
      </p:sp>
    </p:spTree>
    <p:extLst>
      <p:ext uri="{BB962C8B-B14F-4D97-AF65-F5344CB8AC3E}">
        <p14:creationId xmlns:p14="http://schemas.microsoft.com/office/powerpoint/2010/main" val="919878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
            <a:ext cx="8229600" cy="654032"/>
          </a:xfrm>
        </p:spPr>
        <p:txBody>
          <a:bodyPr>
            <a:normAutofit fontScale="90000"/>
          </a:bodyPr>
          <a:lstStyle/>
          <a:p>
            <a:r>
              <a:rPr lang="en-US" b="1" dirty="0" smtClean="0">
                <a:solidFill>
                  <a:srgbClr val="FF0000"/>
                </a:solidFill>
              </a:rPr>
              <a:t>Defining Functions  </a:t>
            </a:r>
            <a:endParaRPr lang="en-US" dirty="0"/>
          </a:p>
        </p:txBody>
      </p:sp>
      <p:sp>
        <p:nvSpPr>
          <p:cNvPr id="3" name="Content Placeholder 2"/>
          <p:cNvSpPr>
            <a:spLocks noGrp="1"/>
          </p:cNvSpPr>
          <p:nvPr>
            <p:ph idx="1"/>
          </p:nvPr>
        </p:nvSpPr>
        <p:spPr>
          <a:xfrm>
            <a:off x="1881158" y="785794"/>
            <a:ext cx="8229600" cy="5143536"/>
          </a:xfrm>
        </p:spPr>
        <p:txBody>
          <a:bodyPr>
            <a:normAutofit/>
          </a:bodyPr>
          <a:lstStyle/>
          <a:p>
            <a:pPr algn="just"/>
            <a:r>
              <a:rPr lang="en-US" dirty="0"/>
              <a:t>The number of items in a parameter list indicates the number of values that must be passed </a:t>
            </a:r>
            <a:r>
              <a:rPr lang="en-US" dirty="0" smtClean="0"/>
              <a:t>to the </a:t>
            </a:r>
            <a:r>
              <a:rPr lang="en-US" dirty="0"/>
              <a:t>function, called </a:t>
            </a:r>
            <a:r>
              <a:rPr lang="en-US" b="1" dirty="0"/>
              <a:t>actual </a:t>
            </a:r>
            <a:r>
              <a:rPr lang="en-US" b="1" dirty="0" smtClean="0"/>
              <a:t>arguments </a:t>
            </a:r>
            <a:r>
              <a:rPr lang="en-US" dirty="0" smtClean="0"/>
              <a:t>such </a:t>
            </a:r>
            <a:r>
              <a:rPr lang="en-US" dirty="0"/>
              <a:t>as the variables num1, </a:t>
            </a:r>
            <a:r>
              <a:rPr lang="en-US" dirty="0" smtClean="0"/>
              <a:t>num2,and </a:t>
            </a:r>
            <a:r>
              <a:rPr lang="en-US" dirty="0"/>
              <a:t>num3 below</a:t>
            </a:r>
            <a:r>
              <a:rPr lang="en-US" dirty="0" smtClean="0"/>
              <a:t>.</a:t>
            </a:r>
            <a:endParaRPr lang="en-US" dirty="0"/>
          </a:p>
          <a:p>
            <a:pPr algn="just"/>
            <a:endParaRPr lang="en-US" dirty="0" smtClean="0"/>
          </a:p>
          <a:p>
            <a:pPr algn="just"/>
            <a:endParaRPr lang="en-US" dirty="0" smtClean="0"/>
          </a:p>
          <a:p>
            <a:pPr algn="just"/>
            <a:endParaRPr lang="en-US" dirty="0" smtClean="0"/>
          </a:p>
          <a:p>
            <a:pPr marL="0" indent="0" algn="just">
              <a:buNone/>
            </a:pPr>
            <a:endParaRPr lang="en-US" dirty="0" smtClean="0"/>
          </a:p>
          <a:p>
            <a:pPr marL="0" indent="0" algn="just">
              <a:buNone/>
            </a:pPr>
            <a:endParaRPr lang="en-US" dirty="0" smtClean="0"/>
          </a:p>
          <a:p>
            <a:pPr algn="just"/>
            <a:r>
              <a:rPr lang="en-US" i="1" dirty="0" smtClean="0"/>
              <a:t>Every </a:t>
            </a:r>
            <a:r>
              <a:rPr lang="en-US" i="1" dirty="0"/>
              <a:t>function must be </a:t>
            </a:r>
            <a:r>
              <a:rPr lang="en-US" i="1" dirty="0" smtClean="0"/>
              <a:t>defined before </a:t>
            </a:r>
            <a:r>
              <a:rPr lang="en-US" i="1" dirty="0"/>
              <a:t>it is called</a:t>
            </a:r>
            <a:r>
              <a:rPr lang="en-US" dirty="0" smtClean="0"/>
              <a:t>.</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290" y="3000371"/>
            <a:ext cx="5550016" cy="204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32060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1414"/>
            <a:ext cx="8229600" cy="725470"/>
          </a:xfrm>
        </p:spPr>
        <p:txBody>
          <a:bodyPr>
            <a:normAutofit/>
          </a:bodyPr>
          <a:lstStyle/>
          <a:p>
            <a:r>
              <a:rPr lang="en-US" dirty="0">
                <a:solidFill>
                  <a:srgbClr val="FF0000"/>
                </a:solidFill>
              </a:rPr>
              <a:t>Recursive algorithms</a:t>
            </a:r>
          </a:p>
        </p:txBody>
      </p:sp>
      <p:sp>
        <p:nvSpPr>
          <p:cNvPr id="3" name="Content Placeholder 2"/>
          <p:cNvSpPr>
            <a:spLocks noGrp="1"/>
          </p:cNvSpPr>
          <p:nvPr>
            <p:ph idx="1"/>
          </p:nvPr>
        </p:nvSpPr>
        <p:spPr>
          <a:xfrm>
            <a:off x="1981200" y="857233"/>
            <a:ext cx="8229600" cy="5268931"/>
          </a:xfrm>
        </p:spPr>
        <p:txBody>
          <a:bodyPr>
            <a:noAutofit/>
          </a:bodyPr>
          <a:lstStyle/>
          <a:p>
            <a:pPr>
              <a:lnSpc>
                <a:spcPct val="170000"/>
              </a:lnSpc>
              <a:buNone/>
            </a:pPr>
            <a:r>
              <a:rPr lang="en-US" sz="2400" dirty="0"/>
              <a:t>Algorithm:</a:t>
            </a:r>
          </a:p>
          <a:p>
            <a:pPr>
              <a:lnSpc>
                <a:spcPct val="170000"/>
              </a:lnSpc>
              <a:buNone/>
            </a:pPr>
            <a:r>
              <a:rPr lang="en-US" sz="2400" dirty="0"/>
              <a:t>Algorithm Factorial(n) </a:t>
            </a:r>
          </a:p>
          <a:p>
            <a:pPr marL="0" indent="0">
              <a:lnSpc>
                <a:spcPct val="170000"/>
              </a:lnSpc>
              <a:buNone/>
            </a:pPr>
            <a:r>
              <a:rPr lang="en-US" sz="2400" dirty="0"/>
              <a:t>Begin</a:t>
            </a:r>
            <a:br>
              <a:rPr lang="en-US" sz="2400" dirty="0"/>
            </a:br>
            <a:r>
              <a:rPr lang="en-US" sz="2400" dirty="0"/>
              <a:t>if (n=1) than return 1</a:t>
            </a:r>
            <a:br>
              <a:rPr lang="en-US" sz="2400" dirty="0"/>
            </a:br>
            <a:r>
              <a:rPr lang="en-US" sz="2400" dirty="0"/>
              <a:t>else return(n * Factorial(n-1))</a:t>
            </a:r>
            <a:br>
              <a:rPr lang="en-US" sz="2400" dirty="0"/>
            </a:br>
            <a:r>
              <a:rPr lang="en-US" sz="2400" dirty="0"/>
              <a:t>End</a:t>
            </a:r>
          </a:p>
        </p:txBody>
      </p:sp>
    </p:spTree>
    <p:extLst>
      <p:ext uri="{BB962C8B-B14F-4D97-AF65-F5344CB8AC3E}">
        <p14:creationId xmlns:p14="http://schemas.microsoft.com/office/powerpoint/2010/main" val="18088258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What Is a Recursive Function?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a:t>
            </a:r>
            <a:r>
              <a:rPr lang="en-US" b="1" dirty="0"/>
              <a:t>recursive function </a:t>
            </a:r>
            <a:r>
              <a:rPr lang="en-US" dirty="0"/>
              <a:t>is often defined as “a function that </a:t>
            </a:r>
            <a:r>
              <a:rPr lang="en-US" dirty="0" smtClean="0"/>
              <a:t>calls itself</a:t>
            </a:r>
            <a:r>
              <a:rPr lang="en-US" dirty="0"/>
              <a:t>.” </a:t>
            </a:r>
            <a:br>
              <a:rPr lang="en-US" dirty="0"/>
            </a:br>
            <a:r>
              <a:rPr lang="en-US" dirty="0"/>
              <a:t/>
            </a:r>
            <a:br>
              <a:rPr lang="en-US" dirty="0"/>
            </a:b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75" y="3356992"/>
            <a:ext cx="3676650"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92615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
            </a:r>
            <a:br>
              <a:rPr lang="en-US" dirty="0" smtClean="0">
                <a:solidFill>
                  <a:srgbClr val="FF0000"/>
                </a:solidFill>
              </a:rPr>
            </a:br>
            <a:r>
              <a:rPr lang="en-US" dirty="0">
                <a:solidFill>
                  <a:srgbClr val="FF0000"/>
                </a:solidFill>
              </a:rPr>
              <a:t/>
            </a:r>
            <a:br>
              <a:rPr lang="en-US" dirty="0">
                <a:solidFill>
                  <a:srgbClr val="FF0000"/>
                </a:solidFill>
              </a:rPr>
            </a:br>
            <a:r>
              <a:rPr lang="en-US" dirty="0" smtClean="0">
                <a:solidFill>
                  <a:srgbClr val="FF0000"/>
                </a:solidFill>
              </a:rPr>
              <a:t>General </a:t>
            </a:r>
            <a:r>
              <a:rPr lang="en-US" dirty="0">
                <a:solidFill>
                  <a:srgbClr val="FF0000"/>
                </a:solidFill>
              </a:rPr>
              <a:t>mechanism of non-recursive function</a:t>
            </a:r>
            <a:br>
              <a:rPr lang="en-US" dirty="0">
                <a:solidFill>
                  <a:srgbClr val="FF0000"/>
                </a:solidFill>
              </a:rPr>
            </a:br>
            <a:r>
              <a:rPr lang="en-US" dirty="0">
                <a:solidFill>
                  <a:srgbClr val="FF0000"/>
                </a:solidFill>
              </a:rPr>
              <a:t/>
            </a:r>
            <a:br>
              <a:rPr lang="en-US" dirty="0">
                <a:solidFill>
                  <a:srgbClr val="FF0000"/>
                </a:solidFill>
              </a:rPr>
            </a:br>
            <a:endParaRPr lang="en-US" dirty="0">
              <a:solidFill>
                <a:srgbClr val="FF0000"/>
              </a:solidFill>
            </a:endParaRPr>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62200" y="1752600"/>
            <a:ext cx="6629400" cy="4095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31916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2852"/>
            <a:ext cx="8229600" cy="796908"/>
          </a:xfrm>
        </p:spPr>
        <p:txBody>
          <a:bodyPr>
            <a:normAutofit fontScale="90000"/>
          </a:bodyPr>
          <a:lstStyle/>
          <a:p>
            <a:r>
              <a:rPr lang="en-US" dirty="0" smtClean="0">
                <a:solidFill>
                  <a:srgbClr val="FF0000"/>
                </a:solidFill>
              </a:rPr>
              <a:t>Recursive function execution instances</a:t>
            </a:r>
            <a:endParaRPr lang="en-US" dirty="0">
              <a:solidFill>
                <a:srgbClr val="FF0000"/>
              </a:solidFill>
            </a:endParaRPr>
          </a:p>
        </p:txBody>
      </p:sp>
      <p:sp>
        <p:nvSpPr>
          <p:cNvPr id="3" name="Content Placeholder 2"/>
          <p:cNvSpPr>
            <a:spLocks noGrp="1"/>
          </p:cNvSpPr>
          <p:nvPr>
            <p:ph idx="1"/>
          </p:nvPr>
        </p:nvSpPr>
        <p:spPr>
          <a:xfrm>
            <a:off x="1809720" y="1071546"/>
            <a:ext cx="8382000" cy="4929222"/>
          </a:xfrm>
        </p:spPr>
        <p:txBody>
          <a:bodyPr>
            <a:normAutofit/>
          </a:bodyPr>
          <a:lstStyle/>
          <a:p>
            <a:pPr algn="just">
              <a:lnSpc>
                <a:spcPct val="150000"/>
              </a:lnSpc>
            </a:pPr>
            <a:r>
              <a:rPr lang="en-US" dirty="0"/>
              <a:t>Execution of a series of recursive function instances is similar to the execution of series of non-recursive instances, except that the execution instances are “clones” of each other (that is, of the same function definition). </a:t>
            </a:r>
          </a:p>
        </p:txBody>
      </p:sp>
    </p:spTree>
    <p:extLst>
      <p:ext uri="{BB962C8B-B14F-4D97-AF65-F5344CB8AC3E}">
        <p14:creationId xmlns:p14="http://schemas.microsoft.com/office/powerpoint/2010/main" val="19778793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34" y="500042"/>
            <a:ext cx="7799660" cy="3297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83569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0"/>
            <a:ext cx="8964488" cy="6669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38288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Factorial</a:t>
            </a:r>
            <a:endParaRPr lang="en-US" dirty="0">
              <a:solidFill>
                <a:srgbClr val="FF0000"/>
              </a:solidFill>
            </a:endParaRPr>
          </a:p>
        </p:txBody>
      </p:sp>
      <p:sp>
        <p:nvSpPr>
          <p:cNvPr id="3" name="Content Placeholder 2"/>
          <p:cNvSpPr>
            <a:spLocks noGrp="1"/>
          </p:cNvSpPr>
          <p:nvPr>
            <p:ph idx="1"/>
          </p:nvPr>
        </p:nvSpPr>
        <p:spPr>
          <a:xfrm>
            <a:off x="1981200" y="1600201"/>
            <a:ext cx="8579296" cy="4525963"/>
          </a:xfrm>
        </p:spPr>
        <p:txBody>
          <a:bodyPr>
            <a:normAutofit fontScale="85000" lnSpcReduction="20000"/>
          </a:bodyPr>
          <a:lstStyle/>
          <a:p>
            <a:r>
              <a:rPr lang="en-US" dirty="0" smtClean="0"/>
              <a:t>Problem:</a:t>
            </a:r>
          </a:p>
          <a:p>
            <a:pPr marL="0" indent="0">
              <a:buNone/>
            </a:pPr>
            <a:r>
              <a:rPr lang="en-US" dirty="0"/>
              <a:t>The factorial function is an often-used example of the use of recursion. The computation of </a:t>
            </a:r>
            <a:r>
              <a:rPr lang="en-US" dirty="0" smtClean="0"/>
              <a:t>the factorial </a:t>
            </a:r>
            <a:r>
              <a:rPr lang="en-US" dirty="0"/>
              <a:t>of 4 is given as</a:t>
            </a:r>
            <a:r>
              <a:rPr lang="en-US" dirty="0" smtClean="0"/>
              <a:t>,</a:t>
            </a:r>
          </a:p>
          <a:p>
            <a:pPr marL="0" indent="0">
              <a:buNone/>
            </a:pPr>
            <a:r>
              <a:rPr lang="en-US" dirty="0"/>
              <a:t/>
            </a:r>
            <a:br>
              <a:rPr lang="en-US" dirty="0"/>
            </a:br>
            <a:r>
              <a:rPr lang="en-US" dirty="0"/>
              <a:t>factorial(4) </a:t>
            </a:r>
            <a:r>
              <a:rPr lang="en-US" dirty="0" smtClean="0"/>
              <a:t>= 4 * 3</a:t>
            </a:r>
            <a:r>
              <a:rPr lang="en-US" dirty="0"/>
              <a:t> </a:t>
            </a:r>
            <a:r>
              <a:rPr lang="en-US" dirty="0" smtClean="0"/>
              <a:t>*  2* 1= 24</a:t>
            </a:r>
          </a:p>
          <a:p>
            <a:pPr marL="0" indent="0">
              <a:buNone/>
            </a:pPr>
            <a:r>
              <a:rPr lang="en-US" dirty="0"/>
              <a:t/>
            </a:r>
            <a:br>
              <a:rPr lang="en-US" dirty="0"/>
            </a:br>
            <a:r>
              <a:rPr lang="en-US" dirty="0"/>
              <a:t>In general, the computation of the factorial of any (positive, nonzero) integer n is</a:t>
            </a:r>
            <a:r>
              <a:rPr lang="en-US" dirty="0" smtClean="0"/>
              <a:t>,</a:t>
            </a:r>
          </a:p>
          <a:p>
            <a:pPr marL="0" indent="0">
              <a:buNone/>
            </a:pPr>
            <a:r>
              <a:rPr lang="en-US" dirty="0"/>
              <a:t/>
            </a:r>
            <a:br>
              <a:rPr lang="en-US" dirty="0"/>
            </a:br>
            <a:r>
              <a:rPr lang="en-US" dirty="0"/>
              <a:t>factorial(n) </a:t>
            </a:r>
            <a:r>
              <a:rPr lang="en-US" dirty="0" smtClean="0"/>
              <a:t>= </a:t>
            </a:r>
            <a:r>
              <a:rPr lang="en-US" dirty="0"/>
              <a:t>n </a:t>
            </a:r>
            <a:r>
              <a:rPr lang="en-US" dirty="0" smtClean="0"/>
              <a:t>. </a:t>
            </a:r>
            <a:r>
              <a:rPr lang="en-US" dirty="0"/>
              <a:t>(</a:t>
            </a:r>
            <a:r>
              <a:rPr lang="en-US" dirty="0" smtClean="0"/>
              <a:t>n-1). </a:t>
            </a:r>
            <a:r>
              <a:rPr lang="en-US" dirty="0"/>
              <a:t>(</a:t>
            </a:r>
            <a:r>
              <a:rPr lang="en-US" dirty="0" smtClean="0"/>
              <a:t>n-2</a:t>
            </a:r>
            <a:r>
              <a:rPr lang="en-US" dirty="0"/>
              <a:t>) </a:t>
            </a:r>
            <a:r>
              <a:rPr lang="en-US" dirty="0" smtClean="0"/>
              <a:t> </a:t>
            </a:r>
            <a:r>
              <a:rPr lang="en-US" dirty="0"/>
              <a:t>. . . </a:t>
            </a:r>
            <a:r>
              <a:rPr lang="en-US" dirty="0" smtClean="0"/>
              <a:t>1</a:t>
            </a:r>
          </a:p>
          <a:p>
            <a:pPr marL="0" indent="0">
              <a:buNone/>
            </a:pPr>
            <a:r>
              <a:rPr lang="en-US" dirty="0"/>
              <a:t/>
            </a:r>
            <a:br>
              <a:rPr lang="en-US" dirty="0"/>
            </a:br>
            <a:r>
              <a:rPr lang="en-US" dirty="0"/>
              <a:t>The one exception is the factorial of 0, </a:t>
            </a:r>
            <a:r>
              <a:rPr lang="en-US" dirty="0" smtClean="0"/>
              <a:t>defined </a:t>
            </a:r>
            <a:r>
              <a:rPr lang="en-US" dirty="0"/>
              <a:t>to be 1. </a:t>
            </a:r>
            <a:br>
              <a:rPr lang="en-US" dirty="0"/>
            </a:br>
            <a:endParaRPr lang="en-US" dirty="0"/>
          </a:p>
        </p:txBody>
      </p:sp>
    </p:spTree>
    <p:extLst>
      <p:ext uri="{BB962C8B-B14F-4D97-AF65-F5344CB8AC3E}">
        <p14:creationId xmlns:p14="http://schemas.microsoft.com/office/powerpoint/2010/main" val="2728544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2852"/>
            <a:ext cx="8229600" cy="654032"/>
          </a:xfrm>
        </p:spPr>
        <p:txBody>
          <a:bodyPr>
            <a:noAutofit/>
          </a:bodyPr>
          <a:lstStyle/>
          <a:p>
            <a:r>
              <a:rPr lang="en-US" sz="4800" dirty="0">
                <a:solidFill>
                  <a:srgbClr val="FF0000"/>
                </a:solidFill>
              </a:rPr>
              <a:t>logic</a:t>
            </a:r>
          </a:p>
        </p:txBody>
      </p:sp>
      <p:sp>
        <p:nvSpPr>
          <p:cNvPr id="3" name="Content Placeholder 2"/>
          <p:cNvSpPr>
            <a:spLocks noGrp="1"/>
          </p:cNvSpPr>
          <p:nvPr>
            <p:ph idx="1"/>
          </p:nvPr>
        </p:nvSpPr>
        <p:spPr>
          <a:xfrm>
            <a:off x="1881158" y="1071548"/>
            <a:ext cx="8229600" cy="1071569"/>
          </a:xfrm>
        </p:spPr>
        <p:txBody>
          <a:bodyPr>
            <a:normAutofit/>
          </a:bodyPr>
          <a:lstStyle/>
          <a:p>
            <a:r>
              <a:rPr lang="en-US" dirty="0"/>
              <a:t>T</a:t>
            </a:r>
            <a:r>
              <a:rPr lang="en-US" dirty="0" smtClean="0"/>
              <a:t>he </a:t>
            </a:r>
            <a:r>
              <a:rPr lang="en-US" dirty="0"/>
              <a:t>factorial of n </a:t>
            </a:r>
            <a:r>
              <a:rPr lang="en-US" dirty="0" smtClean="0"/>
              <a:t>can be </a:t>
            </a:r>
            <a:r>
              <a:rPr lang="en-US" dirty="0"/>
              <a:t>defined as n times the factorial of n </a:t>
            </a:r>
            <a:r>
              <a:rPr lang="en-US" dirty="0" smtClean="0"/>
              <a:t>– 1</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34" y="2285992"/>
            <a:ext cx="7533456" cy="351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19915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a:solidFill>
                  <a:srgbClr val="FF0000"/>
                </a:solidFill>
              </a:rPr>
              <a:t/>
            </a:r>
            <a:br>
              <a:rPr lang="en-US" b="1" dirty="0">
                <a:solidFill>
                  <a:srgbClr val="FF0000"/>
                </a:solidFill>
              </a:rPr>
            </a:br>
            <a:r>
              <a:rPr lang="en-US" b="1" dirty="0" smtClean="0">
                <a:solidFill>
                  <a:srgbClr val="FF0000"/>
                </a:solidFill>
              </a:rPr>
              <a:t/>
            </a:r>
            <a:br>
              <a:rPr lang="en-US" b="1" dirty="0" smtClean="0">
                <a:solidFill>
                  <a:srgbClr val="FF0000"/>
                </a:solidFill>
              </a:rPr>
            </a:br>
            <a:r>
              <a:rPr lang="en-US" b="1" dirty="0" smtClean="0">
                <a:solidFill>
                  <a:srgbClr val="FF0000"/>
                </a:solidFill>
              </a:rPr>
              <a:t>A </a:t>
            </a:r>
            <a:r>
              <a:rPr lang="en-US" b="1" dirty="0">
                <a:solidFill>
                  <a:srgbClr val="FF0000"/>
                </a:solidFill>
              </a:rPr>
              <a:t>Recursive Factorial Function Implementation</a:t>
            </a:r>
            <a:r>
              <a:rPr lang="en-US" dirty="0">
                <a:solidFill>
                  <a:srgbClr val="FF0000"/>
                </a:solidFill>
              </a:rPr>
              <a:t/>
            </a:r>
            <a:br>
              <a:rPr lang="en-US" dirty="0">
                <a:solidFill>
                  <a:srgbClr val="FF0000"/>
                </a:solidFill>
              </a:rPr>
            </a:br>
            <a:r>
              <a:rPr lang="en-US" dirty="0">
                <a:solidFill>
                  <a:srgbClr val="FF0000"/>
                </a:solidFill>
              </a:rPr>
              <a:t/>
            </a:r>
            <a:br>
              <a:rPr lang="en-US" dirty="0">
                <a:solidFill>
                  <a:srgbClr val="FF0000"/>
                </a:solidFill>
              </a:rPr>
            </a:br>
            <a:r>
              <a:rPr lang="en-US" dirty="0">
                <a:solidFill>
                  <a:srgbClr val="FF0000"/>
                </a:solidFill>
              </a:rPr>
              <a:t/>
            </a:r>
            <a:br>
              <a:rPr lang="en-US" dirty="0">
                <a:solidFill>
                  <a:srgbClr val="FF0000"/>
                </a:solidFill>
              </a:rPr>
            </a:br>
            <a:endParaRPr lang="en-US" dirty="0">
              <a:solidFill>
                <a:srgbClr val="FF0000"/>
              </a:solidFill>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9852" y="1500174"/>
            <a:ext cx="5796880" cy="231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95604" y="4143380"/>
            <a:ext cx="4500594" cy="1938992"/>
          </a:xfrm>
          <a:prstGeom prst="rect">
            <a:avLst/>
          </a:prstGeom>
          <a:noFill/>
        </p:spPr>
        <p:txBody>
          <a:bodyPr wrap="square" rtlCol="0">
            <a:spAutoFit/>
          </a:bodyPr>
          <a:lstStyle/>
          <a:p>
            <a:pPr>
              <a:lnSpc>
                <a:spcPct val="150000"/>
              </a:lnSpc>
            </a:pPr>
            <a:r>
              <a:rPr lang="en-US" sz="4000" b="1" dirty="0"/>
              <a:t>Input</a:t>
            </a:r>
          </a:p>
          <a:p>
            <a:pPr>
              <a:lnSpc>
                <a:spcPct val="150000"/>
              </a:lnSpc>
            </a:pPr>
            <a:r>
              <a:rPr lang="en-US" sz="4000" dirty="0"/>
              <a:t>Factorial(4)</a:t>
            </a:r>
          </a:p>
        </p:txBody>
      </p:sp>
    </p:spTree>
    <p:extLst>
      <p:ext uri="{BB962C8B-B14F-4D97-AF65-F5344CB8AC3E}">
        <p14:creationId xmlns:p14="http://schemas.microsoft.com/office/powerpoint/2010/main" val="598194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
            </a:r>
            <a:br>
              <a:rPr lang="en-US" dirty="0" smtClean="0">
                <a:solidFill>
                  <a:srgbClr val="FF0000"/>
                </a:solidFill>
              </a:rPr>
            </a:br>
            <a:r>
              <a:rPr lang="en-US" dirty="0" smtClean="0">
                <a:solidFill>
                  <a:srgbClr val="FF0000"/>
                </a:solidFill>
              </a:rPr>
              <a:t>Factorial </a:t>
            </a:r>
            <a:r>
              <a:rPr lang="en-US" dirty="0">
                <a:solidFill>
                  <a:srgbClr val="FF0000"/>
                </a:solidFill>
              </a:rPr>
              <a:t>Recursive Instance Calls</a:t>
            </a:r>
            <a:br>
              <a:rPr lang="en-US" dirty="0">
                <a:solidFill>
                  <a:srgbClr val="FF0000"/>
                </a:solidFill>
              </a:rPr>
            </a:br>
            <a:r>
              <a:rPr lang="en-US" dirty="0">
                <a:solidFill>
                  <a:srgbClr val="FF0000"/>
                </a:solidFill>
              </a:rPr>
              <a:t/>
            </a:r>
            <a:br>
              <a:rPr lang="en-US" dirty="0">
                <a:solidFill>
                  <a:srgbClr val="FF0000"/>
                </a:solidFill>
              </a:rPr>
            </a:br>
            <a:endParaRPr lang="en-US" dirty="0">
              <a:solidFill>
                <a:srgbClr val="FF0000"/>
              </a:solidFill>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7569" y="1000108"/>
            <a:ext cx="7397055"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1823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158" y="142876"/>
            <a:ext cx="8229600" cy="785794"/>
          </a:xfrm>
        </p:spPr>
        <p:txBody>
          <a:bodyPr/>
          <a:lstStyle/>
          <a:p>
            <a:r>
              <a:rPr lang="en-US" dirty="0" smtClean="0">
                <a:solidFill>
                  <a:srgbClr val="FF0000"/>
                </a:solidFill>
              </a:rPr>
              <a:t>Parameters</a:t>
            </a:r>
            <a:endParaRPr lang="en-US" dirty="0">
              <a:solidFill>
                <a:srgbClr val="FF0000"/>
              </a:solidFill>
            </a:endParaRPr>
          </a:p>
        </p:txBody>
      </p:sp>
      <p:sp>
        <p:nvSpPr>
          <p:cNvPr id="3" name="Content Placeholder 2"/>
          <p:cNvSpPr>
            <a:spLocks noGrp="1"/>
          </p:cNvSpPr>
          <p:nvPr>
            <p:ph idx="1"/>
          </p:nvPr>
        </p:nvSpPr>
        <p:spPr>
          <a:xfrm>
            <a:off x="1809720" y="928670"/>
            <a:ext cx="8579296" cy="5072098"/>
          </a:xfrm>
        </p:spPr>
        <p:txBody>
          <a:bodyPr>
            <a:normAutofit/>
          </a:bodyPr>
          <a:lstStyle/>
          <a:p>
            <a:pPr>
              <a:lnSpc>
                <a:spcPct val="150000"/>
              </a:lnSpc>
            </a:pPr>
            <a:r>
              <a:rPr lang="en-US" b="1" dirty="0"/>
              <a:t>Actual </a:t>
            </a:r>
            <a:r>
              <a:rPr lang="en-US" b="1" dirty="0" smtClean="0"/>
              <a:t>parameters</a:t>
            </a:r>
            <a:r>
              <a:rPr lang="en-US" dirty="0" smtClean="0"/>
              <a:t>, </a:t>
            </a:r>
            <a:r>
              <a:rPr lang="en-US" dirty="0"/>
              <a:t>or simply “arguments</a:t>
            </a:r>
            <a:r>
              <a:rPr lang="en-US" dirty="0" smtClean="0"/>
              <a:t>,” - </a:t>
            </a:r>
            <a:r>
              <a:rPr lang="en-US" dirty="0"/>
              <a:t>values passed to functions to be operated on</a:t>
            </a:r>
            <a:r>
              <a:rPr lang="en-US" dirty="0" smtClean="0"/>
              <a:t>.</a:t>
            </a:r>
          </a:p>
          <a:p>
            <a:pPr>
              <a:lnSpc>
                <a:spcPct val="150000"/>
              </a:lnSpc>
            </a:pPr>
            <a:r>
              <a:rPr lang="en-US" b="1" dirty="0" smtClean="0"/>
              <a:t>Formal </a:t>
            </a:r>
            <a:r>
              <a:rPr lang="en-US" b="1" dirty="0"/>
              <a:t>parameters</a:t>
            </a:r>
            <a:r>
              <a:rPr lang="en-US" dirty="0"/>
              <a:t>, or simply </a:t>
            </a:r>
            <a:r>
              <a:rPr lang="en-US" dirty="0" smtClean="0"/>
              <a:t>the </a:t>
            </a:r>
            <a:r>
              <a:rPr lang="en-US" dirty="0"/>
              <a:t>“placeholder” names for </a:t>
            </a:r>
            <a:r>
              <a:rPr lang="en-US" dirty="0" smtClean="0"/>
              <a:t>the arguments passed.</a:t>
            </a:r>
          </a:p>
          <a:p>
            <a:pPr>
              <a:lnSpc>
                <a:spcPct val="150000"/>
              </a:lnSpc>
            </a:pPr>
            <a:r>
              <a:rPr lang="en-US" dirty="0" smtClean="0"/>
              <a:t>Actual parameters are matched with formal parameters by following the assignment rules</a:t>
            </a:r>
            <a:endParaRPr lang="en-US" dirty="0"/>
          </a:p>
        </p:txBody>
      </p:sp>
    </p:spTree>
    <p:extLst>
      <p:ext uri="{BB962C8B-B14F-4D97-AF65-F5344CB8AC3E}">
        <p14:creationId xmlns:p14="http://schemas.microsoft.com/office/powerpoint/2010/main" val="417682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16632"/>
            <a:ext cx="8964488" cy="6264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9352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640"/>
            <a:ext cx="10515600" cy="6009323"/>
          </a:xfrm>
        </p:spPr>
        <p:txBody>
          <a:bodyPr>
            <a:normAutofit fontScale="92500" lnSpcReduction="20000"/>
          </a:bodyPr>
          <a:lstStyle/>
          <a:p>
            <a:pPr marL="0" indent="0">
              <a:buNone/>
            </a:pPr>
            <a:r>
              <a:rPr lang="en-IN" dirty="0" err="1"/>
              <a:t>def</a:t>
            </a:r>
            <a:r>
              <a:rPr lang="en-IN" dirty="0"/>
              <a:t> </a:t>
            </a:r>
            <a:r>
              <a:rPr lang="en-IN" dirty="0" err="1"/>
              <a:t>fibo</a:t>
            </a:r>
            <a:r>
              <a:rPr lang="en-IN" dirty="0"/>
              <a:t>(n):</a:t>
            </a:r>
          </a:p>
          <a:p>
            <a:pPr marL="0" indent="0">
              <a:buNone/>
            </a:pPr>
            <a:r>
              <a:rPr lang="en-IN" dirty="0"/>
              <a:t>    if n &lt;= 1:</a:t>
            </a:r>
          </a:p>
          <a:p>
            <a:pPr marL="0" indent="0">
              <a:buNone/>
            </a:pPr>
            <a:r>
              <a:rPr lang="en-IN" dirty="0"/>
              <a:t>        return n</a:t>
            </a:r>
          </a:p>
          <a:p>
            <a:pPr marL="0" indent="0">
              <a:buNone/>
            </a:pPr>
            <a:r>
              <a:rPr lang="en-IN" dirty="0"/>
              <a:t>    else:</a:t>
            </a:r>
          </a:p>
          <a:p>
            <a:pPr marL="0" indent="0">
              <a:buNone/>
            </a:pPr>
            <a:r>
              <a:rPr lang="en-IN" dirty="0"/>
              <a:t>        return(</a:t>
            </a:r>
            <a:r>
              <a:rPr lang="en-IN" dirty="0" err="1"/>
              <a:t>fibo</a:t>
            </a:r>
            <a:r>
              <a:rPr lang="en-IN" dirty="0"/>
              <a:t>(n-1) + </a:t>
            </a:r>
            <a:r>
              <a:rPr lang="en-IN" dirty="0" err="1"/>
              <a:t>fibo</a:t>
            </a:r>
            <a:r>
              <a:rPr lang="en-IN" dirty="0"/>
              <a:t>(n-2))</a:t>
            </a:r>
          </a:p>
          <a:p>
            <a:pPr marL="0" indent="0">
              <a:buNone/>
            </a:pPr>
            <a:endParaRPr lang="en-IN" dirty="0"/>
          </a:p>
          <a:p>
            <a:pPr marL="0" indent="0">
              <a:buNone/>
            </a:pPr>
            <a:r>
              <a:rPr lang="en-IN" dirty="0" err="1"/>
              <a:t>nterms</a:t>
            </a:r>
            <a:r>
              <a:rPr lang="en-IN" dirty="0"/>
              <a:t> = 10</a:t>
            </a:r>
          </a:p>
          <a:p>
            <a:pPr marL="0" indent="0">
              <a:buNone/>
            </a:pPr>
            <a:endParaRPr lang="en-IN" dirty="0"/>
          </a:p>
          <a:p>
            <a:pPr marL="0" indent="0">
              <a:buNone/>
            </a:pPr>
            <a:r>
              <a:rPr lang="en-IN" dirty="0"/>
              <a:t>if </a:t>
            </a:r>
            <a:r>
              <a:rPr lang="en-IN" dirty="0" err="1"/>
              <a:t>nterms</a:t>
            </a:r>
            <a:r>
              <a:rPr lang="en-IN" dirty="0"/>
              <a:t> &lt;= 0:</a:t>
            </a:r>
          </a:p>
          <a:p>
            <a:pPr marL="0" indent="0">
              <a:buNone/>
            </a:pPr>
            <a:r>
              <a:rPr lang="en-IN" dirty="0"/>
              <a:t>   print("</a:t>
            </a:r>
            <a:r>
              <a:rPr lang="en-IN" dirty="0" err="1"/>
              <a:t>Plese</a:t>
            </a:r>
            <a:r>
              <a:rPr lang="en-IN" dirty="0"/>
              <a:t> enter a positive integer")</a:t>
            </a:r>
          </a:p>
          <a:p>
            <a:pPr marL="0" indent="0">
              <a:buNone/>
            </a:pPr>
            <a:r>
              <a:rPr lang="en-IN" dirty="0"/>
              <a:t>else:</a:t>
            </a:r>
          </a:p>
          <a:p>
            <a:pPr marL="0" indent="0">
              <a:buNone/>
            </a:pPr>
            <a:r>
              <a:rPr lang="en-IN" dirty="0"/>
              <a:t>   print("Fibonacci sequence:")</a:t>
            </a:r>
          </a:p>
          <a:p>
            <a:pPr marL="0" indent="0">
              <a:buNone/>
            </a:pPr>
            <a:r>
              <a:rPr lang="en-IN" dirty="0"/>
              <a:t>   for i in range(</a:t>
            </a:r>
            <a:r>
              <a:rPr lang="en-IN" dirty="0" err="1"/>
              <a:t>nterms</a:t>
            </a:r>
            <a:r>
              <a:rPr lang="en-IN" dirty="0"/>
              <a:t>):</a:t>
            </a:r>
          </a:p>
          <a:p>
            <a:pPr marL="0" indent="0">
              <a:buNone/>
            </a:pPr>
            <a:r>
              <a:rPr lang="en-IN" dirty="0"/>
              <a:t>       print(</a:t>
            </a:r>
            <a:r>
              <a:rPr lang="en-IN" dirty="0" err="1"/>
              <a:t>fibo</a:t>
            </a:r>
            <a:r>
              <a:rPr lang="en-IN"/>
              <a:t>(i))</a:t>
            </a:r>
          </a:p>
        </p:txBody>
      </p:sp>
    </p:spTree>
    <p:extLst>
      <p:ext uri="{BB962C8B-B14F-4D97-AF65-F5344CB8AC3E}">
        <p14:creationId xmlns:p14="http://schemas.microsoft.com/office/powerpoint/2010/main" val="1471524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983888" y="655321"/>
            <a:ext cx="8260080" cy="523220"/>
          </a:xfrm>
          <a:prstGeom prst="rect">
            <a:avLst/>
          </a:prstGeom>
        </p:spPr>
        <p:txBody>
          <a:bodyPr wrap="square">
            <a:spAutoFit/>
          </a:bodyPr>
          <a:lstStyle/>
          <a:p>
            <a:pPr algn="ctr"/>
            <a:r>
              <a:rPr lang="en-US" sz="2800" b="1"/>
              <a:t>Value-Returning Functions</a:t>
            </a:r>
            <a:endParaRPr lang="en-US" sz="2800" b="1">
              <a:solidFill>
                <a:srgbClr val="002FC4"/>
              </a:solidFill>
            </a:endParaRPr>
          </a:p>
        </p:txBody>
      </p:sp>
      <p:sp>
        <p:nvSpPr>
          <p:cNvPr id="11" name="Rectangle 10"/>
          <p:cNvSpPr/>
          <p:nvPr/>
        </p:nvSpPr>
        <p:spPr>
          <a:xfrm>
            <a:off x="2029609" y="1592132"/>
            <a:ext cx="8122024" cy="3785652"/>
          </a:xfrm>
          <a:prstGeom prst="rect">
            <a:avLst/>
          </a:prstGeom>
        </p:spPr>
        <p:txBody>
          <a:bodyPr wrap="square">
            <a:spAutoFit/>
          </a:bodyPr>
          <a:lstStyle/>
          <a:p>
            <a:pPr algn="just"/>
            <a:r>
              <a:rPr lang="en-US" sz="2000" dirty="0"/>
              <a:t>A </a:t>
            </a:r>
            <a:r>
              <a:rPr lang="en-US" sz="2000" b="1" dirty="0">
                <a:solidFill>
                  <a:srgbClr val="D4650A"/>
                </a:solidFill>
              </a:rPr>
              <a:t>value-returning function </a:t>
            </a:r>
            <a:r>
              <a:rPr lang="en-US" sz="2000" dirty="0">
                <a:solidFill>
                  <a:srgbClr val="002FC4"/>
                </a:solidFill>
              </a:rPr>
              <a:t>is a program routine called for its return value</a:t>
            </a:r>
            <a:r>
              <a:rPr lang="en-US" sz="2000" dirty="0"/>
              <a:t>, and is therefore similar to a mathematical function, e.g.,</a:t>
            </a:r>
          </a:p>
          <a:p>
            <a:endParaRPr lang="en-US" sz="2000" dirty="0"/>
          </a:p>
          <a:p>
            <a:r>
              <a:rPr lang="en-US" sz="2000" dirty="0"/>
              <a:t>			       f(x) = 2x </a:t>
            </a:r>
          </a:p>
          <a:p>
            <a:endParaRPr lang="en-US" sz="2000" dirty="0"/>
          </a:p>
          <a:p>
            <a:pPr algn="just"/>
            <a:r>
              <a:rPr lang="en-US" sz="2000" dirty="0"/>
              <a:t>In this notation, “x” stands for any numeric value that function f may be applied to, </a:t>
            </a:r>
          </a:p>
          <a:p>
            <a:endParaRPr lang="en-US" sz="2000" dirty="0"/>
          </a:p>
          <a:p>
            <a:r>
              <a:rPr lang="en-US" sz="2000" dirty="0"/>
              <a:t>			       f(2) = 2 x 2 = 4</a:t>
            </a:r>
          </a:p>
          <a:p>
            <a:endParaRPr lang="en-US" sz="2000" dirty="0"/>
          </a:p>
          <a:p>
            <a:endParaRPr lang="en-US" sz="2000" dirty="0"/>
          </a:p>
          <a:p>
            <a:r>
              <a:rPr lang="en-US" sz="2000" dirty="0"/>
              <a:t>Program functions are similarly used.</a:t>
            </a:r>
          </a:p>
        </p:txBody>
      </p:sp>
    </p:spTree>
    <p:extLst>
      <p:ext uri="{BB962C8B-B14F-4D97-AF65-F5344CB8AC3E}">
        <p14:creationId xmlns:p14="http://schemas.microsoft.com/office/powerpoint/2010/main" val="1657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44849" y="4132838"/>
            <a:ext cx="8122024" cy="1631216"/>
          </a:xfrm>
          <a:prstGeom prst="rect">
            <a:avLst/>
          </a:prstGeom>
        </p:spPr>
        <p:txBody>
          <a:bodyPr wrap="square">
            <a:spAutoFit/>
          </a:bodyPr>
          <a:lstStyle/>
          <a:p>
            <a:pPr algn="just"/>
            <a:r>
              <a:rPr lang="en-US" sz="2000">
                <a:solidFill>
                  <a:srgbClr val="002FC4"/>
                </a:solidFill>
              </a:rPr>
              <a:t>Function </a:t>
            </a:r>
            <a:r>
              <a:rPr lang="en-US" sz="2000">
                <a:solidFill>
                  <a:srgbClr val="002FC4"/>
                </a:solidFill>
                <a:latin typeface="Courier New" pitchFamily="49" charset="0"/>
                <a:cs typeface="Courier New" pitchFamily="49" charset="0"/>
              </a:rPr>
              <a:t>avg</a:t>
            </a:r>
            <a:r>
              <a:rPr lang="en-US" sz="2000">
                <a:solidFill>
                  <a:srgbClr val="002FC4"/>
                </a:solidFill>
              </a:rPr>
              <a:t> takes three arguments (</a:t>
            </a:r>
            <a:r>
              <a:rPr lang="en-US" sz="2000">
                <a:solidFill>
                  <a:srgbClr val="002FC4"/>
                </a:solidFill>
                <a:latin typeface="Courier New" pitchFamily="49" charset="0"/>
                <a:cs typeface="Courier New" pitchFamily="49" charset="0"/>
              </a:rPr>
              <a:t>n1</a:t>
            </a:r>
            <a:r>
              <a:rPr lang="en-US" sz="2000">
                <a:solidFill>
                  <a:srgbClr val="002FC4"/>
                </a:solidFill>
              </a:rPr>
              <a:t>, </a:t>
            </a:r>
            <a:r>
              <a:rPr lang="en-US" sz="2000">
                <a:solidFill>
                  <a:srgbClr val="002FC4"/>
                </a:solidFill>
                <a:latin typeface="Courier New" pitchFamily="49" charset="0"/>
                <a:cs typeface="Courier New" pitchFamily="49" charset="0"/>
              </a:rPr>
              <a:t>n2</a:t>
            </a:r>
            <a:r>
              <a:rPr lang="en-US" sz="2000">
                <a:solidFill>
                  <a:srgbClr val="002FC4"/>
                </a:solidFill>
              </a:rPr>
              <a:t>, and </a:t>
            </a:r>
            <a:r>
              <a:rPr lang="en-US" sz="2000">
                <a:solidFill>
                  <a:srgbClr val="002FC4"/>
                </a:solidFill>
                <a:latin typeface="Courier New" pitchFamily="49" charset="0"/>
                <a:cs typeface="Courier New" pitchFamily="49" charset="0"/>
              </a:rPr>
              <a:t>n3</a:t>
            </a:r>
            <a:r>
              <a:rPr lang="en-US" sz="2000">
                <a:solidFill>
                  <a:srgbClr val="002FC4"/>
                </a:solidFill>
              </a:rPr>
              <a:t>) and returns the average of the three</a:t>
            </a:r>
            <a:r>
              <a:rPr lang="en-US" sz="2000"/>
              <a:t>. The function call </a:t>
            </a:r>
            <a:r>
              <a:rPr lang="en-US" sz="2000" b="1">
                <a:solidFill>
                  <a:srgbClr val="D4650A"/>
                </a:solidFill>
                <a:latin typeface="Courier New" pitchFamily="49" charset="0"/>
                <a:cs typeface="Courier New" pitchFamily="49" charset="0"/>
              </a:rPr>
              <a:t>avg(10, 25, 16)</a:t>
            </a:r>
            <a:r>
              <a:rPr lang="en-US" sz="2000"/>
              <a:t>, therefore, is an expression that evaluates to the returned function value. This is indicated in the function’s return statement of the form </a:t>
            </a:r>
            <a:r>
              <a:rPr lang="en-US" sz="2000" b="1">
                <a:solidFill>
                  <a:srgbClr val="D4650A"/>
                </a:solidFill>
                <a:latin typeface="Courier New" pitchFamily="49" charset="0"/>
                <a:cs typeface="Courier New" pitchFamily="49" charset="0"/>
              </a:rPr>
              <a:t>return expr</a:t>
            </a:r>
            <a:r>
              <a:rPr lang="en-US" sz="2000"/>
              <a:t>, where </a:t>
            </a:r>
            <a:r>
              <a:rPr lang="en-US" sz="2000" b="1">
                <a:solidFill>
                  <a:srgbClr val="D4650A"/>
                </a:solidFill>
                <a:latin typeface="Courier New" pitchFamily="49" charset="0"/>
                <a:cs typeface="Courier New" pitchFamily="49" charset="0"/>
              </a:rPr>
              <a:t>expr</a:t>
            </a:r>
            <a:r>
              <a:rPr lang="en-US" sz="2000"/>
              <a:t> may be any expression. </a:t>
            </a:r>
          </a:p>
        </p:txBody>
      </p:sp>
      <p:pic>
        <p:nvPicPr>
          <p:cNvPr id="261122" name="Picture 2"/>
          <p:cNvPicPr>
            <a:picLocks noChangeAspect="1" noChangeArrowheads="1"/>
          </p:cNvPicPr>
          <p:nvPr/>
        </p:nvPicPr>
        <p:blipFill>
          <a:blip r:embed="rId3" cstate="print"/>
          <a:srcRect/>
          <a:stretch>
            <a:fillRect/>
          </a:stretch>
        </p:blipFill>
        <p:spPr bwMode="auto">
          <a:xfrm>
            <a:off x="1667435" y="665798"/>
            <a:ext cx="8700247" cy="3391842"/>
          </a:xfrm>
          <a:prstGeom prst="rect">
            <a:avLst/>
          </a:prstGeom>
          <a:noFill/>
          <a:ln w="9525">
            <a:noFill/>
            <a:miter lim="800000"/>
            <a:headEnd/>
            <a:tailEnd/>
          </a:ln>
        </p:spPr>
      </p:pic>
    </p:spTree>
    <p:extLst>
      <p:ext uri="{BB962C8B-B14F-4D97-AF65-F5344CB8AC3E}">
        <p14:creationId xmlns:p14="http://schemas.microsoft.com/office/powerpoint/2010/main" val="3767269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2209800" y="685802"/>
            <a:ext cx="7772400" cy="990599"/>
          </a:xfrm>
        </p:spPr>
        <p:txBody>
          <a:bodyPr>
            <a:normAutofit/>
          </a:bodyPr>
          <a:lstStyle/>
          <a:p>
            <a:r>
              <a:rPr lang="en-US" sz="4000" b="1" dirty="0"/>
              <a:t>Let’s Try It</a:t>
            </a:r>
          </a:p>
        </p:txBody>
      </p:sp>
      <p:pic>
        <p:nvPicPr>
          <p:cNvPr id="262148" name="Picture 4"/>
          <p:cNvPicPr>
            <a:picLocks noChangeAspect="1" noChangeArrowheads="1"/>
          </p:cNvPicPr>
          <p:nvPr/>
        </p:nvPicPr>
        <p:blipFill>
          <a:blip r:embed="rId3" cstate="print"/>
          <a:srcRect/>
          <a:stretch>
            <a:fillRect/>
          </a:stretch>
        </p:blipFill>
        <p:spPr bwMode="auto">
          <a:xfrm>
            <a:off x="2071689" y="2043953"/>
            <a:ext cx="8524593" cy="3859306"/>
          </a:xfrm>
          <a:prstGeom prst="rect">
            <a:avLst/>
          </a:prstGeom>
          <a:noFill/>
          <a:ln w="9525">
            <a:noFill/>
            <a:miter lim="800000"/>
            <a:headEnd/>
            <a:tailEnd/>
          </a:ln>
        </p:spPr>
      </p:pic>
    </p:spTree>
    <p:extLst>
      <p:ext uri="{BB962C8B-B14F-4D97-AF65-F5344CB8AC3E}">
        <p14:creationId xmlns:p14="http://schemas.microsoft.com/office/powerpoint/2010/main" val="764699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3488</TotalTime>
  <Words>1872</Words>
  <Application>Microsoft Office PowerPoint</Application>
  <PresentationFormat>Widescreen</PresentationFormat>
  <Paragraphs>265</Paragraphs>
  <Slides>61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Courier New</vt:lpstr>
      <vt:lpstr>Office Theme</vt:lpstr>
      <vt:lpstr>Functions</vt:lpstr>
      <vt:lpstr>Function routine</vt:lpstr>
      <vt:lpstr>PowerPoint Presentation</vt:lpstr>
      <vt:lpstr>Defining Functions</vt:lpstr>
      <vt:lpstr>Defining Functions  </vt:lpstr>
      <vt:lpstr>Parameters</vt:lpstr>
      <vt:lpstr>PowerPoint Presentation</vt:lpstr>
      <vt:lpstr>PowerPoint Presentation</vt:lpstr>
      <vt:lpstr>Let’s Try It</vt:lpstr>
      <vt:lpstr>PowerPoint Presentation</vt:lpstr>
      <vt:lpstr>Let’s Try It</vt:lpstr>
      <vt:lpstr>PowerPoint Presentation</vt:lpstr>
      <vt:lpstr>PowerPoint Presentation</vt:lpstr>
      <vt:lpstr>Calling Value-Returning Functions</vt:lpstr>
      <vt:lpstr>PowerPoint Presentation</vt:lpstr>
      <vt:lpstr>PowerPoint Presentation</vt:lpstr>
      <vt:lpstr>Let’s Try It</vt:lpstr>
      <vt:lpstr>Calling Non-Value-Returning Functions</vt:lpstr>
      <vt:lpstr>Functions Designed  to Take No Arguments</vt:lpstr>
      <vt:lpstr>Let’s Try It</vt:lpstr>
      <vt:lpstr>Parameter Passing</vt:lpstr>
      <vt:lpstr>PowerPoint Presentation</vt:lpstr>
      <vt:lpstr>Let’s Try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Try It</vt:lpstr>
      <vt:lpstr>Keyword Arguments in Python</vt:lpstr>
      <vt:lpstr>PowerPoint Presentation</vt:lpstr>
      <vt:lpstr>PowerPoint Presentation</vt:lpstr>
      <vt:lpstr>Let’s Try It</vt:lpstr>
      <vt:lpstr>Default Arguments in Python</vt:lpstr>
      <vt:lpstr>PowerPoint Presentation</vt:lpstr>
      <vt:lpstr>Variable Scope</vt:lpstr>
      <vt:lpstr>Local Scope and Local Variables</vt:lpstr>
      <vt:lpstr>PowerPoint Presentation</vt:lpstr>
      <vt:lpstr>PowerPoint Presentation</vt:lpstr>
      <vt:lpstr>Variable Lifetime</vt:lpstr>
      <vt:lpstr>Let’s Try It</vt:lpstr>
      <vt:lpstr>Global Variables and Global Scope</vt:lpstr>
      <vt:lpstr>PowerPoint Presentation</vt:lpstr>
      <vt:lpstr> Different patterns in Algorithm  </vt:lpstr>
      <vt:lpstr>MOTIVATION-Recursion</vt:lpstr>
      <vt:lpstr>Recursive algorithms</vt:lpstr>
      <vt:lpstr>Recursive algorithms</vt:lpstr>
      <vt:lpstr>Recursive algorithms</vt:lpstr>
      <vt:lpstr>What Is a Recursive Function?</vt:lpstr>
      <vt:lpstr>  General mechanism of non-recursive function  </vt:lpstr>
      <vt:lpstr>Recursive function execution instances</vt:lpstr>
      <vt:lpstr>PowerPoint Presentation</vt:lpstr>
      <vt:lpstr>PowerPoint Presentation</vt:lpstr>
      <vt:lpstr>Example: Factorial</vt:lpstr>
      <vt:lpstr>logic</vt:lpstr>
      <vt:lpstr>   A Recursive Factorial Function Implementation   </vt:lpstr>
      <vt:lpstr> Factorial Recursive Instance Calls  </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SCSE</dc:creator>
  <cp:lastModifiedBy>SCSE</cp:lastModifiedBy>
  <cp:revision>21</cp:revision>
  <dcterms:created xsi:type="dcterms:W3CDTF">2018-09-10T15:00:13Z</dcterms:created>
  <dcterms:modified xsi:type="dcterms:W3CDTF">2018-09-20T13:13:11Z</dcterms:modified>
</cp:coreProperties>
</file>