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6" r:id="rId3"/>
    <p:sldId id="308" r:id="rId4"/>
    <p:sldId id="307" r:id="rId5"/>
    <p:sldId id="321" r:id="rId6"/>
    <p:sldId id="322" r:id="rId7"/>
    <p:sldId id="323" r:id="rId8"/>
    <p:sldId id="305" r:id="rId9"/>
    <p:sldId id="278" r:id="rId10"/>
    <p:sldId id="258" r:id="rId11"/>
    <p:sldId id="279" r:id="rId12"/>
    <p:sldId id="282" r:id="rId13"/>
    <p:sldId id="311" r:id="rId14"/>
    <p:sldId id="283" r:id="rId15"/>
    <p:sldId id="284" r:id="rId16"/>
    <p:sldId id="285" r:id="rId17"/>
    <p:sldId id="261" r:id="rId18"/>
    <p:sldId id="313" r:id="rId19"/>
    <p:sldId id="314" r:id="rId20"/>
    <p:sldId id="262" r:id="rId21"/>
    <p:sldId id="312" r:id="rId22"/>
    <p:sldId id="288" r:id="rId23"/>
    <p:sldId id="289" r:id="rId24"/>
    <p:sldId id="290" r:id="rId25"/>
    <p:sldId id="291" r:id="rId26"/>
    <p:sldId id="264" r:id="rId27"/>
    <p:sldId id="295" r:id="rId28"/>
    <p:sldId id="296" r:id="rId29"/>
    <p:sldId id="297" r:id="rId30"/>
    <p:sldId id="298" r:id="rId31"/>
    <p:sldId id="301" r:id="rId32"/>
    <p:sldId id="317" r:id="rId33"/>
    <p:sldId id="303" r:id="rId34"/>
    <p:sldId id="319" r:id="rId35"/>
    <p:sldId id="299" r:id="rId36"/>
    <p:sldId id="300" r:id="rId37"/>
    <p:sldId id="325" r:id="rId38"/>
    <p:sldId id="326" r:id="rId39"/>
    <p:sldId id="327" r:id="rId40"/>
    <p:sldId id="328" r:id="rId41"/>
    <p:sldId id="329" r:id="rId42"/>
    <p:sldId id="330" r:id="rId43"/>
    <p:sldId id="320" r:id="rId44"/>
    <p:sldId id="324" r:id="rId4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344" y="4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21" y="167993"/>
            <a:ext cx="9408583" cy="10919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0078" y="1427938"/>
            <a:ext cx="4242263" cy="5963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0352" y="1427938"/>
            <a:ext cx="4242263" cy="5963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-1512094" y="7034698"/>
            <a:ext cx="2352146" cy="52497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1A-</a:t>
            </a:r>
            <a:fld id="{26DE9B8D-1505-401D-8E54-EA5FE953C29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306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09821C32-76A8-4CFE-AFC0-8D62AF1E197F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792000"/>
            <a:ext cx="9071640" cy="5361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800" dirty="0">
                <a:solidFill>
                  <a:srgbClr val="002060"/>
                </a:solidFill>
                <a:latin typeface="Arial"/>
              </a:rPr>
              <a:t>Strings in Python</a:t>
            </a: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136499"/>
            <a:ext cx="9071640" cy="90674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 smtClean="0">
                <a:solidFill>
                  <a:srgbClr val="C00000"/>
                </a:solidFill>
                <a:latin typeface="Arial"/>
              </a:rPr>
              <a:t>Example Strings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065193"/>
            <a:ext cx="9071640" cy="5929354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600" dirty="0" smtClean="0">
                <a:solidFill>
                  <a:srgbClr val="002060"/>
                </a:solidFill>
              </a:rPr>
              <a:t>Single quotes: '</a:t>
            </a:r>
            <a:r>
              <a:rPr lang="en-GB" sz="3600" dirty="0" err="1" smtClean="0">
                <a:solidFill>
                  <a:srgbClr val="002060"/>
                </a:solidFill>
              </a:rPr>
              <a:t>spa"m</a:t>
            </a:r>
            <a:r>
              <a:rPr lang="en-GB" sz="3600" dirty="0" smtClean="0">
                <a:solidFill>
                  <a:srgbClr val="002060"/>
                </a:solidFill>
              </a:rPr>
              <a:t>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600" dirty="0" smtClean="0">
                <a:solidFill>
                  <a:srgbClr val="002060"/>
                </a:solidFill>
              </a:rPr>
              <a:t>Double quotes: "</a:t>
            </a:r>
            <a:r>
              <a:rPr lang="en-GB" sz="3600" dirty="0" err="1" smtClean="0">
                <a:solidFill>
                  <a:srgbClr val="002060"/>
                </a:solidFill>
              </a:rPr>
              <a:t>spa'm</a:t>
            </a:r>
            <a:r>
              <a:rPr lang="en-GB" sz="3600" dirty="0" smtClean="0">
                <a:solidFill>
                  <a:srgbClr val="002060"/>
                </a:solidFill>
              </a:rPr>
              <a:t>"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600" dirty="0" smtClean="0">
                <a:solidFill>
                  <a:srgbClr val="002060"/>
                </a:solidFill>
              </a:rPr>
              <a:t>Triple quotes: '''... spam ...''', """... spam ..."""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600" dirty="0" smtClean="0">
                <a:solidFill>
                  <a:srgbClr val="002060"/>
                </a:solidFill>
              </a:rPr>
              <a:t>Escape sequences: "s\</a:t>
            </a:r>
            <a:r>
              <a:rPr lang="en-GB" sz="3600" dirty="0" err="1" smtClean="0">
                <a:solidFill>
                  <a:srgbClr val="002060"/>
                </a:solidFill>
              </a:rPr>
              <a:t>tp</a:t>
            </a:r>
            <a:r>
              <a:rPr lang="en-GB" sz="3600" dirty="0" smtClean="0">
                <a:solidFill>
                  <a:srgbClr val="002060"/>
                </a:solidFill>
              </a:rPr>
              <a:t>\</a:t>
            </a:r>
            <a:r>
              <a:rPr lang="en-GB" sz="3600" dirty="0" err="1" smtClean="0">
                <a:solidFill>
                  <a:srgbClr val="002060"/>
                </a:solidFill>
              </a:rPr>
              <a:t>na</a:t>
            </a:r>
            <a:r>
              <a:rPr lang="en-GB" sz="3600" dirty="0" smtClean="0">
                <a:solidFill>
                  <a:srgbClr val="002060"/>
                </a:solidFill>
              </a:rPr>
              <a:t>\0m“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65061"/>
            <a:ext cx="9071640" cy="83531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dirty="0" smtClean="0">
                <a:solidFill>
                  <a:srgbClr val="C00000"/>
                </a:solidFill>
              </a:rPr>
              <a:t>Escape Sequences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922317"/>
            <a:ext cx="9071640" cy="5786477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600" dirty="0" smtClean="0">
                <a:solidFill>
                  <a:srgbClr val="002060"/>
                </a:solidFill>
              </a:rPr>
              <a:t>Represent Special Characters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3600" dirty="0" smtClean="0">
                <a:solidFill>
                  <a:srgbClr val="002060"/>
                </a:solidFill>
              </a:rPr>
              <a:t>&gt;&gt;&gt; s = 'a\</a:t>
            </a:r>
            <a:r>
              <a:rPr lang="en-GB" sz="3600" dirty="0" err="1" smtClean="0">
                <a:solidFill>
                  <a:srgbClr val="002060"/>
                </a:solidFill>
              </a:rPr>
              <a:t>nb</a:t>
            </a:r>
            <a:r>
              <a:rPr lang="en-GB" sz="3600" dirty="0" smtClean="0">
                <a:solidFill>
                  <a:srgbClr val="002060"/>
                </a:solidFill>
              </a:rPr>
              <a:t>\</a:t>
            </a:r>
            <a:r>
              <a:rPr lang="en-GB" sz="3600" dirty="0" err="1" smtClean="0">
                <a:solidFill>
                  <a:srgbClr val="002060"/>
                </a:solidFill>
              </a:rPr>
              <a:t>tc</a:t>
            </a:r>
            <a:r>
              <a:rPr lang="en-GB" sz="3600" dirty="0" smtClean="0">
                <a:solidFill>
                  <a:srgbClr val="002060"/>
                </a:solidFill>
              </a:rPr>
              <a:t>'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3600" dirty="0" smtClean="0">
                <a:solidFill>
                  <a:srgbClr val="002060"/>
                </a:solidFill>
              </a:rPr>
              <a:t>&gt;&gt;&gt; s 'a\</a:t>
            </a:r>
            <a:r>
              <a:rPr lang="en-GB" sz="3600" dirty="0" err="1" smtClean="0">
                <a:solidFill>
                  <a:srgbClr val="002060"/>
                </a:solidFill>
              </a:rPr>
              <a:t>nb</a:t>
            </a:r>
            <a:r>
              <a:rPr lang="en-GB" sz="3600" dirty="0" smtClean="0">
                <a:solidFill>
                  <a:srgbClr val="002060"/>
                </a:solidFill>
              </a:rPr>
              <a:t>\</a:t>
            </a:r>
            <a:r>
              <a:rPr lang="en-GB" sz="3600" dirty="0" err="1" smtClean="0">
                <a:solidFill>
                  <a:srgbClr val="002060"/>
                </a:solidFill>
              </a:rPr>
              <a:t>tc</a:t>
            </a:r>
            <a:r>
              <a:rPr lang="en-GB" sz="3600" dirty="0" smtClean="0">
                <a:solidFill>
                  <a:srgbClr val="002060"/>
                </a:solidFill>
              </a:rPr>
              <a:t>'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3600" dirty="0" smtClean="0">
                <a:solidFill>
                  <a:srgbClr val="002060"/>
                </a:solidFill>
              </a:rPr>
              <a:t>&gt;&gt;&gt; print(s)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3600" dirty="0" smtClean="0">
                <a:solidFill>
                  <a:srgbClr val="002060"/>
                </a:solidFill>
              </a:rPr>
              <a:t>a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3600" dirty="0" smtClean="0">
                <a:solidFill>
                  <a:srgbClr val="002060"/>
                </a:solidFill>
              </a:rPr>
              <a:t>b       c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3600" dirty="0" smtClean="0">
                <a:solidFill>
                  <a:srgbClr val="002060"/>
                </a:solidFill>
              </a:rPr>
              <a:t>&gt;&gt;&gt; </a:t>
            </a:r>
            <a:r>
              <a:rPr lang="en-GB" sz="3600" dirty="0" err="1" smtClean="0">
                <a:solidFill>
                  <a:srgbClr val="002060"/>
                </a:solidFill>
              </a:rPr>
              <a:t>len</a:t>
            </a:r>
            <a:r>
              <a:rPr lang="en-GB" sz="3600" dirty="0" smtClean="0">
                <a:solidFill>
                  <a:srgbClr val="002060"/>
                </a:solidFill>
              </a:rPr>
              <a:t>(s)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3600" dirty="0" smtClean="0">
                <a:solidFill>
                  <a:srgbClr val="002060"/>
                </a:solidFill>
              </a:rPr>
              <a:t>5 </a:t>
            </a:r>
            <a:endParaRPr sz="36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65061"/>
            <a:ext cx="9071640" cy="97818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 smtClean="0">
                <a:solidFill>
                  <a:srgbClr val="C00000"/>
                </a:solidFill>
                <a:latin typeface="Arial"/>
              </a:rPr>
              <a:t>Backslash in Strings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253966" y="1065193"/>
            <a:ext cx="9321674" cy="5572164"/>
          </a:xfrm>
          <a:prstGeom prst="rect">
            <a:avLst/>
          </a:prstGeom>
        </p:spPr>
        <p:txBody>
          <a:bodyPr lIns="0" tIns="0" rIns="0" bIns="0"/>
          <a:lstStyle/>
          <a:p>
            <a:pPr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 smtClean="0">
                <a:solidFill>
                  <a:srgbClr val="002060"/>
                </a:solidFill>
              </a:rPr>
              <a:t>if Python does not recognize the character after a \ as being a valid escape code, it simply keeps the backslash in the resulting string: </a:t>
            </a:r>
          </a:p>
          <a:p>
            <a:pPr algn="just">
              <a:lnSpc>
                <a:spcPct val="150000"/>
              </a:lnSpc>
              <a:buSzPct val="45000"/>
            </a:pPr>
            <a:r>
              <a:rPr lang="en-GB" sz="2800" dirty="0" smtClean="0">
                <a:solidFill>
                  <a:srgbClr val="002060"/>
                </a:solidFill>
              </a:rPr>
              <a:t>&gt;&gt;&gt; x = "C:\py\code"          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 smtClean="0">
                <a:solidFill>
                  <a:srgbClr val="002060"/>
                </a:solidFill>
              </a:rPr>
              <a:t># Keeps \ literally (and displays it as \\)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2800" dirty="0" smtClean="0">
                <a:solidFill>
                  <a:srgbClr val="002060"/>
                </a:solidFill>
              </a:rPr>
              <a:t>&gt;&gt;&gt; x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2800" dirty="0" smtClean="0">
                <a:solidFill>
                  <a:srgbClr val="002060"/>
                </a:solidFill>
              </a:rPr>
              <a:t>'C:\\</a:t>
            </a:r>
            <a:r>
              <a:rPr lang="en-GB" sz="2800" dirty="0" err="1" smtClean="0">
                <a:solidFill>
                  <a:srgbClr val="002060"/>
                </a:solidFill>
              </a:rPr>
              <a:t>py</a:t>
            </a:r>
            <a:r>
              <a:rPr lang="en-GB" sz="2800" dirty="0" smtClean="0">
                <a:solidFill>
                  <a:srgbClr val="002060"/>
                </a:solidFill>
              </a:rPr>
              <a:t>\\code'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2800" dirty="0" smtClean="0">
                <a:solidFill>
                  <a:srgbClr val="002060"/>
                </a:solidFill>
              </a:rPr>
              <a:t>&gt;&gt;&gt; </a:t>
            </a:r>
            <a:r>
              <a:rPr lang="en-GB" sz="2800" dirty="0" err="1" smtClean="0">
                <a:solidFill>
                  <a:srgbClr val="002060"/>
                </a:solidFill>
              </a:rPr>
              <a:t>len</a:t>
            </a:r>
            <a:r>
              <a:rPr lang="en-GB" sz="2800" dirty="0" smtClean="0">
                <a:solidFill>
                  <a:srgbClr val="002060"/>
                </a:solidFill>
              </a:rPr>
              <a:t>(x)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2800" dirty="0" smtClean="0">
                <a:solidFill>
                  <a:srgbClr val="002060"/>
                </a:solidFill>
              </a:rPr>
              <a:t>10</a:t>
            </a:r>
            <a:endParaRPr sz="28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136499"/>
            <a:ext cx="9071640" cy="763873"/>
          </a:xfrm>
        </p:spPr>
        <p:txBody>
          <a:bodyPr/>
          <a:lstStyle/>
          <a:p>
            <a:pPr algn="ctr"/>
            <a:r>
              <a:rPr lang="en-GB" sz="4000" dirty="0" smtClean="0">
                <a:solidFill>
                  <a:srgbClr val="C00000"/>
                </a:solidFill>
              </a:rPr>
              <a:t>Check this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11156" y="779441"/>
            <a:ext cx="9071640" cy="64294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rgbClr val="002060"/>
                </a:solidFill>
              </a:rPr>
              <a:t>s = "C:\new\text.dat“</a:t>
            </a:r>
          </a:p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rgbClr val="002060"/>
                </a:solidFill>
              </a:rPr>
              <a:t>&gt;&gt;&gt;s</a:t>
            </a:r>
          </a:p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rgbClr val="002060"/>
                </a:solidFill>
              </a:rPr>
              <a:t>print(s)</a:t>
            </a:r>
            <a:endParaRPr lang="en-GB" sz="32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rgbClr val="002060"/>
                </a:solidFill>
              </a:rPr>
              <a:t>s1 = </a:t>
            </a:r>
            <a:r>
              <a:rPr lang="en-GB" sz="3200" dirty="0" err="1" smtClean="0">
                <a:solidFill>
                  <a:srgbClr val="002060"/>
                </a:solidFill>
              </a:rPr>
              <a:t>r"C</a:t>
            </a:r>
            <a:r>
              <a:rPr lang="en-GB" sz="3200" dirty="0" smtClean="0">
                <a:solidFill>
                  <a:srgbClr val="002060"/>
                </a:solidFill>
              </a:rPr>
              <a:t>:\new\text.dat“</a:t>
            </a:r>
          </a:p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rgbClr val="002060"/>
                </a:solidFill>
              </a:rPr>
              <a:t>&gt;&gt;&gt;s1</a:t>
            </a:r>
          </a:p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rgbClr val="002060"/>
                </a:solidFill>
              </a:rPr>
              <a:t>print(s1)</a:t>
            </a:r>
          </a:p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rgbClr val="002060"/>
                </a:solidFill>
              </a:rPr>
              <a:t>s2 = "C:\\new\\text.dat“</a:t>
            </a:r>
          </a:p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rgbClr val="002060"/>
                </a:solidFill>
              </a:rPr>
              <a:t>print(s2)</a:t>
            </a:r>
          </a:p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rgbClr val="002060"/>
                </a:solidFill>
              </a:rPr>
              <a:t>&gt;&gt;&gt;s2</a:t>
            </a:r>
            <a:endParaRPr lang="en-GB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68280" y="0"/>
            <a:ext cx="9071640" cy="92231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3600" b="1" dirty="0" smtClean="0">
                <a:solidFill>
                  <a:srgbClr val="C00000"/>
                </a:solidFill>
              </a:rPr>
              <a:t>Opening a File</a:t>
            </a:r>
            <a:endParaRPr sz="3600" b="1">
              <a:solidFill>
                <a:srgbClr val="C00000"/>
              </a:solidFill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922317"/>
            <a:ext cx="9071640" cy="6215105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 err="1" smtClean="0">
                <a:solidFill>
                  <a:srgbClr val="002060"/>
                </a:solidFill>
              </a:rPr>
              <a:t>myfile</a:t>
            </a:r>
            <a:r>
              <a:rPr lang="en-GB" sz="2800" dirty="0" smtClean="0">
                <a:solidFill>
                  <a:srgbClr val="002060"/>
                </a:solidFill>
              </a:rPr>
              <a:t> = open('C:\new\text.dat', 'w') </a:t>
            </a:r>
            <a:r>
              <a:rPr lang="en-GB" sz="2800" dirty="0" smtClean="0">
                <a:solidFill>
                  <a:srgbClr val="FF0000"/>
                </a:solidFill>
              </a:rPr>
              <a:t>- Error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 err="1" smtClean="0">
                <a:solidFill>
                  <a:srgbClr val="002060"/>
                </a:solidFill>
              </a:rPr>
              <a:t>myfile</a:t>
            </a:r>
            <a:r>
              <a:rPr lang="en-GB" sz="2800" dirty="0" smtClean="0">
                <a:solidFill>
                  <a:srgbClr val="002060"/>
                </a:solidFill>
              </a:rPr>
              <a:t> = open(</a:t>
            </a:r>
            <a:r>
              <a:rPr lang="en-GB" sz="2800" dirty="0" err="1" smtClean="0">
                <a:solidFill>
                  <a:srgbClr val="002060"/>
                </a:solidFill>
              </a:rPr>
              <a:t>r'C</a:t>
            </a:r>
            <a:r>
              <a:rPr lang="en-GB" sz="2800" dirty="0" smtClean="0">
                <a:solidFill>
                  <a:srgbClr val="002060"/>
                </a:solidFill>
              </a:rPr>
              <a:t>:\new\text.dat', 'w')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 smtClean="0">
                <a:solidFill>
                  <a:srgbClr val="002060"/>
                </a:solidFill>
              </a:rPr>
              <a:t>Alternatively two backslashes may be used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 err="1" smtClean="0">
                <a:solidFill>
                  <a:srgbClr val="002060"/>
                </a:solidFill>
              </a:rPr>
              <a:t>myfile</a:t>
            </a:r>
            <a:r>
              <a:rPr lang="en-GB" sz="2800" dirty="0" smtClean="0">
                <a:solidFill>
                  <a:srgbClr val="002060"/>
                </a:solidFill>
              </a:rPr>
              <a:t> = open('C:\\new\\text.dat', 'w')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 smtClean="0">
                <a:solidFill>
                  <a:srgbClr val="002060"/>
                </a:solidFill>
              </a:rPr>
              <a:t>&gt;&gt;&gt; path = </a:t>
            </a:r>
            <a:r>
              <a:rPr lang="en-GB" sz="2800" dirty="0" err="1" smtClean="0">
                <a:solidFill>
                  <a:srgbClr val="002060"/>
                </a:solidFill>
              </a:rPr>
              <a:t>r'C</a:t>
            </a:r>
            <a:r>
              <a:rPr lang="en-GB" sz="2800" dirty="0" smtClean="0">
                <a:solidFill>
                  <a:srgbClr val="002060"/>
                </a:solidFill>
              </a:rPr>
              <a:t>:\new\text.dat'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 smtClean="0">
                <a:solidFill>
                  <a:srgbClr val="002060"/>
                </a:solidFill>
              </a:rPr>
              <a:t>&gt;&gt;&gt; print(path)                   # User-friendly format C:\new\text.dat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 smtClean="0">
                <a:solidFill>
                  <a:srgbClr val="002060"/>
                </a:solidFill>
              </a:rPr>
              <a:t>&gt;&gt;&gt; </a:t>
            </a:r>
            <a:r>
              <a:rPr lang="en-GB" sz="2800" dirty="0" err="1" smtClean="0">
                <a:solidFill>
                  <a:srgbClr val="002060"/>
                </a:solidFill>
              </a:rPr>
              <a:t>len</a:t>
            </a:r>
            <a:r>
              <a:rPr lang="en-GB" sz="2800" dirty="0" smtClean="0">
                <a:solidFill>
                  <a:srgbClr val="002060"/>
                </a:solidFill>
              </a:rPr>
              <a:t>(path)                    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2800" dirty="0" smtClean="0">
                <a:solidFill>
                  <a:srgbClr val="002060"/>
                </a:solidFill>
              </a:rPr>
              <a:t>15</a:t>
            </a:r>
            <a:endParaRPr sz="28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68280" y="0"/>
            <a:ext cx="9071640" cy="92231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1" dirty="0" smtClean="0">
                <a:solidFill>
                  <a:srgbClr val="C00000"/>
                </a:solidFill>
              </a:rPr>
              <a:t>Basic Operations</a:t>
            </a:r>
            <a:endParaRPr sz="4400" b="1">
              <a:solidFill>
                <a:srgbClr val="C00000"/>
              </a:solidFill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922317"/>
            <a:ext cx="9071640" cy="6215105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</a:pPr>
            <a:r>
              <a:rPr lang="en-GB" sz="2800" dirty="0" smtClean="0">
                <a:solidFill>
                  <a:srgbClr val="002060"/>
                </a:solidFill>
              </a:rPr>
              <a:t>&gt;&gt;&gt; 'Ni!' * 4            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2800" dirty="0" smtClean="0">
                <a:solidFill>
                  <a:srgbClr val="002060"/>
                </a:solidFill>
              </a:rPr>
              <a:t>'</a:t>
            </a:r>
            <a:r>
              <a:rPr lang="en-GB" sz="2800" dirty="0" err="1" smtClean="0">
                <a:solidFill>
                  <a:srgbClr val="002060"/>
                </a:solidFill>
              </a:rPr>
              <a:t>Ni!Ni!Ni!Ni</a:t>
            </a:r>
            <a:r>
              <a:rPr lang="en-GB" sz="2800" dirty="0" smtClean="0">
                <a:solidFill>
                  <a:srgbClr val="002060"/>
                </a:solidFill>
              </a:rPr>
              <a:t>!‘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2800" dirty="0" smtClean="0">
                <a:solidFill>
                  <a:srgbClr val="002060"/>
                </a:solidFill>
              </a:rPr>
              <a:t>&gt;&gt;&gt; print('-' * 80)                  # 80 dashes, the easy way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2800" dirty="0" smtClean="0">
                <a:solidFill>
                  <a:srgbClr val="002060"/>
                </a:solidFill>
              </a:rPr>
              <a:t>&gt;&gt;&gt; </a:t>
            </a:r>
            <a:r>
              <a:rPr lang="en-GB" sz="2800" dirty="0" err="1" smtClean="0">
                <a:solidFill>
                  <a:srgbClr val="002060"/>
                </a:solidFill>
              </a:rPr>
              <a:t>myjob</a:t>
            </a:r>
            <a:r>
              <a:rPr lang="en-GB" sz="2800" dirty="0" smtClean="0">
                <a:solidFill>
                  <a:srgbClr val="002060"/>
                </a:solidFill>
              </a:rPr>
              <a:t> = "hacker"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2800" dirty="0" smtClean="0">
                <a:solidFill>
                  <a:srgbClr val="002060"/>
                </a:solidFill>
              </a:rPr>
              <a:t>&gt;&gt;&gt; for c in </a:t>
            </a:r>
            <a:r>
              <a:rPr lang="en-GB" sz="2800" dirty="0" err="1" smtClean="0">
                <a:solidFill>
                  <a:srgbClr val="002060"/>
                </a:solidFill>
              </a:rPr>
              <a:t>myjob</a:t>
            </a:r>
            <a:r>
              <a:rPr lang="en-GB" sz="2800" dirty="0" smtClean="0">
                <a:solidFill>
                  <a:srgbClr val="002060"/>
                </a:solidFill>
              </a:rPr>
              <a:t>: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2800" dirty="0" smtClean="0">
                <a:solidFill>
                  <a:srgbClr val="002060"/>
                </a:solidFill>
              </a:rPr>
              <a:t>	print(c, end=' ')  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2800" dirty="0" smtClean="0">
                <a:solidFill>
                  <a:srgbClr val="002060"/>
                </a:solidFill>
              </a:rPr>
              <a:t>h a c k e r</a:t>
            </a:r>
            <a:endParaRPr sz="28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68280" y="0"/>
            <a:ext cx="9071640" cy="92231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1" dirty="0" smtClean="0">
                <a:solidFill>
                  <a:srgbClr val="C00000"/>
                </a:solidFill>
              </a:rPr>
              <a:t>Using ‘in’ Operator in Strings</a:t>
            </a:r>
            <a:endParaRPr sz="4400" b="1">
              <a:solidFill>
                <a:srgbClr val="C00000"/>
              </a:solidFill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922317"/>
            <a:ext cx="9071640" cy="6215105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 smtClean="0">
                <a:solidFill>
                  <a:srgbClr val="002060"/>
                </a:solidFill>
              </a:rPr>
              <a:t>&gt;&gt;&gt; “m" in “</a:t>
            </a:r>
            <a:r>
              <a:rPr lang="en-GB" sz="2800" dirty="0" err="1" smtClean="0">
                <a:solidFill>
                  <a:srgbClr val="002060"/>
                </a:solidFill>
              </a:rPr>
              <a:t>myjob</a:t>
            </a:r>
            <a:r>
              <a:rPr lang="en-GB" sz="2800" dirty="0" smtClean="0">
                <a:solidFill>
                  <a:srgbClr val="002060"/>
                </a:solidFill>
              </a:rPr>
              <a:t>”                        # Found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 smtClean="0">
                <a:solidFill>
                  <a:srgbClr val="002060"/>
                </a:solidFill>
              </a:rPr>
              <a:t>True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 smtClean="0">
                <a:solidFill>
                  <a:srgbClr val="002060"/>
                </a:solidFill>
              </a:rPr>
              <a:t>&gt;&gt;&gt; "z" in “</a:t>
            </a:r>
            <a:r>
              <a:rPr lang="en-GB" sz="2800" dirty="0" err="1" smtClean="0">
                <a:solidFill>
                  <a:srgbClr val="002060"/>
                </a:solidFill>
              </a:rPr>
              <a:t>myjob</a:t>
            </a:r>
            <a:r>
              <a:rPr lang="en-GB" sz="2800" dirty="0" smtClean="0">
                <a:solidFill>
                  <a:srgbClr val="002060"/>
                </a:solidFill>
              </a:rPr>
              <a:t>”                        # Not found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 smtClean="0">
                <a:solidFill>
                  <a:srgbClr val="002060"/>
                </a:solidFill>
              </a:rPr>
              <a:t>False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 smtClean="0">
                <a:solidFill>
                  <a:srgbClr val="002060"/>
                </a:solidFill>
              </a:rPr>
              <a:t>&gt;&gt;&gt; 'spam' in '</a:t>
            </a:r>
            <a:r>
              <a:rPr lang="en-GB" sz="2800" dirty="0" err="1" smtClean="0">
                <a:solidFill>
                  <a:srgbClr val="002060"/>
                </a:solidFill>
              </a:rPr>
              <a:t>abcspamdef</a:t>
            </a:r>
            <a:r>
              <a:rPr lang="en-GB" sz="2800" dirty="0" smtClean="0">
                <a:solidFill>
                  <a:srgbClr val="002060"/>
                </a:solidFill>
              </a:rPr>
              <a:t>'       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 smtClean="0">
                <a:solidFill>
                  <a:srgbClr val="002060"/>
                </a:solidFill>
              </a:rPr>
              <a:t># Substring search, no position returned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 smtClean="0">
                <a:solidFill>
                  <a:srgbClr val="002060"/>
                </a:solidFill>
              </a:rPr>
              <a:t>True</a:t>
            </a:r>
            <a:endParaRPr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65061"/>
            <a:ext cx="9071640" cy="90674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1" dirty="0" smtClean="0">
                <a:solidFill>
                  <a:srgbClr val="C00000"/>
                </a:solidFill>
                <a:latin typeface="Arial"/>
              </a:rPr>
              <a:t>Counting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850879"/>
            <a:ext cx="9071640" cy="6215106"/>
          </a:xfrm>
          <a:prstGeom prst="rect">
            <a:avLst/>
          </a:prstGeom>
        </p:spPr>
        <p:txBody>
          <a:bodyPr lIns="0" tIns="0" rIns="0" bIns="0"/>
          <a:lstStyle/>
          <a:p>
            <a:pPr marL="0"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GB" sz="2800" dirty="0" smtClean="0">
                <a:solidFill>
                  <a:srgbClr val="002060"/>
                </a:solidFill>
                <a:latin typeface="Arial"/>
              </a:rPr>
              <a:t>Count the number of ‘a’</a:t>
            </a:r>
            <a:endParaRPr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>
                <a:solidFill>
                  <a:srgbClr val="C00000"/>
                </a:solidFill>
                <a:latin typeface="Arial"/>
              </a:rPr>
              <a:t>Example</a:t>
            </a:r>
            <a:endParaRPr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i="1" dirty="0">
                <a:solidFill>
                  <a:srgbClr val="002060"/>
                </a:solidFill>
                <a:latin typeface="Arial"/>
              </a:rPr>
              <a:t>word = '</a:t>
            </a:r>
            <a:r>
              <a:rPr lang="en-IN" sz="3200" i="1" dirty="0" err="1">
                <a:solidFill>
                  <a:srgbClr val="002060"/>
                </a:solidFill>
                <a:latin typeface="Arial"/>
              </a:rPr>
              <a:t>Btechallbranches</a:t>
            </a:r>
            <a:r>
              <a:rPr lang="en-IN" sz="3200" i="1" dirty="0">
                <a:solidFill>
                  <a:srgbClr val="002060"/>
                </a:solidFill>
                <a:latin typeface="Arial"/>
              </a:rPr>
              <a:t>'</a:t>
            </a:r>
            <a:endParaRPr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i="1" dirty="0">
                <a:solidFill>
                  <a:srgbClr val="002060"/>
                </a:solidFill>
                <a:latin typeface="Arial"/>
              </a:rPr>
              <a:t>count = 0</a:t>
            </a:r>
            <a:endParaRPr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i="1" dirty="0">
                <a:solidFill>
                  <a:srgbClr val="002060"/>
                </a:solidFill>
                <a:latin typeface="Arial"/>
              </a:rPr>
              <a:t>for letter in word :</a:t>
            </a:r>
            <a:endParaRPr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i="1" dirty="0">
                <a:solidFill>
                  <a:srgbClr val="002060"/>
                </a:solidFill>
                <a:latin typeface="Arial"/>
              </a:rPr>
              <a:t>    if letter == 'a' : </a:t>
            </a:r>
            <a:endParaRPr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i="1" dirty="0">
                <a:solidFill>
                  <a:srgbClr val="002060"/>
                </a:solidFill>
                <a:latin typeface="Arial"/>
              </a:rPr>
              <a:t>       count = count + 1</a:t>
            </a:r>
            <a:endParaRPr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i="1" dirty="0">
                <a:solidFill>
                  <a:srgbClr val="002060"/>
                </a:solidFill>
                <a:latin typeface="Arial"/>
              </a:rPr>
              <a:t>print </a:t>
            </a:r>
            <a:r>
              <a:rPr lang="en-IN" sz="3200" i="1" dirty="0" smtClean="0">
                <a:solidFill>
                  <a:srgbClr val="002060"/>
                </a:solidFill>
                <a:latin typeface="Arial"/>
              </a:rPr>
              <a:t>count</a:t>
            </a: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-149253"/>
            <a:ext cx="9071640" cy="97818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 smtClean="0">
                <a:solidFill>
                  <a:srgbClr val="C00000"/>
                </a:solidFill>
                <a:latin typeface="Arial"/>
              </a:rPr>
              <a:t>Indexing and </a:t>
            </a:r>
            <a:r>
              <a:rPr lang="en-IN" sz="4400" dirty="0">
                <a:solidFill>
                  <a:srgbClr val="C00000"/>
                </a:solidFill>
                <a:latin typeface="Arial"/>
              </a:rPr>
              <a:t>Slicing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993756"/>
            <a:ext cx="8608278" cy="2286016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&gt;&gt;&gt; S = 'spam'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Last character in the string has index -1 and the one before it has index -2 and so 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262" y="3208333"/>
            <a:ext cx="905476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-149253"/>
            <a:ext cx="9071640" cy="97818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 smtClean="0">
                <a:solidFill>
                  <a:srgbClr val="C00000"/>
                </a:solidFill>
                <a:latin typeface="Arial"/>
              </a:rPr>
              <a:t>Indexing and </a:t>
            </a:r>
            <a:r>
              <a:rPr lang="en-IN" sz="4400" dirty="0">
                <a:solidFill>
                  <a:srgbClr val="C00000"/>
                </a:solidFill>
                <a:latin typeface="Arial"/>
              </a:rPr>
              <a:t>Slicing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993755"/>
            <a:ext cx="8608278" cy="5159725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Take one letter from a word at a time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Use square bracket and give the index of the letter to be extracted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Indexing can be done either from front or from end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&gt;&gt;&gt; S[0], S[−2]                        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('s', 'a')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65061"/>
            <a:ext cx="9071640" cy="90674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3600" b="1" dirty="0" smtClean="0">
                <a:solidFill>
                  <a:srgbClr val="FF0000"/>
                </a:solidFill>
              </a:rPr>
              <a:t>Check Validity of a PAN</a:t>
            </a:r>
            <a:endParaRPr sz="3600" b="1">
              <a:solidFill>
                <a:srgbClr val="FF0000"/>
              </a:solidFill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322456" y="1065193"/>
            <a:ext cx="9575640" cy="5857915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IN" sz="3200" dirty="0" smtClean="0">
                <a:solidFill>
                  <a:srgbClr val="002060"/>
                </a:solidFill>
              </a:rPr>
              <a:t>In any of the country's official documents, the PAN number is listed as follows</a:t>
            </a:r>
            <a:endParaRPr lang="en-GB" sz="32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 smtClean="0">
                <a:solidFill>
                  <a:srgbClr val="002060"/>
                </a:solidFill>
              </a:rPr>
              <a:t>&lt;alphabet&gt;&lt; alphabet&gt; &lt; alphabet &gt; &lt; alphabet &gt; </a:t>
            </a:r>
          </a:p>
          <a:p>
            <a:pPr>
              <a:lnSpc>
                <a:spcPct val="150000"/>
              </a:lnSpc>
            </a:pPr>
            <a:r>
              <a:rPr lang="en-IN" sz="3200" dirty="0" smtClean="0">
                <a:solidFill>
                  <a:srgbClr val="002060"/>
                </a:solidFill>
              </a:rPr>
              <a:t>&lt; alphabet &gt; &lt;digit&gt;&lt;digit&gt;&lt;digit&gt;&lt;digit&gt;&lt; alphabet &gt;</a:t>
            </a:r>
            <a:endParaRPr lang="en-GB" sz="32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 smtClean="0">
                <a:solidFill>
                  <a:srgbClr val="002060"/>
                </a:solidFill>
              </a:rPr>
              <a:t>Your task is to figure out if the PAN number is valid or not. A valid PAN number will have all its letters in uppercase and digits in the same order as listed above.</a:t>
            </a:r>
            <a:endParaRPr lang="en-GB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136499"/>
            <a:ext cx="9071640" cy="76387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 smtClean="0">
                <a:solidFill>
                  <a:srgbClr val="C00000"/>
                </a:solidFill>
                <a:latin typeface="Arial"/>
              </a:rPr>
              <a:t>Slicing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182528" y="779441"/>
            <a:ext cx="9683783" cy="6637358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  <a:latin typeface="Arial"/>
              </a:rPr>
              <a:t>Take a part of a word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  <a:latin typeface="Arial"/>
              </a:rPr>
              <a:t>Square bracket with two arguments with a colon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  <a:latin typeface="Arial"/>
              </a:rPr>
              <a:t>First value indicates the starting position of the slice and second value indicates the stop position of the slice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  <a:latin typeface="Arial"/>
              </a:rPr>
              <a:t>Character at the stop position is not included in the slice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&gt;&gt;&gt; S[1:3]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'pa’</a:t>
            </a: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65061"/>
            <a:ext cx="9071640" cy="90674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 smtClean="0">
                <a:solidFill>
                  <a:srgbClr val="C00000"/>
                </a:solidFill>
                <a:latin typeface="Arial"/>
              </a:rPr>
              <a:t>Slicing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993755"/>
            <a:ext cx="9071640" cy="5857916"/>
          </a:xfrm>
          <a:prstGeom prst="rect">
            <a:avLst/>
          </a:prstGeom>
        </p:spPr>
        <p:txBody>
          <a:bodyPr lIns="0" tIns="0" rIns="0" bIns="0"/>
          <a:lstStyle/>
          <a:p>
            <a:pPr marL="0"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2800" dirty="0" smtClean="0">
                <a:solidFill>
                  <a:srgbClr val="002060"/>
                </a:solidFill>
                <a:latin typeface="Arial"/>
              </a:rPr>
              <a:t>If </a:t>
            </a:r>
            <a:r>
              <a:rPr lang="en-IN" sz="2800" dirty="0">
                <a:solidFill>
                  <a:srgbClr val="002060"/>
                </a:solidFill>
                <a:latin typeface="Arial"/>
              </a:rPr>
              <a:t>the second number is beyond the end of the string, it stops at the end </a:t>
            </a:r>
            <a:endParaRPr>
              <a:solidFill>
                <a:srgbClr val="002060"/>
              </a:solidFill>
            </a:endParaRPr>
          </a:p>
          <a:p>
            <a:pPr marL="0"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2800" dirty="0">
                <a:solidFill>
                  <a:srgbClr val="002060"/>
                </a:solidFill>
                <a:latin typeface="Arial"/>
              </a:rPr>
              <a:t>If we leave off the first </a:t>
            </a:r>
            <a:r>
              <a:rPr lang="en-IN" sz="2800" dirty="0" smtClean="0">
                <a:solidFill>
                  <a:srgbClr val="002060"/>
                </a:solidFill>
                <a:latin typeface="Arial"/>
              </a:rPr>
              <a:t>or last </a:t>
            </a:r>
            <a:r>
              <a:rPr lang="en-IN" sz="2800" dirty="0">
                <a:solidFill>
                  <a:srgbClr val="002060"/>
                </a:solidFill>
                <a:latin typeface="Arial"/>
              </a:rPr>
              <a:t>number of the slice, it is assumed to be </a:t>
            </a:r>
            <a:r>
              <a:rPr lang="en-IN" sz="2800" dirty="0" smtClean="0">
                <a:solidFill>
                  <a:srgbClr val="002060"/>
                </a:solidFill>
                <a:latin typeface="Arial"/>
              </a:rPr>
              <a:t>beginning </a:t>
            </a:r>
            <a:r>
              <a:rPr lang="en-IN" sz="2800" dirty="0">
                <a:solidFill>
                  <a:srgbClr val="002060"/>
                </a:solidFill>
                <a:latin typeface="Arial"/>
              </a:rPr>
              <a:t>or end of the string </a:t>
            </a:r>
            <a:r>
              <a:rPr lang="en-IN" sz="2800" dirty="0" smtClean="0">
                <a:solidFill>
                  <a:srgbClr val="002060"/>
                </a:solidFill>
                <a:latin typeface="Arial"/>
              </a:rPr>
              <a:t>respectively</a:t>
            </a:r>
          </a:p>
          <a:p>
            <a:pPr marL="0"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2800" dirty="0" smtClean="0">
                <a:solidFill>
                  <a:srgbClr val="002060"/>
                </a:solidFill>
                <a:latin typeface="Arial"/>
              </a:rPr>
              <a:t>s = ‘spam’</a:t>
            </a:r>
          </a:p>
          <a:p>
            <a:pPr marL="0"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2800" dirty="0" smtClean="0">
                <a:solidFill>
                  <a:srgbClr val="002060"/>
                </a:solidFill>
                <a:latin typeface="Arial"/>
              </a:rPr>
              <a:t>&gt;&gt;&gt;s[:3]</a:t>
            </a:r>
          </a:p>
          <a:p>
            <a:pPr marL="0"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2800" dirty="0" smtClean="0">
                <a:solidFill>
                  <a:srgbClr val="002060"/>
                </a:solidFill>
                <a:latin typeface="Arial"/>
              </a:rPr>
              <a:t>‘spa’</a:t>
            </a:r>
          </a:p>
          <a:p>
            <a:pPr marL="0"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2800" dirty="0" smtClean="0">
                <a:solidFill>
                  <a:srgbClr val="002060"/>
                </a:solidFill>
                <a:latin typeface="Arial"/>
              </a:rPr>
              <a:t>&gt;&gt;&gt;s[1:]</a:t>
            </a:r>
          </a:p>
          <a:p>
            <a:pPr marL="0"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2800" dirty="0" smtClean="0">
                <a:solidFill>
                  <a:srgbClr val="002060"/>
                </a:solidFill>
                <a:latin typeface="Arial"/>
              </a:rPr>
              <a:t>‘</a:t>
            </a:r>
            <a:r>
              <a:rPr lang="en-IN" sz="2800" dirty="0" err="1" smtClean="0">
                <a:solidFill>
                  <a:srgbClr val="002060"/>
                </a:solidFill>
                <a:latin typeface="Arial"/>
              </a:rPr>
              <a:t>pam</a:t>
            </a:r>
            <a:r>
              <a:rPr lang="en-IN" sz="2800" dirty="0" smtClean="0">
                <a:solidFill>
                  <a:srgbClr val="002060"/>
                </a:solidFill>
                <a:latin typeface="Arial"/>
              </a:rPr>
              <a:t>’</a:t>
            </a:r>
          </a:p>
          <a:p>
            <a:pPr marL="0" lvl="1">
              <a:lnSpc>
                <a:spcPct val="150000"/>
              </a:lnSpc>
              <a:buSzPct val="75000"/>
              <a:buFont typeface="StarSymbol"/>
              <a:buChar char=""/>
            </a:pPr>
            <a:endParaRPr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-149253"/>
            <a:ext cx="9071640" cy="97818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 smtClean="0">
                <a:solidFill>
                  <a:srgbClr val="C00000"/>
                </a:solidFill>
                <a:latin typeface="Arial"/>
              </a:rPr>
              <a:t>Properties of Slicing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993755"/>
            <a:ext cx="9322658" cy="6143668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en-GB" sz="2800" dirty="0" smtClean="0">
                <a:solidFill>
                  <a:srgbClr val="002060"/>
                </a:solidFill>
              </a:rPr>
              <a:t>S[1:3] - fetches items at offsets 1 up to but not including 3. </a:t>
            </a:r>
          </a:p>
          <a:p>
            <a:pPr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en-GB" sz="2800" dirty="0" smtClean="0">
                <a:solidFill>
                  <a:srgbClr val="002060"/>
                </a:solidFill>
              </a:rPr>
              <a:t>S[1:] - fetches items at offset 1 through the end</a:t>
            </a:r>
          </a:p>
          <a:p>
            <a:pPr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en-GB" sz="2800" dirty="0" smtClean="0">
                <a:solidFill>
                  <a:srgbClr val="002060"/>
                </a:solidFill>
              </a:rPr>
              <a:t> S[:3] - fetches items at offset 0 up to but not including 3</a:t>
            </a:r>
          </a:p>
          <a:p>
            <a:pPr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en-GB" sz="2800" dirty="0" smtClean="0">
                <a:solidFill>
                  <a:srgbClr val="002060"/>
                </a:solidFill>
              </a:rPr>
              <a:t>S[:−1] - fetches items at offset 0 up to but not including last item</a:t>
            </a:r>
          </a:p>
          <a:p>
            <a:pPr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en-GB" sz="2800" dirty="0" smtClean="0">
                <a:solidFill>
                  <a:srgbClr val="002060"/>
                </a:solidFill>
              </a:rPr>
              <a:t>S[:] - fetches items at offsets 0 through the end—making a top-level copy of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-149253"/>
            <a:ext cx="9071640" cy="97818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dirty="0" smtClean="0">
                <a:solidFill>
                  <a:srgbClr val="C00000"/>
                </a:solidFill>
              </a:rPr>
              <a:t>Extended slicing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993755"/>
            <a:ext cx="8608278" cy="607223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X[I:J:K] - means “extract all the items in X, from offset I through J−1, by K.”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Third limit, K, defaults to +1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If you specify an explicit value it is used to skip items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Extraction is reversed when negative value is given for K-1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Each time K-1 items are skipped</a:t>
            </a:r>
            <a:endParaRPr sz="32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158444"/>
            <a:ext cx="9071640" cy="97818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dirty="0" smtClean="0">
                <a:solidFill>
                  <a:srgbClr val="C00000"/>
                </a:solidFill>
              </a:rPr>
              <a:t>Extended slicing Examples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993755"/>
            <a:ext cx="8608278" cy="607223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&gt;&gt;&gt; S = '</a:t>
            </a:r>
            <a:r>
              <a:rPr lang="en-GB" sz="3200" dirty="0" err="1" smtClean="0">
                <a:solidFill>
                  <a:srgbClr val="002060"/>
                </a:solidFill>
              </a:rPr>
              <a:t>abcdefghijklmnop</a:t>
            </a:r>
            <a:r>
              <a:rPr lang="en-GB" sz="3200" dirty="0" smtClean="0">
                <a:solidFill>
                  <a:srgbClr val="002060"/>
                </a:solidFill>
              </a:rPr>
              <a:t>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&gt;&gt;&gt; S[1:10:2]               # Skipping items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'</a:t>
            </a:r>
            <a:r>
              <a:rPr lang="en-GB" sz="3200" dirty="0" err="1" smtClean="0">
                <a:solidFill>
                  <a:srgbClr val="002060"/>
                </a:solidFill>
              </a:rPr>
              <a:t>bdfhj</a:t>
            </a:r>
            <a:r>
              <a:rPr lang="en-GB" sz="3200" dirty="0" smtClean="0">
                <a:solidFill>
                  <a:srgbClr val="002060"/>
                </a:solidFill>
              </a:rPr>
              <a:t>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&gt;&gt;&gt; S[::2]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'</a:t>
            </a:r>
            <a:r>
              <a:rPr lang="en-GB" sz="3200" dirty="0" err="1" smtClean="0">
                <a:solidFill>
                  <a:srgbClr val="002060"/>
                </a:solidFill>
              </a:rPr>
              <a:t>acegikmo</a:t>
            </a:r>
            <a:r>
              <a:rPr lang="en-GB" sz="3200" dirty="0" smtClean="0">
                <a:solidFill>
                  <a:srgbClr val="002060"/>
                </a:solidFill>
              </a:rPr>
              <a:t>‘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&gt;&gt;&gt; S = 'hello'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&gt;&gt;&gt; S[::−1]                  # Reversing items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'</a:t>
            </a:r>
            <a:r>
              <a:rPr lang="en-GB" sz="3200" dirty="0" err="1" smtClean="0">
                <a:solidFill>
                  <a:srgbClr val="002060"/>
                </a:solidFill>
              </a:rPr>
              <a:t>olleh</a:t>
            </a:r>
            <a:r>
              <a:rPr lang="en-GB" sz="3200" dirty="0" smtClean="0">
                <a:solidFill>
                  <a:srgbClr val="002060"/>
                </a:solidFill>
              </a:rPr>
              <a:t>'</a:t>
            </a:r>
            <a:endParaRPr sz="32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-77815"/>
            <a:ext cx="9071640" cy="97818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String Conversion Tools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708003"/>
            <a:ext cx="8608278" cy="607223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&gt;&gt;&gt; "42" + 1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err="1" smtClean="0">
                <a:solidFill>
                  <a:srgbClr val="002060"/>
                </a:solidFill>
              </a:rPr>
              <a:t>TypeError</a:t>
            </a:r>
            <a:r>
              <a:rPr lang="en-GB" sz="3200" dirty="0" smtClean="0">
                <a:solidFill>
                  <a:srgbClr val="002060"/>
                </a:solidFill>
              </a:rPr>
              <a:t>: Can't convert '</a:t>
            </a:r>
            <a:r>
              <a:rPr lang="en-GB" sz="3200" dirty="0" err="1" smtClean="0">
                <a:solidFill>
                  <a:srgbClr val="002060"/>
                </a:solidFill>
              </a:rPr>
              <a:t>int</a:t>
            </a:r>
            <a:r>
              <a:rPr lang="en-GB" sz="3200" dirty="0" smtClean="0">
                <a:solidFill>
                  <a:srgbClr val="002060"/>
                </a:solidFill>
              </a:rPr>
              <a:t>' object to </a:t>
            </a:r>
            <a:r>
              <a:rPr lang="en-GB" sz="3200" dirty="0" err="1" smtClean="0">
                <a:solidFill>
                  <a:srgbClr val="002060"/>
                </a:solidFill>
              </a:rPr>
              <a:t>str</a:t>
            </a:r>
            <a:r>
              <a:rPr lang="en-GB" sz="3200" dirty="0" smtClean="0">
                <a:solidFill>
                  <a:srgbClr val="002060"/>
                </a:solidFill>
              </a:rPr>
              <a:t> implicitly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&gt;&gt;&gt; </a:t>
            </a:r>
            <a:r>
              <a:rPr lang="en-GB" sz="3200" dirty="0" err="1" smtClean="0">
                <a:solidFill>
                  <a:srgbClr val="002060"/>
                </a:solidFill>
              </a:rPr>
              <a:t>int</a:t>
            </a:r>
            <a:r>
              <a:rPr lang="en-GB" sz="3200" dirty="0" smtClean="0">
                <a:solidFill>
                  <a:srgbClr val="002060"/>
                </a:solidFill>
              </a:rPr>
              <a:t>("42"), </a:t>
            </a:r>
            <a:r>
              <a:rPr lang="en-GB" sz="3200" dirty="0" err="1" smtClean="0">
                <a:solidFill>
                  <a:srgbClr val="002060"/>
                </a:solidFill>
              </a:rPr>
              <a:t>str</a:t>
            </a:r>
            <a:r>
              <a:rPr lang="en-GB" sz="3200" dirty="0" smtClean="0">
                <a:solidFill>
                  <a:srgbClr val="002060"/>
                </a:solidFill>
              </a:rPr>
              <a:t>(42)  # Convert from/to string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(42, '42')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err="1" smtClean="0">
                <a:solidFill>
                  <a:srgbClr val="002060"/>
                </a:solidFill>
              </a:rPr>
              <a:t>int</a:t>
            </a:r>
            <a:r>
              <a:rPr lang="en-GB" sz="3200" dirty="0" smtClean="0">
                <a:solidFill>
                  <a:srgbClr val="002060"/>
                </a:solidFill>
              </a:rPr>
              <a:t>("42") + 1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C00000"/>
                </a:solidFill>
              </a:rPr>
              <a:t>43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&gt;&gt;&gt; "42" + </a:t>
            </a:r>
            <a:r>
              <a:rPr lang="en-GB" sz="3200" dirty="0" err="1" smtClean="0">
                <a:solidFill>
                  <a:srgbClr val="002060"/>
                </a:solidFill>
              </a:rPr>
              <a:t>str</a:t>
            </a:r>
            <a:r>
              <a:rPr lang="en-GB" sz="3200" dirty="0" smtClean="0">
                <a:solidFill>
                  <a:srgbClr val="002060"/>
                </a:solidFill>
              </a:rPr>
              <a:t>(1)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C00000"/>
                </a:solidFill>
              </a:rPr>
              <a:t>'421'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endParaRPr lang="en-GB" sz="32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 smtClean="0">
                <a:solidFill>
                  <a:srgbClr val="C00000"/>
                </a:solidFill>
                <a:latin typeface="Arial"/>
              </a:rPr>
              <a:t>Concatenation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  <a:latin typeface="Arial"/>
              </a:rPr>
              <a:t>&gt;&gt;&gt;S1 = ‘Welcome’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  <a:latin typeface="Arial"/>
              </a:rPr>
              <a:t>&gt;&gt;&gt;S2 = ‘Python’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  <a:latin typeface="Arial"/>
              </a:rPr>
              <a:t>&gt;&gt;&gt;S3 = S1 + S2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  <a:latin typeface="Arial"/>
              </a:rPr>
              <a:t>&gt;&gt;&gt;S3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'</a:t>
            </a:r>
            <a:r>
              <a:rPr lang="en-GB" sz="3200" dirty="0" err="1" smtClean="0">
                <a:solidFill>
                  <a:srgbClr val="002060"/>
                </a:solidFill>
              </a:rPr>
              <a:t>WelcomePython</a:t>
            </a:r>
            <a:r>
              <a:rPr lang="en-GB" sz="3200" dirty="0" smtClean="0">
                <a:solidFill>
                  <a:srgbClr val="002060"/>
                </a:solidFill>
              </a:rPr>
              <a:t>'</a:t>
            </a:r>
            <a:endParaRPr sz="32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39718" y="142876"/>
            <a:ext cx="9071640" cy="85087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Changing Strings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922317"/>
            <a:ext cx="9071640" cy="5929354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String - “immutable sequence”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Immutable - you cannot change a string in place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&gt;&gt;&gt; S = 'spam'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&gt;&gt;&gt; S[0] = 'x'                 # Raises an error!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err="1" smtClean="0">
                <a:solidFill>
                  <a:srgbClr val="002060"/>
                </a:solidFill>
              </a:rPr>
              <a:t>TypeError</a:t>
            </a:r>
            <a:r>
              <a:rPr lang="en-GB" sz="3200" dirty="0" smtClean="0">
                <a:solidFill>
                  <a:srgbClr val="002060"/>
                </a:solidFill>
              </a:rPr>
              <a:t>: '</a:t>
            </a:r>
            <a:r>
              <a:rPr lang="en-GB" sz="3200" dirty="0" err="1" smtClean="0">
                <a:solidFill>
                  <a:srgbClr val="002060"/>
                </a:solidFill>
              </a:rPr>
              <a:t>str</a:t>
            </a:r>
            <a:r>
              <a:rPr lang="en-GB" sz="3200" dirty="0" smtClean="0">
                <a:solidFill>
                  <a:srgbClr val="002060"/>
                </a:solidFill>
              </a:rPr>
              <a:t>' object does not support item assignment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But S = ‘Apple’ works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C00000"/>
                </a:solidFill>
              </a:rPr>
              <a:t>How??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65061"/>
            <a:ext cx="9071640" cy="83531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Changing Strings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142876" y="850879"/>
            <a:ext cx="9755220" cy="6000792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&gt;&gt;&gt; S = S + 'SPAM!'           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# To change a string, make a new one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&gt;&gt;&gt; S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'</a:t>
            </a:r>
            <a:r>
              <a:rPr lang="en-GB" sz="3200" dirty="0" err="1" smtClean="0">
                <a:solidFill>
                  <a:srgbClr val="002060"/>
                </a:solidFill>
              </a:rPr>
              <a:t>spamSPAM</a:t>
            </a:r>
            <a:r>
              <a:rPr lang="en-GB" sz="3200" dirty="0" smtClean="0">
                <a:solidFill>
                  <a:srgbClr val="002060"/>
                </a:solidFill>
              </a:rPr>
              <a:t>!'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&gt;&gt;&gt; S = S[:4] + 'Burger' + S[−1]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&gt;&gt;&gt; S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'</a:t>
            </a:r>
            <a:r>
              <a:rPr lang="en-GB" sz="3200" dirty="0" err="1" smtClean="0">
                <a:solidFill>
                  <a:srgbClr val="002060"/>
                </a:solidFill>
              </a:rPr>
              <a:t>spamBurger</a:t>
            </a:r>
            <a:r>
              <a:rPr lang="en-GB" sz="3200" dirty="0" smtClean="0">
                <a:solidFill>
                  <a:srgbClr val="002060"/>
                </a:solidFill>
              </a:rPr>
              <a:t>!' </a:t>
            </a: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65061"/>
            <a:ext cx="9071640" cy="83531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Replace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142876" y="850879"/>
            <a:ext cx="9898096" cy="6000792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&gt;&gt;&gt; S = '</a:t>
            </a:r>
            <a:r>
              <a:rPr lang="en-GB" sz="3200" dirty="0" err="1" smtClean="0">
                <a:solidFill>
                  <a:srgbClr val="002060"/>
                </a:solidFill>
              </a:rPr>
              <a:t>splot</a:t>
            </a:r>
            <a:r>
              <a:rPr lang="en-GB" sz="3200" dirty="0" smtClean="0">
                <a:solidFill>
                  <a:srgbClr val="002060"/>
                </a:solidFill>
              </a:rPr>
              <a:t>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&gt;&gt;&gt; S = </a:t>
            </a:r>
            <a:r>
              <a:rPr lang="en-GB" sz="3200" dirty="0" err="1" smtClean="0">
                <a:solidFill>
                  <a:srgbClr val="002060"/>
                </a:solidFill>
              </a:rPr>
              <a:t>S.replace</a:t>
            </a:r>
            <a:r>
              <a:rPr lang="en-GB" sz="3200" dirty="0" smtClean="0">
                <a:solidFill>
                  <a:srgbClr val="002060"/>
                </a:solidFill>
              </a:rPr>
              <a:t>('pl', '</a:t>
            </a:r>
            <a:r>
              <a:rPr lang="en-GB" sz="3200" dirty="0" err="1" smtClean="0">
                <a:solidFill>
                  <a:srgbClr val="002060"/>
                </a:solidFill>
              </a:rPr>
              <a:t>pamal</a:t>
            </a:r>
            <a:r>
              <a:rPr lang="en-GB" sz="3200" dirty="0" smtClean="0">
                <a:solidFill>
                  <a:srgbClr val="002060"/>
                </a:solidFill>
              </a:rPr>
              <a:t>')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&gt;&gt;&gt; S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'</a:t>
            </a:r>
            <a:r>
              <a:rPr lang="en-GB" sz="3200" dirty="0" err="1" smtClean="0">
                <a:solidFill>
                  <a:srgbClr val="002060"/>
                </a:solidFill>
              </a:rPr>
              <a:t>spamalot</a:t>
            </a:r>
            <a:r>
              <a:rPr lang="en-GB" sz="3200" dirty="0" smtClean="0">
                <a:solidFill>
                  <a:srgbClr val="002060"/>
                </a:solidFill>
              </a:rPr>
              <a:t>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800" b="1" dirty="0" smtClean="0">
                <a:solidFill>
                  <a:srgbClr val="FF0000"/>
                </a:solidFill>
              </a:rPr>
              <a:t>PAC For Chocolate Problem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2972" name="Group 28"/>
          <p:cNvGraphicFramePr>
            <a:graphicFrameLocks noGrp="1"/>
          </p:cNvGraphicFramePr>
          <p:nvPr>
            <p:ph sz="half" idx="2"/>
          </p:nvPr>
        </p:nvGraphicFramePr>
        <p:xfrm>
          <a:off x="672042" y="1511935"/>
          <a:ext cx="8736542" cy="4727317"/>
        </p:xfrm>
        <a:graphic>
          <a:graphicData uri="http://schemas.openxmlformats.org/drawingml/2006/table">
            <a:tbl>
              <a:tblPr/>
              <a:tblGrid>
                <a:gridCol w="2268141"/>
                <a:gridCol w="3556220"/>
                <a:gridCol w="2912181"/>
              </a:tblGrid>
              <a:tr h="7559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13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PAN number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Take each character and check if alphabets and digits are appropriately placed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Print Valid or Invalid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08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65061"/>
            <a:ext cx="9071640" cy="83531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Formatting Strings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57190" y="850879"/>
            <a:ext cx="9398030" cy="6000792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&gt;&gt;&gt; 'That is %d %s bird!' % (1, 'dead')          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That is 1 dead bird!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&gt;&gt;&gt; 'That is {0} {1} bird!'.format(1, 'dead')   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smtClean="0">
                <a:solidFill>
                  <a:srgbClr val="002060"/>
                </a:solidFill>
              </a:rPr>
              <a:t>'That is 1 dead bird!' </a:t>
            </a:r>
            <a:endParaRPr sz="32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136499"/>
            <a:ext cx="9071640" cy="100013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/>
              </a:rPr>
              <a:t>String Library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82528" y="1279507"/>
            <a:ext cx="9715568" cy="4714908"/>
          </a:xfrm>
          <a:prstGeom prst="rect">
            <a:avLst/>
          </a:prstGeom>
        </p:spPr>
        <p:txBody>
          <a:bodyPr lIns="0" tIns="0" rIns="0" bIns="0"/>
          <a:lstStyle/>
          <a:p>
            <a:pPr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3200" dirty="0">
                <a:solidFill>
                  <a:srgbClr val="002060"/>
                </a:solidFill>
                <a:latin typeface="Arial"/>
              </a:rPr>
              <a:t>Python has a number of string functions which are in the string library</a:t>
            </a:r>
            <a:endParaRPr sz="200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3200" dirty="0" smtClean="0">
                <a:solidFill>
                  <a:srgbClr val="002060"/>
                </a:solidFill>
                <a:latin typeface="Arial"/>
              </a:rPr>
              <a:t>These </a:t>
            </a:r>
            <a:r>
              <a:rPr lang="en-IN" sz="3200" dirty="0">
                <a:solidFill>
                  <a:srgbClr val="002060"/>
                </a:solidFill>
                <a:latin typeface="Arial"/>
              </a:rPr>
              <a:t>functions do not modify the original string, instead they return a new string that has been </a:t>
            </a:r>
            <a:r>
              <a:rPr lang="en-IN" sz="3200" dirty="0" smtClean="0">
                <a:solidFill>
                  <a:srgbClr val="002060"/>
                </a:solidFill>
                <a:latin typeface="Arial"/>
              </a:rPr>
              <a:t>altered</a:t>
            </a:r>
            <a:endParaRPr sz="20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136499"/>
            <a:ext cx="9071640" cy="100013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/>
              </a:rPr>
              <a:t>String Library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82528" y="1065193"/>
            <a:ext cx="9715568" cy="5143536"/>
          </a:xfrm>
          <a:prstGeom prst="rect">
            <a:avLst/>
          </a:prstGeom>
        </p:spPr>
        <p:txBody>
          <a:bodyPr lIns="0" tIns="0" rIns="0" bIns="0"/>
          <a:lstStyle/>
          <a:p>
            <a:pPr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3200" dirty="0" smtClean="0">
                <a:solidFill>
                  <a:srgbClr val="002060"/>
                </a:solidFill>
              </a:rPr>
              <a:t>&gt;&gt;&gt; </a:t>
            </a:r>
            <a:r>
              <a:rPr lang="en-IN" sz="3200" dirty="0">
                <a:solidFill>
                  <a:srgbClr val="002060"/>
                </a:solidFill>
              </a:rPr>
              <a:t>greet = 'Hello </a:t>
            </a:r>
            <a:r>
              <a:rPr lang="en-IN" sz="3200" dirty="0" err="1">
                <a:solidFill>
                  <a:srgbClr val="002060"/>
                </a:solidFill>
              </a:rPr>
              <a:t>Arun</a:t>
            </a:r>
            <a:r>
              <a:rPr lang="en-IN" sz="3200" dirty="0">
                <a:solidFill>
                  <a:srgbClr val="002060"/>
                </a:solidFill>
              </a:rPr>
              <a:t>'</a:t>
            </a:r>
            <a:endParaRPr sz="320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3200" dirty="0">
                <a:solidFill>
                  <a:srgbClr val="002060"/>
                </a:solidFill>
              </a:rPr>
              <a:t>&gt;&gt;&gt; zap = </a:t>
            </a:r>
            <a:r>
              <a:rPr lang="en-IN" sz="3200" dirty="0" err="1">
                <a:solidFill>
                  <a:srgbClr val="002060"/>
                </a:solidFill>
              </a:rPr>
              <a:t>greet.lower</a:t>
            </a:r>
            <a:r>
              <a:rPr lang="en-IN" sz="3200" dirty="0">
                <a:solidFill>
                  <a:srgbClr val="002060"/>
                </a:solidFill>
              </a:rPr>
              <a:t>()</a:t>
            </a:r>
            <a:endParaRPr sz="320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3200" dirty="0">
                <a:solidFill>
                  <a:srgbClr val="002060"/>
                </a:solidFill>
              </a:rPr>
              <a:t>&gt;&gt;&gt; print </a:t>
            </a:r>
            <a:r>
              <a:rPr lang="en-IN" sz="3200" dirty="0" smtClean="0">
                <a:solidFill>
                  <a:srgbClr val="002060"/>
                </a:solidFill>
              </a:rPr>
              <a:t>(zap)</a:t>
            </a:r>
            <a:endParaRPr sz="320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3200" dirty="0">
                <a:solidFill>
                  <a:srgbClr val="002060"/>
                </a:solidFill>
              </a:rPr>
              <a:t>hello </a:t>
            </a:r>
            <a:r>
              <a:rPr lang="en-IN" sz="3200" dirty="0" err="1">
                <a:solidFill>
                  <a:srgbClr val="002060"/>
                </a:solidFill>
              </a:rPr>
              <a:t>arun</a:t>
            </a:r>
            <a:endParaRPr sz="320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3200" dirty="0" smtClean="0">
                <a:solidFill>
                  <a:srgbClr val="002060"/>
                </a:solidFill>
              </a:rPr>
              <a:t>&gt;&gt;&gt; </a:t>
            </a:r>
            <a:r>
              <a:rPr lang="en-IN" sz="3200" dirty="0">
                <a:solidFill>
                  <a:srgbClr val="002060"/>
                </a:solidFill>
              </a:rPr>
              <a:t>print </a:t>
            </a:r>
            <a:r>
              <a:rPr lang="en-IN" sz="3200" dirty="0" smtClean="0">
                <a:solidFill>
                  <a:srgbClr val="002060"/>
                </a:solidFill>
              </a:rPr>
              <a:t>(‘Hi </a:t>
            </a:r>
            <a:r>
              <a:rPr lang="en-IN" sz="3200" dirty="0" err="1">
                <a:solidFill>
                  <a:srgbClr val="002060"/>
                </a:solidFill>
              </a:rPr>
              <a:t>There'.lower</a:t>
            </a:r>
            <a:r>
              <a:rPr lang="en-IN" sz="3200" dirty="0" smtClean="0">
                <a:solidFill>
                  <a:srgbClr val="002060"/>
                </a:solidFill>
              </a:rPr>
              <a:t>())</a:t>
            </a:r>
            <a:endParaRPr sz="320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3200" dirty="0">
                <a:solidFill>
                  <a:srgbClr val="002060"/>
                </a:solidFill>
              </a:rPr>
              <a:t>hi there</a:t>
            </a:r>
            <a:endParaRPr sz="32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-77815"/>
            <a:ext cx="9071640" cy="90674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/>
              </a:rPr>
              <a:t>Searching a String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182528" y="779441"/>
            <a:ext cx="9715568" cy="6572296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 smtClean="0">
                <a:solidFill>
                  <a:srgbClr val="002060"/>
                </a:solidFill>
                <a:latin typeface="Arial"/>
              </a:rPr>
              <a:t>find</a:t>
            </a:r>
            <a:r>
              <a:rPr lang="en-IN" sz="3200" dirty="0">
                <a:solidFill>
                  <a:srgbClr val="002060"/>
                </a:solidFill>
                <a:latin typeface="Arial"/>
              </a:rPr>
              <a:t>() </a:t>
            </a:r>
            <a:r>
              <a:rPr lang="en-IN" sz="3200" dirty="0" smtClean="0">
                <a:solidFill>
                  <a:srgbClr val="002060"/>
                </a:solidFill>
                <a:latin typeface="Arial"/>
              </a:rPr>
              <a:t>- function </a:t>
            </a:r>
            <a:r>
              <a:rPr lang="en-IN" sz="3200" dirty="0">
                <a:solidFill>
                  <a:srgbClr val="002060"/>
                </a:solidFill>
                <a:latin typeface="Arial"/>
              </a:rPr>
              <a:t>to search for a </a:t>
            </a:r>
            <a:r>
              <a:rPr lang="en-IN" sz="3200" dirty="0" smtClean="0">
                <a:solidFill>
                  <a:srgbClr val="002060"/>
                </a:solidFill>
                <a:latin typeface="Arial"/>
              </a:rPr>
              <a:t>string </a:t>
            </a:r>
            <a:r>
              <a:rPr lang="en-IN" sz="3200" dirty="0">
                <a:solidFill>
                  <a:srgbClr val="002060"/>
                </a:solidFill>
                <a:latin typeface="Arial"/>
              </a:rPr>
              <a:t>within </a:t>
            </a:r>
            <a:r>
              <a:rPr lang="en-IN" sz="3200" dirty="0" smtClean="0">
                <a:solidFill>
                  <a:srgbClr val="002060"/>
                </a:solidFill>
                <a:latin typeface="Arial"/>
              </a:rPr>
              <a:t>another</a:t>
            </a:r>
            <a:endParaRPr sz="320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>
                <a:solidFill>
                  <a:srgbClr val="002060"/>
                </a:solidFill>
                <a:latin typeface="Arial"/>
              </a:rPr>
              <a:t>find() </a:t>
            </a:r>
            <a:r>
              <a:rPr lang="en-IN" sz="3200" dirty="0" smtClean="0">
                <a:solidFill>
                  <a:srgbClr val="002060"/>
                </a:solidFill>
                <a:latin typeface="Arial"/>
              </a:rPr>
              <a:t> - finds </a:t>
            </a:r>
            <a:r>
              <a:rPr lang="en-IN" sz="3200" dirty="0">
                <a:solidFill>
                  <a:srgbClr val="002060"/>
                </a:solidFill>
                <a:latin typeface="Arial"/>
              </a:rPr>
              <a:t>the first occurrence of the substring</a:t>
            </a:r>
            <a:endParaRPr sz="320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>
                <a:solidFill>
                  <a:srgbClr val="002060"/>
                </a:solidFill>
                <a:latin typeface="Arial"/>
              </a:rPr>
              <a:t>If the substring is not found, find() returns -</a:t>
            </a:r>
            <a:r>
              <a:rPr lang="en-IN" sz="3200" dirty="0" smtClean="0">
                <a:solidFill>
                  <a:srgbClr val="002060"/>
                </a:solidFill>
                <a:latin typeface="Arial"/>
              </a:rPr>
              <a:t>1</a:t>
            </a:r>
            <a:endParaRPr lang="en-IN" sz="3200" dirty="0">
              <a:solidFill>
                <a:srgbClr val="002060"/>
              </a:solidFill>
              <a:latin typeface="Arial"/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 smtClean="0">
                <a:solidFill>
                  <a:srgbClr val="002060"/>
                </a:solidFill>
                <a:latin typeface="Arial"/>
              </a:rPr>
              <a:t>&gt;&gt;&gt; </a:t>
            </a:r>
            <a:r>
              <a:rPr lang="en-IN" sz="3200" dirty="0">
                <a:solidFill>
                  <a:srgbClr val="002060"/>
                </a:solidFill>
                <a:latin typeface="Arial"/>
              </a:rPr>
              <a:t>name = </a:t>
            </a:r>
            <a:r>
              <a:rPr lang="en-IN" sz="3200" dirty="0" smtClean="0">
                <a:solidFill>
                  <a:srgbClr val="002060"/>
                </a:solidFill>
                <a:latin typeface="Arial"/>
              </a:rPr>
              <a:t>'</a:t>
            </a:r>
            <a:r>
              <a:rPr lang="en-IN" sz="3200" dirty="0" err="1" smtClean="0">
                <a:solidFill>
                  <a:srgbClr val="002060"/>
                </a:solidFill>
                <a:latin typeface="Arial"/>
              </a:rPr>
              <a:t>pradeepkumar</a:t>
            </a:r>
            <a:r>
              <a:rPr lang="en-IN" sz="3200" dirty="0" smtClean="0">
                <a:solidFill>
                  <a:srgbClr val="002060"/>
                </a:solidFill>
                <a:latin typeface="Arial"/>
              </a:rPr>
              <a:t>‘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 smtClean="0">
                <a:solidFill>
                  <a:srgbClr val="002060"/>
                </a:solidFill>
                <a:latin typeface="Arial"/>
              </a:rPr>
              <a:t>&gt;&gt;&gt; pos = </a:t>
            </a:r>
            <a:r>
              <a:rPr lang="en-IN" sz="3200" dirty="0" err="1" smtClean="0">
                <a:solidFill>
                  <a:srgbClr val="002060"/>
                </a:solidFill>
                <a:latin typeface="Arial"/>
              </a:rPr>
              <a:t>name.find</a:t>
            </a:r>
            <a:r>
              <a:rPr lang="en-IN" sz="3200" dirty="0" smtClean="0">
                <a:solidFill>
                  <a:srgbClr val="002060"/>
                </a:solidFill>
                <a:latin typeface="Arial"/>
              </a:rPr>
              <a:t>('de')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 smtClean="0">
                <a:solidFill>
                  <a:srgbClr val="002060"/>
                </a:solidFill>
                <a:latin typeface="Arial"/>
              </a:rPr>
              <a:t>&gt;&gt;&gt; </a:t>
            </a:r>
            <a:r>
              <a:rPr lang="en-IN" sz="3200" dirty="0">
                <a:solidFill>
                  <a:srgbClr val="002060"/>
                </a:solidFill>
                <a:latin typeface="Arial"/>
              </a:rPr>
              <a:t>print </a:t>
            </a:r>
            <a:r>
              <a:rPr lang="en-IN" sz="3200" dirty="0" smtClean="0">
                <a:solidFill>
                  <a:srgbClr val="002060"/>
                </a:solidFill>
                <a:latin typeface="Arial"/>
              </a:rPr>
              <a:t>pos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 smtClean="0">
                <a:solidFill>
                  <a:srgbClr val="002060"/>
                </a:solidFill>
                <a:latin typeface="Arial"/>
              </a:rPr>
              <a:t>3</a:t>
            </a:r>
            <a:endParaRPr lang="en-IN" sz="3200" dirty="0">
              <a:solidFill>
                <a:srgbClr val="00206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-77815"/>
            <a:ext cx="9071640" cy="90674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/>
              </a:rPr>
              <a:t>Searching a String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182528" y="779441"/>
            <a:ext cx="9715568" cy="6572296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600" dirty="0" smtClean="0">
                <a:solidFill>
                  <a:srgbClr val="002060"/>
                </a:solidFill>
              </a:rPr>
              <a:t>&gt;&gt;&gt; </a:t>
            </a:r>
            <a:r>
              <a:rPr lang="en-IN" sz="3600" dirty="0" err="1" smtClean="0">
                <a:solidFill>
                  <a:srgbClr val="002060"/>
                </a:solidFill>
              </a:rPr>
              <a:t>aa</a:t>
            </a:r>
            <a:r>
              <a:rPr lang="en-IN" sz="3600" dirty="0" smtClean="0">
                <a:solidFill>
                  <a:srgbClr val="002060"/>
                </a:solidFill>
              </a:rPr>
              <a:t> = “</a:t>
            </a:r>
            <a:r>
              <a:rPr lang="en-IN" sz="3600" dirty="0" err="1" smtClean="0">
                <a:solidFill>
                  <a:srgbClr val="002060"/>
                </a:solidFill>
              </a:rPr>
              <a:t>fruit”.find</a:t>
            </a:r>
            <a:r>
              <a:rPr lang="en-IN" sz="3600" dirty="0" smtClean="0">
                <a:solidFill>
                  <a:srgbClr val="002060"/>
                </a:solidFill>
              </a:rPr>
              <a:t>('z')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600" dirty="0" smtClean="0">
                <a:solidFill>
                  <a:srgbClr val="002060"/>
                </a:solidFill>
              </a:rPr>
              <a:t>&gt;&gt;&gt; print (</a:t>
            </a:r>
            <a:r>
              <a:rPr lang="en-IN" sz="3600" dirty="0" err="1" smtClean="0">
                <a:solidFill>
                  <a:srgbClr val="002060"/>
                </a:solidFill>
              </a:rPr>
              <a:t>aa</a:t>
            </a:r>
            <a:r>
              <a:rPr lang="en-IN" sz="3600" dirty="0" smtClean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600" dirty="0" smtClean="0">
                <a:solidFill>
                  <a:srgbClr val="002060"/>
                </a:solidFill>
              </a:rPr>
              <a:t>-1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600" dirty="0" smtClean="0">
                <a:solidFill>
                  <a:srgbClr val="002060"/>
                </a:solidFill>
                <a:latin typeface="Arial"/>
              </a:rPr>
              <a:t>&gt;&gt;&gt; </a:t>
            </a:r>
            <a:r>
              <a:rPr lang="en-IN" sz="3600" dirty="0">
                <a:solidFill>
                  <a:srgbClr val="002060"/>
                </a:solidFill>
                <a:latin typeface="Arial"/>
              </a:rPr>
              <a:t>name = </a:t>
            </a:r>
            <a:r>
              <a:rPr lang="en-IN" sz="3600" dirty="0" smtClean="0">
                <a:solidFill>
                  <a:srgbClr val="002060"/>
                </a:solidFill>
                <a:latin typeface="Arial"/>
              </a:rPr>
              <a:t>'</a:t>
            </a:r>
            <a:r>
              <a:rPr lang="en-IN" sz="3600" dirty="0" err="1" smtClean="0">
                <a:solidFill>
                  <a:srgbClr val="002060"/>
                </a:solidFill>
                <a:latin typeface="Arial"/>
              </a:rPr>
              <a:t>pradeepkumar</a:t>
            </a:r>
            <a:r>
              <a:rPr lang="en-IN" sz="3600" dirty="0" smtClean="0">
                <a:solidFill>
                  <a:srgbClr val="002060"/>
                </a:solidFill>
                <a:latin typeface="Arial"/>
              </a:rPr>
              <a:t>‘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600" dirty="0" smtClean="0">
                <a:solidFill>
                  <a:srgbClr val="002060"/>
                </a:solidFill>
                <a:latin typeface="Arial"/>
              </a:rPr>
              <a:t>&gt;&gt;&gt; pos = </a:t>
            </a:r>
            <a:r>
              <a:rPr lang="en-IN" sz="3600" dirty="0" err="1" smtClean="0">
                <a:solidFill>
                  <a:srgbClr val="002060"/>
                </a:solidFill>
                <a:latin typeface="Arial"/>
              </a:rPr>
              <a:t>name.find</a:t>
            </a:r>
            <a:r>
              <a:rPr lang="en-IN" sz="3600" dirty="0" smtClean="0">
                <a:solidFill>
                  <a:srgbClr val="002060"/>
                </a:solidFill>
                <a:latin typeface="Arial"/>
              </a:rPr>
              <a:t>('de‘,5,8)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600" dirty="0" smtClean="0">
                <a:solidFill>
                  <a:srgbClr val="002060"/>
                </a:solidFill>
                <a:latin typeface="Arial"/>
              </a:rPr>
              <a:t>&gt;&gt;&gt;pos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600" dirty="0" smtClean="0">
                <a:solidFill>
                  <a:srgbClr val="002060"/>
                </a:solidFill>
                <a:latin typeface="Arial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65061"/>
            <a:ext cx="9071640" cy="83531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Other Common String Methods in Action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142876" y="850879"/>
            <a:ext cx="9898096" cy="6000792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400" dirty="0" smtClean="0">
                <a:solidFill>
                  <a:srgbClr val="002060"/>
                </a:solidFill>
              </a:rPr>
              <a:t>&gt;&gt;&gt; line = "The knights who say Ni!\n“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400" dirty="0" smtClean="0">
                <a:solidFill>
                  <a:srgbClr val="002060"/>
                </a:solidFill>
              </a:rPr>
              <a:t>&gt;&gt;&gt; </a:t>
            </a:r>
            <a:r>
              <a:rPr lang="en-GB" sz="2400" dirty="0" err="1" smtClean="0">
                <a:solidFill>
                  <a:srgbClr val="002060"/>
                </a:solidFill>
              </a:rPr>
              <a:t>line.upper</a:t>
            </a:r>
            <a:r>
              <a:rPr lang="en-GB" sz="2400" dirty="0" smtClean="0">
                <a:solidFill>
                  <a:srgbClr val="002060"/>
                </a:solidFill>
              </a:rPr>
              <a:t>()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400" dirty="0" smtClean="0">
                <a:solidFill>
                  <a:srgbClr val="002060"/>
                </a:solidFill>
              </a:rPr>
              <a:t>'THE KNIGHTS WHO SAY NI!\n'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400" dirty="0" smtClean="0">
                <a:solidFill>
                  <a:srgbClr val="002060"/>
                </a:solidFill>
              </a:rPr>
              <a:t>&gt;&gt;&gt; </a:t>
            </a:r>
            <a:r>
              <a:rPr lang="en-GB" sz="2400" dirty="0" err="1" smtClean="0">
                <a:solidFill>
                  <a:srgbClr val="002060"/>
                </a:solidFill>
              </a:rPr>
              <a:t>line.isalpha</a:t>
            </a:r>
            <a:r>
              <a:rPr lang="en-GB" sz="2400" dirty="0" smtClean="0">
                <a:solidFill>
                  <a:srgbClr val="002060"/>
                </a:solidFill>
              </a:rPr>
              <a:t>()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400" dirty="0" smtClean="0">
                <a:solidFill>
                  <a:srgbClr val="002060"/>
                </a:solidFill>
              </a:rPr>
              <a:t>False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400" dirty="0" smtClean="0">
                <a:solidFill>
                  <a:srgbClr val="002060"/>
                </a:solidFill>
              </a:rPr>
              <a:t>&gt;&gt;&gt; </a:t>
            </a:r>
            <a:r>
              <a:rPr lang="en-GB" sz="2400" dirty="0" err="1" smtClean="0">
                <a:solidFill>
                  <a:srgbClr val="002060"/>
                </a:solidFill>
              </a:rPr>
              <a:t>line.endswith</a:t>
            </a:r>
            <a:r>
              <a:rPr lang="en-GB" sz="2400" dirty="0" smtClean="0">
                <a:solidFill>
                  <a:srgbClr val="002060"/>
                </a:solidFill>
              </a:rPr>
              <a:t>('Ni!\n')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400" dirty="0" smtClean="0">
                <a:solidFill>
                  <a:srgbClr val="002060"/>
                </a:solidFill>
              </a:rPr>
              <a:t>True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400" dirty="0" smtClean="0">
                <a:solidFill>
                  <a:srgbClr val="002060"/>
                </a:solidFill>
              </a:rPr>
              <a:t>&gt;&gt;&gt; </a:t>
            </a:r>
            <a:r>
              <a:rPr lang="en-GB" sz="2400" dirty="0" err="1" smtClean="0">
                <a:solidFill>
                  <a:srgbClr val="002060"/>
                </a:solidFill>
              </a:rPr>
              <a:t>line.startswith</a:t>
            </a:r>
            <a:r>
              <a:rPr lang="en-GB" sz="2400" dirty="0" smtClean="0">
                <a:solidFill>
                  <a:srgbClr val="002060"/>
                </a:solidFill>
              </a:rPr>
              <a:t>('The')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400" dirty="0" smtClean="0">
                <a:solidFill>
                  <a:srgbClr val="002060"/>
                </a:solidFill>
              </a:rPr>
              <a:t>True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400" dirty="0">
                <a:solidFill>
                  <a:srgbClr val="002060"/>
                </a:solidFill>
              </a:rPr>
              <a:t>&gt;&gt;&gt; </a:t>
            </a:r>
            <a:r>
              <a:rPr lang="en-GB" sz="2400" dirty="0" err="1" smtClean="0">
                <a:solidFill>
                  <a:srgbClr val="002060"/>
                </a:solidFill>
              </a:rPr>
              <a:t>line.index</a:t>
            </a:r>
            <a:r>
              <a:rPr lang="en-GB" sz="2400" dirty="0" smtClean="0">
                <a:solidFill>
                  <a:srgbClr val="002060"/>
                </a:solidFill>
              </a:rPr>
              <a:t>('T')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400" dirty="0">
                <a:solidFill>
                  <a:srgbClr val="002060"/>
                </a:solidFill>
              </a:rPr>
              <a:t>0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endParaRPr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65061"/>
            <a:ext cx="9071640" cy="83531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Other Common String Methods in Action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142876" y="850879"/>
            <a:ext cx="9898096" cy="6000792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400" dirty="0" smtClean="0">
                <a:solidFill>
                  <a:srgbClr val="002060"/>
                </a:solidFill>
              </a:rPr>
              <a:t>length and slicing operations can be used to mimic </a:t>
            </a:r>
            <a:r>
              <a:rPr lang="en-GB" sz="2400" dirty="0" err="1" smtClean="0">
                <a:solidFill>
                  <a:srgbClr val="002060"/>
                </a:solidFill>
              </a:rPr>
              <a:t>endswith</a:t>
            </a:r>
            <a:r>
              <a:rPr lang="en-GB" sz="2400" dirty="0" smtClean="0">
                <a:solidFill>
                  <a:srgbClr val="002060"/>
                </a:solidFill>
              </a:rPr>
              <a:t>: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400" dirty="0" smtClean="0">
                <a:solidFill>
                  <a:srgbClr val="002060"/>
                </a:solidFill>
              </a:rPr>
              <a:t>&gt;&gt;&gt; line = 'The knights who say Ni!\n'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400" dirty="0" smtClean="0">
                <a:solidFill>
                  <a:srgbClr val="002060"/>
                </a:solidFill>
              </a:rPr>
              <a:t>&gt;&gt;&gt; </a:t>
            </a:r>
            <a:r>
              <a:rPr lang="en-GB" sz="2400" dirty="0" err="1" smtClean="0">
                <a:solidFill>
                  <a:srgbClr val="002060"/>
                </a:solidFill>
              </a:rPr>
              <a:t>line.find</a:t>
            </a:r>
            <a:r>
              <a:rPr lang="en-GB" sz="2400" dirty="0" smtClean="0">
                <a:solidFill>
                  <a:srgbClr val="002060"/>
                </a:solidFill>
              </a:rPr>
              <a:t>('Ni') != −1     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400" dirty="0" smtClean="0">
                <a:solidFill>
                  <a:srgbClr val="002060"/>
                </a:solidFill>
              </a:rPr>
              <a:t>True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400" dirty="0" smtClean="0">
                <a:solidFill>
                  <a:srgbClr val="002060"/>
                </a:solidFill>
              </a:rPr>
              <a:t>&gt;&gt;&gt; 'Ni' in line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400" dirty="0" smtClean="0">
                <a:solidFill>
                  <a:srgbClr val="002060"/>
                </a:solidFill>
              </a:rPr>
              <a:t>True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400" dirty="0" smtClean="0">
                <a:solidFill>
                  <a:srgbClr val="002060"/>
                </a:solidFill>
              </a:rPr>
              <a:t>&gt;&gt;&gt; sub = 'Ni!\n'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400" dirty="0" smtClean="0">
                <a:solidFill>
                  <a:srgbClr val="002060"/>
                </a:solidFill>
              </a:rPr>
              <a:t>&gt;&gt;&gt; </a:t>
            </a:r>
            <a:r>
              <a:rPr lang="en-GB" sz="2400" dirty="0" err="1" smtClean="0">
                <a:solidFill>
                  <a:srgbClr val="002060"/>
                </a:solidFill>
              </a:rPr>
              <a:t>line.endswith</a:t>
            </a:r>
            <a:r>
              <a:rPr lang="en-GB" sz="2400" dirty="0" smtClean="0">
                <a:solidFill>
                  <a:srgbClr val="002060"/>
                </a:solidFill>
              </a:rPr>
              <a:t>(sub)  # End test via method call or slice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400" dirty="0" smtClean="0">
                <a:solidFill>
                  <a:srgbClr val="002060"/>
                </a:solidFill>
              </a:rPr>
              <a:t>True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400" dirty="0" smtClean="0">
                <a:solidFill>
                  <a:srgbClr val="002060"/>
                </a:solidFill>
              </a:rPr>
              <a:t>&gt;&gt;&gt; </a:t>
            </a:r>
            <a:r>
              <a:rPr lang="en-GB" sz="2400" dirty="0" err="1" smtClean="0">
                <a:solidFill>
                  <a:srgbClr val="002060"/>
                </a:solidFill>
              </a:rPr>
              <a:t>line.count</a:t>
            </a:r>
            <a:r>
              <a:rPr lang="en-GB" sz="2400" dirty="0" smtClean="0">
                <a:solidFill>
                  <a:srgbClr val="002060"/>
                </a:solidFill>
              </a:rPr>
              <a:t>(‘i”)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400" dirty="0" smtClean="0">
                <a:solidFill>
                  <a:srgbClr val="00206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To check if all letters in a String are in Uppercase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4507" y="1763924"/>
            <a:ext cx="9071610" cy="49890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4000" dirty="0" err="1" smtClean="0"/>
              <a:t>isupper</a:t>
            </a:r>
            <a:r>
              <a:rPr lang="en-GB" sz="4000" dirty="0" smtClean="0"/>
              <a:t>() function is used to check if all letters in a string are in upper case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1837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Examples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4507" y="1763924"/>
            <a:ext cx="9071610" cy="498903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GB" sz="3200" dirty="0" smtClean="0"/>
              <a:t>&gt;&gt;&gt; '</a:t>
            </a:r>
            <a:r>
              <a:rPr lang="en-GB" sz="3200" dirty="0" err="1" smtClean="0"/>
              <a:t>a'.isupper</a:t>
            </a:r>
            <a:r>
              <a:rPr lang="en-GB" sz="3200" dirty="0" smtClean="0"/>
              <a:t>()</a:t>
            </a:r>
          </a:p>
          <a:p>
            <a:pPr>
              <a:buNone/>
            </a:pPr>
            <a:r>
              <a:rPr lang="en-GB" sz="3200" dirty="0" smtClean="0"/>
              <a:t>False</a:t>
            </a:r>
          </a:p>
          <a:p>
            <a:pPr>
              <a:buNone/>
            </a:pPr>
            <a:r>
              <a:rPr lang="en-GB" sz="3200" dirty="0" smtClean="0"/>
              <a:t>&gt;&gt;&gt; '</a:t>
            </a:r>
            <a:r>
              <a:rPr lang="en-GB" sz="3200" dirty="0" err="1" smtClean="0"/>
              <a:t>A'.isupper</a:t>
            </a:r>
            <a:r>
              <a:rPr lang="en-GB" sz="3200" dirty="0" smtClean="0"/>
              <a:t>()</a:t>
            </a:r>
          </a:p>
          <a:p>
            <a:pPr>
              <a:buNone/>
            </a:pPr>
            <a:r>
              <a:rPr lang="en-GB" sz="3200" dirty="0" smtClean="0"/>
              <a:t>True</a:t>
            </a:r>
          </a:p>
          <a:p>
            <a:pPr>
              <a:buNone/>
            </a:pPr>
            <a:r>
              <a:rPr lang="en-GB" sz="3200" dirty="0" smtClean="0"/>
              <a:t>&gt;&gt;&gt; '</a:t>
            </a:r>
            <a:r>
              <a:rPr lang="en-GB" sz="3200" dirty="0" err="1" smtClean="0"/>
              <a:t>AB'.isupper</a:t>
            </a:r>
            <a:r>
              <a:rPr lang="en-GB" sz="3200" dirty="0" smtClean="0"/>
              <a:t>()</a:t>
            </a:r>
          </a:p>
          <a:p>
            <a:pPr>
              <a:buNone/>
            </a:pPr>
            <a:r>
              <a:rPr lang="en-GB" sz="3200" dirty="0" smtClean="0"/>
              <a:t>True</a:t>
            </a:r>
          </a:p>
          <a:p>
            <a:pPr>
              <a:buNone/>
            </a:pPr>
            <a:r>
              <a:rPr lang="en-GB" sz="3200" dirty="0" smtClean="0"/>
              <a:t>&gt;&gt;&gt; '</a:t>
            </a:r>
            <a:r>
              <a:rPr lang="en-GB" sz="3200" dirty="0" err="1" smtClean="0"/>
              <a:t>ABc'.isupper</a:t>
            </a:r>
            <a:r>
              <a:rPr lang="en-GB" sz="3200" dirty="0" smtClean="0"/>
              <a:t>()</a:t>
            </a:r>
          </a:p>
          <a:p>
            <a:pPr>
              <a:buNone/>
            </a:pPr>
            <a:r>
              <a:rPr lang="en-GB" sz="3200" dirty="0" smtClean="0"/>
              <a:t>False</a:t>
            </a:r>
          </a:p>
          <a:p>
            <a:pPr>
              <a:buNone/>
            </a:pPr>
            <a:r>
              <a:rPr lang="en-GB" sz="3200" dirty="0" smtClean="0"/>
              <a:t>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763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To check if all letters in a String are in Lowercase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4507" y="1763924"/>
            <a:ext cx="9071610" cy="49890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4000" dirty="0" err="1" smtClean="0"/>
              <a:t>islower</a:t>
            </a:r>
            <a:r>
              <a:rPr lang="en-GB" sz="4000" dirty="0" smtClean="0"/>
              <a:t>() function is used to check if all letters in a string are in upper case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786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65061"/>
            <a:ext cx="9071640" cy="64294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 err="1" smtClean="0">
                <a:solidFill>
                  <a:srgbClr val="C00000"/>
                </a:solidFill>
                <a:latin typeface="Arial"/>
              </a:rPr>
              <a:t>Pseudocode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322456" y="850879"/>
            <a:ext cx="9575640" cy="607223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GB" sz="2000" b="1" dirty="0" smtClean="0">
                <a:solidFill>
                  <a:srgbClr val="002060"/>
                </a:solidFill>
              </a:rPr>
              <a:t>READ PAN</a:t>
            </a:r>
          </a:p>
          <a:p>
            <a:pPr>
              <a:lnSpc>
                <a:spcPct val="120000"/>
              </a:lnSpc>
            </a:pPr>
            <a:r>
              <a:rPr lang="en-GB" sz="2000" b="1" dirty="0" smtClean="0">
                <a:solidFill>
                  <a:srgbClr val="002060"/>
                </a:solidFill>
              </a:rPr>
              <a:t>If length of PAN is not ten then print “Invalid” and exit</a:t>
            </a:r>
          </a:p>
          <a:p>
            <a:pPr>
              <a:lnSpc>
                <a:spcPct val="120000"/>
              </a:lnSpc>
            </a:pPr>
            <a:r>
              <a:rPr lang="en-GB" sz="2000" b="1" dirty="0" smtClean="0">
                <a:solidFill>
                  <a:srgbClr val="002060"/>
                </a:solidFill>
              </a:rPr>
              <a:t>FOR x=0 to5</a:t>
            </a:r>
          </a:p>
          <a:p>
            <a:pPr>
              <a:lnSpc>
                <a:spcPct val="120000"/>
              </a:lnSpc>
            </a:pPr>
            <a:r>
              <a:rPr lang="en-GB" sz="2000" b="1" dirty="0" smtClean="0">
                <a:solidFill>
                  <a:srgbClr val="002060"/>
                </a:solidFill>
              </a:rPr>
              <a:t>	if PAN[x] is not a character THEN</a:t>
            </a:r>
          </a:p>
          <a:p>
            <a:pPr>
              <a:lnSpc>
                <a:spcPct val="120000"/>
              </a:lnSpc>
            </a:pPr>
            <a:r>
              <a:rPr lang="en-GB" sz="2000" b="1" dirty="0" smtClean="0">
                <a:solidFill>
                  <a:srgbClr val="002060"/>
                </a:solidFill>
              </a:rPr>
              <a:t>		PRINT ‘invalid’</a:t>
            </a:r>
          </a:p>
          <a:p>
            <a:pPr>
              <a:lnSpc>
                <a:spcPct val="120000"/>
              </a:lnSpc>
            </a:pPr>
            <a:r>
              <a:rPr lang="en-GB" sz="2000" b="1" dirty="0" smtClean="0">
                <a:solidFill>
                  <a:srgbClr val="002060"/>
                </a:solidFill>
              </a:rPr>
              <a:t>        		BREAK;</a:t>
            </a:r>
          </a:p>
          <a:p>
            <a:pPr>
              <a:lnSpc>
                <a:spcPct val="120000"/>
              </a:lnSpc>
            </a:pPr>
            <a:r>
              <a:rPr lang="en-GB" sz="2000" b="1" dirty="0" smtClean="0">
                <a:solidFill>
                  <a:srgbClr val="002060"/>
                </a:solidFill>
              </a:rPr>
              <a:t>	END IF</a:t>
            </a:r>
          </a:p>
          <a:p>
            <a:pPr>
              <a:lnSpc>
                <a:spcPct val="120000"/>
              </a:lnSpc>
            </a:pPr>
            <a:r>
              <a:rPr lang="en-GB" sz="2000" b="1" dirty="0" smtClean="0">
                <a:solidFill>
                  <a:srgbClr val="002060"/>
                </a:solidFill>
              </a:rPr>
              <a:t>END FOR</a:t>
            </a:r>
          </a:p>
          <a:p>
            <a:pPr>
              <a:lnSpc>
                <a:spcPct val="120000"/>
              </a:lnSpc>
            </a:pPr>
            <a:r>
              <a:rPr lang="en-GB" sz="2000" b="1" dirty="0" smtClean="0">
                <a:solidFill>
                  <a:srgbClr val="002060"/>
                </a:solidFill>
              </a:rPr>
              <a:t>FOR x=5 to 9</a:t>
            </a:r>
          </a:p>
          <a:p>
            <a:pPr>
              <a:lnSpc>
                <a:spcPct val="120000"/>
              </a:lnSpc>
            </a:pPr>
            <a:r>
              <a:rPr lang="en-GB" sz="2000" b="1" dirty="0" smtClean="0">
                <a:solidFill>
                  <a:srgbClr val="002060"/>
                </a:solidFill>
              </a:rPr>
              <a:t>	if PAN[x] is not a digit THEN</a:t>
            </a:r>
          </a:p>
          <a:p>
            <a:pPr>
              <a:lnSpc>
                <a:spcPct val="120000"/>
              </a:lnSpc>
            </a:pPr>
            <a:r>
              <a:rPr lang="en-GB" sz="2000" b="1" dirty="0" smtClean="0">
                <a:solidFill>
                  <a:srgbClr val="002060"/>
                </a:solidFill>
              </a:rPr>
              <a:t>		PRINT ‘invalid’</a:t>
            </a:r>
          </a:p>
          <a:p>
            <a:pPr>
              <a:lnSpc>
                <a:spcPct val="120000"/>
              </a:lnSpc>
            </a:pPr>
            <a:r>
              <a:rPr lang="en-GB" sz="2000" b="1" dirty="0" smtClean="0">
                <a:solidFill>
                  <a:srgbClr val="002060"/>
                </a:solidFill>
              </a:rPr>
              <a:t>        		BREAK;</a:t>
            </a:r>
          </a:p>
          <a:p>
            <a:pPr>
              <a:lnSpc>
                <a:spcPct val="120000"/>
              </a:lnSpc>
            </a:pPr>
            <a:r>
              <a:rPr lang="en-GB" sz="2000" b="1" dirty="0" smtClean="0">
                <a:solidFill>
                  <a:srgbClr val="002060"/>
                </a:solidFill>
              </a:rPr>
              <a:t>	END IF</a:t>
            </a:r>
          </a:p>
          <a:p>
            <a:pPr>
              <a:lnSpc>
                <a:spcPct val="120000"/>
              </a:lnSpc>
            </a:pPr>
            <a:r>
              <a:rPr lang="en-GB" sz="2000" b="1" dirty="0" smtClean="0">
                <a:solidFill>
                  <a:srgbClr val="002060"/>
                </a:solidFill>
              </a:rPr>
              <a:t>END FOR</a:t>
            </a:r>
          </a:p>
          <a:p>
            <a:pPr>
              <a:lnSpc>
                <a:spcPct val="120000"/>
              </a:lnSpc>
            </a:pPr>
            <a:r>
              <a:rPr lang="en-GB" sz="2000" b="1" dirty="0" smtClean="0">
                <a:solidFill>
                  <a:srgbClr val="002060"/>
                </a:solidFill>
              </a:rPr>
              <a:t>IF PAN[9] is not a character THEN</a:t>
            </a:r>
          </a:p>
          <a:p>
            <a:pPr>
              <a:lnSpc>
                <a:spcPct val="120000"/>
              </a:lnSpc>
            </a:pPr>
            <a:r>
              <a:rPr lang="en-GB" sz="2000" b="1" dirty="0" smtClean="0">
                <a:solidFill>
                  <a:srgbClr val="002060"/>
                </a:solidFill>
              </a:rPr>
              <a:t>	PRINT ‘invalid’</a:t>
            </a:r>
          </a:p>
          <a:p>
            <a:pPr>
              <a:lnSpc>
                <a:spcPct val="120000"/>
              </a:lnSpc>
            </a:pPr>
            <a:r>
              <a:rPr lang="en-GB" sz="2000" b="1" dirty="0" smtClean="0">
                <a:solidFill>
                  <a:srgbClr val="002060"/>
                </a:solidFill>
              </a:rPr>
              <a:t>        		END IF</a:t>
            </a:r>
          </a:p>
          <a:p>
            <a:pPr>
              <a:lnSpc>
                <a:spcPct val="120000"/>
              </a:lnSpc>
            </a:pPr>
            <a:r>
              <a:rPr lang="en-GB" sz="2000" b="1" dirty="0" smtClean="0">
                <a:solidFill>
                  <a:srgbClr val="002060"/>
                </a:solidFill>
              </a:rPr>
              <a:t>PRINT ‘valid’</a:t>
            </a:r>
            <a:endParaRPr lang="en-GB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Examples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4507" y="1763924"/>
            <a:ext cx="9071610" cy="4989036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GB" sz="3600" dirty="0" smtClean="0"/>
              <a:t>&gt;&gt;&gt; '</a:t>
            </a:r>
            <a:r>
              <a:rPr lang="en-GB" sz="3600" dirty="0" err="1" smtClean="0"/>
              <a:t>a'.islower</a:t>
            </a:r>
            <a:r>
              <a:rPr lang="en-GB" sz="3600" dirty="0" smtClean="0"/>
              <a:t>()</a:t>
            </a:r>
          </a:p>
          <a:p>
            <a:pPr>
              <a:buNone/>
            </a:pPr>
            <a:r>
              <a:rPr lang="en-GB" sz="3600" dirty="0" smtClean="0"/>
              <a:t>True</a:t>
            </a:r>
          </a:p>
          <a:p>
            <a:pPr>
              <a:buNone/>
            </a:pPr>
            <a:r>
              <a:rPr lang="en-GB" sz="3600" dirty="0" smtClean="0"/>
              <a:t>&gt;&gt;&gt; '</a:t>
            </a:r>
            <a:r>
              <a:rPr lang="en-GB" sz="3600" dirty="0" err="1" smtClean="0"/>
              <a:t>aB'.islower</a:t>
            </a:r>
            <a:r>
              <a:rPr lang="en-GB" sz="3600" dirty="0" smtClean="0"/>
              <a:t>()</a:t>
            </a:r>
          </a:p>
          <a:p>
            <a:pPr>
              <a:buNone/>
            </a:pPr>
            <a:r>
              <a:rPr lang="en-GB" sz="3600" dirty="0" smtClean="0"/>
              <a:t>False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60917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To check if a sentence is in Title case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4507" y="1763924"/>
            <a:ext cx="9071610" cy="49890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3600" dirty="0" err="1" smtClean="0"/>
              <a:t>istitle</a:t>
            </a:r>
            <a:r>
              <a:rPr lang="en-GB" sz="3600" dirty="0" smtClean="0"/>
              <a:t>() function is used to check the string is title cased.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58665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Examples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4507" y="1763924"/>
            <a:ext cx="9071610" cy="4989036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GB" sz="3600" dirty="0" smtClean="0"/>
              <a:t>&gt;&gt;&gt; 'Apple Is A </a:t>
            </a:r>
            <a:r>
              <a:rPr lang="en-GB" sz="3600" dirty="0" err="1" smtClean="0"/>
              <a:t>Tree'.istitle</a:t>
            </a:r>
            <a:r>
              <a:rPr lang="en-GB" sz="3600" dirty="0" smtClean="0"/>
              <a:t>()</a:t>
            </a:r>
          </a:p>
          <a:p>
            <a:pPr>
              <a:buNone/>
            </a:pPr>
            <a:r>
              <a:rPr lang="en-GB" sz="3600" dirty="0" smtClean="0"/>
              <a:t>True</a:t>
            </a:r>
          </a:p>
          <a:p>
            <a:pPr>
              <a:buNone/>
            </a:pPr>
            <a:endParaRPr lang="en-GB" sz="3600" dirty="0"/>
          </a:p>
          <a:p>
            <a:pPr>
              <a:buNone/>
            </a:pPr>
            <a:endParaRPr lang="en-GB" sz="3600" dirty="0" smtClean="0"/>
          </a:p>
          <a:p>
            <a:pPr>
              <a:buNone/>
            </a:pPr>
            <a:r>
              <a:rPr lang="en-GB" sz="3600" dirty="0" smtClean="0"/>
              <a:t>&gt;&gt;&gt; 'Apple Is A </a:t>
            </a:r>
            <a:r>
              <a:rPr lang="en-GB" sz="3600" dirty="0" err="1" smtClean="0"/>
              <a:t>tree'.istitle</a:t>
            </a:r>
            <a:r>
              <a:rPr lang="en-GB" sz="3600" dirty="0" smtClean="0"/>
              <a:t>()</a:t>
            </a:r>
          </a:p>
          <a:p>
            <a:pPr>
              <a:buNone/>
            </a:pPr>
            <a:r>
              <a:rPr lang="en-GB" sz="3600" dirty="0" smtClean="0"/>
              <a:t>False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4549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346" y="279375"/>
            <a:ext cx="6643734" cy="687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solidFill>
                  <a:srgbClr val="FF0000"/>
                </a:solidFill>
              </a:rPr>
              <a:t>String exercises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IN" sz="3600" dirty="0" smtClean="0"/>
              <a:t>Check if the given string is a palindrome or not.</a:t>
            </a:r>
          </a:p>
          <a:p>
            <a:endParaRPr lang="en-IN" sz="3600" dirty="0" smtClean="0"/>
          </a:p>
          <a:p>
            <a:endParaRPr lang="en-IN" sz="3600" dirty="0" smtClean="0"/>
          </a:p>
          <a:p>
            <a:endParaRPr lang="en-IN" sz="3600" dirty="0"/>
          </a:p>
          <a:p>
            <a:endParaRPr lang="en-IN" sz="3600" dirty="0" smtClean="0"/>
          </a:p>
          <a:p>
            <a:endParaRPr lang="en-IN" sz="3600" dirty="0"/>
          </a:p>
          <a:p>
            <a:endParaRPr lang="en-IN" sz="3600" dirty="0" smtClean="0"/>
          </a:p>
          <a:p>
            <a:endParaRPr lang="en-IN" sz="3600" dirty="0"/>
          </a:p>
          <a:p>
            <a:endParaRPr lang="en-IN" sz="3600" dirty="0" smtClean="0"/>
          </a:p>
          <a:p>
            <a:endParaRPr lang="en-IN" sz="3600" dirty="0"/>
          </a:p>
          <a:p>
            <a:endParaRPr lang="en-IN" sz="3600" dirty="0" smtClean="0"/>
          </a:p>
          <a:p>
            <a:r>
              <a:rPr lang="en-IN" sz="3600" dirty="0" smtClean="0"/>
              <a:t>Encrypt </a:t>
            </a:r>
            <a:r>
              <a:rPr lang="en-IN" sz="3600" dirty="0" smtClean="0"/>
              <a:t>a string by adding 3 to the </a:t>
            </a:r>
            <a:r>
              <a:rPr lang="en-IN" sz="3600" dirty="0" err="1" smtClean="0"/>
              <a:t>ascii</a:t>
            </a:r>
            <a:r>
              <a:rPr lang="en-IN" sz="3600" dirty="0" smtClean="0"/>
              <a:t> value of each character in the given string.</a:t>
            </a:r>
          </a:p>
          <a:p>
            <a:r>
              <a:rPr lang="en-IN" sz="3600" dirty="0" smtClean="0"/>
              <a:t>Hint: </a:t>
            </a:r>
            <a:r>
              <a:rPr lang="en-IN" sz="3600" dirty="0" err="1" smtClean="0"/>
              <a:t>ord</a:t>
            </a:r>
            <a:r>
              <a:rPr lang="en-IN" sz="3600" dirty="0" smtClean="0"/>
              <a:t>(), </a:t>
            </a:r>
            <a:r>
              <a:rPr lang="en-IN" sz="3600" dirty="0" err="1" smtClean="0"/>
              <a:t>chr</a:t>
            </a:r>
            <a:r>
              <a:rPr lang="en-IN" sz="3600" dirty="0" smtClean="0"/>
              <a:t>()</a:t>
            </a:r>
          </a:p>
          <a:p>
            <a:endParaRPr lang="en-IN" sz="3600" dirty="0" smtClean="0"/>
          </a:p>
          <a:p>
            <a:r>
              <a:rPr lang="en-IN" sz="3600" dirty="0" smtClean="0"/>
              <a:t>Decrypt the encrypted string.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55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65061"/>
            <a:ext cx="9071640" cy="64294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 smtClean="0">
                <a:solidFill>
                  <a:srgbClr val="C00000"/>
                </a:solidFill>
                <a:latin typeface="Arial"/>
              </a:rPr>
              <a:t>Test Case 1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322456" y="850879"/>
            <a:ext cx="9575640" cy="1143008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GB" sz="4400" b="1" dirty="0" smtClean="0">
                <a:solidFill>
                  <a:srgbClr val="002060"/>
                </a:solidFill>
              </a:rPr>
              <a:t>abcde1234r</a:t>
            </a:r>
            <a:endParaRPr lang="en-GB" sz="4400" b="1" dirty="0">
              <a:solidFill>
                <a:srgbClr val="002060"/>
              </a:solidFill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253966" y="2708267"/>
            <a:ext cx="9575640" cy="1143008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GB" sz="4400" b="1" dirty="0" smtClean="0">
                <a:solidFill>
                  <a:srgbClr val="002060"/>
                </a:solidFill>
              </a:rPr>
              <a:t>Valid</a:t>
            </a:r>
            <a:endParaRPr lang="en-GB" sz="4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65061"/>
            <a:ext cx="9071640" cy="64294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 smtClean="0">
                <a:solidFill>
                  <a:srgbClr val="C00000"/>
                </a:solidFill>
                <a:latin typeface="Arial"/>
              </a:rPr>
              <a:t>Test Case 2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322456" y="850879"/>
            <a:ext cx="9575640" cy="1143008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GB" sz="4400" b="1" dirty="0" smtClean="0">
                <a:solidFill>
                  <a:srgbClr val="002060"/>
                </a:solidFill>
              </a:rPr>
              <a:t>abcde12345</a:t>
            </a:r>
            <a:endParaRPr lang="en-GB" sz="4400" b="1" dirty="0">
              <a:solidFill>
                <a:srgbClr val="002060"/>
              </a:solidFill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253966" y="2708267"/>
            <a:ext cx="9575640" cy="1143008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GB" sz="4400" b="1" dirty="0" smtClean="0">
                <a:solidFill>
                  <a:srgbClr val="002060"/>
                </a:solidFill>
              </a:rPr>
              <a:t>Invalid</a:t>
            </a:r>
            <a:endParaRPr lang="en-GB" sz="4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65061"/>
            <a:ext cx="9071640" cy="64294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 smtClean="0">
                <a:solidFill>
                  <a:srgbClr val="C00000"/>
                </a:solidFill>
                <a:latin typeface="Arial"/>
              </a:rPr>
              <a:t>Test Case 3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322456" y="850879"/>
            <a:ext cx="9575640" cy="1143008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GB" sz="4400" b="1" smtClean="0">
                <a:solidFill>
                  <a:srgbClr val="002060"/>
                </a:solidFill>
              </a:rPr>
              <a:t>abcd01234r</a:t>
            </a:r>
            <a:endParaRPr lang="en-GB" sz="4400" b="1" dirty="0">
              <a:solidFill>
                <a:srgbClr val="002060"/>
              </a:solidFill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253966" y="2708267"/>
            <a:ext cx="9575640" cy="1143008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GB" sz="4400" b="1" dirty="0" smtClean="0">
                <a:solidFill>
                  <a:srgbClr val="002060"/>
                </a:solidFill>
              </a:rPr>
              <a:t>Invalid</a:t>
            </a:r>
            <a:endParaRPr lang="en-GB" sz="4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136499"/>
            <a:ext cx="9071640" cy="90674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/>
              </a:rPr>
              <a:t>Strings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065193"/>
            <a:ext cx="9071640" cy="5929354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 smtClean="0">
                <a:solidFill>
                  <a:srgbClr val="002060"/>
                </a:solidFill>
                <a:latin typeface="Arial"/>
              </a:rPr>
              <a:t>Immutable sequence </a:t>
            </a:r>
            <a:r>
              <a:rPr lang="en-IN" sz="3200" dirty="0">
                <a:solidFill>
                  <a:srgbClr val="002060"/>
                </a:solidFill>
                <a:latin typeface="Arial"/>
              </a:rPr>
              <a:t>of characters</a:t>
            </a:r>
            <a:endParaRPr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>
                <a:solidFill>
                  <a:srgbClr val="002060"/>
                </a:solidFill>
                <a:latin typeface="Arial"/>
              </a:rPr>
              <a:t>A string literal uses quotes  </a:t>
            </a:r>
            <a:endParaRPr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>
                <a:solidFill>
                  <a:srgbClr val="002060"/>
                </a:solidFill>
                <a:latin typeface="Arial"/>
              </a:rPr>
              <a:t>'Hello' or "</a:t>
            </a:r>
            <a:r>
              <a:rPr lang="en-IN" sz="3200" dirty="0" smtClean="0">
                <a:solidFill>
                  <a:srgbClr val="002060"/>
                </a:solidFill>
                <a:latin typeface="Arial"/>
              </a:rPr>
              <a:t>Hello“ or ‘’’Hello’’’</a:t>
            </a:r>
            <a:endParaRPr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>
                <a:solidFill>
                  <a:srgbClr val="002060"/>
                </a:solidFill>
                <a:latin typeface="Arial"/>
              </a:rPr>
              <a:t>For strings, + means “concatenate”</a:t>
            </a:r>
            <a:endParaRPr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>
                <a:solidFill>
                  <a:srgbClr val="002060"/>
                </a:solidFill>
                <a:latin typeface="Arial"/>
              </a:rPr>
              <a:t>When a string contains numbers, it is still a string</a:t>
            </a:r>
            <a:endParaRPr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>
                <a:solidFill>
                  <a:srgbClr val="002060"/>
                </a:solidFill>
                <a:latin typeface="Arial"/>
              </a:rPr>
              <a:t>We can convert numbers in a string into </a:t>
            </a:r>
            <a:r>
              <a:rPr lang="en-IN" sz="3200" dirty="0" smtClean="0">
                <a:solidFill>
                  <a:srgbClr val="002060"/>
                </a:solidFill>
                <a:latin typeface="Arial"/>
              </a:rPr>
              <a:t>a number </a:t>
            </a:r>
            <a:r>
              <a:rPr lang="en-IN" sz="3200" dirty="0">
                <a:solidFill>
                  <a:srgbClr val="002060"/>
                </a:solidFill>
                <a:latin typeface="Arial"/>
              </a:rPr>
              <a:t>using </a:t>
            </a:r>
            <a:r>
              <a:rPr lang="en-IN" sz="3200" dirty="0" err="1">
                <a:solidFill>
                  <a:srgbClr val="002060"/>
                </a:solidFill>
                <a:latin typeface="Arial"/>
              </a:rPr>
              <a:t>int</a:t>
            </a:r>
            <a:r>
              <a:rPr lang="en-IN" sz="3200" dirty="0">
                <a:solidFill>
                  <a:srgbClr val="002060"/>
                </a:solidFill>
                <a:latin typeface="Arial"/>
              </a:rPr>
              <a:t>()</a:t>
            </a: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smtClean="0">
                <a:latin typeface="Arial"/>
              </a:rPr>
              <a:t>String Operations</a:t>
            </a:r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593" y="1922449"/>
            <a:ext cx="941300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1576</Words>
  <Application>Microsoft Office PowerPoint</Application>
  <PresentationFormat>Custom</PresentationFormat>
  <Paragraphs>295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DejaVu Sans</vt:lpstr>
      <vt:lpstr>StarSymbol</vt:lpstr>
      <vt:lpstr>Times New Roman</vt:lpstr>
      <vt:lpstr>Office Theme</vt:lpstr>
      <vt:lpstr>PowerPoint Presentation</vt:lpstr>
      <vt:lpstr>PowerPoint Presentation</vt:lpstr>
      <vt:lpstr>PAC For Chocolate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 this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check if all letters in a String are in Uppercase</vt:lpstr>
      <vt:lpstr>Examples</vt:lpstr>
      <vt:lpstr>To check if all letters in a String are in Lowercase</vt:lpstr>
      <vt:lpstr>Examples</vt:lpstr>
      <vt:lpstr>To check if a sentence is in Title case</vt:lpstr>
      <vt:lpstr>Examples</vt:lpstr>
      <vt:lpstr>PowerPoint Presentation</vt:lpstr>
      <vt:lpstr>String exercises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vineet</dc:creator>
  <cp:lastModifiedBy>SCSE</cp:lastModifiedBy>
  <cp:revision>281</cp:revision>
  <dcterms:modified xsi:type="dcterms:W3CDTF">2018-08-24T06:09:14Z</dcterms:modified>
</cp:coreProperties>
</file>