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525" r:id="rId2"/>
    <p:sldId id="614" r:id="rId3"/>
    <p:sldId id="466" r:id="rId4"/>
    <p:sldId id="314" r:id="rId5"/>
    <p:sldId id="317" r:id="rId6"/>
    <p:sldId id="318" r:id="rId7"/>
    <p:sldId id="320" r:id="rId8"/>
    <p:sldId id="319" r:id="rId9"/>
    <p:sldId id="507" r:id="rId10"/>
    <p:sldId id="531" r:id="rId11"/>
    <p:sldId id="617" r:id="rId12"/>
    <p:sldId id="612" r:id="rId13"/>
    <p:sldId id="613" r:id="rId14"/>
    <p:sldId id="564" r:id="rId15"/>
    <p:sldId id="532" r:id="rId16"/>
    <p:sldId id="533" r:id="rId17"/>
    <p:sldId id="534" r:id="rId18"/>
    <p:sldId id="535" r:id="rId19"/>
    <p:sldId id="546" r:id="rId20"/>
    <p:sldId id="618" r:id="rId21"/>
    <p:sldId id="619" r:id="rId22"/>
    <p:sldId id="620" r:id="rId23"/>
    <p:sldId id="621" r:id="rId24"/>
    <p:sldId id="622" r:id="rId25"/>
    <p:sldId id="567" r:id="rId26"/>
    <p:sldId id="579" r:id="rId27"/>
    <p:sldId id="580" r:id="rId28"/>
    <p:sldId id="581" r:id="rId29"/>
    <p:sldId id="582" r:id="rId30"/>
    <p:sldId id="586" r:id="rId31"/>
    <p:sldId id="587" r:id="rId32"/>
    <p:sldId id="588" r:id="rId33"/>
    <p:sldId id="589" r:id="rId34"/>
    <p:sldId id="590" r:id="rId35"/>
    <p:sldId id="591" r:id="rId36"/>
    <p:sldId id="568" r:id="rId37"/>
    <p:sldId id="569" r:id="rId38"/>
    <p:sldId id="570" r:id="rId39"/>
    <p:sldId id="548" r:id="rId40"/>
    <p:sldId id="572" r:id="rId41"/>
    <p:sldId id="573" r:id="rId42"/>
    <p:sldId id="595" r:id="rId43"/>
    <p:sldId id="596" r:id="rId44"/>
    <p:sldId id="597" r:id="rId45"/>
    <p:sldId id="574" r:id="rId46"/>
    <p:sldId id="575" r:id="rId47"/>
    <p:sldId id="583" r:id="rId48"/>
    <p:sldId id="584" r:id="rId49"/>
    <p:sldId id="585" r:id="rId50"/>
    <p:sldId id="610" r:id="rId51"/>
    <p:sldId id="536" r:id="rId52"/>
    <p:sldId id="601" r:id="rId53"/>
    <p:sldId id="602" r:id="rId54"/>
    <p:sldId id="615" r:id="rId55"/>
    <p:sldId id="616" r:id="rId56"/>
    <p:sldId id="53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5078" autoAdjust="0"/>
  </p:normalViewPr>
  <p:slideViewPr>
    <p:cSldViewPr>
      <p:cViewPr varScale="1">
        <p:scale>
          <a:sx n="60" d="100"/>
          <a:sy n="60" d="100"/>
        </p:scale>
        <p:origin x="157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4F0E-24A7-4B2C-B75D-36E6FF0AAF5F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D1E7-82D7-4EDC-9A27-1A30CDECF1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4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47A81-B73F-4DDE-B6B4-5D00569B2BD7}" type="slidenum">
              <a:rPr lang="he-IL" altLang="en-US"/>
              <a:pPr/>
              <a:t>7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933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0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0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8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42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61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1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9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1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4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8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4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2954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954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3716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Need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Computers can execute tasks very rapidly and assist humans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Programming languages – Helps for communication between human and machines.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They can handle a greater amount of input data.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But they cannot design a strategy to solve problems for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Little Bob loves chocolate, and he goes to a store with Rs. </a:t>
            </a:r>
            <a:r>
              <a:rPr lang="en-IN" i="1" dirty="0" smtClean="0"/>
              <a:t>N</a:t>
            </a:r>
            <a:r>
              <a:rPr lang="en-IN" dirty="0" smtClean="0"/>
              <a:t> in his pocket. The price of each chocolate is Rs. </a:t>
            </a:r>
            <a:r>
              <a:rPr lang="en-IN" i="1" dirty="0" smtClean="0"/>
              <a:t>C</a:t>
            </a:r>
            <a:r>
              <a:rPr lang="en-IN" dirty="0" smtClean="0"/>
              <a:t>. The store offers a discount: for every </a:t>
            </a:r>
            <a:r>
              <a:rPr lang="en-IN" i="1" dirty="0" smtClean="0"/>
              <a:t>M</a:t>
            </a:r>
            <a:r>
              <a:rPr lang="en-IN" dirty="0" smtClean="0"/>
              <a:t> wrappers he gives to the store, he gets one chocolate for free. This offer is available only once. How many chocolates does Bob get to eat?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PAC For Chocolate Problem</a:t>
            </a:r>
            <a:endParaRPr lang="en-US" altLang="en-US" dirty="0"/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09600" y="1371600"/>
          <a:ext cx="7924800" cy="4288536"/>
        </p:xfrm>
        <a:graphic>
          <a:graphicData uri="http://schemas.openxmlformats.org/drawingml/2006/table">
            <a:tbl>
              <a:tblPr/>
              <a:tblGrid>
                <a:gridCol w="2057400"/>
                <a:gridCol w="3225800"/>
                <a:gridCol w="2641600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1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Amount in hand,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of one chocolate,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wrappers for a free chocolate, 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Chocolates P = Quotient of N /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Free chocolate F = Quotient of P/M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number of chocolates got by 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N and C</a:t>
            </a:r>
          </a:p>
          <a:p>
            <a:r>
              <a:rPr lang="en-GB" dirty="0" smtClean="0"/>
              <a:t>COMPUTE </a:t>
            </a:r>
            <a:r>
              <a:rPr lang="en-GB" dirty="0" err="1" smtClean="0"/>
              <a:t>num_of_chocolates</a:t>
            </a:r>
            <a:r>
              <a:rPr lang="en-GB" dirty="0" smtClean="0"/>
              <a:t> as N/C</a:t>
            </a:r>
          </a:p>
          <a:p>
            <a:r>
              <a:rPr lang="en-GB" dirty="0" smtClean="0"/>
              <a:t>CALCULATE </a:t>
            </a:r>
            <a:r>
              <a:rPr lang="en-GB" dirty="0" err="1" smtClean="0"/>
              <a:t>returning_wrapper</a:t>
            </a:r>
            <a:r>
              <a:rPr lang="en-GB" dirty="0" smtClean="0"/>
              <a:t> as number of chocolates/m</a:t>
            </a:r>
          </a:p>
          <a:p>
            <a:r>
              <a:rPr lang="en-GB" dirty="0" smtClean="0"/>
              <a:t>TRUNCATE decimal part of </a:t>
            </a:r>
            <a:r>
              <a:rPr lang="en-GB" dirty="0" err="1" smtClean="0"/>
              <a:t>returning_wrapper</a:t>
            </a:r>
            <a:endParaRPr lang="en-GB" dirty="0" smtClean="0"/>
          </a:p>
          <a:p>
            <a:r>
              <a:rPr lang="en-GB" dirty="0" smtClean="0"/>
              <a:t>COMPUTE </a:t>
            </a:r>
            <a:r>
              <a:rPr lang="en-GB" dirty="0" err="1" smtClean="0"/>
              <a:t>Chocolates_recieved</a:t>
            </a:r>
            <a:r>
              <a:rPr lang="en-GB" dirty="0" smtClean="0"/>
              <a:t> as </a:t>
            </a:r>
            <a:r>
              <a:rPr lang="en-GB" dirty="0" err="1" smtClean="0"/>
              <a:t>num_of_chocolates</a:t>
            </a:r>
            <a:r>
              <a:rPr lang="en-GB" dirty="0" smtClean="0"/>
              <a:t> + </a:t>
            </a:r>
            <a:r>
              <a:rPr lang="en-GB" dirty="0" err="1" smtClean="0"/>
              <a:t>returning_wrapper</a:t>
            </a:r>
            <a:endParaRPr lang="en-GB" dirty="0" smtClean="0"/>
          </a:p>
          <a:p>
            <a:r>
              <a:rPr lang="en-GB" dirty="0" smtClean="0"/>
              <a:t>PRINT </a:t>
            </a:r>
            <a:r>
              <a:rPr lang="en-GB" smtClean="0"/>
              <a:t>Chocolates_recieved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Knowledge Required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Following knowledge is required in Python to write a code to solve the above problem</a:t>
            </a:r>
          </a:p>
          <a:p>
            <a:r>
              <a:rPr lang="en-GB" dirty="0" smtClean="0"/>
              <a:t>Read input from user </a:t>
            </a:r>
          </a:p>
          <a:p>
            <a:r>
              <a:rPr lang="en-GB" dirty="0" smtClean="0"/>
              <a:t>Data types in Python</a:t>
            </a:r>
          </a:p>
          <a:p>
            <a:r>
              <a:rPr lang="en-GB" dirty="0" smtClean="0"/>
              <a:t>Perform arithmetic calculations</a:t>
            </a:r>
          </a:p>
          <a:p>
            <a:r>
              <a:rPr lang="en-GB" dirty="0" smtClean="0"/>
              <a:t>Write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/>
              <a:t>an Identifier?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identifier </a:t>
            </a:r>
            <a:r>
              <a:rPr lang="en-US" dirty="0"/>
              <a:t>is a sequence of one or more characters used to name a given program element. </a:t>
            </a:r>
            <a:endParaRPr lang="en-US" dirty="0" smtClean="0"/>
          </a:p>
          <a:p>
            <a:r>
              <a:rPr lang="en-US" dirty="0" smtClean="0"/>
              <a:t>In Python</a:t>
            </a:r>
            <a:r>
              <a:rPr lang="en-US" dirty="0"/>
              <a:t>, an identifier may contain letters and digits, but cannot begin with a digit. </a:t>
            </a:r>
            <a:endParaRPr lang="en-US" dirty="0" smtClean="0"/>
          </a:p>
          <a:p>
            <a:r>
              <a:rPr lang="en-US" dirty="0" smtClean="0"/>
              <a:t>Special underscore </a:t>
            </a:r>
            <a:r>
              <a:rPr lang="en-US" dirty="0"/>
              <a:t>character can also be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Example : line, salary, emp1, </a:t>
            </a:r>
            <a:r>
              <a:rPr lang="en-US" dirty="0" err="1" smtClean="0"/>
              <a:t>emp_salary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 for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Python </a:t>
            </a:r>
            <a:r>
              <a:rPr lang="en-US" dirty="0"/>
              <a:t>is </a:t>
            </a:r>
            <a:r>
              <a:rPr lang="en-US" i="1" dirty="0" smtClean="0"/>
              <a:t>case sensitive</a:t>
            </a:r>
            <a:r>
              <a:rPr lang="en-US" dirty="0"/>
              <a:t>, thus, </a:t>
            </a:r>
            <a:r>
              <a:rPr lang="en-US" dirty="0" smtClean="0"/>
              <a:t>Line </a:t>
            </a:r>
            <a:r>
              <a:rPr lang="en-US" dirty="0"/>
              <a:t>is different from line</a:t>
            </a:r>
            <a:r>
              <a:rPr lang="en-US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 </a:t>
            </a:r>
            <a:r>
              <a:rPr lang="en-US" dirty="0"/>
              <a:t>Identifiers may contain letters and digits, but </a:t>
            </a:r>
            <a:r>
              <a:rPr lang="en-US" dirty="0" smtClean="0"/>
              <a:t>cannot begin </a:t>
            </a:r>
            <a:r>
              <a:rPr lang="en-US" dirty="0"/>
              <a:t>with a digit.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The </a:t>
            </a:r>
            <a:r>
              <a:rPr lang="en-US" dirty="0"/>
              <a:t>underscore character, _, is also allowed to aid in the readability of long identifier names. </a:t>
            </a:r>
            <a:r>
              <a:rPr lang="en-US" dirty="0" smtClean="0"/>
              <a:t>Should not be the first character.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Spaces </a:t>
            </a:r>
            <a:r>
              <a:rPr lang="en-US" dirty="0"/>
              <a:t>are not allowed as part of an </a:t>
            </a:r>
            <a:r>
              <a:rPr lang="en-US" dirty="0" smtClean="0"/>
              <a:t>identifier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04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Naming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4999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/>
              <a:t>keyword </a:t>
            </a:r>
            <a:r>
              <a:rPr lang="en-US" dirty="0"/>
              <a:t>is an </a:t>
            </a:r>
            <a:r>
              <a:rPr lang="en-US" dirty="0" smtClean="0"/>
              <a:t>identifier </a:t>
            </a:r>
            <a:r>
              <a:rPr lang="en-US" dirty="0"/>
              <a:t>that has </a:t>
            </a:r>
            <a:r>
              <a:rPr lang="en-US" dirty="0" smtClean="0"/>
              <a:t>pre-defined </a:t>
            </a:r>
            <a:r>
              <a:rPr lang="en-US" dirty="0"/>
              <a:t>meaning in a programming language. </a:t>
            </a:r>
            <a:endParaRPr lang="en-US" dirty="0" smtClean="0"/>
          </a:p>
          <a:p>
            <a:r>
              <a:rPr lang="en-US" dirty="0" smtClean="0"/>
              <a:t>Therefore, keywords </a:t>
            </a:r>
            <a:r>
              <a:rPr lang="en-US" dirty="0"/>
              <a:t>cannot be used as “regular” identifiers. Doing so will result in a syntax error, as demonstrated in the attempted assignment to keyword and below,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724400"/>
            <a:ext cx="582219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3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in Python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2207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Variables </a:t>
            </a:r>
            <a:r>
              <a:rPr lang="en-US" b="1" dirty="0"/>
              <a:t>and Identifiers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variable </a:t>
            </a:r>
            <a:r>
              <a:rPr lang="en-US" dirty="0"/>
              <a:t>is a name (</a:t>
            </a:r>
            <a:r>
              <a:rPr lang="en-US" dirty="0" smtClean="0"/>
              <a:t>identifier</a:t>
            </a:r>
            <a:r>
              <a:rPr lang="en-US" dirty="0"/>
              <a:t>) that is associated with a </a:t>
            </a:r>
            <a:r>
              <a:rPr lang="en-US" dirty="0" smtClean="0"/>
              <a:t>value.</a:t>
            </a:r>
          </a:p>
          <a:p>
            <a:r>
              <a:rPr lang="en-US" dirty="0"/>
              <a:t>A simple description of a variable is “a name that is assigned to a value,”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61" y="3543300"/>
            <a:ext cx="2886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267200"/>
            <a:ext cx="747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are assigned values by use of the </a:t>
            </a:r>
            <a:r>
              <a:rPr lang="en-US" b="1" dirty="0"/>
              <a:t>assignment </a:t>
            </a:r>
            <a:r>
              <a:rPr lang="en-US" b="1" dirty="0" smtClean="0"/>
              <a:t>operator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= 10</a:t>
            </a:r>
          </a:p>
          <a:p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67"/>
            <a:ext cx="8229600" cy="1143000"/>
          </a:xfrm>
        </p:spPr>
        <p:txBody>
          <a:bodyPr/>
          <a:lstStyle/>
          <a:p>
            <a:r>
              <a:rPr lang="en-US" dirty="0" smtClean="0"/>
              <a:t>Python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Simple syntax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Programs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are clear and easy to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read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Has powerful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programming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features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Companies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organizations that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use Python include YouTube, Google, Yahoo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NASA.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well supported 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freely available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sz="2800" dirty="0">
                <a:latin typeface="Arial" pitchFamily="34" charset="0"/>
                <a:cs typeface="Arial" pitchFamily="34" charset="0"/>
                <a:hlinkClick r:id="rId2"/>
              </a:rPr>
              <a:t>www.python.org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0" y="4114800"/>
            <a:ext cx="579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1905000"/>
            <a:ext cx="579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3504"/>
            <a:ext cx="7696200" cy="55626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Wherever a variable appears in a program (except on the left-hand side of an assignment statement), </a:t>
            </a:r>
            <a:r>
              <a:rPr lang="en-US" sz="2000" b="1" dirty="0" smtClean="0">
                <a:solidFill>
                  <a:schemeClr val="tx1"/>
                </a:solidFill>
              </a:rPr>
              <a:t>it is the value associated with the variable that is used</a:t>
            </a:r>
            <a:r>
              <a:rPr lang="en-US" sz="2000" dirty="0" smtClean="0">
                <a:solidFill>
                  <a:schemeClr val="tx1"/>
                </a:solidFill>
              </a:rPr>
              <a:t>, and not the variable’s name,</a:t>
            </a:r>
          </a:p>
          <a:p>
            <a:pPr algn="just"/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rgbClr val="D4650A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29718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Variables are assigned values by use of the </a:t>
            </a:r>
            <a:r>
              <a:rPr lang="en-US" sz="2000" b="1" dirty="0" smtClean="0">
                <a:solidFill>
                  <a:srgbClr val="D4650A"/>
                </a:solidFill>
              </a:rPr>
              <a:t>assignment operator 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D4650A"/>
                </a:solidFill>
              </a:rPr>
              <a:t>=</a:t>
            </a:r>
            <a:r>
              <a:rPr lang="en-US" sz="2000" b="1" dirty="0" smtClean="0"/>
              <a:t> ,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33600"/>
            <a:ext cx="28670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3434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7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3504"/>
            <a:ext cx="7696200" cy="55626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Assignment statements often look wrong to novice programmers</a:t>
            </a:r>
            <a:r>
              <a:rPr lang="en-US" sz="2000" dirty="0" smtClean="0">
                <a:solidFill>
                  <a:schemeClr val="tx1"/>
                </a:solidFill>
              </a:rPr>
              <a:t>. Mathematically, </a:t>
            </a:r>
            <a:r>
              <a:rPr lang="en-US" sz="2000" b="1" dirty="0" smtClean="0">
                <a:solidFill>
                  <a:srgbClr val="D4650A"/>
                </a:solidFill>
              </a:rPr>
              <a:t>num = num + 1 </a:t>
            </a:r>
            <a:r>
              <a:rPr lang="en-US" sz="2000" dirty="0" smtClean="0">
                <a:solidFill>
                  <a:schemeClr val="tx1"/>
                </a:solidFill>
              </a:rPr>
              <a:t>does not make sense. In computing, however, it is used to </a:t>
            </a:r>
            <a:r>
              <a:rPr lang="en-US" sz="2000" b="1" dirty="0" smtClean="0">
                <a:solidFill>
                  <a:srgbClr val="002FC4"/>
                </a:solidFill>
              </a:rPr>
              <a:t>increment</a:t>
            </a:r>
            <a:r>
              <a:rPr lang="en-US" sz="2000" dirty="0" smtClean="0">
                <a:solidFill>
                  <a:schemeClr val="tx1"/>
                </a:solidFill>
              </a:rPr>
              <a:t> the value of a given variable by one. It is more appropriate, therefore, to think of the </a:t>
            </a:r>
            <a:r>
              <a:rPr lang="en-US" sz="2000" b="1" dirty="0" smtClean="0">
                <a:solidFill>
                  <a:srgbClr val="D4650A"/>
                </a:solidFill>
              </a:rPr>
              <a:t>=</a:t>
            </a:r>
            <a:r>
              <a:rPr lang="en-US" sz="2000" dirty="0" smtClean="0">
                <a:solidFill>
                  <a:schemeClr val="tx1"/>
                </a:solidFill>
              </a:rPr>
              <a:t> symbol as an arrow symbol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rgbClr val="D4650A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286000"/>
            <a:ext cx="84963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38200" y="4724400"/>
            <a:ext cx="762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When thought of this way, it makes clear that </a:t>
            </a:r>
            <a:r>
              <a:rPr lang="en-US" sz="2000" b="1" dirty="0" smtClean="0"/>
              <a:t>the right side of an assignment is evaluated first, then the result is assigned to the variable on the left</a:t>
            </a:r>
            <a:r>
              <a:rPr lang="en-US" sz="2000" dirty="0" smtClean="0"/>
              <a:t>. An arrow symbol is not used simply because there is no such character on a standard computer keyboard.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9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3504"/>
            <a:ext cx="7696200" cy="55626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Variables may also be assigned to the value of another variable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</a:p>
          <a:p>
            <a:pPr algn="just"/>
            <a:endParaRPr lang="en-US" sz="1800" b="1" dirty="0" smtClean="0">
              <a:solidFill>
                <a:srgbClr val="D4650A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0962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62000" y="3124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Variables </a:t>
            </a:r>
            <a:r>
              <a:rPr lang="en-US" sz="2000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/>
              <a:t> are both associated with the same literal value 10 in memory. One way to see this is by use of </a:t>
            </a:r>
            <a:r>
              <a:rPr lang="en-US" sz="2000" b="1" dirty="0" smtClean="0">
                <a:solidFill>
                  <a:srgbClr val="D4650A"/>
                </a:solidFill>
              </a:rPr>
              <a:t>built-in function </a:t>
            </a:r>
            <a:r>
              <a:rPr lang="en-US" sz="2000" dirty="0" smtClean="0">
                <a:solidFill>
                  <a:srgbClr val="D4650A"/>
                </a:solidFill>
              </a:rPr>
              <a:t>id</a:t>
            </a:r>
            <a:r>
              <a:rPr lang="en-US" sz="2000" dirty="0" smtClean="0"/>
              <a:t>,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038600"/>
            <a:ext cx="47815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62000" y="5181600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The id function produces a unique number identifying a specific value (object) in memory. Since variables are meant to be distinct, it would appear that this sharing of values would cause problems.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6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3504"/>
            <a:ext cx="7696200" cy="4572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If the value of </a:t>
            </a:r>
            <a:r>
              <a:rPr lang="en-US" sz="2000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>
                <a:solidFill>
                  <a:schemeClr val="tx1"/>
                </a:solidFill>
              </a:rPr>
              <a:t> changed, would variable </a:t>
            </a:r>
            <a:r>
              <a:rPr lang="en-US" sz="2000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>
                <a:solidFill>
                  <a:schemeClr val="tx1"/>
                </a:solidFill>
              </a:rPr>
              <a:t> change along with it?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This cannot happen in this case because the variables refer to integer values, and integer values are </a:t>
            </a:r>
            <a:r>
              <a:rPr lang="en-US" sz="2000" b="1" i="1" dirty="0" smtClean="0"/>
              <a:t>immutable</a:t>
            </a:r>
            <a:r>
              <a:rPr lang="en-US" sz="2000" i="1" dirty="0" smtClean="0"/>
              <a:t>. </a:t>
            </a:r>
            <a:r>
              <a:rPr lang="en-US" sz="2000" dirty="0" smtClean="0"/>
              <a:t>An </a:t>
            </a:r>
            <a:r>
              <a:rPr lang="en-US" sz="2000" b="1" dirty="0" smtClean="0">
                <a:solidFill>
                  <a:srgbClr val="D4650A"/>
                </a:solidFill>
              </a:rPr>
              <a:t>immutable value </a:t>
            </a:r>
            <a:r>
              <a:rPr lang="en-US" sz="2000" dirty="0" smtClean="0"/>
              <a:t>is a value that cannot be changed. Thus, both will continue to refer to the same value until one (or both) of them is reassigned,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058334"/>
            <a:ext cx="2585259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838200" y="5486400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If no other variable references the memory location of the original value, the memory location is </a:t>
            </a:r>
            <a:r>
              <a:rPr lang="en-US" sz="2000" b="1" i="1" dirty="0" err="1" smtClean="0">
                <a:solidFill>
                  <a:srgbClr val="D4650A"/>
                </a:solidFill>
              </a:rPr>
              <a:t>deallocated</a:t>
            </a:r>
            <a:r>
              <a:rPr lang="en-US" sz="2000" i="1" dirty="0" smtClean="0"/>
              <a:t> (that is, it is made available for reuse).</a:t>
            </a:r>
            <a:endParaRPr lang="en-US" sz="20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505200"/>
            <a:ext cx="81153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6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3504"/>
            <a:ext cx="7696200" cy="762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Finally, in Python </a:t>
            </a:r>
            <a:r>
              <a:rPr lang="en-US" sz="2000" b="1" dirty="0" smtClean="0">
                <a:solidFill>
                  <a:schemeClr val="tx1"/>
                </a:solidFill>
              </a:rPr>
              <a:t>the same variable can be associated with values of different type</a:t>
            </a:r>
            <a:r>
              <a:rPr lang="en-US" sz="2000" dirty="0" smtClean="0">
                <a:solidFill>
                  <a:schemeClr val="tx1"/>
                </a:solidFill>
              </a:rPr>
              <a:t> during program execution,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178314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(The ability of a variable to be assigned values of different type is referred to as </a:t>
            </a:r>
            <a:r>
              <a:rPr lang="en-US" sz="2000" b="1" i="1" dirty="0" smtClean="0">
                <a:solidFill>
                  <a:srgbClr val="D4650A"/>
                </a:solidFill>
              </a:rPr>
              <a:t>dynamic typing</a:t>
            </a:r>
            <a:r>
              <a:rPr lang="en-US" sz="2000" dirty="0" smtClean="0"/>
              <a:t>, introduced later in the discussions of data types.)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0"/>
            <a:ext cx="47148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26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4102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Meant as documentation for anyone reading the code</a:t>
            </a:r>
          </a:p>
          <a:p>
            <a:r>
              <a:rPr lang="en-GB" dirty="0" smtClean="0"/>
              <a:t>Single-line comments begin with the hash character ("#") and are terminated by the end of line. </a:t>
            </a:r>
          </a:p>
          <a:p>
            <a:r>
              <a:rPr lang="en-GB" dirty="0" smtClean="0"/>
              <a:t>Python ignores all text that comes after # to end of line</a:t>
            </a:r>
          </a:p>
          <a:p>
            <a:r>
              <a:rPr lang="en-GB" dirty="0" smtClean="0"/>
              <a:t>Comments spanning more than one line are achieved by inserting a multi-line string (with """ as the delimiter one each end) that is not used in assignment or otherwise evaluated, but sits in between other statements. </a:t>
            </a:r>
          </a:p>
          <a:p>
            <a:r>
              <a:rPr lang="en-GB" i="1" dirty="0" smtClean="0"/>
              <a:t>#This is also a comment in Python</a:t>
            </a:r>
            <a:r>
              <a:rPr lang="en-GB" dirty="0" smtClean="0"/>
              <a:t> </a:t>
            </a:r>
          </a:p>
          <a:p>
            <a:r>
              <a:rPr lang="en-GB" dirty="0" smtClean="0"/>
              <a:t>""" This is an example of a multiline comment that spans multiple lines ... "“”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Literals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literal </a:t>
            </a:r>
            <a:r>
              <a:rPr lang="en-US" dirty="0"/>
              <a:t>is a sequence of one or more characters that stands for itself.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Numeric </a:t>
            </a:r>
            <a:r>
              <a:rPr lang="en-US" b="1" dirty="0"/>
              <a:t>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numeric literal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literal containing only the digits 0–9, an optional sign character (1 or 2),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and a possible decimal point. (The letter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e </a:t>
            </a:r>
            <a:r>
              <a:rPr lang="en-US" dirty="0">
                <a:latin typeface="Arial" pitchFamily="34" charset="0"/>
                <a:cs typeface="Arial" pitchFamily="34" charset="0"/>
              </a:rPr>
              <a:t>is also used in exponential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notation).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a numeric literal contains a decimal point, then it denotes 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floating-point value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 “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float</a:t>
            </a:r>
            <a:r>
              <a:rPr lang="en-US" dirty="0">
                <a:latin typeface="Arial" pitchFamily="34" charset="0"/>
                <a:cs typeface="Arial" pitchFamily="34" charset="0"/>
              </a:rPr>
              <a:t>” (e.g., 10.24); otherwise, it denotes an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integer value </a:t>
            </a:r>
            <a:r>
              <a:rPr lang="en-US" dirty="0">
                <a:latin typeface="Arial" pitchFamily="34" charset="0"/>
                <a:cs typeface="Arial" pitchFamily="34" charset="0"/>
              </a:rPr>
              <a:t>(e.g., 10).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Commas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are never used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in numeric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literals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Numeric </a:t>
            </a:r>
            <a:r>
              <a:rPr lang="en-US" dirty="0"/>
              <a:t>Literals in Python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1102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419600"/>
            <a:ext cx="760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numeric literals without a provided sign character denote positive values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an explicit positive </a:t>
            </a:r>
            <a:r>
              <a:rPr lang="en-US" dirty="0" smtClean="0"/>
              <a:t>sign character </a:t>
            </a:r>
            <a:r>
              <a:rPr lang="en-US" dirty="0"/>
              <a:t>is rarely used.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87531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67"/>
            <a:ext cx="8229600" cy="1143000"/>
          </a:xfrm>
        </p:spPr>
        <p:txBody>
          <a:bodyPr/>
          <a:lstStyle/>
          <a:p>
            <a:r>
              <a:rPr lang="en-US" dirty="0" smtClean="0"/>
              <a:t>Python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5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Guido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van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Rossum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– Creator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Released in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early 1990s.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Its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name comes from 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1970s British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comedy sketch television show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called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Monty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Python’s Flying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Circus.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95800"/>
            <a:ext cx="243231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0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287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</a:t>
            </a:r>
            <a:r>
              <a:rPr lang="en-US" b="1" dirty="0"/>
              <a:t>literals</a:t>
            </a:r>
            <a:r>
              <a:rPr lang="en-US" dirty="0"/>
              <a:t>, or “</a:t>
            </a:r>
            <a:r>
              <a:rPr lang="en-US" b="1" dirty="0"/>
              <a:t>strings</a:t>
            </a:r>
            <a:r>
              <a:rPr lang="en-US" dirty="0"/>
              <a:t>,” represent a sequence of characters,</a:t>
            </a:r>
            <a:br>
              <a:rPr lang="en-US" dirty="0"/>
            </a:br>
            <a:r>
              <a:rPr lang="en-US" dirty="0"/>
              <a:t>'Hello' 'Smith, John' "Baltimore, Maryland </a:t>
            </a:r>
            <a:r>
              <a:rPr lang="en-US" dirty="0" smtClean="0"/>
              <a:t>21210“</a:t>
            </a:r>
          </a:p>
          <a:p>
            <a:r>
              <a:rPr lang="en-US" dirty="0" smtClean="0"/>
              <a:t>In </a:t>
            </a:r>
            <a:r>
              <a:rPr lang="en-US" dirty="0"/>
              <a:t>Python, string literals may be </a:t>
            </a:r>
            <a:r>
              <a:rPr lang="en-US" dirty="0" smtClean="0"/>
              <a:t>surrounded by </a:t>
            </a:r>
            <a:r>
              <a:rPr lang="en-US" dirty="0"/>
              <a:t>a matching pair of either single (') or</a:t>
            </a:r>
            <a:br>
              <a:rPr lang="en-US" dirty="0"/>
            </a:br>
            <a:r>
              <a:rPr lang="en-US" dirty="0"/>
              <a:t>double (") quotes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&gt;&gt;&gt; </a:t>
            </a:r>
            <a:r>
              <a:rPr lang="en-US" dirty="0"/>
              <a:t>print('Welcome to Python!')</a:t>
            </a:r>
            <a:br>
              <a:rPr lang="en-US" dirty="0"/>
            </a:br>
            <a:r>
              <a:rPr lang="en-US" dirty="0" smtClean="0"/>
              <a:t>&gt;&gt;&gt;Welcome </a:t>
            </a:r>
            <a:r>
              <a:rPr lang="en-US" dirty="0"/>
              <a:t>to Python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 Values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84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9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6" y="1828800"/>
            <a:ext cx="893417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6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95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3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pecial </a:t>
            </a:r>
            <a:r>
              <a:rPr lang="en-US" dirty="0"/>
              <a:t>characters that are not displayed on the screen. Rather, they </a:t>
            </a:r>
            <a:r>
              <a:rPr lang="en-US" i="1" dirty="0" smtClean="0"/>
              <a:t>control </a:t>
            </a:r>
            <a:r>
              <a:rPr lang="en-US" dirty="0" smtClean="0"/>
              <a:t>the </a:t>
            </a:r>
            <a:r>
              <a:rPr lang="en-US" dirty="0"/>
              <a:t>display of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Do </a:t>
            </a:r>
            <a:r>
              <a:rPr lang="en-US" dirty="0"/>
              <a:t>not have a corresponding keyboard </a:t>
            </a:r>
            <a:r>
              <a:rPr lang="en-US" dirty="0" smtClean="0"/>
              <a:t>character</a:t>
            </a:r>
          </a:p>
          <a:p>
            <a:r>
              <a:rPr lang="en-US" dirty="0" smtClean="0"/>
              <a:t>Therefore</a:t>
            </a:r>
            <a:r>
              <a:rPr lang="en-US" dirty="0"/>
              <a:t>, they are represented by a combination of characters called an </a:t>
            </a:r>
            <a:r>
              <a:rPr lang="en-US" i="1" dirty="0" smtClean="0"/>
              <a:t>escape sequence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backslash (\) serves as the escape character in</a:t>
            </a:r>
            <a:br>
              <a:rPr lang="en-US" dirty="0"/>
            </a:br>
            <a:r>
              <a:rPr lang="en-US" dirty="0"/>
              <a:t>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escape sequence '\n', represents the </a:t>
            </a:r>
            <a:r>
              <a:rPr lang="en-US" i="1" dirty="0"/>
              <a:t>newline control character</a:t>
            </a:r>
            <a:r>
              <a:rPr lang="en-US" dirty="0"/>
              <a:t>, used </a:t>
            </a:r>
            <a:r>
              <a:rPr lang="en-US" dirty="0" smtClean="0"/>
              <a:t>to begin </a:t>
            </a:r>
            <a:r>
              <a:rPr lang="en-US" dirty="0"/>
              <a:t>a new screen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10150"/>
            <a:ext cx="5334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7507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Python's data types are built in the core of the language</a:t>
            </a:r>
          </a:p>
          <a:p>
            <a:r>
              <a:rPr lang="en-GB" dirty="0" smtClean="0"/>
              <a:t>They are easy to use and straightforward.</a:t>
            </a:r>
          </a:p>
          <a:p>
            <a:r>
              <a:rPr lang="en-GB" dirty="0" smtClean="0"/>
              <a:t>Data types supported by Python</a:t>
            </a:r>
          </a:p>
          <a:p>
            <a:pPr lvl="1"/>
            <a:r>
              <a:rPr lang="en-GB" b="1" dirty="0" smtClean="0"/>
              <a:t>Boolean values</a:t>
            </a:r>
          </a:p>
          <a:p>
            <a:pPr lvl="1"/>
            <a:r>
              <a:rPr lang="en-GB" b="1" dirty="0" smtClean="0"/>
              <a:t>None</a:t>
            </a:r>
          </a:p>
          <a:p>
            <a:pPr lvl="1"/>
            <a:r>
              <a:rPr lang="en-GB" b="1" dirty="0" smtClean="0"/>
              <a:t>Numbers</a:t>
            </a:r>
          </a:p>
          <a:p>
            <a:pPr lvl="1"/>
            <a:r>
              <a:rPr lang="en-GB" b="1" dirty="0" smtClean="0"/>
              <a:t>Strings</a:t>
            </a:r>
          </a:p>
          <a:p>
            <a:pPr lvl="1"/>
            <a:r>
              <a:rPr lang="en-GB" b="1" dirty="0" err="1" smtClean="0"/>
              <a:t>Tuples</a:t>
            </a:r>
            <a:endParaRPr lang="en-GB" b="1" dirty="0" smtClean="0"/>
          </a:p>
          <a:p>
            <a:pPr lvl="1"/>
            <a:r>
              <a:rPr lang="en-GB" b="1" dirty="0" smtClean="0"/>
              <a:t>Lists</a:t>
            </a:r>
          </a:p>
          <a:p>
            <a:pPr lvl="1"/>
            <a:r>
              <a:rPr lang="en-GB" b="1" dirty="0" smtClean="0"/>
              <a:t>Sets</a:t>
            </a:r>
          </a:p>
          <a:p>
            <a:pPr lvl="1"/>
            <a:r>
              <a:rPr lang="en-GB" b="1" dirty="0" smtClean="0"/>
              <a:t>Dictionaries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GB" b="1" dirty="0" smtClean="0"/>
              <a:t>Boolean values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/>
          </a:bodyPr>
          <a:lstStyle/>
          <a:p>
            <a:r>
              <a:rPr lang="en-GB" dirty="0" smtClean="0"/>
              <a:t>Primitive </a:t>
            </a:r>
            <a:r>
              <a:rPr lang="en-GB" dirty="0" err="1" smtClean="0"/>
              <a:t>datatype</a:t>
            </a:r>
            <a:r>
              <a:rPr lang="en-GB" dirty="0" smtClean="0"/>
              <a:t> having one of two values: True or False</a:t>
            </a:r>
          </a:p>
          <a:p>
            <a:r>
              <a:rPr lang="en-GB" dirty="0" smtClean="0"/>
              <a:t> some common values that are considered to be True or False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GB" b="1" dirty="0" smtClean="0"/>
              <a:t>Boolean values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990600"/>
          <a:ext cx="8610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465667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(True)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True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(False)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False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("text")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True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("")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False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(' ')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True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(0)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False</a:t>
                      </a:r>
                      <a:endParaRPr lang="en-GB" sz="3200" dirty="0" smtClean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False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True</a:t>
                      </a:r>
                      <a:endParaRPr lang="en-GB" sz="3200" dirty="0" smtClean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False</a:t>
                      </a:r>
                      <a:endParaRPr lang="en-GB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Special data type - None</a:t>
            </a:r>
          </a:p>
          <a:p>
            <a:pPr marL="0" indent="0"/>
            <a:r>
              <a:rPr lang="en-GB" dirty="0" smtClean="0"/>
              <a:t> Basically, the data type means non existent, not known or empty</a:t>
            </a:r>
          </a:p>
          <a:p>
            <a:pPr marL="0" indent="0"/>
            <a:r>
              <a:rPr lang="en-GB" dirty="0" smtClean="0"/>
              <a:t> Can be used to check for emptiness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High-level language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other high-level languages you might have heard of are C, C++, Perl, and Java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There are also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low-level languages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sometimes referred to as “machine languages” or “assembly languages.”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Computers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can only run programs written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low-level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languages.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programs written in a high-level language have to be processed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before they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can run. </a:t>
            </a:r>
          </a:p>
        </p:txBody>
      </p:sp>
    </p:spTree>
    <p:extLst>
      <p:ext uri="{BB962C8B-B14F-4D97-AF65-F5344CB8AC3E}">
        <p14:creationId xmlns:p14="http://schemas.microsoft.com/office/powerpoint/2010/main" val="11870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Numbers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Types of numbers supported by Python:</a:t>
            </a:r>
          </a:p>
          <a:p>
            <a:r>
              <a:rPr lang="en-GB" dirty="0" smtClean="0"/>
              <a:t>Integers</a:t>
            </a:r>
          </a:p>
          <a:p>
            <a:r>
              <a:rPr lang="en-GB" dirty="0" smtClean="0"/>
              <a:t>floating point numbers</a:t>
            </a:r>
          </a:p>
          <a:p>
            <a:r>
              <a:rPr lang="en-GB" dirty="0" smtClean="0"/>
              <a:t>complex numbers</a:t>
            </a:r>
          </a:p>
          <a:p>
            <a:r>
              <a:rPr lang="en-GB" dirty="0" smtClean="0"/>
              <a:t>Fractional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Integers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Integers have no fractional part in the number</a:t>
            </a:r>
          </a:p>
          <a:p>
            <a:r>
              <a:rPr lang="en-GB" dirty="0" smtClean="0"/>
              <a:t> Integer type automatically provides extra precision for large numbers like this when needed </a:t>
            </a:r>
          </a:p>
          <a:p>
            <a:r>
              <a:rPr lang="en-GB" dirty="0" smtClean="0"/>
              <a:t>&gt;&gt;&gt; a = 10</a:t>
            </a:r>
          </a:p>
          <a:p>
            <a:r>
              <a:rPr lang="en-GB" dirty="0" smtClean="0"/>
              <a:t>&gt;&gt;&gt; b = 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Binary, Octal and Hex Literals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0b1, 0b10000, 0b11111111   # Binary literals: base 2, digits 0-1</a:t>
            </a:r>
            <a:endParaRPr lang="pt-BR" dirty="0" smtClean="0"/>
          </a:p>
          <a:p>
            <a:r>
              <a:rPr lang="pt-BR" dirty="0" smtClean="0"/>
              <a:t>0o1, 0o20, 0o377           </a:t>
            </a:r>
          </a:p>
          <a:p>
            <a:r>
              <a:rPr lang="pt-BR" dirty="0" smtClean="0"/>
              <a:t># Octal literals: base 8, digits 0-7 </a:t>
            </a:r>
          </a:p>
          <a:p>
            <a:r>
              <a:rPr lang="en-US" dirty="0" smtClean="0"/>
              <a:t>0x01, 0x10, 0xFF           # Hex literals: base 16, digits 0-9/A-F</a:t>
            </a:r>
          </a:p>
          <a:p>
            <a:r>
              <a:rPr lang="en-US" dirty="0" smtClean="0"/>
              <a:t>(1, 16, 255)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Conversion between different bases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Provides built-in functions that allow you to convert integers to other bases’ digit strings</a:t>
            </a:r>
          </a:p>
          <a:p>
            <a:r>
              <a:rPr lang="en-GB" dirty="0" err="1" smtClean="0"/>
              <a:t>oct</a:t>
            </a:r>
            <a:r>
              <a:rPr lang="en-GB" dirty="0" smtClean="0"/>
              <a:t>(64), hex(64), bin(64)              </a:t>
            </a:r>
          </a:p>
          <a:p>
            <a:r>
              <a:rPr lang="en-GB" dirty="0" smtClean="0"/>
              <a:t># Numbers=&gt;digit strings ('0o100', '0x40', '0b1000000') </a:t>
            </a:r>
          </a:p>
          <a:p>
            <a:r>
              <a:rPr lang="en-GB" dirty="0" smtClean="0"/>
              <a:t>These literals can produce arbitrarily long integers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Numbers can be very long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&gt;&gt;&gt; X = 0xFFFFFFFFFFFFFFFFFFFFFFFFFFFF </a:t>
            </a:r>
          </a:p>
          <a:p>
            <a:r>
              <a:rPr lang="en-GB" dirty="0" smtClean="0"/>
              <a:t>&gt;&gt;&gt; X 5192296858534827628530496329220095</a:t>
            </a:r>
          </a:p>
          <a:p>
            <a:r>
              <a:rPr lang="en-GB" dirty="0" smtClean="0"/>
              <a:t>&gt;&gt;&gt; </a:t>
            </a:r>
            <a:r>
              <a:rPr lang="en-GB" dirty="0" err="1" smtClean="0"/>
              <a:t>oct</a:t>
            </a:r>
            <a:r>
              <a:rPr lang="en-GB" dirty="0" smtClean="0"/>
              <a:t>(X) '0o17777777777777777777777777777777777777‘</a:t>
            </a:r>
          </a:p>
          <a:p>
            <a:r>
              <a:rPr lang="en-GB" dirty="0" smtClean="0"/>
              <a:t>&gt;&gt;&gt; bin(X) '0b111111111111111111111111111111111111111111111111111111111 </a:t>
            </a:r>
          </a:p>
          <a:p>
            <a:r>
              <a:rPr lang="en-GB" dirty="0" smtClean="0"/>
              <a:t>...and so on... 11111‘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Floating Point Numbers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with fractional part</a:t>
            </a:r>
          </a:p>
          <a:p>
            <a:r>
              <a:rPr lang="en-US" dirty="0" smtClean="0"/>
              <a:t>&gt;&gt;&gt; 3.1415 * 2 </a:t>
            </a:r>
          </a:p>
          <a:p>
            <a:r>
              <a:rPr lang="en-US" dirty="0" smtClean="0"/>
              <a:t>&gt;&gt;&gt;6.283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Floating Point Numbers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52145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</a:t>
            </a:r>
            <a:r>
              <a:rPr lang="en-US" b="1" dirty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condition that occurs when a calculated result is too large in magnitude (size) to be represented,</a:t>
            </a:r>
            <a:br>
              <a:rPr lang="en-US" dirty="0"/>
            </a:br>
            <a:r>
              <a:rPr lang="en-US" dirty="0" smtClean="0"/>
              <a:t>&gt;&gt;&gt;1.5e200 </a:t>
            </a:r>
            <a:r>
              <a:rPr lang="en-US" dirty="0"/>
              <a:t>* 2.0e210</a:t>
            </a:r>
            <a:br>
              <a:rPr lang="en-US" dirty="0"/>
            </a:br>
            <a:r>
              <a:rPr lang="en-US" dirty="0" smtClean="0"/>
              <a:t>&gt;&gt;&gt; </a:t>
            </a:r>
            <a:r>
              <a:rPr lang="en-US" dirty="0" err="1"/>
              <a:t>inf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results in the special value </a:t>
            </a:r>
            <a:r>
              <a:rPr lang="en-US" dirty="0" err="1"/>
              <a:t>inf</a:t>
            </a:r>
            <a:r>
              <a:rPr lang="en-US" dirty="0"/>
              <a:t> (“</a:t>
            </a:r>
            <a:r>
              <a:rPr lang="en-US" dirty="0" err="1"/>
              <a:t>infi</a:t>
            </a:r>
            <a:r>
              <a:rPr lang="en-US" dirty="0"/>
              <a:t> </a:t>
            </a:r>
            <a:r>
              <a:rPr lang="en-US" dirty="0" err="1"/>
              <a:t>nity</a:t>
            </a:r>
            <a:r>
              <a:rPr lang="en-US" dirty="0"/>
              <a:t>”) rather than the arithmetically correct result</a:t>
            </a:r>
            <a:br>
              <a:rPr lang="en-US" dirty="0"/>
            </a:br>
            <a:r>
              <a:rPr lang="en-US" dirty="0"/>
              <a:t>3.0e410, indicating that arithmetic </a:t>
            </a:r>
            <a:r>
              <a:rPr lang="en-US" dirty="0" smtClean="0"/>
              <a:t>overflow </a:t>
            </a:r>
            <a:r>
              <a:rPr lang="en-US" dirty="0"/>
              <a:t>has occurred.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rithmetic </a:t>
            </a:r>
            <a:r>
              <a:rPr lang="en-US" b="1" dirty="0"/>
              <a:t>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condition that occurs when a calculated result is too small </a:t>
            </a:r>
            <a:r>
              <a:rPr lang="en-US" dirty="0" smtClean="0"/>
              <a:t>in magnitude </a:t>
            </a:r>
            <a:r>
              <a:rPr lang="en-US" dirty="0"/>
              <a:t>to be represented,</a:t>
            </a:r>
            <a:br>
              <a:rPr lang="en-US" dirty="0"/>
            </a:br>
            <a:r>
              <a:rPr lang="en-US" dirty="0" smtClean="0"/>
              <a:t>&gt;&gt;&gt;1.0e-300 </a:t>
            </a:r>
            <a:r>
              <a:rPr lang="en-US" dirty="0"/>
              <a:t>/ 1.0e100</a:t>
            </a:r>
            <a:br>
              <a:rPr lang="en-US" dirty="0"/>
            </a:br>
            <a:r>
              <a:rPr lang="en-US" dirty="0" smtClean="0"/>
              <a:t>&gt;&gt;&gt;0.0</a:t>
            </a:r>
          </a:p>
          <a:p>
            <a:r>
              <a:rPr lang="en-US" dirty="0"/>
              <a:t>This results in 0.0 rather than the arithmetically correct result </a:t>
            </a:r>
            <a:r>
              <a:rPr lang="en-US" dirty="0" smtClean="0"/>
              <a:t>1.0e-400</a:t>
            </a:r>
            <a:r>
              <a:rPr lang="en-US" dirty="0"/>
              <a:t>, indicating that arithmetic </a:t>
            </a:r>
            <a:r>
              <a:rPr lang="en-US" dirty="0" smtClean="0"/>
              <a:t>underflow </a:t>
            </a:r>
            <a:r>
              <a:rPr lang="en-US" dirty="0"/>
              <a:t>has occurred.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76090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029200"/>
            <a:ext cx="1059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Arithmetic overflow </a:t>
            </a:r>
            <a:r>
              <a:rPr lang="en-US" dirty="0"/>
              <a:t>occurs when a calculated result is too large in magnitude to be represented.</a:t>
            </a:r>
            <a:br>
              <a:rPr lang="en-US" dirty="0"/>
            </a:br>
            <a:r>
              <a:rPr lang="en-US" b="1" dirty="0"/>
              <a:t>Arithmetic underflow </a:t>
            </a:r>
            <a:r>
              <a:rPr lang="en-US" dirty="0"/>
              <a:t>occurs when a calculated result is too small in magnitude to be represented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Python is considered an interpreted language because Python programs are executed by </a:t>
            </a:r>
            <a:r>
              <a:rPr lang="en-US" sz="2400" dirty="0" smtClean="0"/>
              <a:t>an interpreter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are two ways to use the interpreter</a:t>
            </a:r>
            <a:r>
              <a:rPr lang="en-US" sz="2400" dirty="0" smtClean="0"/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interactive </a:t>
            </a:r>
            <a:r>
              <a:rPr lang="en-US" sz="2400" b="1" dirty="0"/>
              <a:t>mode </a:t>
            </a:r>
            <a:r>
              <a:rPr lang="en-US" sz="2400" dirty="0"/>
              <a:t>and </a:t>
            </a:r>
            <a:r>
              <a:rPr lang="en-US" sz="2400" b="1" dirty="0"/>
              <a:t>script mode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07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Repeated Print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&gt;&gt;&gt;print(‘a’*15)</a:t>
            </a:r>
          </a:p>
          <a:p>
            <a:pPr>
              <a:buNone/>
            </a:pPr>
            <a:r>
              <a:rPr lang="en-US" dirty="0" smtClean="0"/>
              <a:t># prints ‘a’ fifteen times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&gt;&gt;&gt;print(‘</a:t>
            </a:r>
            <a:r>
              <a:rPr lang="en-GB" dirty="0" smtClean="0"/>
              <a:t>\</a:t>
            </a:r>
            <a:r>
              <a:rPr lang="en-US" dirty="0" smtClean="0"/>
              <a:t>n’*15)</a:t>
            </a:r>
          </a:p>
          <a:p>
            <a:pPr>
              <a:buNone/>
            </a:pPr>
            <a:r>
              <a:rPr lang="en-US" dirty="0" smtClean="0"/>
              <a:t># prints new line character fifteen times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r>
              <a:rPr lang="en-GB" dirty="0" smtClean="0"/>
              <a:t>A complex number consists of an ordered pair of real floating point numbers denoted by a + </a:t>
            </a:r>
            <a:r>
              <a:rPr lang="en-GB" dirty="0" err="1" smtClean="0"/>
              <a:t>bj</a:t>
            </a:r>
            <a:r>
              <a:rPr lang="en-GB" dirty="0" smtClean="0"/>
              <a:t>, where a is the real part and b is the imaginary part of the complex number.</a:t>
            </a:r>
          </a:p>
          <a:p>
            <a:r>
              <a:rPr lang="en-GB" dirty="0" smtClean="0"/>
              <a:t> </a:t>
            </a:r>
            <a:r>
              <a:rPr lang="en-GB" b="1" dirty="0" smtClean="0"/>
              <a:t>complex(x)</a:t>
            </a:r>
            <a:r>
              <a:rPr lang="en-GB" dirty="0" smtClean="0"/>
              <a:t> to convert x to a complex number with real part x and imaginary part zero</a:t>
            </a:r>
          </a:p>
          <a:p>
            <a:r>
              <a:rPr lang="en-GB" b="1" dirty="0" smtClean="0"/>
              <a:t>complex(x, y)</a:t>
            </a:r>
            <a:r>
              <a:rPr lang="en-GB" dirty="0" smtClean="0"/>
              <a:t> to convert x and y to a complex number with real part x and imaginary part y. </a:t>
            </a:r>
          </a:p>
          <a:p>
            <a:r>
              <a:rPr lang="en-GB" dirty="0" smtClean="0"/>
              <a:t>x and y are numeric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&gt;&gt;&gt; 1j * 1J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(-1+0j)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&gt;&gt;&gt; 2 + 1j * 3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(2+3j)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&gt;&gt;&gt; (2 + 1j) * 3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(6+3j)</a:t>
            </a:r>
            <a:r>
              <a:rPr lang="en-GB" dirty="0" smtClean="0"/>
              <a:t> </a:t>
            </a:r>
          </a:p>
          <a:p>
            <a:r>
              <a:rPr lang="en-GB" dirty="0" smtClean="0"/>
              <a:t>A = 1+2j;		B=3+2j </a:t>
            </a:r>
          </a:p>
          <a:p>
            <a:r>
              <a:rPr lang="en-GB" dirty="0" smtClean="0"/>
              <a:t># </a:t>
            </a:r>
            <a:r>
              <a:rPr lang="en-GB" dirty="0" err="1" smtClean="0"/>
              <a:t>Mutiple</a:t>
            </a:r>
            <a:r>
              <a:rPr lang="en-GB" dirty="0" smtClean="0"/>
              <a:t> statements can be given in same line using semicolon</a:t>
            </a:r>
          </a:p>
          <a:p>
            <a:r>
              <a:rPr lang="en-GB" dirty="0" smtClean="0"/>
              <a:t>C = A+B; print(C)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prints real part of the number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A.real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# prints imaginary part of the number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A.imag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# Can do operations with part of complex number</a:t>
            </a:r>
          </a:p>
          <a:p>
            <a:r>
              <a:rPr lang="en-US" dirty="0" smtClean="0"/>
              <a:t>print(A.imag+3)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and output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Input function : input</a:t>
            </a:r>
          </a:p>
          <a:p>
            <a:pPr>
              <a:buNone/>
            </a:pPr>
            <a:r>
              <a:rPr lang="en-US" dirty="0" err="1" smtClean="0"/>
              <a:t>Basic_pay</a:t>
            </a:r>
            <a:r>
              <a:rPr lang="en-US" dirty="0" smtClean="0"/>
              <a:t> = input('Enter the Basic Pay: ')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Output function : print</a:t>
            </a:r>
          </a:p>
          <a:p>
            <a:pPr>
              <a:buNone/>
            </a:pPr>
            <a:r>
              <a:rPr lang="en-US" b="1" dirty="0" smtClean="0"/>
              <a:t>print('Hello world!') </a:t>
            </a:r>
          </a:p>
          <a:p>
            <a:pPr>
              <a:buNone/>
            </a:pPr>
            <a:r>
              <a:rPr lang="en-US" dirty="0" smtClean="0"/>
              <a:t>print(‘Net Salary', salary)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By Default…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function reads all values as strings, to convert then to integers and float, use the function </a:t>
            </a:r>
            <a:r>
              <a:rPr lang="en-US" dirty="0" err="1" smtClean="0"/>
              <a:t>int</a:t>
            </a:r>
            <a:r>
              <a:rPr lang="en-US" dirty="0" smtClean="0"/>
              <a:t>() and float()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conversion…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52959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1" y="2819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Here, the entered number of credits, say '24', is converted to the equivalent integer value, 24</a:t>
            </a:r>
            <a:r>
              <a:rPr lang="en-US" sz="2000" dirty="0" smtClean="0"/>
              <a:t>, before </a:t>
            </a:r>
            <a:r>
              <a:rPr lang="en-US" sz="2000" dirty="0"/>
              <a:t>being assigned to variable </a:t>
            </a:r>
            <a:r>
              <a:rPr lang="en-US" sz="2000" dirty="0" err="1"/>
              <a:t>num_credits</a:t>
            </a:r>
            <a:r>
              <a:rPr lang="en-US" sz="2000" dirty="0"/>
              <a:t>. For input of the </a:t>
            </a:r>
            <a:r>
              <a:rPr lang="en-US" sz="2000" dirty="0" err="1"/>
              <a:t>gpa</a:t>
            </a:r>
            <a:r>
              <a:rPr lang="en-US" sz="2000" dirty="0"/>
              <a:t>, the entered value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 say </a:t>
            </a:r>
            <a:r>
              <a:rPr lang="en-US" sz="2000" dirty="0"/>
              <a:t>'3.2', is converted to the equivalent floating-point value, 3.2. Note that the program </a:t>
            </a:r>
            <a:r>
              <a:rPr lang="en-US" sz="2000" dirty="0" smtClean="0"/>
              <a:t>lines above </a:t>
            </a:r>
            <a:r>
              <a:rPr lang="en-US" sz="2000" dirty="0"/>
              <a:t>could be combined as follows</a:t>
            </a:r>
            <a:r>
              <a:rPr lang="en-US" sz="2000" dirty="0" smtClean="0"/>
              <a:t>,</a:t>
            </a:r>
          </a:p>
          <a:p>
            <a:pPr algn="just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6429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9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Python….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Interactive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interactive mode, you type Python programs and the interpreter displays the result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&gt;&gt;&gt;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 + 1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2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The shell prompt,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&gt;&gt;&gt;, is the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prompt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interpreter uses to indicate that it is ready. If you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type 1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+ 1, the interpreter replies 2.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>
                <a:latin typeface="Arial" pitchFamily="34" charset="0"/>
                <a:cs typeface="Arial" pitchFamily="34" charset="0"/>
              </a:rPr>
              <a:t>Python ….   Shell</a:t>
            </a:r>
            <a:endParaRPr lang="en-CA" alt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2105025"/>
            <a:ext cx="7667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28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Python…. Script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Can also store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code in a file and use the interpreter to execute the contents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file, which is called 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script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scripts have names that end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Interactive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mode is convenient for testing small pieces of code because you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can type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execute them immediately.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for anything more than a few lines,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should save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your code as a script so you can modify and execute it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future.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Python….</a:t>
            </a:r>
            <a:r>
              <a:rPr lang="en-US" sz="4000" dirty="0" smtClean="0"/>
              <a:t>Script Mode …</a:t>
            </a:r>
            <a:endParaRPr lang="en-US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400"/>
            <a:ext cx="4122737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1600200"/>
          <a:ext cx="3127248" cy="2499360"/>
        </p:xfrm>
        <a:graphic>
          <a:graphicData uri="http://schemas.openxmlformats.org/drawingml/2006/table">
            <a:tbl>
              <a:tblPr/>
              <a:tblGrid>
                <a:gridCol w="3127248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name :  first.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print(4+3)</a:t>
                      </a:r>
                      <a:b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print(4-3)</a:t>
                      </a:r>
                      <a:b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print(4&gt;3)</a:t>
                      </a:r>
                      <a:b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print(</a:t>
                      </a: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"hello World"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1950</Words>
  <Application>Microsoft Office PowerPoint</Application>
  <PresentationFormat>On-screen Show (4:3)</PresentationFormat>
  <Paragraphs>273</Paragraphs>
  <Slides>56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新細明體</vt:lpstr>
      <vt:lpstr>Arial</vt:lpstr>
      <vt:lpstr>Calibri</vt:lpstr>
      <vt:lpstr>Courier New</vt:lpstr>
      <vt:lpstr>Office Theme</vt:lpstr>
      <vt:lpstr>Need of programming Languages</vt:lpstr>
      <vt:lpstr>Python – Why?</vt:lpstr>
      <vt:lpstr>Python – Why?</vt:lpstr>
      <vt:lpstr>Python….</vt:lpstr>
      <vt:lpstr>Python….</vt:lpstr>
      <vt:lpstr>Python….Interactive mode</vt:lpstr>
      <vt:lpstr>Python ….   Shell</vt:lpstr>
      <vt:lpstr>Python…. Script Mode</vt:lpstr>
      <vt:lpstr>Python….Script Mode …</vt:lpstr>
      <vt:lpstr>Problem</vt:lpstr>
      <vt:lpstr>PAC For Chocolate Problem</vt:lpstr>
      <vt:lpstr>Pseudocode</vt:lpstr>
      <vt:lpstr>Knowledge Required </vt:lpstr>
      <vt:lpstr>What is an Identifier?</vt:lpstr>
      <vt:lpstr>Rules for Identifier</vt:lpstr>
      <vt:lpstr>Identifier Naming</vt:lpstr>
      <vt:lpstr>Keywords</vt:lpstr>
      <vt:lpstr>Keywords in Python</vt:lpstr>
      <vt:lpstr> Variables and Identifiers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</vt:lpstr>
      <vt:lpstr> Literals  </vt:lpstr>
      <vt:lpstr>Numeric literal</vt:lpstr>
      <vt:lpstr> Numeric Literals in Python  </vt:lpstr>
      <vt:lpstr>PowerPoint Presentation</vt:lpstr>
      <vt:lpstr>String Literals</vt:lpstr>
      <vt:lpstr>String Literal Values</vt:lpstr>
      <vt:lpstr>Note</vt:lpstr>
      <vt:lpstr>PowerPoint Presentation</vt:lpstr>
      <vt:lpstr>Control Characters</vt:lpstr>
      <vt:lpstr>PowerPoint Presentation</vt:lpstr>
      <vt:lpstr>Data Types</vt:lpstr>
      <vt:lpstr>Boolean values</vt:lpstr>
      <vt:lpstr>Boolean values</vt:lpstr>
      <vt:lpstr>None</vt:lpstr>
      <vt:lpstr>Numbers</vt:lpstr>
      <vt:lpstr>Integers</vt:lpstr>
      <vt:lpstr>Binary, Octal and Hex Literals</vt:lpstr>
      <vt:lpstr>Conversion between different bases</vt:lpstr>
      <vt:lpstr>Numbers can be very long</vt:lpstr>
      <vt:lpstr>Floating Point Numbers</vt:lpstr>
      <vt:lpstr>Floating Point Numbers</vt:lpstr>
      <vt:lpstr>Arithmetic overflow</vt:lpstr>
      <vt:lpstr>Arithmetic underflow</vt:lpstr>
      <vt:lpstr>PowerPoint Presentation</vt:lpstr>
      <vt:lpstr>Repeated Print</vt:lpstr>
      <vt:lpstr>Complex Numbers</vt:lpstr>
      <vt:lpstr>Complex Numbers</vt:lpstr>
      <vt:lpstr>Complex Numbers</vt:lpstr>
      <vt:lpstr>Input and output function</vt:lpstr>
      <vt:lpstr>By Default…</vt:lpstr>
      <vt:lpstr>Type conversion…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sathis kumar</dc:creator>
  <cp:lastModifiedBy>SCSE</cp:lastModifiedBy>
  <cp:revision>510</cp:revision>
  <dcterms:created xsi:type="dcterms:W3CDTF">2006-08-16T00:00:00Z</dcterms:created>
  <dcterms:modified xsi:type="dcterms:W3CDTF">2018-07-31T12:04:33Z</dcterms:modified>
</cp:coreProperties>
</file>