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sldIdLst>
    <p:sldId id="388" r:id="rId2"/>
    <p:sldId id="466" r:id="rId3"/>
    <p:sldId id="469" r:id="rId4"/>
    <p:sldId id="480" r:id="rId5"/>
    <p:sldId id="470" r:id="rId6"/>
    <p:sldId id="471" r:id="rId7"/>
    <p:sldId id="472" r:id="rId8"/>
    <p:sldId id="478" r:id="rId9"/>
    <p:sldId id="481" r:id="rId10"/>
    <p:sldId id="479" r:id="rId11"/>
    <p:sldId id="483" r:id="rId12"/>
    <p:sldId id="484" r:id="rId13"/>
    <p:sldId id="473" r:id="rId14"/>
    <p:sldId id="482" r:id="rId15"/>
    <p:sldId id="485" r:id="rId16"/>
    <p:sldId id="474" r:id="rId17"/>
    <p:sldId id="476" r:id="rId18"/>
    <p:sldId id="475" r:id="rId19"/>
    <p:sldId id="486" r:id="rId20"/>
    <p:sldId id="487" r:id="rId21"/>
    <p:sldId id="488" r:id="rId22"/>
    <p:sldId id="489" r:id="rId23"/>
    <p:sldId id="462" r:id="rId24"/>
    <p:sldId id="459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23" charset="0"/>
        <a:ea typeface="ＭＳ Ｐゴシック" pitchFamily="-123" charset="-128"/>
        <a:cs typeface="ＭＳ Ｐゴシック" pitchFamily="-123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00CC00"/>
    <a:srgbClr val="0000FF"/>
    <a:srgbClr val="FFFFFF"/>
    <a:srgbClr val="CC6600"/>
    <a:srgbClr val="B8B8B8"/>
    <a:srgbClr val="9D0000"/>
    <a:srgbClr val="95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6327" autoAdjust="0"/>
  </p:normalViewPr>
  <p:slideViewPr>
    <p:cSldViewPr snapToGrid="0">
      <p:cViewPr varScale="1">
        <p:scale>
          <a:sx n="110" d="100"/>
          <a:sy n="110" d="100"/>
        </p:scale>
        <p:origin x="1296" y="102"/>
      </p:cViewPr>
      <p:guideLst>
        <p:guide orient="horz" pos="2160"/>
        <p:guide pos="28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fld id="{0EE26C0C-D63D-45AF-A471-A3D6BD5561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pitchFamily="-123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B204B1A-73D0-4DB5-9D5A-907DF0676C32}" type="slidenum">
              <a:rPr lang="en-US" smtClean="0">
                <a:latin typeface="Arial" pitchFamily="-123" charset="0"/>
                <a:ea typeface="ＭＳ Ｐゴシック" pitchFamily="-123" charset="-128"/>
                <a:cs typeface="ＭＳ Ｐゴシック" pitchFamily="-123" charset="-128"/>
              </a:rPr>
              <a:pPr/>
              <a:t>1</a:t>
            </a:fld>
            <a:endParaRPr lang="en-US">
              <a:latin typeface="Arial" pitchFamily="-123" charset="0"/>
              <a:ea typeface="ＭＳ Ｐゴシック" pitchFamily="-123" charset="-128"/>
              <a:cs typeface="ＭＳ Ｐゴシック" pitchFamily="-123" charset="-128"/>
            </a:endParaRPr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E96A1-8FFC-B8FF-D49F-609AA3010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laceholder 2">
            <a:extLst>
              <a:ext uri="{FF2B5EF4-FFF2-40B4-BE49-F238E27FC236}">
                <a16:creationId xmlns:a16="http://schemas.microsoft.com/office/drawing/2014/main" id="{C93E18BE-14D8-2CD8-82B1-7AF99F7F95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Placeholder 3">
            <a:extLst>
              <a:ext uri="{FF2B5EF4-FFF2-40B4-BE49-F238E27FC236}">
                <a16:creationId xmlns:a16="http://schemas.microsoft.com/office/drawing/2014/main" id="{2D9CF0B9-3D99-E9DD-63C4-10E7A9EFC5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9710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71E93-AE75-1018-E3E5-958C01775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laceholder 2">
            <a:extLst>
              <a:ext uri="{FF2B5EF4-FFF2-40B4-BE49-F238E27FC236}">
                <a16:creationId xmlns:a16="http://schemas.microsoft.com/office/drawing/2014/main" id="{E5EB7D05-F08E-8EE7-8F4F-52CE8BC697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Placeholder 3">
            <a:extLst>
              <a:ext uri="{FF2B5EF4-FFF2-40B4-BE49-F238E27FC236}">
                <a16:creationId xmlns:a16="http://schemas.microsoft.com/office/drawing/2014/main" id="{A2D5A155-1153-DEA1-B872-333A42BBAE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12072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FD81F-30DD-BFC6-7DD3-1F591F28F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laceholder 2">
            <a:extLst>
              <a:ext uri="{FF2B5EF4-FFF2-40B4-BE49-F238E27FC236}">
                <a16:creationId xmlns:a16="http://schemas.microsoft.com/office/drawing/2014/main" id="{F15E1024-4114-FF23-F8E8-45F7EFB83E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Placeholder 3">
            <a:extLst>
              <a:ext uri="{FF2B5EF4-FFF2-40B4-BE49-F238E27FC236}">
                <a16:creationId xmlns:a16="http://schemas.microsoft.com/office/drawing/2014/main" id="{0982F6DA-9EBF-8BB5-391C-1A7FF63BF7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30277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38DAE-EE4E-32F8-F68E-519302271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laceholder 2">
            <a:extLst>
              <a:ext uri="{FF2B5EF4-FFF2-40B4-BE49-F238E27FC236}">
                <a16:creationId xmlns:a16="http://schemas.microsoft.com/office/drawing/2014/main" id="{D22E048E-3793-0AA5-DAC2-ABBA6359E6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Placeholder 3">
            <a:extLst>
              <a:ext uri="{FF2B5EF4-FFF2-40B4-BE49-F238E27FC236}">
                <a16:creationId xmlns:a16="http://schemas.microsoft.com/office/drawing/2014/main" id="{1AD5574E-E3CF-1DCC-B367-1BA3A7B59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4402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D8F61-7FF0-ACF5-C1C8-0DA030F16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laceholder 2">
            <a:extLst>
              <a:ext uri="{FF2B5EF4-FFF2-40B4-BE49-F238E27FC236}">
                <a16:creationId xmlns:a16="http://schemas.microsoft.com/office/drawing/2014/main" id="{029C0053-3BD8-7B9D-DFB1-DD6D30A3C1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Placeholder 3">
            <a:extLst>
              <a:ext uri="{FF2B5EF4-FFF2-40B4-BE49-F238E27FC236}">
                <a16:creationId xmlns:a16="http://schemas.microsoft.com/office/drawing/2014/main" id="{C3C0B9C7-1885-BA65-BA5C-BB4F694B74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8437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A5729-ED59-F0F5-8894-003076226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laceholder 2">
            <a:extLst>
              <a:ext uri="{FF2B5EF4-FFF2-40B4-BE49-F238E27FC236}">
                <a16:creationId xmlns:a16="http://schemas.microsoft.com/office/drawing/2014/main" id="{439E6B96-9F69-3244-B727-E36A77C544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Placeholder 3">
            <a:extLst>
              <a:ext uri="{FF2B5EF4-FFF2-40B4-BE49-F238E27FC236}">
                <a16:creationId xmlns:a16="http://schemas.microsoft.com/office/drawing/2014/main" id="{38BA0F64-C9A6-C4A0-012B-5DC12D4DAF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60008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EECA1-0A57-833B-352D-D2B1F183A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laceholder 2">
            <a:extLst>
              <a:ext uri="{FF2B5EF4-FFF2-40B4-BE49-F238E27FC236}">
                <a16:creationId xmlns:a16="http://schemas.microsoft.com/office/drawing/2014/main" id="{5D2E4C92-36F0-82C6-EB35-C24BC7C8D1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Placeholder 3">
            <a:extLst>
              <a:ext uri="{FF2B5EF4-FFF2-40B4-BE49-F238E27FC236}">
                <a16:creationId xmlns:a16="http://schemas.microsoft.com/office/drawing/2014/main" id="{6B06E49B-2779-2B8C-0BF9-BBB2D8B518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590768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B2CDE-0114-4B38-D16B-4B5501414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laceholder 2">
            <a:extLst>
              <a:ext uri="{FF2B5EF4-FFF2-40B4-BE49-F238E27FC236}">
                <a16:creationId xmlns:a16="http://schemas.microsoft.com/office/drawing/2014/main" id="{587D27CF-D983-A851-0179-9A1BAAA14E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Placeholder 3">
            <a:extLst>
              <a:ext uri="{FF2B5EF4-FFF2-40B4-BE49-F238E27FC236}">
                <a16:creationId xmlns:a16="http://schemas.microsoft.com/office/drawing/2014/main" id="{24880E76-C81F-B28F-AB1C-5710D0BACF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49952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39475-3017-EE27-65B2-339881FA8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laceholder 2">
            <a:extLst>
              <a:ext uri="{FF2B5EF4-FFF2-40B4-BE49-F238E27FC236}">
                <a16:creationId xmlns:a16="http://schemas.microsoft.com/office/drawing/2014/main" id="{7AF008A0-B079-0C63-5EAA-1E052019019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Placeholder 3">
            <a:extLst>
              <a:ext uri="{FF2B5EF4-FFF2-40B4-BE49-F238E27FC236}">
                <a16:creationId xmlns:a16="http://schemas.microsoft.com/office/drawing/2014/main" id="{BBFB3E30-AE60-2725-1667-34C9251F7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17254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405D9-9A64-4745-2012-33ECA6444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laceholder 2">
            <a:extLst>
              <a:ext uri="{FF2B5EF4-FFF2-40B4-BE49-F238E27FC236}">
                <a16:creationId xmlns:a16="http://schemas.microsoft.com/office/drawing/2014/main" id="{D8834228-B787-C52B-37C1-375A98C6CC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Placeholder 3">
            <a:extLst>
              <a:ext uri="{FF2B5EF4-FFF2-40B4-BE49-F238E27FC236}">
                <a16:creationId xmlns:a16="http://schemas.microsoft.com/office/drawing/2014/main" id="{FBB0318B-D1D1-371D-42A4-6E258DB58D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6067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31A53-83C9-F081-839F-3D720D1F4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laceholder 2">
            <a:extLst>
              <a:ext uri="{FF2B5EF4-FFF2-40B4-BE49-F238E27FC236}">
                <a16:creationId xmlns:a16="http://schemas.microsoft.com/office/drawing/2014/main" id="{CD9BC3D4-DC5E-BAE0-7BB1-8FC9F9D357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Placeholder 3">
            <a:extLst>
              <a:ext uri="{FF2B5EF4-FFF2-40B4-BE49-F238E27FC236}">
                <a16:creationId xmlns:a16="http://schemas.microsoft.com/office/drawing/2014/main" id="{582D9068-8C1D-AA10-EAAB-F0BE0C7D6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425861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DCCC4-2A56-0B52-8F3E-9E833481C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laceholder 2">
            <a:extLst>
              <a:ext uri="{FF2B5EF4-FFF2-40B4-BE49-F238E27FC236}">
                <a16:creationId xmlns:a16="http://schemas.microsoft.com/office/drawing/2014/main" id="{46FE3170-526C-FB59-FB7A-E8DC2E9E4B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Placeholder 3">
            <a:extLst>
              <a:ext uri="{FF2B5EF4-FFF2-40B4-BE49-F238E27FC236}">
                <a16:creationId xmlns:a16="http://schemas.microsoft.com/office/drawing/2014/main" id="{71C260E7-A03B-E204-CEA0-867F71716D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98729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DBB1A-B681-5382-D48A-E41E33B9E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laceholder 2">
            <a:extLst>
              <a:ext uri="{FF2B5EF4-FFF2-40B4-BE49-F238E27FC236}">
                <a16:creationId xmlns:a16="http://schemas.microsoft.com/office/drawing/2014/main" id="{629CF7DB-8B27-3D6D-51A4-BDAF6E5E86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Placeholder 3">
            <a:extLst>
              <a:ext uri="{FF2B5EF4-FFF2-40B4-BE49-F238E27FC236}">
                <a16:creationId xmlns:a16="http://schemas.microsoft.com/office/drawing/2014/main" id="{8F44987F-518D-2213-BD9A-9FCCADA0EC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55594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6383C-6170-2526-640F-94BEA3B10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laceholder 2">
            <a:extLst>
              <a:ext uri="{FF2B5EF4-FFF2-40B4-BE49-F238E27FC236}">
                <a16:creationId xmlns:a16="http://schemas.microsoft.com/office/drawing/2014/main" id="{E2585119-A579-10BC-A9C2-224B96A065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Placeholder 3">
            <a:extLst>
              <a:ext uri="{FF2B5EF4-FFF2-40B4-BE49-F238E27FC236}">
                <a16:creationId xmlns:a16="http://schemas.microsoft.com/office/drawing/2014/main" id="{6C8C7713-302B-FA9F-5AE4-E7578B43E9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752044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D6ADA-B078-8165-C2DC-02D5DB4D0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laceholder 2">
            <a:extLst>
              <a:ext uri="{FF2B5EF4-FFF2-40B4-BE49-F238E27FC236}">
                <a16:creationId xmlns:a16="http://schemas.microsoft.com/office/drawing/2014/main" id="{23009B17-E5BC-A687-528A-770D243E79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Placeholder 3">
            <a:extLst>
              <a:ext uri="{FF2B5EF4-FFF2-40B4-BE49-F238E27FC236}">
                <a16:creationId xmlns:a16="http://schemas.microsoft.com/office/drawing/2014/main" id="{018E914D-31E8-2190-8F2A-3BA5624164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88478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9AB1B-1891-4738-FF17-C0F23E17F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laceholder 2">
            <a:extLst>
              <a:ext uri="{FF2B5EF4-FFF2-40B4-BE49-F238E27FC236}">
                <a16:creationId xmlns:a16="http://schemas.microsoft.com/office/drawing/2014/main" id="{85205682-D74D-8576-78E3-25DBE8D91C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Placeholder 3">
            <a:extLst>
              <a:ext uri="{FF2B5EF4-FFF2-40B4-BE49-F238E27FC236}">
                <a16:creationId xmlns:a16="http://schemas.microsoft.com/office/drawing/2014/main" id="{D2C68183-DB7F-B2AB-0ED9-78C4985369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8726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66ED5-330F-EC6C-118D-D719C812C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laceholder 2">
            <a:extLst>
              <a:ext uri="{FF2B5EF4-FFF2-40B4-BE49-F238E27FC236}">
                <a16:creationId xmlns:a16="http://schemas.microsoft.com/office/drawing/2014/main" id="{7B955F72-2960-9A6D-330A-FCD4941FC3D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Placeholder 3">
            <a:extLst>
              <a:ext uri="{FF2B5EF4-FFF2-40B4-BE49-F238E27FC236}">
                <a16:creationId xmlns:a16="http://schemas.microsoft.com/office/drawing/2014/main" id="{5EA6FF33-8442-2728-6366-A15B16F27D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28560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EFA47-F85B-CE43-30D4-047F5BC6A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laceholder 2">
            <a:extLst>
              <a:ext uri="{FF2B5EF4-FFF2-40B4-BE49-F238E27FC236}">
                <a16:creationId xmlns:a16="http://schemas.microsoft.com/office/drawing/2014/main" id="{408DEB84-BA7D-0BA9-803A-4F1226561E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Placeholder 3">
            <a:extLst>
              <a:ext uri="{FF2B5EF4-FFF2-40B4-BE49-F238E27FC236}">
                <a16:creationId xmlns:a16="http://schemas.microsoft.com/office/drawing/2014/main" id="{38D4B4EF-56B5-F7C6-0DBD-279BEF5CCD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2720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86996-8618-45FF-646A-506CCF7D1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laceholder 2">
            <a:extLst>
              <a:ext uri="{FF2B5EF4-FFF2-40B4-BE49-F238E27FC236}">
                <a16:creationId xmlns:a16="http://schemas.microsoft.com/office/drawing/2014/main" id="{B9B1C3D0-C899-D93D-A8FC-565E6E278F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Placeholder 3">
            <a:extLst>
              <a:ext uri="{FF2B5EF4-FFF2-40B4-BE49-F238E27FC236}">
                <a16:creationId xmlns:a16="http://schemas.microsoft.com/office/drawing/2014/main" id="{1D1873F3-75E9-82A7-45C0-C889061F5F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43319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B4AB3-0A43-DCDF-5410-3DF750EE4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laceholder 2">
            <a:extLst>
              <a:ext uri="{FF2B5EF4-FFF2-40B4-BE49-F238E27FC236}">
                <a16:creationId xmlns:a16="http://schemas.microsoft.com/office/drawing/2014/main" id="{A375D60F-5E05-866E-7FF3-ECA762C3FE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Placeholder 3">
            <a:extLst>
              <a:ext uri="{FF2B5EF4-FFF2-40B4-BE49-F238E27FC236}">
                <a16:creationId xmlns:a16="http://schemas.microsoft.com/office/drawing/2014/main" id="{E93C4C39-0F17-CC0F-9E44-A2A5BB5AC8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37844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E5A3E-DC69-538C-F2D9-DF0E73658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laceholder 2">
            <a:extLst>
              <a:ext uri="{FF2B5EF4-FFF2-40B4-BE49-F238E27FC236}">
                <a16:creationId xmlns:a16="http://schemas.microsoft.com/office/drawing/2014/main" id="{01A36190-0034-C1C4-AE79-9B11558BB1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Placeholder 3">
            <a:extLst>
              <a:ext uri="{FF2B5EF4-FFF2-40B4-BE49-F238E27FC236}">
                <a16:creationId xmlns:a16="http://schemas.microsoft.com/office/drawing/2014/main" id="{AA2FF662-482C-4773-DB2F-9EEBC5B4A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43948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B3F47-A808-6363-0267-19B791426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laceholder 2">
            <a:extLst>
              <a:ext uri="{FF2B5EF4-FFF2-40B4-BE49-F238E27FC236}">
                <a16:creationId xmlns:a16="http://schemas.microsoft.com/office/drawing/2014/main" id="{0F14BE80-86C4-D78C-91B2-2A3787AF1C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Placeholder 3">
            <a:extLst>
              <a:ext uri="{FF2B5EF4-FFF2-40B4-BE49-F238E27FC236}">
                <a16:creationId xmlns:a16="http://schemas.microsoft.com/office/drawing/2014/main" id="{73C74143-2755-700C-A470-09A1FCDA9F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68407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C459B-7640-8D0B-D1DD-5FC328D3B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Placeholder 2">
            <a:extLst>
              <a:ext uri="{FF2B5EF4-FFF2-40B4-BE49-F238E27FC236}">
                <a16:creationId xmlns:a16="http://schemas.microsoft.com/office/drawing/2014/main" id="{DB672BA8-0D6E-39A0-7860-C3D4DFE92C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Placeholder 3">
            <a:extLst>
              <a:ext uri="{FF2B5EF4-FFF2-40B4-BE49-F238E27FC236}">
                <a16:creationId xmlns:a16="http://schemas.microsoft.com/office/drawing/2014/main" id="{DD2975E0-7F14-D134-3F95-EA0D11891A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23" charset="0"/>
              <a:ea typeface="ＭＳ Ｐゴシック" pitchFamily="-123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1684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91350" y="304800"/>
            <a:ext cx="21526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304800"/>
            <a:ext cx="63055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696200" cy="603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41529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371600"/>
            <a:ext cx="41529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33400" y="304800"/>
            <a:ext cx="8610600" cy="632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696200" cy="603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533400" y="1371600"/>
            <a:ext cx="8458200" cy="5257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696200" cy="603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41529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38700" y="1371600"/>
            <a:ext cx="41529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38700" y="4076700"/>
            <a:ext cx="41529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696200" cy="603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41529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38700" y="1371600"/>
            <a:ext cx="4152900" cy="5257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04800"/>
            <a:ext cx="7696200" cy="603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371600"/>
            <a:ext cx="415290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38700" y="1371600"/>
            <a:ext cx="41529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38700" y="4076700"/>
            <a:ext cx="4152900" cy="2552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228600"/>
            <a:ext cx="6934200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447800"/>
            <a:ext cx="7772400" cy="51054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4152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38700" y="1371600"/>
            <a:ext cx="41529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5" r:id="rId2"/>
    <p:sldLayoutId id="2147483664" r:id="rId3"/>
    <p:sldLayoutId id="2147483663" r:id="rId4"/>
    <p:sldLayoutId id="2147483662" r:id="rId5"/>
    <p:sldLayoutId id="2147483661" r:id="rId6"/>
    <p:sldLayoutId id="2147483660" r:id="rId7"/>
    <p:sldLayoutId id="2147483659" r:id="rId8"/>
    <p:sldLayoutId id="2147483658" r:id="rId9"/>
    <p:sldLayoutId id="2147483657" r:id="rId10"/>
    <p:sldLayoutId id="2147483656" r:id="rId11"/>
    <p:sldLayoutId id="2147483655" r:id="rId12"/>
    <p:sldLayoutId id="2147483654" r:id="rId13"/>
    <p:sldLayoutId id="2147483653" r:id="rId14"/>
    <p:sldLayoutId id="2147483652" r:id="rId15"/>
    <p:sldLayoutId id="2147483651" r:id="rId16"/>
    <p:sldLayoutId id="2147483650" r:id="rId17"/>
    <p:sldLayoutId id="2147483649" r:id="rId1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ＭＳ Ｐゴシック" pitchFamily="-123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  <a:cs typeface="ＭＳ Ｐゴシック" pitchFamily="-123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  <a:cs typeface="ＭＳ Ｐゴシック" pitchFamily="-123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  <a:cs typeface="ＭＳ Ｐゴシック" pitchFamily="-123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  <a:cs typeface="ＭＳ Ｐゴシック" pitchFamily="-123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ＭＳ Ｐゴシック" pitchFamily="-123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hyperlink" Target="https://learn.sparkfun.com/tutorials/how-to-read-a-schematic/al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xkcd.com/730/" TargetMode="Externa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ti.com/product/LM2596" TargetMode="External"/><Relationship Id="rId5" Type="http://schemas.openxmlformats.org/officeDocument/2006/relationships/image" Target="../media/image34.gif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learn.sparkfun.com/tutorials/how-to-read-a-schematic/all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9F0305"/>
          </a:solidFill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r>
              <a:rPr lang="en-US" dirty="0"/>
              <a:t>&lt;N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C049DE-558E-12CA-0C9C-869A7FA00B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33" r="833" b="17705"/>
          <a:stretch>
            <a:fillRect/>
          </a:stretch>
        </p:blipFill>
        <p:spPr>
          <a:xfrm>
            <a:off x="76200" y="2219324"/>
            <a:ext cx="8991600" cy="3286401"/>
          </a:xfrm>
          <a:prstGeom prst="rect">
            <a:avLst/>
          </a:prstGeom>
        </p:spPr>
      </p:pic>
      <p:sp>
        <p:nvSpPr>
          <p:cNvPr id="21506" name="Line 4"/>
          <p:cNvSpPr>
            <a:spLocks noChangeShapeType="1"/>
          </p:cNvSpPr>
          <p:nvPr/>
        </p:nvSpPr>
        <p:spPr bwMode="auto">
          <a:xfrm>
            <a:off x="76200" y="2219325"/>
            <a:ext cx="8991600" cy="0"/>
          </a:xfrm>
          <a:prstGeom prst="line">
            <a:avLst/>
          </a:prstGeom>
          <a:noFill/>
          <a:ln w="57150">
            <a:solidFill>
              <a:srgbClr val="C0C0C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507" name="Rectangle 7"/>
          <p:cNvSpPr>
            <a:spLocks noChangeArrowheads="1"/>
          </p:cNvSpPr>
          <p:nvPr/>
        </p:nvSpPr>
        <p:spPr bwMode="auto">
          <a:xfrm>
            <a:off x="0" y="762000"/>
            <a:ext cx="9144000" cy="1219200"/>
          </a:xfrm>
          <a:prstGeom prst="rect">
            <a:avLst/>
          </a:prstGeom>
          <a:noFill/>
          <a:ln w="15240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21508" name="Rectangle 8"/>
          <p:cNvSpPr>
            <a:spLocks noGrp="1" noChangeArrowheads="1"/>
          </p:cNvSpPr>
          <p:nvPr>
            <p:ph type="ctrTitle"/>
          </p:nvPr>
        </p:nvSpPr>
        <p:spPr bwMode="auto">
          <a:xfrm>
            <a:off x="685800" y="420689"/>
            <a:ext cx="7772400" cy="1560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b="1" dirty="0">
                <a:solidFill>
                  <a:srgbClr val="FFFFFF"/>
                </a:solidFill>
              </a:rPr>
              <a:t>IEEE PCB Design Workshop: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(Week 01)</a:t>
            </a:r>
            <a:br>
              <a:rPr lang="en-US" b="1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Introduction to Schematics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510" name="Line 5"/>
          <p:cNvSpPr>
            <a:spLocks noChangeShapeType="1"/>
          </p:cNvSpPr>
          <p:nvPr/>
        </p:nvSpPr>
        <p:spPr bwMode="auto">
          <a:xfrm>
            <a:off x="76200" y="5530850"/>
            <a:ext cx="8991600" cy="0"/>
          </a:xfrm>
          <a:prstGeom prst="line">
            <a:avLst/>
          </a:prstGeom>
          <a:noFill/>
          <a:ln w="57150">
            <a:solidFill>
              <a:srgbClr val="C0C0C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1511" name="Picture 6" descr="ENG_SEAL_RedGray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4921250"/>
            <a:ext cx="1196975" cy="119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10144125" y="65674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956ECC-B867-1C8C-42EF-0CDADF2D7D71}"/>
              </a:ext>
            </a:extLst>
          </p:cNvPr>
          <p:cNvSpPr txBox="1"/>
          <p:nvPr/>
        </p:nvSpPr>
        <p:spPr>
          <a:xfrm>
            <a:off x="136656" y="5656147"/>
            <a:ext cx="68082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Hosted By: Adrian Sucahyo and IEEE at the University of Utah</a:t>
            </a:r>
          </a:p>
          <a:p>
            <a:r>
              <a:rPr lang="en-US" sz="1800" dirty="0">
                <a:solidFill>
                  <a:schemeClr val="bg1"/>
                </a:solidFill>
              </a:rPr>
              <a:t>Adapted From: IEEE x FSAE Workshop SP25 with Nick Howard and Adrian Sucahyo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8F572-21C9-68E1-116E-770C5B0BE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3" name="Picture 7" descr="ECE_Logo_RedGray_H_45%">
            <a:extLst>
              <a:ext uri="{FF2B5EF4-FFF2-40B4-BE49-F238E27FC236}">
                <a16:creationId xmlns:a16="http://schemas.microsoft.com/office/drawing/2014/main" id="{2D4DCA0E-B7A2-A684-EBAB-941BB9A7A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6125" y="6410325"/>
            <a:ext cx="1792288" cy="269875"/>
          </a:xfrm>
          <a:prstGeom prst="rect">
            <a:avLst/>
          </a:prstGeom>
          <a:noFill/>
        </p:spPr>
      </p:pic>
      <p:sp>
        <p:nvSpPr>
          <p:cNvPr id="50179" name="Rectangle 2">
            <a:extLst>
              <a:ext uri="{FF2B5EF4-FFF2-40B4-BE49-F238E27FC236}">
                <a16:creationId xmlns:a16="http://schemas.microsoft.com/office/drawing/2014/main" id="{59681F67-9E6E-135E-5234-AF138A785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0184897A-9BAF-4EE3-C455-27A405413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313" y="479425"/>
            <a:ext cx="9296401" cy="685800"/>
          </a:xfrm>
          <a:prstGeom prst="rect">
            <a:avLst/>
          </a:prstGeom>
          <a:solidFill>
            <a:srgbClr val="9F030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id="{A8CA60FF-0C9B-5433-A800-2402A8FA8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514350"/>
            <a:ext cx="82883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US vs International Symbols</a:t>
            </a:r>
          </a:p>
        </p:txBody>
      </p:sp>
      <p:sp>
        <p:nvSpPr>
          <p:cNvPr id="50182" name="Rectangle 3">
            <a:extLst>
              <a:ext uri="{FF2B5EF4-FFF2-40B4-BE49-F238E27FC236}">
                <a16:creationId xmlns:a16="http://schemas.microsoft.com/office/drawing/2014/main" id="{8B13E89E-A0AE-054A-D4E8-2E647DCB8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" y="1458913"/>
            <a:ext cx="4285752" cy="495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You may see variations on certain components between US and International Schematics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Resistors, Capacitors, Inductors and more may have slightly different schematic symbols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D59F54-E7EE-BAD6-AC9A-53CD1DBA5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241" y="5936449"/>
            <a:ext cx="3480438" cy="293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>
              <a:spcBef>
                <a:spcPct val="20000"/>
              </a:spcBef>
            </a:pPr>
            <a:r>
              <a:rPr lang="en-US" sz="1200" dirty="0">
                <a:solidFill>
                  <a:schemeClr val="bg2"/>
                </a:solidFill>
                <a:hlinkClick r:id="rId4"/>
              </a:rPr>
              <a:t>https://learn.sparkfun.com/tutorials/how-to-read-a-schematic/all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63AC96-99CA-F775-D4FF-29C1810CC0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7370" y="1755888"/>
            <a:ext cx="2917287" cy="8852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EB21E2-C076-6170-B7D5-E84200FEC3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1197" y="2814862"/>
            <a:ext cx="3267772" cy="1196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B3BF40-2A97-FA79-CD85-583C14DEBB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9404" y="4117043"/>
            <a:ext cx="3029565" cy="140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087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11295-31C1-E627-B634-014C61AB7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3" name="Picture 7" descr="ECE_Logo_RedGray_H_45%">
            <a:extLst>
              <a:ext uri="{FF2B5EF4-FFF2-40B4-BE49-F238E27FC236}">
                <a16:creationId xmlns:a16="http://schemas.microsoft.com/office/drawing/2014/main" id="{5F9CDC26-6563-BF9D-E1B9-AA344D05E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6125" y="6410325"/>
            <a:ext cx="1792288" cy="269875"/>
          </a:xfrm>
          <a:prstGeom prst="rect">
            <a:avLst/>
          </a:prstGeom>
          <a:noFill/>
        </p:spPr>
      </p:pic>
      <p:sp>
        <p:nvSpPr>
          <p:cNvPr id="50179" name="Rectangle 2">
            <a:extLst>
              <a:ext uri="{FF2B5EF4-FFF2-40B4-BE49-F238E27FC236}">
                <a16:creationId xmlns:a16="http://schemas.microsoft.com/office/drawing/2014/main" id="{C7915327-D96C-C206-7F2E-2F401F5B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C6B70CAA-0DD6-52F3-204E-1D6FA1116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313" y="479425"/>
            <a:ext cx="9296401" cy="685800"/>
          </a:xfrm>
          <a:prstGeom prst="rect">
            <a:avLst/>
          </a:prstGeom>
          <a:solidFill>
            <a:srgbClr val="9F030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id="{51761A38-E15C-4AA6-47EE-2B9FB242F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514350"/>
            <a:ext cx="82883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Nets and Nodes</a:t>
            </a:r>
          </a:p>
        </p:txBody>
      </p:sp>
      <p:sp>
        <p:nvSpPr>
          <p:cNvPr id="50182" name="Rectangle 3">
            <a:extLst>
              <a:ext uri="{FF2B5EF4-FFF2-40B4-BE49-F238E27FC236}">
                <a16:creationId xmlns:a16="http://schemas.microsoft.com/office/drawing/2014/main" id="{853D69EB-025E-9F44-F7C9-B521CBFCF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" y="1458913"/>
            <a:ext cx="4285752" cy="495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Schematic Nets are how components are electrically connected in a circuit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Represented with lines between components</a:t>
            </a:r>
          </a:p>
          <a:p>
            <a:pPr lvl="1">
              <a:spcBef>
                <a:spcPct val="20000"/>
              </a:spcBef>
            </a:pPr>
            <a:endParaRPr lang="en-US" sz="2000" dirty="0"/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Nodes/Junctions are locations where wires split in two (or more)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 connection on a node is denoted by a dot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3F4C5-D54E-D540-C01E-3786A973E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125" y="3787775"/>
            <a:ext cx="1566983" cy="14502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685949F-BCF8-D046-83CD-0E8E87EF0B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6201" y="1792472"/>
            <a:ext cx="2031750" cy="344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345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08EF3-E657-45B0-0E0E-592640867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3" name="Picture 7" descr="ECE_Logo_RedGray_H_45%">
            <a:extLst>
              <a:ext uri="{FF2B5EF4-FFF2-40B4-BE49-F238E27FC236}">
                <a16:creationId xmlns:a16="http://schemas.microsoft.com/office/drawing/2014/main" id="{F3AF9A3C-8A81-1806-46A4-4CC07E076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6125" y="6410325"/>
            <a:ext cx="1792288" cy="269875"/>
          </a:xfrm>
          <a:prstGeom prst="rect">
            <a:avLst/>
          </a:prstGeom>
          <a:noFill/>
        </p:spPr>
      </p:pic>
      <p:sp>
        <p:nvSpPr>
          <p:cNvPr id="50179" name="Rectangle 2">
            <a:extLst>
              <a:ext uri="{FF2B5EF4-FFF2-40B4-BE49-F238E27FC236}">
                <a16:creationId xmlns:a16="http://schemas.microsoft.com/office/drawing/2014/main" id="{22287123-7450-A1BE-0233-612997D19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4FB8622C-2EB7-076D-D6A9-DF815A4FF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313" y="479425"/>
            <a:ext cx="9296401" cy="685800"/>
          </a:xfrm>
          <a:prstGeom prst="rect">
            <a:avLst/>
          </a:prstGeom>
          <a:solidFill>
            <a:srgbClr val="9F030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id="{05FF51A9-F974-92FE-1A0C-99E153BB7A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514350"/>
            <a:ext cx="82883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Net Labels</a:t>
            </a:r>
          </a:p>
        </p:txBody>
      </p:sp>
      <p:sp>
        <p:nvSpPr>
          <p:cNvPr id="50182" name="Rectangle 3">
            <a:extLst>
              <a:ext uri="{FF2B5EF4-FFF2-40B4-BE49-F238E27FC236}">
                <a16:creationId xmlns:a16="http://schemas.microsoft.com/office/drawing/2014/main" id="{23A1DB8C-943B-03D2-3FA2-81541D8D9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" y="1458913"/>
            <a:ext cx="4285752" cy="495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Net Labels allow electrical connections to be made without having to draw a line between components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Net Labels tend to be local to the current schematic sheet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Power Labels tend to be global to the full design</a:t>
            </a:r>
          </a:p>
          <a:p>
            <a:pPr lvl="1">
              <a:spcBef>
                <a:spcPct val="20000"/>
              </a:spcBef>
            </a:pPr>
            <a:endParaRPr lang="en-US" sz="2000" dirty="0"/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Note: Ports are similar but have a different purpose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Useful for hierarchal / multi-sheet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066B8A-D358-3634-B184-264A002B5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787" y="1458913"/>
            <a:ext cx="2532453" cy="28455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2FD8AB-6628-5B97-3850-E6EAE45E4B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9787" y="4406104"/>
            <a:ext cx="2144393" cy="1575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04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66E78-180C-2F4D-F892-C8D22FCC3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3" name="Picture 7" descr="ECE_Logo_RedGray_H_45%">
            <a:extLst>
              <a:ext uri="{FF2B5EF4-FFF2-40B4-BE49-F238E27FC236}">
                <a16:creationId xmlns:a16="http://schemas.microsoft.com/office/drawing/2014/main" id="{52B5F914-5A46-06DA-6E14-EFA37307C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6125" y="6410325"/>
            <a:ext cx="1792288" cy="269875"/>
          </a:xfrm>
          <a:prstGeom prst="rect">
            <a:avLst/>
          </a:prstGeom>
          <a:noFill/>
        </p:spPr>
      </p:pic>
      <p:sp>
        <p:nvSpPr>
          <p:cNvPr id="50179" name="Rectangle 2">
            <a:extLst>
              <a:ext uri="{FF2B5EF4-FFF2-40B4-BE49-F238E27FC236}">
                <a16:creationId xmlns:a16="http://schemas.microsoft.com/office/drawing/2014/main" id="{5376D003-0457-07ED-C4C0-94CA1A4902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11909DC1-FE12-A01E-B10C-F3A0BD307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313" y="479425"/>
            <a:ext cx="9296401" cy="685800"/>
          </a:xfrm>
          <a:prstGeom prst="rect">
            <a:avLst/>
          </a:prstGeom>
          <a:solidFill>
            <a:srgbClr val="9F030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id="{B8CD40DF-D84C-E657-6DA4-1D57F67DAA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514350"/>
            <a:ext cx="82883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Good Schematic Practice</a:t>
            </a:r>
          </a:p>
        </p:txBody>
      </p:sp>
      <p:sp>
        <p:nvSpPr>
          <p:cNvPr id="50182" name="Rectangle 3">
            <a:extLst>
              <a:ext uri="{FF2B5EF4-FFF2-40B4-BE49-F238E27FC236}">
                <a16:creationId xmlns:a16="http://schemas.microsoft.com/office/drawing/2014/main" id="{06DF76D6-5A76-DB82-6D59-B2F6AD740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4" y="1458913"/>
            <a:ext cx="4800655" cy="495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Readability is KEY!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The schematic needs to be read by other engineers to assist with layout and debugging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Readable schematics make it easier to find electrical errors which would be translated into the physical layout</a:t>
            </a:r>
          </a:p>
        </p:txBody>
      </p:sp>
      <p:pic>
        <p:nvPicPr>
          <p:cNvPr id="3" name="Picture 2" descr="A black and white diagram of a circuit&#10;&#10;AI-generated content may be incorrect.">
            <a:extLst>
              <a:ext uri="{FF2B5EF4-FFF2-40B4-BE49-F238E27FC236}">
                <a16:creationId xmlns:a16="http://schemas.microsoft.com/office/drawing/2014/main" id="{E54034C4-554D-D5F7-CA42-E7624257E3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242" y="1458913"/>
            <a:ext cx="3480438" cy="4477537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7F770AE5-7046-5CFD-EF15-4778156B3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241" y="5936449"/>
            <a:ext cx="3480438" cy="293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>
              <a:spcBef>
                <a:spcPct val="20000"/>
              </a:spcBef>
            </a:pPr>
            <a:r>
              <a:rPr lang="en-US" sz="1200" dirty="0">
                <a:solidFill>
                  <a:schemeClr val="bg2"/>
                </a:solidFill>
                <a:hlinkClick r:id="rId5"/>
              </a:rPr>
              <a:t>https://xkcd.com/730/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0528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01B47-BB6F-599B-170B-2F067DF4E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3" name="Picture 7" descr="ECE_Logo_RedGray_H_45%">
            <a:extLst>
              <a:ext uri="{FF2B5EF4-FFF2-40B4-BE49-F238E27FC236}">
                <a16:creationId xmlns:a16="http://schemas.microsoft.com/office/drawing/2014/main" id="{BE6646E2-F700-B945-C508-DE23568CC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6125" y="6410325"/>
            <a:ext cx="1792288" cy="269875"/>
          </a:xfrm>
          <a:prstGeom prst="rect">
            <a:avLst/>
          </a:prstGeom>
          <a:noFill/>
        </p:spPr>
      </p:pic>
      <p:sp>
        <p:nvSpPr>
          <p:cNvPr id="50179" name="Rectangle 2">
            <a:extLst>
              <a:ext uri="{FF2B5EF4-FFF2-40B4-BE49-F238E27FC236}">
                <a16:creationId xmlns:a16="http://schemas.microsoft.com/office/drawing/2014/main" id="{443D619F-E610-79B6-9EDE-51281B972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0FA4471E-A123-5D76-E764-32FEC9AA4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313" y="479425"/>
            <a:ext cx="9296401" cy="685800"/>
          </a:xfrm>
          <a:prstGeom prst="rect">
            <a:avLst/>
          </a:prstGeom>
          <a:solidFill>
            <a:srgbClr val="9F030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id="{131A6363-6502-15D4-F3AB-1F44E8B00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514350"/>
            <a:ext cx="82883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Tips:</a:t>
            </a:r>
          </a:p>
        </p:txBody>
      </p:sp>
      <p:sp>
        <p:nvSpPr>
          <p:cNvPr id="50182" name="Rectangle 3">
            <a:extLst>
              <a:ext uri="{FF2B5EF4-FFF2-40B4-BE49-F238E27FC236}">
                <a16:creationId xmlns:a16="http://schemas.microsoft.com/office/drawing/2014/main" id="{6735A469-45D1-4262-B6EE-1372D8134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4" y="1458913"/>
            <a:ext cx="8220076" cy="495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Read Left to Right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Don’t Overcrowd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Use a larger sheet or use multi-sheet drawings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Use Logical Blocks to Divide Circuit Elements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Reference Manufacturer Datasheets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Follow established layouts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Label Signals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Especially those which are not immediately obvious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Keep Power Sources at the top and GND at the Bottom</a:t>
            </a:r>
          </a:p>
        </p:txBody>
      </p:sp>
    </p:spTree>
    <p:extLst>
      <p:ext uri="{BB962C8B-B14F-4D97-AF65-F5344CB8AC3E}">
        <p14:creationId xmlns:p14="http://schemas.microsoft.com/office/powerpoint/2010/main" val="2949146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38B94-3B57-3453-15AE-A12F0F637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3" name="Picture 7" descr="ECE_Logo_RedGray_H_45%">
            <a:extLst>
              <a:ext uri="{FF2B5EF4-FFF2-40B4-BE49-F238E27FC236}">
                <a16:creationId xmlns:a16="http://schemas.microsoft.com/office/drawing/2014/main" id="{CB89CEE6-D62B-FDEC-6F5F-DAD43CF59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6125" y="6410325"/>
            <a:ext cx="1792288" cy="269875"/>
          </a:xfrm>
          <a:prstGeom prst="rect">
            <a:avLst/>
          </a:prstGeom>
          <a:noFill/>
        </p:spPr>
      </p:pic>
      <p:sp>
        <p:nvSpPr>
          <p:cNvPr id="50179" name="Rectangle 2">
            <a:extLst>
              <a:ext uri="{FF2B5EF4-FFF2-40B4-BE49-F238E27FC236}">
                <a16:creationId xmlns:a16="http://schemas.microsoft.com/office/drawing/2014/main" id="{D0E3CCCB-E5CF-411C-B950-17C9AB35C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7BCC7DD9-622E-91CE-667F-CCA94CDF31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313" y="479425"/>
            <a:ext cx="9296401" cy="685800"/>
          </a:xfrm>
          <a:prstGeom prst="rect">
            <a:avLst/>
          </a:prstGeom>
          <a:solidFill>
            <a:srgbClr val="9F030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id="{62C6841B-193A-E062-8891-2B52AD7F7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514350"/>
            <a:ext cx="82883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Examples: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C7BB4-A405-3532-6AEB-039506719C7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35" r="4954"/>
          <a:stretch>
            <a:fillRect/>
          </a:stretch>
        </p:blipFill>
        <p:spPr>
          <a:xfrm>
            <a:off x="5707185" y="2068334"/>
            <a:ext cx="3083400" cy="34954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499B28-0F6A-6E97-7A5F-2DA59A3A109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723" r="7814"/>
          <a:stretch>
            <a:fillRect/>
          </a:stretch>
        </p:blipFill>
        <p:spPr>
          <a:xfrm>
            <a:off x="158603" y="2007878"/>
            <a:ext cx="3287265" cy="3616412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14F8A387-AC67-3E53-E33F-32A0D2DA0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03" y="6441279"/>
            <a:ext cx="6893866" cy="293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 sz="1200" dirty="0">
                <a:solidFill>
                  <a:schemeClr val="bg2"/>
                </a:solidFill>
              </a:rPr>
              <a:t>From Nick Howard, Week01 IEEE x FSAE Workshop SP25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89CC3B-60A1-731B-A8D1-71AC802F7D9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0519" r="5647"/>
          <a:stretch>
            <a:fillRect/>
          </a:stretch>
        </p:blipFill>
        <p:spPr>
          <a:xfrm>
            <a:off x="3533181" y="2102333"/>
            <a:ext cx="2062755" cy="352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66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F1642-EB23-D285-7766-6B61A9581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3" name="Picture 7" descr="ECE_Logo_RedGray_H_45%">
            <a:extLst>
              <a:ext uri="{FF2B5EF4-FFF2-40B4-BE49-F238E27FC236}">
                <a16:creationId xmlns:a16="http://schemas.microsoft.com/office/drawing/2014/main" id="{DFD81836-C8F9-3D52-6586-7854ABDFF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6125" y="6410325"/>
            <a:ext cx="1792288" cy="269875"/>
          </a:xfrm>
          <a:prstGeom prst="rect">
            <a:avLst/>
          </a:prstGeom>
          <a:noFill/>
        </p:spPr>
      </p:pic>
      <p:sp>
        <p:nvSpPr>
          <p:cNvPr id="50179" name="Rectangle 2">
            <a:extLst>
              <a:ext uri="{FF2B5EF4-FFF2-40B4-BE49-F238E27FC236}">
                <a16:creationId xmlns:a16="http://schemas.microsoft.com/office/drawing/2014/main" id="{AB8AB71D-070B-5E32-CB03-1259849BF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15181EE4-1D02-84F4-8BB2-F704F0FFF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313" y="479425"/>
            <a:ext cx="9296401" cy="685800"/>
          </a:xfrm>
          <a:prstGeom prst="rect">
            <a:avLst/>
          </a:prstGeom>
          <a:solidFill>
            <a:srgbClr val="9F030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id="{7866EE6D-B213-ED28-D9B1-DD63D43971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514350"/>
            <a:ext cx="82883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ECAD Software</a:t>
            </a:r>
          </a:p>
        </p:txBody>
      </p:sp>
      <p:sp>
        <p:nvSpPr>
          <p:cNvPr id="50182" name="Rectangle 3">
            <a:extLst>
              <a:ext uri="{FF2B5EF4-FFF2-40B4-BE49-F238E27FC236}">
                <a16:creationId xmlns:a16="http://schemas.microsoft.com/office/drawing/2014/main" id="{8665D4AB-966F-5D75-5D9E-F5603F6F3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4" y="1458913"/>
            <a:ext cx="4800655" cy="495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ECAD (Electronic Computer-Aided Design) are software used to design and create diagrams and layouts for PCBs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There are many different vendors for ECAD software: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Altium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 err="1"/>
              <a:t>KiCAD</a:t>
            </a:r>
            <a:endParaRPr lang="en-US" sz="2000" dirty="0"/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Eagle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OrCAD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 err="1"/>
              <a:t>EasyEDA</a:t>
            </a:r>
            <a:endParaRPr lang="en-US" sz="2000" dirty="0"/>
          </a:p>
        </p:txBody>
      </p:sp>
      <p:pic>
        <p:nvPicPr>
          <p:cNvPr id="3" name="Picture 2" descr="A blue and white logo&#10;&#10;AI-generated content may be incorrect.">
            <a:extLst>
              <a:ext uri="{FF2B5EF4-FFF2-40B4-BE49-F238E27FC236}">
                <a16:creationId xmlns:a16="http://schemas.microsoft.com/office/drawing/2014/main" id="{676DCE0C-0E76-64A7-8119-62AF9F782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3201" y="2598391"/>
            <a:ext cx="1989149" cy="810394"/>
          </a:xfrm>
          <a:prstGeom prst="rect">
            <a:avLst/>
          </a:prstGeom>
        </p:spPr>
      </p:pic>
      <p:pic>
        <p:nvPicPr>
          <p:cNvPr id="7" name="Picture 6" descr="A black and yellow logo&#10;&#10;AI-generated content may be incorrect.">
            <a:extLst>
              <a:ext uri="{FF2B5EF4-FFF2-40B4-BE49-F238E27FC236}">
                <a16:creationId xmlns:a16="http://schemas.microsoft.com/office/drawing/2014/main" id="{BB21A7A5-DCF6-CDC3-CC96-1B5DEDB3AD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053" y="1165225"/>
            <a:ext cx="2524794" cy="1580521"/>
          </a:xfrm>
          <a:prstGeom prst="rect">
            <a:avLst/>
          </a:prstGeom>
        </p:spPr>
      </p:pic>
      <p:pic>
        <p:nvPicPr>
          <p:cNvPr id="9" name="Picture 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F31EC4C7-BA9D-6837-C54E-8B406D32074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053" y="3547413"/>
            <a:ext cx="2369445" cy="775623"/>
          </a:xfrm>
          <a:prstGeom prst="rect">
            <a:avLst/>
          </a:prstGeom>
        </p:spPr>
      </p:pic>
      <p:pic>
        <p:nvPicPr>
          <p:cNvPr id="11" name="Picture 10" descr="A red and black logo&#10;&#10;AI-generated content may be incorrect.">
            <a:extLst>
              <a:ext uri="{FF2B5EF4-FFF2-40B4-BE49-F238E27FC236}">
                <a16:creationId xmlns:a16="http://schemas.microsoft.com/office/drawing/2014/main" id="{FA0A556C-7B73-0DD7-5ABF-780300D738D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4457" y="4461664"/>
            <a:ext cx="1957269" cy="797113"/>
          </a:xfrm>
          <a:prstGeom prst="rect">
            <a:avLst/>
          </a:prstGeom>
        </p:spPr>
      </p:pic>
      <p:pic>
        <p:nvPicPr>
          <p:cNvPr id="13" name="Picture 12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DDA8D092-EF80-1F05-1662-3D74607406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053" y="5415595"/>
            <a:ext cx="2886297" cy="58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764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84866-2188-FAF6-3519-F487134BE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3" name="Picture 7" descr="ECE_Logo_RedGray_H_45%">
            <a:extLst>
              <a:ext uri="{FF2B5EF4-FFF2-40B4-BE49-F238E27FC236}">
                <a16:creationId xmlns:a16="http://schemas.microsoft.com/office/drawing/2014/main" id="{D145090D-ACC2-F953-0226-1E461AD3C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6125" y="6410325"/>
            <a:ext cx="1792288" cy="269875"/>
          </a:xfrm>
          <a:prstGeom prst="rect">
            <a:avLst/>
          </a:prstGeom>
          <a:noFill/>
        </p:spPr>
      </p:pic>
      <p:sp>
        <p:nvSpPr>
          <p:cNvPr id="50179" name="Rectangle 2">
            <a:extLst>
              <a:ext uri="{FF2B5EF4-FFF2-40B4-BE49-F238E27FC236}">
                <a16:creationId xmlns:a16="http://schemas.microsoft.com/office/drawing/2014/main" id="{9F131FFD-0983-6EE1-F0A4-AA8449F53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B9DB4C68-8687-8E5E-B945-A8E51103E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313" y="479425"/>
            <a:ext cx="9296401" cy="685800"/>
          </a:xfrm>
          <a:prstGeom prst="rect">
            <a:avLst/>
          </a:prstGeom>
          <a:solidFill>
            <a:srgbClr val="9F030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id="{B5907C8E-E4E0-2621-4349-4F1BCCFF0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514350"/>
            <a:ext cx="82883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Why Altium?</a:t>
            </a:r>
          </a:p>
        </p:txBody>
      </p:sp>
      <p:sp>
        <p:nvSpPr>
          <p:cNvPr id="50182" name="Rectangle 3">
            <a:extLst>
              <a:ext uri="{FF2B5EF4-FFF2-40B4-BE49-F238E27FC236}">
                <a16:creationId xmlns:a16="http://schemas.microsoft.com/office/drawing/2014/main" id="{76513581-FDC7-0F5E-4770-FFC6B64F1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4" y="1458913"/>
            <a:ext cx="4800655" cy="495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Altium is very commonly used in the industry for PCB and circuit assembly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Not many opportunities to get access to the software outside of university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Please get your student license ASAP if you haven’t already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Great addition to your resume!</a:t>
            </a:r>
            <a:endParaRPr lang="en-US" sz="2000" dirty="0"/>
          </a:p>
        </p:txBody>
      </p:sp>
      <p:pic>
        <p:nvPicPr>
          <p:cNvPr id="6" name="Picture 5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25F86589-2B15-8483-3F4B-F6D910BA282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929" y="1609148"/>
            <a:ext cx="3590445" cy="2244028"/>
          </a:xfrm>
          <a:prstGeom prst="rect">
            <a:avLst/>
          </a:prstGeom>
        </p:spPr>
      </p:pic>
      <p:pic>
        <p:nvPicPr>
          <p:cNvPr id="10" name="Picture 9" descr="A form with text and images&#10;&#10;AI-generated content may be incorrect.">
            <a:extLst>
              <a:ext uri="{FF2B5EF4-FFF2-40B4-BE49-F238E27FC236}">
                <a16:creationId xmlns:a16="http://schemas.microsoft.com/office/drawing/2014/main" id="{14391204-E678-396A-22FB-540CF59016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1" t="3676" r="4790" b="56137"/>
          <a:stretch>
            <a:fillRect/>
          </a:stretch>
        </p:blipFill>
        <p:spPr>
          <a:xfrm>
            <a:off x="5243720" y="3934619"/>
            <a:ext cx="3548863" cy="206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52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720DD-83D2-6A91-FCEF-9D2D439FB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3" name="Picture 7" descr="ECE_Logo_RedGray_H_45%">
            <a:extLst>
              <a:ext uri="{FF2B5EF4-FFF2-40B4-BE49-F238E27FC236}">
                <a16:creationId xmlns:a16="http://schemas.microsoft.com/office/drawing/2014/main" id="{463F5266-58C5-3BE3-9F9E-BC6DC058B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6125" y="6410325"/>
            <a:ext cx="1792288" cy="269875"/>
          </a:xfrm>
          <a:prstGeom prst="rect">
            <a:avLst/>
          </a:prstGeom>
          <a:noFill/>
        </p:spPr>
      </p:pic>
      <p:sp>
        <p:nvSpPr>
          <p:cNvPr id="50179" name="Rectangle 2">
            <a:extLst>
              <a:ext uri="{FF2B5EF4-FFF2-40B4-BE49-F238E27FC236}">
                <a16:creationId xmlns:a16="http://schemas.microsoft.com/office/drawing/2014/main" id="{6C28FE87-525A-542B-338E-2FC655DB1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B2EB5D18-5D21-4770-8A55-78B3B39F6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313" y="479425"/>
            <a:ext cx="9296401" cy="685800"/>
          </a:xfrm>
          <a:prstGeom prst="rect">
            <a:avLst/>
          </a:prstGeom>
          <a:solidFill>
            <a:srgbClr val="9F030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id="{EECED2F3-B6C2-76B9-02B6-D1EC76EA3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514350"/>
            <a:ext cx="82883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Project Introduction</a:t>
            </a:r>
          </a:p>
        </p:txBody>
      </p:sp>
      <p:sp>
        <p:nvSpPr>
          <p:cNvPr id="50182" name="Rectangle 3">
            <a:extLst>
              <a:ext uri="{FF2B5EF4-FFF2-40B4-BE49-F238E27FC236}">
                <a16:creationId xmlns:a16="http://schemas.microsoft.com/office/drawing/2014/main" id="{AB527BC1-8786-2D4E-D7DB-34458D14F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4" y="1458913"/>
            <a:ext cx="8220076" cy="495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USB-C Breadboard Power Supply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Dual Switching Supplies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Independent Voltage Outputs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Switch between isolated / tandem supplies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Dual Input Supplies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Primary and Secondary Supplies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Terminal Block Input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USB-C PD trigger on Primary Supply</a:t>
            </a:r>
          </a:p>
          <a:p>
            <a:pPr marL="1257300" lvl="2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Additional Barrel Jack DC input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Configurable output bleeder resistors</a:t>
            </a:r>
          </a:p>
        </p:txBody>
      </p:sp>
    </p:spTree>
    <p:extLst>
      <p:ext uri="{BB962C8B-B14F-4D97-AF65-F5344CB8AC3E}">
        <p14:creationId xmlns:p14="http://schemas.microsoft.com/office/powerpoint/2010/main" val="24308254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B00B7-F6A0-1618-74A6-D4E10144B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3" name="Picture 7" descr="ECE_Logo_RedGray_H_45%">
            <a:extLst>
              <a:ext uri="{FF2B5EF4-FFF2-40B4-BE49-F238E27FC236}">
                <a16:creationId xmlns:a16="http://schemas.microsoft.com/office/drawing/2014/main" id="{82B7391B-36A8-46C5-ACE4-2EC1FC673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6125" y="6410325"/>
            <a:ext cx="1792288" cy="269875"/>
          </a:xfrm>
          <a:prstGeom prst="rect">
            <a:avLst/>
          </a:prstGeom>
          <a:noFill/>
        </p:spPr>
      </p:pic>
      <p:sp>
        <p:nvSpPr>
          <p:cNvPr id="50179" name="Rectangle 2">
            <a:extLst>
              <a:ext uri="{FF2B5EF4-FFF2-40B4-BE49-F238E27FC236}">
                <a16:creationId xmlns:a16="http://schemas.microsoft.com/office/drawing/2014/main" id="{586DB61A-6784-2358-1BD0-C7494F286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9C22F841-FAF5-21FA-64D1-352454EF4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313" y="479425"/>
            <a:ext cx="9296401" cy="685800"/>
          </a:xfrm>
          <a:prstGeom prst="rect">
            <a:avLst/>
          </a:prstGeom>
          <a:solidFill>
            <a:srgbClr val="9F030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id="{1CBB214F-7647-DF18-75DC-62A948167A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514350"/>
            <a:ext cx="82883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Block Diagram</a:t>
            </a:r>
          </a:p>
        </p:txBody>
      </p:sp>
      <p:pic>
        <p:nvPicPr>
          <p:cNvPr id="3" name="Picture 2" descr="A diagram of a system&#10;&#10;AI-generated content may be incorrect.">
            <a:extLst>
              <a:ext uri="{FF2B5EF4-FFF2-40B4-BE49-F238E27FC236}">
                <a16:creationId xmlns:a16="http://schemas.microsoft.com/office/drawing/2014/main" id="{CBD6D000-8368-1B45-DCCB-007380DE13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42" y="1518660"/>
            <a:ext cx="8749515" cy="324226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73037FD-A548-B300-8A57-1071FEF20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03" y="6441279"/>
            <a:ext cx="6893866" cy="293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 sz="1200" dirty="0">
                <a:solidFill>
                  <a:schemeClr val="bg2"/>
                </a:solidFill>
              </a:rPr>
              <a:t>Block diagram drawn using draw.io</a:t>
            </a:r>
          </a:p>
        </p:txBody>
      </p:sp>
    </p:spTree>
    <p:extLst>
      <p:ext uri="{BB962C8B-B14F-4D97-AF65-F5344CB8AC3E}">
        <p14:creationId xmlns:p14="http://schemas.microsoft.com/office/powerpoint/2010/main" val="1115721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CB48A-FBDB-56B8-DF2C-475489B59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3" name="Picture 7" descr="ECE_Logo_RedGray_H_45%">
            <a:extLst>
              <a:ext uri="{FF2B5EF4-FFF2-40B4-BE49-F238E27FC236}">
                <a16:creationId xmlns:a16="http://schemas.microsoft.com/office/drawing/2014/main" id="{085C481F-C6CD-A5C7-2408-46A3615238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6125" y="6410325"/>
            <a:ext cx="1792288" cy="269875"/>
          </a:xfrm>
          <a:prstGeom prst="rect">
            <a:avLst/>
          </a:prstGeom>
          <a:noFill/>
        </p:spPr>
      </p:pic>
      <p:sp>
        <p:nvSpPr>
          <p:cNvPr id="50179" name="Rectangle 2">
            <a:extLst>
              <a:ext uri="{FF2B5EF4-FFF2-40B4-BE49-F238E27FC236}">
                <a16:creationId xmlns:a16="http://schemas.microsoft.com/office/drawing/2014/main" id="{95F0D5BF-94BE-29EA-DB49-CA86679F2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2317FBC7-9E18-237C-C1CD-6EC5A9506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313" y="479425"/>
            <a:ext cx="9296401" cy="685800"/>
          </a:xfrm>
          <a:prstGeom prst="rect">
            <a:avLst/>
          </a:prstGeom>
          <a:solidFill>
            <a:srgbClr val="9F030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id="{E4BD160B-2FC5-E2CD-C3FF-B304FCFFF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514350"/>
            <a:ext cx="82883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Workshop Outline</a:t>
            </a:r>
          </a:p>
        </p:txBody>
      </p:sp>
      <p:sp>
        <p:nvSpPr>
          <p:cNvPr id="50182" name="Rectangle 3">
            <a:extLst>
              <a:ext uri="{FF2B5EF4-FFF2-40B4-BE49-F238E27FC236}">
                <a16:creationId xmlns:a16="http://schemas.microsoft.com/office/drawing/2014/main" id="{2F963C4F-2B4C-7F5B-3AD8-3D721D592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4" y="1458913"/>
            <a:ext cx="8220075" cy="495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spcBef>
                <a:spcPct val="20000"/>
              </a:spcBef>
            </a:pPr>
            <a:r>
              <a:rPr lang="en-US" b="1" dirty="0"/>
              <a:t>Tentatively scheduled for ~9 weeks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Sept. 3 – Introduction to Schematics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Sept. 10 – Schematics Continued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Sept. 17 – Introduction to PCB Layout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Sept. 24 – Layout Continued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Oct. 1 – Open Work Session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** FALL BREAK **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Oct. 22 – Soldering Week 1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Oct. 29 – Soldering Week 2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Nov. 5 – Soldering Week 3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Nov. 12 – Final Notes and Next Steps</a:t>
            </a:r>
          </a:p>
        </p:txBody>
      </p:sp>
    </p:spTree>
    <p:extLst>
      <p:ext uri="{BB962C8B-B14F-4D97-AF65-F5344CB8AC3E}">
        <p14:creationId xmlns:p14="http://schemas.microsoft.com/office/powerpoint/2010/main" val="2285454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2EA18-9ADF-BBB1-F09F-EE3C402E8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3" name="Picture 7" descr="ECE_Logo_RedGray_H_45%">
            <a:extLst>
              <a:ext uri="{FF2B5EF4-FFF2-40B4-BE49-F238E27FC236}">
                <a16:creationId xmlns:a16="http://schemas.microsoft.com/office/drawing/2014/main" id="{4D402EA2-28EC-AA94-E16A-CFBC6A320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6125" y="6410325"/>
            <a:ext cx="1792288" cy="269875"/>
          </a:xfrm>
          <a:prstGeom prst="rect">
            <a:avLst/>
          </a:prstGeom>
          <a:noFill/>
        </p:spPr>
      </p:pic>
      <p:sp>
        <p:nvSpPr>
          <p:cNvPr id="50179" name="Rectangle 2">
            <a:extLst>
              <a:ext uri="{FF2B5EF4-FFF2-40B4-BE49-F238E27FC236}">
                <a16:creationId xmlns:a16="http://schemas.microsoft.com/office/drawing/2014/main" id="{DDCF2C25-2D4A-6487-A10F-A80F085B6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1C23B3AB-27BD-E819-2A6A-1DEE14E46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313" y="479425"/>
            <a:ext cx="9296401" cy="685800"/>
          </a:xfrm>
          <a:prstGeom prst="rect">
            <a:avLst/>
          </a:prstGeom>
          <a:solidFill>
            <a:srgbClr val="9F030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id="{0080FA79-2C05-3F29-CC60-DCF867DB0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514350"/>
            <a:ext cx="82883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Power Inputs and Input Selection</a:t>
            </a:r>
          </a:p>
        </p:txBody>
      </p:sp>
      <p:sp>
        <p:nvSpPr>
          <p:cNvPr id="50182" name="Rectangle 3">
            <a:extLst>
              <a:ext uri="{FF2B5EF4-FFF2-40B4-BE49-F238E27FC236}">
                <a16:creationId xmlns:a16="http://schemas.microsoft.com/office/drawing/2014/main" id="{FB8CE0B9-6C9C-8EDF-51A7-BC0F5F28C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4" y="1458913"/>
            <a:ext cx="4332414" cy="495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Power Inputs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Terminal Block Input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Barrel Jack Input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USB-C PD Breakout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20 VDC Max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Input Selection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Select between a primary and secondary supply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Isolate supply A and B for independent operation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9698B4-325A-C9C6-52B6-6879A3DCA7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3744" y="1524819"/>
            <a:ext cx="2851200" cy="21770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95DC74-41F2-71A9-7162-F0712A016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3744" y="3971773"/>
            <a:ext cx="2851200" cy="199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18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06031-0F26-0AAA-CC89-C90E297AC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3" name="Picture 7" descr="ECE_Logo_RedGray_H_45%">
            <a:extLst>
              <a:ext uri="{FF2B5EF4-FFF2-40B4-BE49-F238E27FC236}">
                <a16:creationId xmlns:a16="http://schemas.microsoft.com/office/drawing/2014/main" id="{A7FC0AC9-998A-96E9-599C-E471EBBA8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6125" y="6410325"/>
            <a:ext cx="1792288" cy="269875"/>
          </a:xfrm>
          <a:prstGeom prst="rect">
            <a:avLst/>
          </a:prstGeom>
          <a:noFill/>
        </p:spPr>
      </p:pic>
      <p:sp>
        <p:nvSpPr>
          <p:cNvPr id="50179" name="Rectangle 2">
            <a:extLst>
              <a:ext uri="{FF2B5EF4-FFF2-40B4-BE49-F238E27FC236}">
                <a16:creationId xmlns:a16="http://schemas.microsoft.com/office/drawing/2014/main" id="{304BD7DD-FD58-FA53-1EDE-25DBBD963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26A3FCBD-9770-763B-B16B-B58E4BB6A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313" y="479425"/>
            <a:ext cx="9296401" cy="685800"/>
          </a:xfrm>
          <a:prstGeom prst="rect">
            <a:avLst/>
          </a:prstGeom>
          <a:solidFill>
            <a:srgbClr val="9F030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id="{EB64C1D5-A638-D516-BB38-A7843E961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514350"/>
            <a:ext cx="82883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Switching Supplies</a:t>
            </a:r>
          </a:p>
        </p:txBody>
      </p:sp>
      <p:sp>
        <p:nvSpPr>
          <p:cNvPr id="50182" name="Rectangle 3">
            <a:extLst>
              <a:ext uri="{FF2B5EF4-FFF2-40B4-BE49-F238E27FC236}">
                <a16:creationId xmlns:a16="http://schemas.microsoft.com/office/drawing/2014/main" id="{7127ED15-E624-CD49-29F0-BC1EBF9AB1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4" y="1458913"/>
            <a:ext cx="4332414" cy="495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Texas Instruments Simple Switchers – LM2596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Buck Converter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Adjustable Output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3 Amp Output Load Capacity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Reference Datasheet for more information and reference circuit</a:t>
            </a:r>
          </a:p>
        </p:txBody>
      </p:sp>
      <p:pic>
        <p:nvPicPr>
          <p:cNvPr id="4" name="Picture 3" descr="A close-up of several electronic components&#10;&#10;AI-generated content may be incorrect.">
            <a:extLst>
              <a:ext uri="{FF2B5EF4-FFF2-40B4-BE49-F238E27FC236}">
                <a16:creationId xmlns:a16="http://schemas.microsoft.com/office/drawing/2014/main" id="{624DE82C-1E3F-5A82-1FB7-A1F7283B5C2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01" y="1864690"/>
            <a:ext cx="4020336" cy="2261439"/>
          </a:xfrm>
          <a:prstGeom prst="rect">
            <a:avLst/>
          </a:prstGeom>
        </p:spPr>
      </p:pic>
      <p:pic>
        <p:nvPicPr>
          <p:cNvPr id="7" name="Picture 6" descr="A diagram of a computer&#10;&#10;AI-generated content may be incorrect.">
            <a:extLst>
              <a:ext uri="{FF2B5EF4-FFF2-40B4-BE49-F238E27FC236}">
                <a16:creationId xmlns:a16="http://schemas.microsoft.com/office/drawing/2014/main" id="{D0F5DA0E-8E4E-0422-F03C-C31C487927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57" y="4512651"/>
            <a:ext cx="5767469" cy="1243611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F7230D28-59B1-734F-D2D3-3A45F8AC9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241" y="5936449"/>
            <a:ext cx="3480438" cy="293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>
              <a:spcBef>
                <a:spcPct val="20000"/>
              </a:spcBef>
            </a:pPr>
            <a:r>
              <a:rPr lang="en-US" sz="1200" dirty="0">
                <a:solidFill>
                  <a:schemeClr val="bg2"/>
                </a:solidFill>
                <a:hlinkClick r:id="rId6"/>
              </a:rPr>
              <a:t>https://www.ti.com/product/LM2596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3424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65A5F-F641-81C1-B378-16914CD1D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3" name="Picture 7" descr="ECE_Logo_RedGray_H_45%">
            <a:extLst>
              <a:ext uri="{FF2B5EF4-FFF2-40B4-BE49-F238E27FC236}">
                <a16:creationId xmlns:a16="http://schemas.microsoft.com/office/drawing/2014/main" id="{899D28DA-E92C-A886-C1E8-91022CBC3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6125" y="6410325"/>
            <a:ext cx="1792288" cy="269875"/>
          </a:xfrm>
          <a:prstGeom prst="rect">
            <a:avLst/>
          </a:prstGeom>
          <a:noFill/>
        </p:spPr>
      </p:pic>
      <p:sp>
        <p:nvSpPr>
          <p:cNvPr id="50179" name="Rectangle 2">
            <a:extLst>
              <a:ext uri="{FF2B5EF4-FFF2-40B4-BE49-F238E27FC236}">
                <a16:creationId xmlns:a16="http://schemas.microsoft.com/office/drawing/2014/main" id="{97714F24-EA4C-5B86-E7DC-8DA99DBE4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67BB8B4-A8A2-7C20-9DAD-41E341E3C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313" y="479425"/>
            <a:ext cx="9296401" cy="685800"/>
          </a:xfrm>
          <a:prstGeom prst="rect">
            <a:avLst/>
          </a:prstGeom>
          <a:solidFill>
            <a:srgbClr val="9F030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id="{88BF8B2C-9743-5A54-C455-CE4D117EE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514350"/>
            <a:ext cx="82883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Power Outputs</a:t>
            </a:r>
          </a:p>
        </p:txBody>
      </p:sp>
      <p:sp>
        <p:nvSpPr>
          <p:cNvPr id="50182" name="Rectangle 3">
            <a:extLst>
              <a:ext uri="{FF2B5EF4-FFF2-40B4-BE49-F238E27FC236}">
                <a16:creationId xmlns:a16="http://schemas.microsoft.com/office/drawing/2014/main" id="{32CE0C83-D4F5-022B-5597-64847E536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4" y="1458913"/>
            <a:ext cx="4332414" cy="495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Power Outputs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Terminal Block Output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Pin Headers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Breadboard width for easy utilization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Output Bleeder Resistors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5FDD49-57F8-49EB-B289-3DF9A20C0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787" y="1503664"/>
            <a:ext cx="2455113" cy="4568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31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AC090-AD71-1BAD-2284-CB38A703B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3" name="Picture 7" descr="ECE_Logo_RedGray_H_45%">
            <a:extLst>
              <a:ext uri="{FF2B5EF4-FFF2-40B4-BE49-F238E27FC236}">
                <a16:creationId xmlns:a16="http://schemas.microsoft.com/office/drawing/2014/main" id="{4B4FEE6C-CB72-6D69-A186-72B121801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6125" y="6410325"/>
            <a:ext cx="1792288" cy="269875"/>
          </a:xfrm>
          <a:prstGeom prst="rect">
            <a:avLst/>
          </a:prstGeom>
          <a:noFill/>
        </p:spPr>
      </p:pic>
      <p:sp>
        <p:nvSpPr>
          <p:cNvPr id="50179" name="Rectangle 2">
            <a:extLst>
              <a:ext uri="{FF2B5EF4-FFF2-40B4-BE49-F238E27FC236}">
                <a16:creationId xmlns:a16="http://schemas.microsoft.com/office/drawing/2014/main" id="{62809FFB-BFEB-AE66-3195-B89C6E246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94D451A-3F27-0B76-D6E9-49091543B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313" y="479425"/>
            <a:ext cx="9296401" cy="685800"/>
          </a:xfrm>
          <a:prstGeom prst="rect">
            <a:avLst/>
          </a:prstGeom>
          <a:solidFill>
            <a:srgbClr val="9F030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id="{FABBA334-3AF9-367F-F2E2-349AD7464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514350"/>
            <a:ext cx="82883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50182" name="Rectangle 3">
            <a:extLst>
              <a:ext uri="{FF2B5EF4-FFF2-40B4-BE49-F238E27FC236}">
                <a16:creationId xmlns:a16="http://schemas.microsoft.com/office/drawing/2014/main" id="{919AD2C7-E4AE-AF55-2E00-A92D80DE0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31" y="2174789"/>
            <a:ext cx="8237538" cy="292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r>
              <a:rPr lang="en-US" sz="6600" dirty="0">
                <a:solidFill>
                  <a:schemeClr val="bg2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747261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FDBDB-68FB-9A10-7089-730BDDA1A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3" name="Picture 7" descr="ECE_Logo_RedGray_H_45%">
            <a:extLst>
              <a:ext uri="{FF2B5EF4-FFF2-40B4-BE49-F238E27FC236}">
                <a16:creationId xmlns:a16="http://schemas.microsoft.com/office/drawing/2014/main" id="{E1FF5D84-27A4-BF7B-A56C-4D50A19A9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6125" y="6410325"/>
            <a:ext cx="1792288" cy="269875"/>
          </a:xfrm>
          <a:prstGeom prst="rect">
            <a:avLst/>
          </a:prstGeom>
          <a:noFill/>
        </p:spPr>
      </p:pic>
      <p:sp>
        <p:nvSpPr>
          <p:cNvPr id="50179" name="Rectangle 2">
            <a:extLst>
              <a:ext uri="{FF2B5EF4-FFF2-40B4-BE49-F238E27FC236}">
                <a16:creationId xmlns:a16="http://schemas.microsoft.com/office/drawing/2014/main" id="{D37A1089-5719-6ECE-5FEF-77C77A902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B78D652A-33DD-AEF9-EE74-AE01FB8AB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313" y="479425"/>
            <a:ext cx="9296401" cy="685800"/>
          </a:xfrm>
          <a:prstGeom prst="rect">
            <a:avLst/>
          </a:prstGeom>
          <a:solidFill>
            <a:srgbClr val="9F030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id="{4A316EA1-7C4C-5EDA-82A9-2A771802C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514350"/>
            <a:ext cx="82883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Download Today’s Project Files</a:t>
            </a:r>
          </a:p>
        </p:txBody>
      </p:sp>
      <p:sp>
        <p:nvSpPr>
          <p:cNvPr id="50182" name="Rectangle 3">
            <a:extLst>
              <a:ext uri="{FF2B5EF4-FFF2-40B4-BE49-F238E27FC236}">
                <a16:creationId xmlns:a16="http://schemas.microsoft.com/office/drawing/2014/main" id="{2A8CD22A-413A-863D-E126-5019B59BF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1644650"/>
            <a:ext cx="8237538" cy="3940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>
              <a:spcBef>
                <a:spcPct val="20000"/>
              </a:spcBef>
            </a:pPr>
            <a:r>
              <a:rPr lang="en-US" sz="3600" dirty="0"/>
              <a:t>Navigate to the workshop GitHub and download today’s files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https://github.com/IEEE-U-of-U/IEEE-PCB-Workshop-Fall-2025</a:t>
            </a:r>
          </a:p>
        </p:txBody>
      </p:sp>
    </p:spTree>
    <p:extLst>
      <p:ext uri="{BB962C8B-B14F-4D97-AF65-F5344CB8AC3E}">
        <p14:creationId xmlns:p14="http://schemas.microsoft.com/office/powerpoint/2010/main" val="3777191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88341-5F37-1307-77BF-A326BB663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3" name="Picture 7" descr="ECE_Logo_RedGray_H_45%">
            <a:extLst>
              <a:ext uri="{FF2B5EF4-FFF2-40B4-BE49-F238E27FC236}">
                <a16:creationId xmlns:a16="http://schemas.microsoft.com/office/drawing/2014/main" id="{2434FC66-D59A-E908-4775-A541C0726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6125" y="6410325"/>
            <a:ext cx="1792288" cy="269875"/>
          </a:xfrm>
          <a:prstGeom prst="rect">
            <a:avLst/>
          </a:prstGeom>
          <a:noFill/>
        </p:spPr>
      </p:pic>
      <p:sp>
        <p:nvSpPr>
          <p:cNvPr id="50179" name="Rectangle 2">
            <a:extLst>
              <a:ext uri="{FF2B5EF4-FFF2-40B4-BE49-F238E27FC236}">
                <a16:creationId xmlns:a16="http://schemas.microsoft.com/office/drawing/2014/main" id="{332723B5-02A6-6FC9-45C6-A9E029D2F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820FB3D6-1269-8D4E-3F4F-DB00122523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313" y="479425"/>
            <a:ext cx="9296401" cy="685800"/>
          </a:xfrm>
          <a:prstGeom prst="rect">
            <a:avLst/>
          </a:prstGeom>
          <a:solidFill>
            <a:srgbClr val="9F030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id="{48A8FDAD-F438-880F-C385-90A254430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514350"/>
            <a:ext cx="82883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Workshop Logistics</a:t>
            </a:r>
          </a:p>
        </p:txBody>
      </p:sp>
      <p:sp>
        <p:nvSpPr>
          <p:cNvPr id="50182" name="Rectangle 3">
            <a:extLst>
              <a:ext uri="{FF2B5EF4-FFF2-40B4-BE49-F238E27FC236}">
                <a16:creationId xmlns:a16="http://schemas.microsoft.com/office/drawing/2014/main" id="{A124FC4D-A33D-8932-FB2E-E6931EE0B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4" y="1458913"/>
            <a:ext cx="8220075" cy="495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We </a:t>
            </a:r>
            <a:r>
              <a:rPr lang="en-US" b="1" dirty="0"/>
              <a:t>highly</a:t>
            </a:r>
            <a:r>
              <a:rPr lang="en-US" dirty="0"/>
              <a:t> recommend attending all workshop sessions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Each session is designed to build off previously discussed materials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By the end of the workshop, you will be able to: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Build an adjustable </a:t>
            </a:r>
            <a:r>
              <a:rPr lang="en-US" sz="2000" u="sng" dirty="0"/>
              <a:t>USB-C Breadboard Power Supply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Understand the basics of schematic layout, PCB layout, and board manufacturing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Gain experience with through-hole and surface mount PCB assembly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Have a basic understanding of manufacturing techniques and equipment used in the industry</a:t>
            </a:r>
          </a:p>
        </p:txBody>
      </p:sp>
    </p:spTree>
    <p:extLst>
      <p:ext uri="{BB962C8B-B14F-4D97-AF65-F5344CB8AC3E}">
        <p14:creationId xmlns:p14="http://schemas.microsoft.com/office/powerpoint/2010/main" val="3160144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D0CDA-56EF-40EC-5E62-19AD319DD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3" name="Picture 7" descr="ECE_Logo_RedGray_H_45%">
            <a:extLst>
              <a:ext uri="{FF2B5EF4-FFF2-40B4-BE49-F238E27FC236}">
                <a16:creationId xmlns:a16="http://schemas.microsoft.com/office/drawing/2014/main" id="{C580765E-FA71-4FCA-3723-8E51D8A37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6125" y="6410325"/>
            <a:ext cx="1792288" cy="269875"/>
          </a:xfrm>
          <a:prstGeom prst="rect">
            <a:avLst/>
          </a:prstGeom>
          <a:noFill/>
        </p:spPr>
      </p:pic>
      <p:sp>
        <p:nvSpPr>
          <p:cNvPr id="50179" name="Rectangle 2">
            <a:extLst>
              <a:ext uri="{FF2B5EF4-FFF2-40B4-BE49-F238E27FC236}">
                <a16:creationId xmlns:a16="http://schemas.microsoft.com/office/drawing/2014/main" id="{3614BE53-3B25-8D9C-CC5F-70AE2D709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220BD69D-71FF-ACC9-0E36-6F8038F2FF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313" y="479425"/>
            <a:ext cx="9296401" cy="685800"/>
          </a:xfrm>
          <a:prstGeom prst="rect">
            <a:avLst/>
          </a:prstGeom>
          <a:solidFill>
            <a:srgbClr val="9F030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id="{0094A8D3-8A26-4854-0B39-8B3EF7AF5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514350"/>
            <a:ext cx="82883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Workshop Logistics</a:t>
            </a:r>
          </a:p>
        </p:txBody>
      </p:sp>
      <p:sp>
        <p:nvSpPr>
          <p:cNvPr id="50182" name="Rectangle 3">
            <a:extLst>
              <a:ext uri="{FF2B5EF4-FFF2-40B4-BE49-F238E27FC236}">
                <a16:creationId xmlns:a16="http://schemas.microsoft.com/office/drawing/2014/main" id="{D00652D6-2214-52A1-5C55-94C980053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4" y="1458913"/>
            <a:ext cx="8220075" cy="495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We hope to not charge a fee for this workshop and supporting materials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Tentative on ASUU funding for the Fall Semester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Will know by October if fees will be necessary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Want to pursue a different project? Chat or Email Us!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We may be able to support individual projects get board manufactured</a:t>
            </a:r>
          </a:p>
        </p:txBody>
      </p:sp>
    </p:spTree>
    <p:extLst>
      <p:ext uri="{BB962C8B-B14F-4D97-AF65-F5344CB8AC3E}">
        <p14:creationId xmlns:p14="http://schemas.microsoft.com/office/powerpoint/2010/main" val="3189281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DBFAA-7F67-B125-2947-C902E4C78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3" name="Picture 7" descr="ECE_Logo_RedGray_H_45%">
            <a:extLst>
              <a:ext uri="{FF2B5EF4-FFF2-40B4-BE49-F238E27FC236}">
                <a16:creationId xmlns:a16="http://schemas.microsoft.com/office/drawing/2014/main" id="{6EFBEACB-7013-BFCB-1A51-7DFDF7B1C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6125" y="6410325"/>
            <a:ext cx="1792288" cy="269875"/>
          </a:xfrm>
          <a:prstGeom prst="rect">
            <a:avLst/>
          </a:prstGeom>
          <a:noFill/>
        </p:spPr>
      </p:pic>
      <p:sp>
        <p:nvSpPr>
          <p:cNvPr id="50179" name="Rectangle 2">
            <a:extLst>
              <a:ext uri="{FF2B5EF4-FFF2-40B4-BE49-F238E27FC236}">
                <a16:creationId xmlns:a16="http://schemas.microsoft.com/office/drawing/2014/main" id="{8F251094-9F70-E0CC-F162-7B0BD139C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35A4AEBF-3FF6-2706-E47B-27EC80F12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313" y="479425"/>
            <a:ext cx="9296401" cy="685800"/>
          </a:xfrm>
          <a:prstGeom prst="rect">
            <a:avLst/>
          </a:prstGeom>
          <a:solidFill>
            <a:srgbClr val="9F030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id="{67FF711F-D681-A91B-8947-D7135D50A1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514350"/>
            <a:ext cx="82883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Want </a:t>
            </a:r>
            <a:r>
              <a:rPr lang="en-US" sz="3200">
                <a:solidFill>
                  <a:schemeClr val="bg1"/>
                </a:solidFill>
              </a:rPr>
              <a:t>more experience?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0182" name="Rectangle 3">
            <a:extLst>
              <a:ext uri="{FF2B5EF4-FFF2-40B4-BE49-F238E27FC236}">
                <a16:creationId xmlns:a16="http://schemas.microsoft.com/office/drawing/2014/main" id="{5DD5C126-F29F-DB11-4A7C-9F75CF68F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4" y="1458913"/>
            <a:ext cx="4800655" cy="495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Consider joining the FSAE tractive team!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The Tractive Team is currently looking for students to assist with designing and assembling the electrical system for an electric formula-style race car!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No experience required!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B3F050-681A-EE90-0A96-44C1A84ED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828" y="1644650"/>
            <a:ext cx="2940594" cy="24433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2AB716-9FFE-0ED3-D363-80D113F5F4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4814" y="4274019"/>
            <a:ext cx="6411796" cy="206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6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FA2B3-954E-8071-5F09-872D8E512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3" name="Picture 7" descr="ECE_Logo_RedGray_H_45%">
            <a:extLst>
              <a:ext uri="{FF2B5EF4-FFF2-40B4-BE49-F238E27FC236}">
                <a16:creationId xmlns:a16="http://schemas.microsoft.com/office/drawing/2014/main" id="{628345D7-CE34-ABB2-0348-3188AA3FF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6125" y="6410325"/>
            <a:ext cx="1792288" cy="269875"/>
          </a:xfrm>
          <a:prstGeom prst="rect">
            <a:avLst/>
          </a:prstGeom>
          <a:noFill/>
        </p:spPr>
      </p:pic>
      <p:sp>
        <p:nvSpPr>
          <p:cNvPr id="50179" name="Rectangle 2">
            <a:extLst>
              <a:ext uri="{FF2B5EF4-FFF2-40B4-BE49-F238E27FC236}">
                <a16:creationId xmlns:a16="http://schemas.microsoft.com/office/drawing/2014/main" id="{A3F07F1D-F1AC-2401-4085-C191661C3F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1564CB13-65DE-999A-DE66-6A709FDE9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313" y="479425"/>
            <a:ext cx="9296401" cy="685800"/>
          </a:xfrm>
          <a:prstGeom prst="rect">
            <a:avLst/>
          </a:prstGeom>
          <a:solidFill>
            <a:srgbClr val="9F030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id="{CB0CBCFB-FBF4-544B-9B93-905E0B828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514350"/>
            <a:ext cx="82883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Join the IEEE Discord</a:t>
            </a:r>
          </a:p>
        </p:txBody>
      </p:sp>
      <p:sp>
        <p:nvSpPr>
          <p:cNvPr id="50182" name="Rectangle 3">
            <a:extLst>
              <a:ext uri="{FF2B5EF4-FFF2-40B4-BE49-F238E27FC236}">
                <a16:creationId xmlns:a16="http://schemas.microsoft.com/office/drawing/2014/main" id="{976CC8F3-3449-8645-2087-4B7BA6C12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4" y="1458913"/>
            <a:ext cx="4800655" cy="495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If you haven’t already, please join the IEEE Discord server for additional information and updates regarding this workshop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68B583-095A-01B5-1D9B-1CCC34915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0242" y="1458913"/>
            <a:ext cx="3188441" cy="27898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4CC7FA-2BE3-DD36-6010-0DD4752BD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7416" y="4464145"/>
            <a:ext cx="3524934" cy="135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44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F8845-1D7A-0FB7-D6DF-CFE810356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3" name="Picture 7" descr="ECE_Logo_RedGray_H_45%">
            <a:extLst>
              <a:ext uri="{FF2B5EF4-FFF2-40B4-BE49-F238E27FC236}">
                <a16:creationId xmlns:a16="http://schemas.microsoft.com/office/drawing/2014/main" id="{0D11F99C-5FBA-9F0D-9CFA-2004C24D4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6125" y="6410325"/>
            <a:ext cx="1792288" cy="269875"/>
          </a:xfrm>
          <a:prstGeom prst="rect">
            <a:avLst/>
          </a:prstGeom>
          <a:noFill/>
        </p:spPr>
      </p:pic>
      <p:sp>
        <p:nvSpPr>
          <p:cNvPr id="50179" name="Rectangle 2">
            <a:extLst>
              <a:ext uri="{FF2B5EF4-FFF2-40B4-BE49-F238E27FC236}">
                <a16:creationId xmlns:a16="http://schemas.microsoft.com/office/drawing/2014/main" id="{00253BE4-CB37-2CF9-B7D7-D34FD44AA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2BDA9B7-5818-9EF4-4EAC-1D807EE60D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313" y="479425"/>
            <a:ext cx="9296401" cy="685800"/>
          </a:xfrm>
          <a:prstGeom prst="rect">
            <a:avLst/>
          </a:prstGeom>
          <a:solidFill>
            <a:srgbClr val="9F030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id="{D52FD77D-0532-6590-ABCB-81D7D1E39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514350"/>
            <a:ext cx="82883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What is a schematic?</a:t>
            </a:r>
          </a:p>
        </p:txBody>
      </p:sp>
      <p:sp>
        <p:nvSpPr>
          <p:cNvPr id="50182" name="Rectangle 3">
            <a:extLst>
              <a:ext uri="{FF2B5EF4-FFF2-40B4-BE49-F238E27FC236}">
                <a16:creationId xmlns:a16="http://schemas.microsoft.com/office/drawing/2014/main" id="{28FB0856-9777-FB26-3855-725397408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4" y="1458913"/>
            <a:ext cx="4800655" cy="495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Schematics are a graphical representation of an electrical circuit or system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 step up from a block diagram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Shows all parts and electrical connections in a circuit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Used to route PCB traces during layout</a:t>
            </a:r>
          </a:p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Schematics are NOT a physical representation of component positions on the PCB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A4F4C6-84A6-B566-17B0-1A30F3ECE4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515" y="1375786"/>
            <a:ext cx="2531220" cy="4740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08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D8981-D953-B4FF-A556-995797C28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3" name="Picture 7" descr="ECE_Logo_RedGray_H_45%">
            <a:extLst>
              <a:ext uri="{FF2B5EF4-FFF2-40B4-BE49-F238E27FC236}">
                <a16:creationId xmlns:a16="http://schemas.microsoft.com/office/drawing/2014/main" id="{152143A2-EFD0-463A-A621-9BA41F0DC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6125" y="6410325"/>
            <a:ext cx="1792288" cy="269875"/>
          </a:xfrm>
          <a:prstGeom prst="rect">
            <a:avLst/>
          </a:prstGeom>
          <a:noFill/>
        </p:spPr>
      </p:pic>
      <p:sp>
        <p:nvSpPr>
          <p:cNvPr id="50179" name="Rectangle 2">
            <a:extLst>
              <a:ext uri="{FF2B5EF4-FFF2-40B4-BE49-F238E27FC236}">
                <a16:creationId xmlns:a16="http://schemas.microsoft.com/office/drawing/2014/main" id="{DEB95D4E-824D-4FD2-8BF2-37059C7B3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51587AC-FBCD-084C-ACCB-E32632AF1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313" y="479425"/>
            <a:ext cx="9296401" cy="685800"/>
          </a:xfrm>
          <a:prstGeom prst="rect">
            <a:avLst/>
          </a:prstGeom>
          <a:solidFill>
            <a:srgbClr val="9F030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id="{29470071-20B5-0E79-E6F1-1442F5C1C1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514350"/>
            <a:ext cx="82883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Components in a Schematic</a:t>
            </a:r>
          </a:p>
        </p:txBody>
      </p:sp>
      <p:sp>
        <p:nvSpPr>
          <p:cNvPr id="50182" name="Rectangle 3">
            <a:extLst>
              <a:ext uri="{FF2B5EF4-FFF2-40B4-BE49-F238E27FC236}">
                <a16:creationId xmlns:a16="http://schemas.microsoft.com/office/drawing/2014/main" id="{68AD6A9D-731D-D101-E179-F092C3E91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" y="1458913"/>
            <a:ext cx="4285752" cy="495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Every electrical component will have its own symbol within the schematic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Contains all pins connected to the component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May contain additional information such as signal type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Relatively consistent across platforms</a:t>
            </a:r>
          </a:p>
        </p:txBody>
      </p:sp>
      <p:pic>
        <p:nvPicPr>
          <p:cNvPr id="3" name="Picture 2" descr="A diagram of electrical components&#10;&#10;AI-generated content may be incorrect.">
            <a:extLst>
              <a:ext uri="{FF2B5EF4-FFF2-40B4-BE49-F238E27FC236}">
                <a16:creationId xmlns:a16="http://schemas.microsoft.com/office/drawing/2014/main" id="{1D53A82F-08F5-5F06-AB3A-A774894742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7018" y="1458913"/>
            <a:ext cx="3605639" cy="446058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59D6B5A-B7C9-6A8D-E3BE-3B56A871E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0241" y="5936449"/>
            <a:ext cx="3480438" cy="293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r">
              <a:spcBef>
                <a:spcPct val="20000"/>
              </a:spcBef>
            </a:pPr>
            <a:r>
              <a:rPr lang="en-US" sz="1200" dirty="0">
                <a:solidFill>
                  <a:schemeClr val="bg2"/>
                </a:solidFill>
                <a:hlinkClick r:id="rId5"/>
              </a:rPr>
              <a:t>https://learn.sparkfun.com/tutorials/how-to-read-a-schematic/all</a:t>
            </a:r>
            <a:r>
              <a:rPr lang="en-US" sz="1200" dirty="0">
                <a:solidFill>
                  <a:schemeClr val="bg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925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4700D-F8C9-8D49-1069-3D9038291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3" name="Picture 7" descr="ECE_Logo_RedGray_H_45%">
            <a:extLst>
              <a:ext uri="{FF2B5EF4-FFF2-40B4-BE49-F238E27FC236}">
                <a16:creationId xmlns:a16="http://schemas.microsoft.com/office/drawing/2014/main" id="{7DCAA670-2374-BC19-518D-2427DE8AD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096125" y="6410325"/>
            <a:ext cx="1792288" cy="269875"/>
          </a:xfrm>
          <a:prstGeom prst="rect">
            <a:avLst/>
          </a:prstGeom>
          <a:noFill/>
        </p:spPr>
      </p:pic>
      <p:sp>
        <p:nvSpPr>
          <p:cNvPr id="50179" name="Rectangle 2">
            <a:extLst>
              <a:ext uri="{FF2B5EF4-FFF2-40B4-BE49-F238E27FC236}">
                <a16:creationId xmlns:a16="http://schemas.microsoft.com/office/drawing/2014/main" id="{041AD1F2-D6C2-4701-6997-C5391784E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noFill/>
          <a:ln w="152400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2C61CCB2-AA3B-9A6D-1374-17F23EEF8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7313" y="479425"/>
            <a:ext cx="9296401" cy="685800"/>
          </a:xfrm>
          <a:prstGeom prst="rect">
            <a:avLst/>
          </a:prstGeom>
          <a:solidFill>
            <a:srgbClr val="9F0305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>
              <a:defRPr/>
            </a:pPr>
            <a:endParaRPr lang="en-US"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50181" name="Rectangle 2">
            <a:extLst>
              <a:ext uri="{FF2B5EF4-FFF2-40B4-BE49-F238E27FC236}">
                <a16:creationId xmlns:a16="http://schemas.microsoft.com/office/drawing/2014/main" id="{51C23347-A23F-8CA2-62CE-51E8D8AC2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13" y="514350"/>
            <a:ext cx="8288337" cy="60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prstTxWarp prst="textNoShape">
              <a:avLst/>
            </a:prstTxWarp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Symbol Attributes</a:t>
            </a:r>
          </a:p>
        </p:txBody>
      </p:sp>
      <p:sp>
        <p:nvSpPr>
          <p:cNvPr id="50182" name="Rectangle 3">
            <a:extLst>
              <a:ext uri="{FF2B5EF4-FFF2-40B4-BE49-F238E27FC236}">
                <a16:creationId xmlns:a16="http://schemas.microsoft.com/office/drawing/2014/main" id="{1B555EC4-F3C2-9DAE-6BAA-8A302648A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275" y="1458913"/>
            <a:ext cx="3598062" cy="4951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dirty="0"/>
              <a:t>Symbols may have additional information regarding the component they represent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Designators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Values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Part Numbers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Pin Name</a:t>
            </a:r>
          </a:p>
          <a:p>
            <a:pPr marL="800100" lvl="1" indent="-3429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Pin Number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BA75F4-B507-6B86-9E91-294D47CFD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6592" y="1701788"/>
            <a:ext cx="4535133" cy="188878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22DB2C-4526-C4BF-2835-01CB1B51F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3737" y="3934619"/>
            <a:ext cx="2420842" cy="1939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110395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stealth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7958</TotalTime>
  <Words>923</Words>
  <Application>Microsoft Office PowerPoint</Application>
  <PresentationFormat>On-screen Show (4:3)</PresentationFormat>
  <Paragraphs>147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6" baseType="lpstr">
      <vt:lpstr>Arial</vt:lpstr>
      <vt:lpstr>Blank Presentation</vt:lpstr>
      <vt:lpstr>IEEE PCB Design Workshop: (Week 01) Introduction to Schematics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cade lab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for your Cover</dc:title>
  <dc:subject/>
  <dc:creator>cade lab</dc:creator>
  <cp:keywords/>
  <dc:description/>
  <cp:lastModifiedBy>ADRIAN PUTRA SUCAHYO</cp:lastModifiedBy>
  <cp:revision>241</cp:revision>
  <dcterms:created xsi:type="dcterms:W3CDTF">2008-04-18T23:06:39Z</dcterms:created>
  <dcterms:modified xsi:type="dcterms:W3CDTF">2025-09-08T04:33:44Z</dcterms:modified>
  <cp:category/>
</cp:coreProperties>
</file>