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1"/>
  </p:sldMasterIdLst>
  <p:notesMasterIdLst>
    <p:notesMasterId r:id="rId3"/>
  </p:notesMasterIdLst>
  <p:sldIdLst>
    <p:sldId id="256" r:id="rId2"/>
  </p:sldIdLst>
  <p:sldSz cx="43891200" cy="32918400"/>
  <p:notesSz cx="6858000" cy="9144000"/>
  <p:embeddedFontLst>
    <p:embeddedFont>
      <p:font typeface="Calibri" panose="020F0502020204030204" pitchFamily="34" charset="0"/>
      <p:regular r:id="rId4"/>
      <p:bold r:id="rId5"/>
      <p:italic r:id="rId6"/>
      <p:boldItalic r:id="rId7"/>
    </p:embeddedFont>
    <p:embeddedFont>
      <p:font typeface="Domine" panose="020B0604020202020204" charset="0"/>
      <p:regular r:id="rId8"/>
    </p:embeddedFont>
    <p:embeddedFont>
      <p:font typeface="Franklin Gothic Heavy" panose="020B0903020102020204" pitchFamily="34" charset="0"/>
      <p:regular r:id="rId9"/>
      <p:italic r:id="rId10"/>
    </p:embeddedFont>
    <p:embeddedFont>
      <p:font typeface="Montserrat Extra Bold" panose="020B0604020202020204" charset="0"/>
      <p:bold r:id="rId11"/>
    </p:embeddedFont>
    <p:embeddedFont>
      <p:font typeface="Montserrat Semi Bold" panose="020B0604020202020204" charset="0"/>
      <p:bold r:id="rId12"/>
    </p:embeddedFont>
  </p:embeddedFontLst>
  <p:custDataLst>
    <p:tags r:id="rId13"/>
  </p:custDataLst>
  <p:defaultTex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757C"/>
    <a:srgbClr val="3F8F97"/>
    <a:srgbClr val="469FA8"/>
    <a:srgbClr val="D8E0E7"/>
    <a:srgbClr val="C1CAD2"/>
    <a:srgbClr val="09EDFF"/>
    <a:srgbClr val="394AEF"/>
    <a:srgbClr val="6B9DCB"/>
    <a:srgbClr val="73A514"/>
    <a:srgbClr val="8CD2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63C7F8-9F59-00CE-A2AF-5FE92B3FDCED}" v="179" dt="2022-03-17T15:38:29.789"/>
    <p1510:client id="{2CC034CB-5352-2396-7CE6-0EC82DA8FDE1}" v="15" dt="2022-03-21T23:08:32.120"/>
    <p1510:client id="{2EEA9B06-6093-979E-03E1-569B2A89012C}" v="7" dt="2022-03-17T17:23:01.413"/>
    <p1510:client id="{3452C9D2-4665-6D6F-98FC-A1CD9F622E6F}" v="30" dt="2022-03-17T17:08:37.841"/>
    <p1510:client id="{383106A7-0C3B-4EEF-9437-EA3AE0DCA79F}" v="536" dt="2022-03-17T13:36:53.830"/>
    <p1510:client id="{62709F34-8262-DDAC-D6D7-28D44B135346}" v="243" dt="2022-03-21T22:56:13.339"/>
    <p1510:client id="{6A38B56D-974A-CC8D-BEF1-8EFD73933552}" v="10" dt="2022-03-18T01:51:54.450"/>
    <p1510:client id="{6E7F0C38-9153-6EAC-CA91-8BB7733EF4A9}" v="5" dt="2022-03-22T13:21:59.435"/>
    <p1510:client id="{A1A6D6E1-80F7-3B76-C1E5-6F2855C5D0B8}" v="4" dt="2022-03-21T23:01:50.871"/>
    <p1510:client id="{BA5AF2A1-F416-70DC-E568-761C5858FA1D}" v="41" dt="2022-03-20T12:52:41.790"/>
    <p1510:client id="{E7465721-DF8D-5A10-0DFB-4062E1DCDD62}" v="27" dt="2022-03-17T20:35:25.241"/>
    <p1510:client id="{EA1D85E3-E586-2A7D-3E97-208CE2093360}" v="58" dt="2022-03-20T12:35:56.707"/>
    <p1510:client id="{F22ACEB5-BFDC-EB1C-B758-C8E6FE4D2FE7}" v="7" dt="2022-03-20T13:01:04.9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021" autoAdjust="0"/>
    <p:restoredTop sz="94660"/>
  </p:normalViewPr>
  <p:slideViewPr>
    <p:cSldViewPr>
      <p:cViewPr>
        <p:scale>
          <a:sx n="33" d="100"/>
          <a:sy n="33" d="100"/>
        </p:scale>
        <p:origin x="882" y="-1590"/>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ags" Target="tags/tag1.xml"/><Relationship Id="rId1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viewProps" Target="viewProp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IEEE\Disinfection%20Robot\UVC%20calc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300" dirty="0"/>
              <a:t>Estimates</a:t>
            </a:r>
            <a:r>
              <a:rPr lang="en-US" sz="2300" baseline="0" dirty="0"/>
              <a:t> of Proper UVC Dosage from Academic Sources</a:t>
            </a:r>
            <a:endParaRPr lang="en-US" sz="23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9386977697306557"/>
          <c:y val="0.11150693907542436"/>
          <c:w val="0.78791078922621305"/>
          <c:h val="0.72197418861842966"/>
        </c:manualLayout>
      </c:layout>
      <c:barChart>
        <c:barDir val="col"/>
        <c:grouping val="clustered"/>
        <c:varyColors val="0"/>
        <c:ser>
          <c:idx val="0"/>
          <c:order val="0"/>
          <c:spPr>
            <a:solidFill>
              <a:schemeClr val="accent1"/>
            </a:solidFill>
            <a:ln>
              <a:noFill/>
            </a:ln>
            <a:effectLst/>
          </c:spPr>
          <c:invertIfNegative val="0"/>
          <c:cat>
            <c:strRef>
              <c:f>(Sheet1!$E$6,Sheet1!$E$11,Sheet1!$E$12,Sheet1!$E$10,Sheet1!$E$7,Sheet1!$E$9)</c:f>
              <c:strCache>
                <c:ptCount val="6"/>
                <c:pt idx="0">
                  <c:v>Suraj</c:v>
                </c:pt>
                <c:pt idx="1">
                  <c:v>Kowalski (Only SARS-CoV-2)</c:v>
                </c:pt>
                <c:pt idx="2">
                  <c:v>Heßling</c:v>
                </c:pt>
                <c:pt idx="3">
                  <c:v>Kowalski (All CoV)</c:v>
                </c:pt>
                <c:pt idx="4">
                  <c:v>Griffiths</c:v>
                </c:pt>
                <c:pt idx="5">
                  <c:v>Inagaki</c:v>
                </c:pt>
              </c:strCache>
              <c:extLst/>
            </c:strRef>
          </c:cat>
          <c:val>
            <c:numRef>
              <c:f>(Sheet1!$F$6,Sheet1!$F$11,Sheet1!$F$12,Sheet1!$F$10,Sheet1!$F$7,Sheet1!$F$9)</c:f>
              <c:numCache>
                <c:formatCode>General</c:formatCode>
                <c:ptCount val="6"/>
                <c:pt idx="0">
                  <c:v>25</c:v>
                </c:pt>
                <c:pt idx="1">
                  <c:v>27</c:v>
                </c:pt>
                <c:pt idx="2">
                  <c:v>37</c:v>
                </c:pt>
                <c:pt idx="3">
                  <c:v>47</c:v>
                </c:pt>
                <c:pt idx="4">
                  <c:v>76.41</c:v>
                </c:pt>
                <c:pt idx="5">
                  <c:v>375</c:v>
                </c:pt>
              </c:numCache>
              <c:extLst/>
            </c:numRef>
          </c:val>
          <c:extLst>
            <c:ext xmlns:c16="http://schemas.microsoft.com/office/drawing/2014/chart" uri="{C3380CC4-5D6E-409C-BE32-E72D297353CC}">
              <c16:uniqueId val="{00000000-9D38-4AFC-B98A-2D931A5BCCCB}"/>
            </c:ext>
          </c:extLst>
        </c:ser>
        <c:dLbls>
          <c:showLegendKey val="0"/>
          <c:showVal val="0"/>
          <c:showCatName val="0"/>
          <c:showSerName val="0"/>
          <c:showPercent val="0"/>
          <c:showBubbleSize val="0"/>
        </c:dLbls>
        <c:gapWidth val="219"/>
        <c:overlap val="-27"/>
        <c:axId val="1408556639"/>
        <c:axId val="1408574111"/>
      </c:barChart>
      <c:catAx>
        <c:axId val="140855663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600" dirty="0"/>
                  <a:t>Research</a:t>
                </a:r>
                <a:r>
                  <a:rPr lang="en-US" sz="1600" baseline="0" dirty="0"/>
                  <a:t> Sources</a:t>
                </a:r>
                <a:endParaRPr lang="en-US" sz="1600"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408574111"/>
        <c:crosses val="autoZero"/>
        <c:auto val="1"/>
        <c:lblAlgn val="ctr"/>
        <c:lblOffset val="100"/>
        <c:noMultiLvlLbl val="0"/>
      </c:catAx>
      <c:valAx>
        <c:axId val="1408574111"/>
        <c:scaling>
          <c:logBase val="2"/>
          <c:orientation val="minMax"/>
          <c:max val="550"/>
          <c:min val="16"/>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dirty="0"/>
                  <a:t>Dosage</a:t>
                </a:r>
                <a:r>
                  <a:rPr lang="en-US" sz="1400" baseline="0" dirty="0"/>
                  <a:t> Required</a:t>
                </a:r>
              </a:p>
              <a:p>
                <a:pPr>
                  <a:defRPr sz="1400"/>
                </a:pPr>
                <a:r>
                  <a:rPr lang="en-US" sz="1400" baseline="0" dirty="0"/>
                  <a:t>to Inactivate</a:t>
                </a:r>
              </a:p>
              <a:p>
                <a:pPr>
                  <a:defRPr sz="1400"/>
                </a:pPr>
                <a:r>
                  <a:rPr lang="en-US" sz="1400" baseline="0" dirty="0"/>
                  <a:t>SARS-CoV-2 (J/m</a:t>
                </a:r>
                <a:r>
                  <a:rPr lang="en-US" sz="1400" baseline="30000" dirty="0"/>
                  <a:t>2</a:t>
                </a:r>
                <a:r>
                  <a:rPr lang="en-US" sz="1400" baseline="0" dirty="0"/>
                  <a:t>)</a:t>
                </a:r>
              </a:p>
            </c:rich>
          </c:tx>
          <c:overlay val="0"/>
          <c:spPr>
            <a:noFill/>
            <a:ln>
              <a:noFill/>
            </a:ln>
            <a:effectLst/>
          </c:spPr>
          <c:txPr>
            <a:bodyPr rot="0" spcFirstLastPara="1" vertOverflow="ellipsis"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85566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smtId="4294967295"/>
            </a:defPPr>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smtId="4294967295"/>
            </a:defPPr>
            <a:lvl1pPr algn="r">
              <a:defRPr sz="1200"/>
            </a:lvl1pPr>
          </a:lstStyle>
          <a:p>
            <a:pPr>
              <a:defRPr/>
            </a:pPr>
            <a:fld id="{DC7FF369-15CD-4AE8-AD6F-0DD9E71D983D}" type="slidenum">
              <a:rPr lang="en-US"/>
              <a:pPr>
                <a:defRPr/>
              </a:pPr>
              <a:t>‹#›</a:t>
            </a:fld>
            <a:endParaRPr lang="en-US"/>
          </a:p>
        </p:txBody>
      </p:sp>
    </p:spTree>
    <p:extLst>
      <p:ext uri="{BB962C8B-B14F-4D97-AF65-F5344CB8AC3E}">
        <p14:creationId xmlns:p14="http://schemas.microsoft.com/office/powerpoint/2010/main" val="1115986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smtId="4294967295"/>
            </a:defPPr>
            <a:lvl1pPr eaLnBrk="0" hangingPunct="0">
              <a:defRPr sz="3000">
                <a:solidFill>
                  <a:schemeClr val="tx1"/>
                </a:solidFill>
                <a:latin typeface="Arial"/>
              </a:defRPr>
            </a:lvl1pPr>
            <a:lvl2pPr marL="742950" indent="-285750" eaLnBrk="0" hangingPunct="0">
              <a:defRPr sz="3000">
                <a:solidFill>
                  <a:schemeClr val="tx1"/>
                </a:solidFill>
                <a:latin typeface="Arial"/>
              </a:defRPr>
            </a:lvl2pPr>
            <a:lvl3pPr marL="1143000" indent="-228600" eaLnBrk="0" hangingPunct="0">
              <a:defRPr sz="3000">
                <a:solidFill>
                  <a:schemeClr val="tx1"/>
                </a:solidFill>
                <a:latin typeface="Arial"/>
              </a:defRPr>
            </a:lvl3pPr>
            <a:lvl4pPr marL="1600200" indent="-228600" eaLnBrk="0" hangingPunct="0">
              <a:defRPr sz="3000">
                <a:solidFill>
                  <a:schemeClr val="tx1"/>
                </a:solidFill>
                <a:latin typeface="Arial"/>
              </a:defRPr>
            </a:lvl4pPr>
            <a:lvl5pPr marL="2057400" indent="-228600" eaLnBrk="0" hangingPunct="0">
              <a:defRPr sz="3000">
                <a:solidFill>
                  <a:schemeClr val="tx1"/>
                </a:solidFill>
                <a:latin typeface="Arial"/>
              </a:defRPr>
            </a:lvl5pPr>
            <a:lvl6pPr marL="2514600" indent="-228600" eaLnBrk="0" fontAlgn="base" hangingPunct="0">
              <a:spcBef>
                <a:spcPct val="0"/>
              </a:spcBef>
              <a:spcAft>
                <a:spcPct val="0"/>
              </a:spcAft>
              <a:defRPr sz="3000">
                <a:solidFill>
                  <a:schemeClr val="tx1"/>
                </a:solidFill>
                <a:latin typeface="Arial"/>
              </a:defRPr>
            </a:lvl6pPr>
            <a:lvl7pPr marL="2971800" indent="-228600" eaLnBrk="0" fontAlgn="base" hangingPunct="0">
              <a:spcBef>
                <a:spcPct val="0"/>
              </a:spcBef>
              <a:spcAft>
                <a:spcPct val="0"/>
              </a:spcAft>
              <a:defRPr sz="3000">
                <a:solidFill>
                  <a:schemeClr val="tx1"/>
                </a:solidFill>
                <a:latin typeface="Arial"/>
              </a:defRPr>
            </a:lvl7pPr>
            <a:lvl8pPr marL="3429000" indent="-228600" eaLnBrk="0" fontAlgn="base" hangingPunct="0">
              <a:spcBef>
                <a:spcPct val="0"/>
              </a:spcBef>
              <a:spcAft>
                <a:spcPct val="0"/>
              </a:spcAft>
              <a:defRPr sz="3000">
                <a:solidFill>
                  <a:schemeClr val="tx1"/>
                </a:solidFill>
                <a:latin typeface="Arial"/>
              </a:defRPr>
            </a:lvl8pPr>
            <a:lvl9pPr marL="3886200" indent="-228600" eaLnBrk="0" fontAlgn="base" hangingPunct="0">
              <a:spcBef>
                <a:spcPct val="0"/>
              </a:spcBef>
              <a:spcAft>
                <a:spcPct val="0"/>
              </a:spcAft>
              <a:defRPr sz="3000">
                <a:solidFill>
                  <a:schemeClr val="tx1"/>
                </a:solidFill>
                <a:latin typeface="Arial"/>
              </a:defRPr>
            </a:lvl9pPr>
          </a:lstStyle>
          <a:p>
            <a:pPr eaLnBrk="1" hangingPunct="1"/>
            <a:fld id="{C5E13FED-D575-44BD-985D-CE780F31FB99}" type="slidenum">
              <a:rPr lang="en-US" sz="1200" smtClean="0"/>
              <a:pPr eaLnBrk="1" hangingPunct="1"/>
              <a:t>1</a:t>
            </a:fld>
            <a:endParaRPr lang="en-US" sz="120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p:spPr>
        <p:txBody>
          <a:bodyPr/>
          <a:lstStyle>
            <a:defPPr>
              <a:defRPr kern="1200" smtId="4294967295"/>
            </a:defP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4245" y="18653125"/>
            <a:ext cx="30722711"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1FCB089F-6037-4808-A5EC-726053647E7B}" type="slidenum">
              <a:rPr lang="en-US"/>
              <a:pPr>
                <a:defRPr/>
              </a:pPr>
              <a:t>‹#›</a:t>
            </a:fld>
            <a:endParaRPr lang="en-US"/>
          </a:p>
        </p:txBody>
      </p:sp>
    </p:spTree>
    <p:extLst>
      <p:ext uri="{BB962C8B-B14F-4D97-AF65-F5344CB8AC3E}">
        <p14:creationId xmlns:p14="http://schemas.microsoft.com/office/powerpoint/2010/main" val="15278225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AF7A044-11FD-4E27-B513-0D458FB4B05D}" type="slidenum">
              <a:rPr lang="en-US"/>
              <a:pPr>
                <a:defRPr/>
              </a:pPr>
              <a:t>‹#›</a:t>
            </a:fld>
            <a:endParaRPr lang="en-US"/>
          </a:p>
        </p:txBody>
      </p:sp>
    </p:spTree>
    <p:extLst>
      <p:ext uri="{BB962C8B-B14F-4D97-AF65-F5344CB8AC3E}">
        <p14:creationId xmlns:p14="http://schemas.microsoft.com/office/powerpoint/2010/main" val="18282081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9214"/>
            <a:ext cx="9874956" cy="28087638"/>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5689" y="1319214"/>
            <a:ext cx="29490811" cy="28087638"/>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C4A8B09D-F957-4A06-AF1F-2E1E112D5404}" type="slidenum">
              <a:rPr lang="en-US"/>
              <a:pPr>
                <a:defRPr/>
              </a:pPr>
              <a:t>‹#›</a:t>
            </a:fld>
            <a:endParaRPr lang="en-US"/>
          </a:p>
        </p:txBody>
      </p:sp>
    </p:spTree>
    <p:extLst>
      <p:ext uri="{BB962C8B-B14F-4D97-AF65-F5344CB8AC3E}">
        <p14:creationId xmlns:p14="http://schemas.microsoft.com/office/powerpoint/2010/main" val="97814988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641C0E7-0C39-489E-BBEB-8384BC9D7485}" type="slidenum">
              <a:rPr lang="en-US"/>
              <a:pPr>
                <a:defRPr/>
              </a:pPr>
              <a:t>‹#›</a:t>
            </a:fld>
            <a:endParaRPr lang="en-US"/>
          </a:p>
        </p:txBody>
      </p:sp>
    </p:spTree>
    <p:extLst>
      <p:ext uri="{BB962C8B-B14F-4D97-AF65-F5344CB8AC3E}">
        <p14:creationId xmlns:p14="http://schemas.microsoft.com/office/powerpoint/2010/main" val="103360345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11F452E-A8E4-4CE1-9655-29125E889951}" type="slidenum">
              <a:rPr lang="en-US"/>
              <a:pPr>
                <a:defRPr/>
              </a:pPr>
              <a:t>‹#›</a:t>
            </a:fld>
            <a:endParaRPr lang="en-US"/>
          </a:p>
        </p:txBody>
      </p:sp>
    </p:spTree>
    <p:extLst>
      <p:ext uri="{BB962C8B-B14F-4D97-AF65-F5344CB8AC3E}">
        <p14:creationId xmlns:p14="http://schemas.microsoft.com/office/powerpoint/2010/main" val="425258334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5689" y="7681914"/>
            <a:ext cx="19682178"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7681914"/>
            <a:ext cx="19683589"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6F3D9962-47D2-455B-8692-003D58807FFA}" type="slidenum">
              <a:rPr lang="en-US"/>
              <a:pPr>
                <a:defRPr/>
              </a:pPr>
              <a:t>‹#›</a:t>
            </a:fld>
            <a:endParaRPr lang="en-US"/>
          </a:p>
        </p:txBody>
      </p:sp>
    </p:spTree>
    <p:extLst>
      <p:ext uri="{BB962C8B-B14F-4D97-AF65-F5344CB8AC3E}">
        <p14:creationId xmlns:p14="http://schemas.microsoft.com/office/powerpoint/2010/main" val="130906477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1"/>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1"/>
            <a:ext cx="1940136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4EC449C7-2544-4411-A6D9-A7181026BEAF}" type="slidenum">
              <a:rPr lang="en-US"/>
              <a:pPr>
                <a:defRPr/>
              </a:pPr>
              <a:t>‹#›</a:t>
            </a:fld>
            <a:endParaRPr lang="en-US"/>
          </a:p>
        </p:txBody>
      </p:sp>
    </p:spTree>
    <p:extLst>
      <p:ext uri="{BB962C8B-B14F-4D97-AF65-F5344CB8AC3E}">
        <p14:creationId xmlns:p14="http://schemas.microsoft.com/office/powerpoint/2010/main" val="356088251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FE03D6AC-E1AB-4462-989E-5A0865C23D2A}" type="slidenum">
              <a:rPr lang="en-US"/>
              <a:pPr>
                <a:defRPr/>
              </a:pPr>
              <a:t>‹#›</a:t>
            </a:fld>
            <a:endParaRPr lang="en-US"/>
          </a:p>
        </p:txBody>
      </p:sp>
    </p:spTree>
    <p:extLst>
      <p:ext uri="{BB962C8B-B14F-4D97-AF65-F5344CB8AC3E}">
        <p14:creationId xmlns:p14="http://schemas.microsoft.com/office/powerpoint/2010/main" val="397397364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FABF8EBA-EBC0-4AA1-85C3-834763B2AA78}" type="slidenum">
              <a:rPr lang="en-US"/>
              <a:pPr>
                <a:defRPr/>
              </a:pPr>
              <a:t>‹#›</a:t>
            </a:fld>
            <a:endParaRPr lang="en-US"/>
          </a:p>
        </p:txBody>
      </p:sp>
    </p:spTree>
    <p:extLst>
      <p:ext uri="{BB962C8B-B14F-4D97-AF65-F5344CB8AC3E}">
        <p14:creationId xmlns:p14="http://schemas.microsoft.com/office/powerpoint/2010/main" val="377869935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332F5167-8CBC-4FF1-941C-FB4C9DC0C8D7}" type="slidenum">
              <a:rPr lang="en-US"/>
              <a:pPr>
                <a:defRPr/>
              </a:pPr>
              <a:t>‹#›</a:t>
            </a:fld>
            <a:endParaRPr lang="en-US"/>
          </a:p>
        </p:txBody>
      </p:sp>
    </p:spTree>
    <p:extLst>
      <p:ext uri="{BB962C8B-B14F-4D97-AF65-F5344CB8AC3E}">
        <p14:creationId xmlns:p14="http://schemas.microsoft.com/office/powerpoint/2010/main" val="304515265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9"/>
            <a:ext cx="26334157"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B5629D8C-964D-4531-AEEF-CACEBA47F0D9}" type="slidenum">
              <a:rPr lang="en-US"/>
              <a:pPr>
                <a:defRPr/>
              </a:pPr>
              <a:t>‹#›</a:t>
            </a:fld>
            <a:endParaRPr lang="en-US"/>
          </a:p>
        </p:txBody>
      </p:sp>
    </p:spTree>
    <p:extLst>
      <p:ext uri="{BB962C8B-B14F-4D97-AF65-F5344CB8AC3E}">
        <p14:creationId xmlns:p14="http://schemas.microsoft.com/office/powerpoint/2010/main" val="119409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319213"/>
            <a:ext cx="39501762"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195513" y="7681913"/>
            <a:ext cx="39501762" cy="2172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5513"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defTabSz="4703763">
              <a:defRPr sz="7200"/>
            </a:lvl1pPr>
          </a:lstStyle>
          <a:p>
            <a:pPr>
              <a:defRPr/>
            </a:pPr>
            <a:endParaRPr lang="en-US"/>
          </a:p>
        </p:txBody>
      </p:sp>
      <p:sp>
        <p:nvSpPr>
          <p:cNvPr id="1029" name="Rectangle 5"/>
          <p:cNvSpPr>
            <a:spLocks noGrp="1" noChangeArrowheads="1"/>
          </p:cNvSpPr>
          <p:nvPr>
            <p:ph type="ftr" sz="quarter" idx="3"/>
          </p:nvPr>
        </p:nvSpPr>
        <p:spPr bwMode="auto">
          <a:xfrm>
            <a:off x="14997112" y="29978350"/>
            <a:ext cx="138985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ctr" defTabSz="4703763">
              <a:defRPr sz="7200"/>
            </a:lvl1pPr>
          </a:lstStyle>
          <a:p>
            <a:pPr>
              <a:defRPr/>
            </a:pPr>
            <a:endParaRPr lang="en-US"/>
          </a:p>
        </p:txBody>
      </p:sp>
      <p:sp>
        <p:nvSpPr>
          <p:cNvPr id="1030" name="Rectangle 6"/>
          <p:cNvSpPr>
            <a:spLocks noGrp="1" noChangeArrowheads="1"/>
          </p:cNvSpPr>
          <p:nvPr>
            <p:ph type="sldNum" sz="quarter" idx="4"/>
          </p:nvPr>
        </p:nvSpPr>
        <p:spPr bwMode="auto">
          <a:xfrm>
            <a:off x="31456312"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r" defTabSz="4703763">
              <a:defRPr sz="7200"/>
            </a:lvl1pPr>
          </a:lstStyle>
          <a:p>
            <a:pPr>
              <a:defRPr/>
            </a:pPr>
            <a:fld id="{7920789E-004F-4528-BD99-83C2E37E877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a:defRPr>
      </a:lvl2pPr>
      <a:lvl3pPr algn="ctr" defTabSz="4703763" rtl="0" eaLnBrk="0" fontAlgn="base" hangingPunct="0">
        <a:spcBef>
          <a:spcPct val="0"/>
        </a:spcBef>
        <a:spcAft>
          <a:spcPct val="0"/>
        </a:spcAft>
        <a:defRPr sz="22700">
          <a:solidFill>
            <a:schemeClr val="tx2"/>
          </a:solidFill>
          <a:latin typeface="Arial"/>
        </a:defRPr>
      </a:lvl3pPr>
      <a:lvl4pPr algn="ctr" defTabSz="4703763" rtl="0" eaLnBrk="0" fontAlgn="base" hangingPunct="0">
        <a:spcBef>
          <a:spcPct val="0"/>
        </a:spcBef>
        <a:spcAft>
          <a:spcPct val="0"/>
        </a:spcAft>
        <a:defRPr sz="22700">
          <a:solidFill>
            <a:schemeClr val="tx2"/>
          </a:solidFill>
          <a:latin typeface="Arial"/>
        </a:defRPr>
      </a:lvl4pPr>
      <a:lvl5pPr algn="ctr" defTabSz="4703763" rtl="0" eaLnBrk="0" fontAlgn="base" hangingPunct="0">
        <a:spcBef>
          <a:spcPct val="0"/>
        </a:spcBef>
        <a:spcAft>
          <a:spcPct val="0"/>
        </a:spcAft>
        <a:defRPr sz="22700">
          <a:solidFill>
            <a:schemeClr val="tx2"/>
          </a:solidFill>
          <a:latin typeface="Arial"/>
        </a:defRPr>
      </a:lvl5pPr>
      <a:lvl6pPr marL="457200" algn="ctr" defTabSz="4703763" rtl="0" fontAlgn="base">
        <a:spcBef>
          <a:spcPct val="0"/>
        </a:spcBef>
        <a:spcAft>
          <a:spcPct val="0"/>
        </a:spcAft>
        <a:defRPr sz="22700">
          <a:solidFill>
            <a:schemeClr val="tx2"/>
          </a:solidFill>
          <a:latin typeface="Arial"/>
        </a:defRPr>
      </a:lvl6pPr>
      <a:lvl7pPr marL="914400" algn="ctr" defTabSz="4703763" rtl="0" fontAlgn="base">
        <a:spcBef>
          <a:spcPct val="0"/>
        </a:spcBef>
        <a:spcAft>
          <a:spcPct val="0"/>
        </a:spcAft>
        <a:defRPr sz="22700">
          <a:solidFill>
            <a:schemeClr val="tx2"/>
          </a:solidFill>
          <a:latin typeface="Arial"/>
        </a:defRPr>
      </a:lvl7pPr>
      <a:lvl8pPr marL="1371600" algn="ctr" defTabSz="4703763" rtl="0" fontAlgn="base">
        <a:spcBef>
          <a:spcPct val="0"/>
        </a:spcBef>
        <a:spcAft>
          <a:spcPct val="0"/>
        </a:spcAft>
        <a:defRPr sz="22700">
          <a:solidFill>
            <a:schemeClr val="tx2"/>
          </a:solidFill>
          <a:latin typeface="Arial"/>
        </a:defRPr>
      </a:lvl8pPr>
      <a:lvl9pPr marL="1828800" algn="ctr" defTabSz="4703763" rtl="0" fontAlgn="base">
        <a:spcBef>
          <a:spcPct val="0"/>
        </a:spcBef>
        <a:spcAft>
          <a:spcPct val="0"/>
        </a:spcAft>
        <a:defRPr sz="22700">
          <a:solidFill>
            <a:schemeClr val="tx2"/>
          </a:solidFill>
          <a:latin typeface="Arial"/>
        </a:defRPr>
      </a:lvl9pPr>
    </p:titleStyle>
    <p:bodyStyle>
      <a:defPPr>
        <a:defRPr kern="1200" smtId="4294967295"/>
      </a:defPPr>
      <a:lvl1pPr marL="1765300" indent="-1765300"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80100" indent="-1176338" algn="l" defTabSz="4703763" rtl="0" eaLnBrk="0" fontAlgn="base" hangingPunct="0">
        <a:spcBef>
          <a:spcPct val="20000"/>
        </a:spcBef>
        <a:spcAft>
          <a:spcPct val="0"/>
        </a:spcAft>
        <a:buChar char="•"/>
        <a:defRPr sz="12300">
          <a:solidFill>
            <a:schemeClr val="tx1"/>
          </a:solidFill>
          <a:latin typeface="+mn-lt"/>
        </a:defRPr>
      </a:lvl3pPr>
      <a:lvl4pPr marL="8229600" indent="-1176338" algn="l" defTabSz="4703763" rtl="0" eaLnBrk="0" fontAlgn="base" hangingPunct="0">
        <a:spcBef>
          <a:spcPct val="20000"/>
        </a:spcBef>
        <a:spcAft>
          <a:spcPct val="0"/>
        </a:spcAft>
        <a:buChar char="–"/>
        <a:defRPr sz="10400">
          <a:solidFill>
            <a:schemeClr val="tx1"/>
          </a:solidFill>
          <a:latin typeface="+mn-lt"/>
        </a:defRPr>
      </a:lvl4pPr>
      <a:lvl5pPr marL="10580688" indent="-1174750" algn="l" defTabSz="4703763" rtl="0" eaLnBrk="0" fontAlgn="base" hangingPunct="0">
        <a:spcBef>
          <a:spcPct val="20000"/>
        </a:spcBef>
        <a:spcAft>
          <a:spcPct val="0"/>
        </a:spcAft>
        <a:buChar char="»"/>
        <a:defRPr sz="10400">
          <a:solidFill>
            <a:schemeClr val="tx1"/>
          </a:solidFill>
          <a:latin typeface="+mn-lt"/>
        </a:defRPr>
      </a:lvl5pPr>
      <a:lvl6pPr marL="11037888" indent="-1174750" algn="l" defTabSz="4703763" rtl="0" fontAlgn="base">
        <a:spcBef>
          <a:spcPct val="20000"/>
        </a:spcBef>
        <a:spcAft>
          <a:spcPct val="0"/>
        </a:spcAft>
        <a:buChar char="»"/>
        <a:defRPr sz="10400">
          <a:solidFill>
            <a:schemeClr val="tx1"/>
          </a:solidFill>
          <a:latin typeface="+mn-lt"/>
        </a:defRPr>
      </a:lvl6pPr>
      <a:lvl7pPr marL="11495088" indent="-1174750" algn="l" defTabSz="4703763" rtl="0" fontAlgn="base">
        <a:spcBef>
          <a:spcPct val="20000"/>
        </a:spcBef>
        <a:spcAft>
          <a:spcPct val="0"/>
        </a:spcAft>
        <a:buChar char="»"/>
        <a:defRPr sz="10400">
          <a:solidFill>
            <a:schemeClr val="tx1"/>
          </a:solidFill>
          <a:latin typeface="+mn-lt"/>
        </a:defRPr>
      </a:lvl7pPr>
      <a:lvl8pPr marL="11952288" indent="-1174750" algn="l" defTabSz="4703763" rtl="0" fontAlgn="base">
        <a:spcBef>
          <a:spcPct val="20000"/>
        </a:spcBef>
        <a:spcAft>
          <a:spcPct val="0"/>
        </a:spcAft>
        <a:buChar char="»"/>
        <a:defRPr sz="10400">
          <a:solidFill>
            <a:schemeClr val="tx1"/>
          </a:solidFill>
          <a:latin typeface="+mn-lt"/>
        </a:defRPr>
      </a:lvl8pPr>
      <a:lvl9pPr marL="12409488" indent="-1174750" algn="l" defTabSz="4703763" rtl="0" fontAlgn="base">
        <a:spcBef>
          <a:spcPct val="20000"/>
        </a:spcBef>
        <a:spcAft>
          <a:spcPct val="0"/>
        </a:spcAft>
        <a:buChar char="»"/>
        <a:defRPr sz="10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1.xml"/><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9.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svg"/><Relationship Id="rId10" Type="http://schemas.openxmlformats.org/officeDocument/2006/relationships/image" Target="../media/image7.jpeg"/><Relationship Id="rId4" Type="http://schemas.openxmlformats.org/officeDocument/2006/relationships/image" Target="../media/image2.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descr="A picture containing handcart&#10;&#10;Description automatically generated">
            <a:extLst>
              <a:ext uri="{FF2B5EF4-FFF2-40B4-BE49-F238E27FC236}">
                <a16:creationId xmlns:a16="http://schemas.microsoft.com/office/drawing/2014/main" id="{0B0E0050-F3B6-45CF-864A-3C7F54AC8955}"/>
              </a:ext>
            </a:extLst>
          </p:cNvPr>
          <p:cNvPicPr>
            <a:picLocks noChangeAspect="1"/>
          </p:cNvPicPr>
          <p:nvPr/>
        </p:nvPicPr>
        <p:blipFill>
          <a:blip r:embed="rId3"/>
          <a:stretch>
            <a:fillRect/>
          </a:stretch>
        </p:blipFill>
        <p:spPr>
          <a:xfrm>
            <a:off x="11824139" y="11967925"/>
            <a:ext cx="9128231" cy="9171734"/>
          </a:xfrm>
          <a:prstGeom prst="rect">
            <a:avLst/>
          </a:prstGeom>
        </p:spPr>
      </p:pic>
      <p:grpSp>
        <p:nvGrpSpPr>
          <p:cNvPr id="12" name="Group 11">
            <a:extLst>
              <a:ext uri="{FF2B5EF4-FFF2-40B4-BE49-F238E27FC236}">
                <a16:creationId xmlns:a16="http://schemas.microsoft.com/office/drawing/2014/main" id="{0C487E43-CF95-4231-9CDC-BD811E9A1C1A}"/>
              </a:ext>
            </a:extLst>
          </p:cNvPr>
          <p:cNvGrpSpPr/>
          <p:nvPr/>
        </p:nvGrpSpPr>
        <p:grpSpPr>
          <a:xfrm>
            <a:off x="0" y="-292608"/>
            <a:ext cx="43891200" cy="6697529"/>
            <a:chOff x="-27039" y="-59635"/>
            <a:chExt cx="43891200" cy="6697529"/>
          </a:xfr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grpSpPr>
        <p:sp>
          <p:nvSpPr>
            <p:cNvPr id="2050" name="Rectangle 6"/>
            <p:cNvSpPr>
              <a:spLocks noChangeArrowheads="1"/>
            </p:cNvSpPr>
            <p:nvPr/>
          </p:nvSpPr>
          <p:spPr bwMode="auto">
            <a:xfrm>
              <a:off x="-27039" y="-59635"/>
              <a:ext cx="43891200" cy="6697529"/>
            </a:xfrm>
            <a:prstGeom prst="rect">
              <a:avLst/>
            </a:prstGeom>
            <a:grpFill/>
            <a:ln w="38100">
              <a:solidFill>
                <a:schemeClr val="tx1">
                  <a:lumMod val="85000"/>
                  <a:lumOff val="15000"/>
                </a:schemeClr>
              </a:solidFill>
              <a:miter lim="800000"/>
            </a:ln>
          </p:spPr>
          <p:txBody>
            <a:bodyPr lIns="137160" tIns="68580" rIns="137160" bIns="68580" anchor="ctr"/>
            <a:lstStyle>
              <a:defPPr>
                <a:defRPr kern="1200" smtId="4294967295"/>
              </a:defPPr>
            </a:lstStyle>
            <a:p>
              <a:pPr algn="ctr" defTabSz="4703763"/>
              <a:endParaRPr lang="en-US" sz="5400" b="1" dirty="0">
                <a:solidFill>
                  <a:schemeClr val="tx2"/>
                </a:solidFill>
                <a:latin typeface="Gill Sans" pitchFamily="34" charset="0"/>
              </a:endParaRPr>
            </a:p>
          </p:txBody>
        </p:sp>
        <p:sp>
          <p:nvSpPr>
            <p:cNvPr id="380" name="Text Placeholder 5">
              <a:extLst>
                <a:ext uri="{FF2B5EF4-FFF2-40B4-BE49-F238E27FC236}">
                  <a16:creationId xmlns:a16="http://schemas.microsoft.com/office/drawing/2014/main" id="{4369D350-A6E8-4013-9E68-41D409BBBE5D}"/>
                </a:ext>
              </a:extLst>
            </p:cNvPr>
            <p:cNvSpPr txBox="1">
              <a:spLocks/>
            </p:cNvSpPr>
            <p:nvPr/>
          </p:nvSpPr>
          <p:spPr>
            <a:xfrm>
              <a:off x="11604129" y="943004"/>
              <a:ext cx="20767548" cy="2937440"/>
            </a:xfrm>
            <a:prstGeom prst="rect">
              <a:avLst/>
            </a:prstGeom>
            <a:grpFill/>
            <a:ln w="38100">
              <a:noFill/>
            </a:ln>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800" dirty="0">
                  <a:solidFill>
                    <a:srgbClr val="34757C"/>
                  </a:solidFill>
                  <a:latin typeface="Montserrat Extra Bold" panose="00000900000000000000" pitchFamily="50" charset="0"/>
                </a:rPr>
                <a:t>Autonomous Surface Disinfection Robot to Combat SARS-CoV-2</a:t>
              </a:r>
            </a:p>
          </p:txBody>
        </p:sp>
      </p:grpSp>
      <p:sp>
        <p:nvSpPr>
          <p:cNvPr id="381" name="Text Placeholder 5">
            <a:extLst>
              <a:ext uri="{FF2B5EF4-FFF2-40B4-BE49-F238E27FC236}">
                <a16:creationId xmlns:a16="http://schemas.microsoft.com/office/drawing/2014/main" id="{8BBE4D3D-2973-4E7D-BD53-6E31C96F6EA1}"/>
              </a:ext>
            </a:extLst>
          </p:cNvPr>
          <p:cNvSpPr txBox="1">
            <a:spLocks/>
          </p:cNvSpPr>
          <p:nvPr/>
        </p:nvSpPr>
        <p:spPr>
          <a:xfrm>
            <a:off x="3726942" y="3812174"/>
            <a:ext cx="36576000" cy="4487382"/>
          </a:xfrm>
          <a:prstGeom prst="rect">
            <a:avLst/>
          </a:prstGeom>
        </p:spPr>
        <p:txBody>
          <a:bodyPr lIns="0" tIns="0" rIns="0" bIns="0" anchor="t">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400" dirty="0">
                <a:solidFill>
                  <a:schemeClr val="tx1">
                    <a:lumMod val="50000"/>
                    <a:lumOff val="50000"/>
                  </a:schemeClr>
                </a:solidFill>
                <a:latin typeface="Domine"/>
                <a:cs typeface="Arial"/>
              </a:rPr>
              <a:t>UCF Student Scholar Symposium</a:t>
            </a:r>
            <a:endParaRPr lang="en-US" sz="5400">
              <a:solidFill>
                <a:schemeClr val="tx1">
                  <a:lumMod val="50000"/>
                  <a:lumOff val="50000"/>
                </a:schemeClr>
              </a:solidFill>
              <a:latin typeface="Domine" panose="02040503040403060204" pitchFamily="18" charset="0"/>
              <a:cs typeface="Arial" panose="020B0604020202020204" pitchFamily="34" charset="0"/>
            </a:endParaRPr>
          </a:p>
          <a:p>
            <a:pPr algn="ctr">
              <a:defRPr/>
            </a:pPr>
            <a:endParaRPr lang="en-US" sz="800" dirty="0">
              <a:solidFill>
                <a:schemeClr val="accent2">
                  <a:lumMod val="75000"/>
                </a:schemeClr>
              </a:solidFill>
              <a:latin typeface="Domine" panose="02040503040403060204" pitchFamily="18" charset="0"/>
              <a:cs typeface="Arial" panose="020B0604020202020204" pitchFamily="34" charset="0"/>
            </a:endParaRPr>
          </a:p>
          <a:p>
            <a:pPr algn="ctr">
              <a:defRPr/>
            </a:pPr>
            <a:r>
              <a:rPr lang="en-US" sz="4000" dirty="0">
                <a:solidFill>
                  <a:schemeClr val="tx1">
                    <a:lumMod val="50000"/>
                    <a:lumOff val="50000"/>
                  </a:schemeClr>
                </a:solidFill>
                <a:latin typeface="Domine"/>
                <a:cs typeface="Arial"/>
              </a:rPr>
              <a:t>IEEE UCF Student Branch – 30 March 2022</a:t>
            </a:r>
          </a:p>
          <a:p>
            <a:pPr algn="ctr">
              <a:defRPr/>
            </a:pPr>
            <a:r>
              <a:rPr lang="en-US" sz="4000" dirty="0" err="1">
                <a:solidFill>
                  <a:schemeClr val="tx1">
                    <a:lumMod val="50000"/>
                    <a:lumOff val="50000"/>
                  </a:schemeClr>
                </a:solidFill>
                <a:latin typeface="Domine"/>
                <a:cs typeface="Arial"/>
              </a:rPr>
              <a:t>Muibdeen</a:t>
            </a:r>
            <a:r>
              <a:rPr lang="en-US" sz="4000" dirty="0">
                <a:solidFill>
                  <a:schemeClr val="tx1">
                    <a:lumMod val="50000"/>
                    <a:lumOff val="50000"/>
                  </a:schemeClr>
                </a:solidFill>
                <a:latin typeface="Domine"/>
                <a:cs typeface="Arial"/>
              </a:rPr>
              <a:t> Akinyele, Taylor Barnes, Juan Battaglia, John Gierlach, Hao Nguyen, Casey Sanchez, </a:t>
            </a:r>
            <a:r>
              <a:rPr lang="en-US" sz="4000" dirty="0" err="1">
                <a:solidFill>
                  <a:schemeClr val="tx1">
                    <a:lumMod val="50000"/>
                    <a:lumOff val="50000"/>
                  </a:schemeClr>
                </a:solidFill>
                <a:latin typeface="Domine"/>
                <a:cs typeface="Arial"/>
              </a:rPr>
              <a:t>Tiefeng</a:t>
            </a:r>
            <a:r>
              <a:rPr lang="en-US" sz="4000" dirty="0">
                <a:solidFill>
                  <a:schemeClr val="tx1">
                    <a:lumMod val="50000"/>
                    <a:lumOff val="50000"/>
                  </a:schemeClr>
                </a:solidFill>
                <a:latin typeface="Domine"/>
                <a:cs typeface="Arial"/>
              </a:rPr>
              <a:t> Yan</a:t>
            </a:r>
            <a:endParaRPr lang="en-US">
              <a:solidFill>
                <a:schemeClr val="tx1">
                  <a:lumMod val="50000"/>
                  <a:lumOff val="50000"/>
                </a:schemeClr>
              </a:solidFill>
              <a:latin typeface="Domine"/>
            </a:endParaRPr>
          </a:p>
          <a:p>
            <a:pPr algn="ctr">
              <a:defRPr/>
            </a:pPr>
            <a:br>
              <a:rPr lang="en-US" dirty="0"/>
            </a:br>
            <a:endParaRPr lang="en-US" dirty="0"/>
          </a:p>
        </p:txBody>
      </p:sp>
      <p:sp>
        <p:nvSpPr>
          <p:cNvPr id="383" name="Rectangle 10">
            <a:extLst>
              <a:ext uri="{FF2B5EF4-FFF2-40B4-BE49-F238E27FC236}">
                <a16:creationId xmlns:a16="http://schemas.microsoft.com/office/drawing/2014/main" id="{260CDAC7-9B7B-48F0-8B37-AF26537B53F3}"/>
              </a:ext>
            </a:extLst>
          </p:cNvPr>
          <p:cNvSpPr>
            <a:spLocks noChangeArrowheads="1"/>
          </p:cNvSpPr>
          <p:nvPr/>
        </p:nvSpPr>
        <p:spPr bwMode="auto">
          <a:xfrm>
            <a:off x="11633200" y="7406640"/>
            <a:ext cx="20599400" cy="873301"/>
          </a:xfrm>
          <a:prstGeom prst="rect">
            <a:avLst/>
          </a:prstGeom>
          <a:gradFill flip="none" rotWithShape="1">
            <a:gsLst>
              <a:gs pos="0">
                <a:schemeClr val="accent2">
                  <a:lumMod val="60000"/>
                  <a:lumOff val="40000"/>
                </a:schemeClr>
              </a:gs>
              <a:gs pos="50000">
                <a:schemeClr val="accent2">
                  <a:lumMod val="40000"/>
                  <a:lumOff val="60000"/>
                </a:schemeClr>
              </a:gs>
              <a:gs pos="100000">
                <a:schemeClr val="bg1"/>
              </a:gs>
            </a:gsLst>
            <a:path path="circle">
              <a:fillToRect l="50000" t="50000" r="50000" b="50000"/>
            </a:path>
            <a:tileRect/>
          </a:gradFill>
          <a:ln w="12700">
            <a:noFill/>
            <a:miter lim="800000"/>
          </a:ln>
        </p:spPr>
        <p:txBody>
          <a:bodyPr wrap="none" lIns="274320" tIns="73152" rIns="274320" bIns="68563" anchor="ctr" anchorCtr="0"/>
          <a:lstStyle>
            <a:defPPr>
              <a:defRPr kern="1200" smtId="4294967295"/>
            </a:defPPr>
          </a:lstStyle>
          <a:p>
            <a:pPr defTabSz="4702588">
              <a:defRPr/>
            </a:pPr>
            <a:r>
              <a:rPr lang="en-US" sz="3600" b="1" dirty="0">
                <a:solidFill>
                  <a:schemeClr val="accent2">
                    <a:lumMod val="75000"/>
                  </a:schemeClr>
                </a:solidFill>
                <a:latin typeface="Montserrat Semi Bold" panose="00000700000000000000" pitchFamily="50" charset="0"/>
              </a:rPr>
              <a:t>Structure of Robot</a:t>
            </a:r>
          </a:p>
        </p:txBody>
      </p:sp>
      <p:sp>
        <p:nvSpPr>
          <p:cNvPr id="8" name="TextBox 7">
            <a:extLst>
              <a:ext uri="{FF2B5EF4-FFF2-40B4-BE49-F238E27FC236}">
                <a16:creationId xmlns:a16="http://schemas.microsoft.com/office/drawing/2014/main" id="{4CAD6444-4B4F-4AA8-A8CF-D37F8B54DBC9}"/>
              </a:ext>
            </a:extLst>
          </p:cNvPr>
          <p:cNvSpPr txBox="1"/>
          <p:nvPr/>
        </p:nvSpPr>
        <p:spPr>
          <a:xfrm>
            <a:off x="954441" y="24938248"/>
            <a:ext cx="9775453" cy="3693319"/>
          </a:xfrm>
          <a:prstGeom prst="rect">
            <a:avLst/>
          </a:prstGeom>
          <a:noFill/>
        </p:spPr>
        <p:txBody>
          <a:bodyPr wrap="square" lIns="91440" tIns="45720" rIns="91440" bIns="45720" rtlCol="0" anchor="t">
            <a:spAutoFit/>
          </a:bodyPr>
          <a:lstStyle/>
          <a:p>
            <a:pPr algn="just" rtl="0"/>
            <a:r>
              <a:rPr lang="en-US" sz="2600" b="0" i="0" u="none" strike="noStrike" dirty="0">
                <a:solidFill>
                  <a:srgbClr val="595959"/>
                </a:solidFill>
                <a:latin typeface="Calibri"/>
              </a:rPr>
              <a:t>Sources differ on the exact dosage necessary to inactivate SARS-CoV-2 at the desired degree. Figure 1 details the dosage specified by several studies. Some of these studies call for an inactivation rate of 90%, whereas others are as high as 99.997%. Based on these sources, we determined that a safe threshold for &gt;99% inactivation is 250 J/m^2. OSRAM has a published guide on how to calculate the number of lamps necessary to achieve a desired dosage output in a given time period. Based on the sample calculations in OSRAM's paper, we have </a:t>
            </a:r>
            <a:r>
              <a:rPr lang="en-US" sz="2600" dirty="0">
                <a:solidFill>
                  <a:srgbClr val="595959"/>
                </a:solidFill>
                <a:latin typeface="Calibri"/>
              </a:rPr>
              <a:t>developed</a:t>
            </a:r>
            <a:r>
              <a:rPr lang="en-US" sz="2600" b="0" i="0" u="none" strike="noStrike" dirty="0">
                <a:solidFill>
                  <a:srgbClr val="595959"/>
                </a:solidFill>
                <a:latin typeface="Calibri"/>
              </a:rPr>
              <a:t> the following formula for designing our robot:</a:t>
            </a:r>
            <a:r>
              <a:rPr lang="en-US" sz="2600" b="0" i="0" dirty="0">
                <a:latin typeface="Calibri"/>
              </a:rPr>
              <a:t>​</a:t>
            </a:r>
            <a:endParaRPr lang="en-US" sz="2600">
              <a:latin typeface="Calibri"/>
            </a:endParaRPr>
          </a:p>
        </p:txBody>
      </p:sp>
      <p:sp>
        <p:nvSpPr>
          <p:cNvPr id="22" name="AutoShape 2">
            <a:extLst>
              <a:ext uri="{FF2B5EF4-FFF2-40B4-BE49-F238E27FC236}">
                <a16:creationId xmlns:a16="http://schemas.microsoft.com/office/drawing/2014/main" id="{1854F82B-CE78-4B66-BDEE-E52FFDCB04F1}"/>
              </a:ext>
            </a:extLst>
          </p:cNvPr>
          <p:cNvSpPr>
            <a:spLocks noChangeAspect="1" noChangeArrowheads="1"/>
          </p:cNvSpPr>
          <p:nvPr/>
        </p:nvSpPr>
        <p:spPr bwMode="auto">
          <a:xfrm>
            <a:off x="21793200" y="16306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2" name="Graphic 31">
            <a:extLst>
              <a:ext uri="{FF2B5EF4-FFF2-40B4-BE49-F238E27FC236}">
                <a16:creationId xmlns:a16="http://schemas.microsoft.com/office/drawing/2014/main" id="{BCB287A4-F7EF-4784-A00A-B9C50E0EACA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718442" y="1680091"/>
            <a:ext cx="9372716" cy="2744331"/>
          </a:xfrm>
          <a:prstGeom prst="rect">
            <a:avLst/>
          </a:prstGeom>
        </p:spPr>
      </p:pic>
      <p:pic>
        <p:nvPicPr>
          <p:cNvPr id="39" name="Picture 38" descr="Shape&#10;&#10;Description automatically generated with medium confidence">
            <a:extLst>
              <a:ext uri="{FF2B5EF4-FFF2-40B4-BE49-F238E27FC236}">
                <a16:creationId xmlns:a16="http://schemas.microsoft.com/office/drawing/2014/main" id="{8A278320-5500-4137-9C66-4096108352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1123" y="1853135"/>
            <a:ext cx="10104121" cy="2413157"/>
          </a:xfrm>
          <a:prstGeom prst="rect">
            <a:avLst/>
          </a:prstGeom>
        </p:spPr>
      </p:pic>
      <p:sp>
        <p:nvSpPr>
          <p:cNvPr id="55" name="TextBox 54">
            <a:extLst>
              <a:ext uri="{FF2B5EF4-FFF2-40B4-BE49-F238E27FC236}">
                <a16:creationId xmlns:a16="http://schemas.microsoft.com/office/drawing/2014/main" id="{C119EF81-D6EA-49CA-981B-B9700C5F9196}"/>
              </a:ext>
            </a:extLst>
          </p:cNvPr>
          <p:cNvSpPr txBox="1"/>
          <p:nvPr/>
        </p:nvSpPr>
        <p:spPr>
          <a:xfrm>
            <a:off x="946150" y="24170495"/>
            <a:ext cx="6858000" cy="492443"/>
          </a:xfrm>
          <a:prstGeom prst="rect">
            <a:avLst/>
          </a:prstGeom>
          <a:noFill/>
        </p:spPr>
        <p:txBody>
          <a:bodyPr wrap="square">
            <a:spAutoFit/>
          </a:bodyPr>
          <a:lstStyle/>
          <a:p>
            <a:r>
              <a:rPr lang="en-US" sz="2600" dirty="0">
                <a:solidFill>
                  <a:schemeClr val="accent2"/>
                </a:solidFill>
                <a:latin typeface="Domine" panose="020B0604020202020204" charset="0"/>
              </a:rPr>
              <a:t>Figure 1: Chart of UVC Data</a:t>
            </a:r>
          </a:p>
        </p:txBody>
      </p:sp>
      <p:sp>
        <p:nvSpPr>
          <p:cNvPr id="56" name="TextBox 55">
            <a:extLst>
              <a:ext uri="{FF2B5EF4-FFF2-40B4-BE49-F238E27FC236}">
                <a16:creationId xmlns:a16="http://schemas.microsoft.com/office/drawing/2014/main" id="{280D7CE1-A97F-46B9-B1F1-D79A1E7CF0F2}"/>
              </a:ext>
            </a:extLst>
          </p:cNvPr>
          <p:cNvSpPr txBox="1"/>
          <p:nvPr/>
        </p:nvSpPr>
        <p:spPr>
          <a:xfrm>
            <a:off x="11796795" y="21438792"/>
            <a:ext cx="6858000" cy="492443"/>
          </a:xfrm>
          <a:prstGeom prst="rect">
            <a:avLst/>
          </a:prstGeom>
          <a:noFill/>
        </p:spPr>
        <p:txBody>
          <a:bodyPr wrap="square">
            <a:spAutoFit/>
          </a:bodyPr>
          <a:lstStyle/>
          <a:p>
            <a:r>
              <a:rPr lang="en-US" sz="2600" dirty="0">
                <a:solidFill>
                  <a:schemeClr val="accent2"/>
                </a:solidFill>
                <a:latin typeface="Domine" panose="020B0604020202020204" charset="0"/>
              </a:rPr>
              <a:t>Figure 2: Structure of Robot</a:t>
            </a:r>
          </a:p>
        </p:txBody>
      </p:sp>
      <p:sp>
        <p:nvSpPr>
          <p:cNvPr id="61" name="TextBox 60">
            <a:extLst>
              <a:ext uri="{FF2B5EF4-FFF2-40B4-BE49-F238E27FC236}">
                <a16:creationId xmlns:a16="http://schemas.microsoft.com/office/drawing/2014/main" id="{4EA2AE68-7390-437A-B239-35E89F8056F8}"/>
              </a:ext>
            </a:extLst>
          </p:cNvPr>
          <p:cNvSpPr txBox="1"/>
          <p:nvPr/>
        </p:nvSpPr>
        <p:spPr>
          <a:xfrm>
            <a:off x="33103150" y="19478312"/>
            <a:ext cx="4818714" cy="492443"/>
          </a:xfrm>
          <a:prstGeom prst="rect">
            <a:avLst/>
          </a:prstGeom>
          <a:noFill/>
        </p:spPr>
        <p:txBody>
          <a:bodyPr wrap="square">
            <a:spAutoFit/>
          </a:bodyPr>
          <a:lstStyle/>
          <a:p>
            <a:r>
              <a:rPr lang="en-US" sz="2600" dirty="0">
                <a:solidFill>
                  <a:schemeClr val="accent2"/>
                </a:solidFill>
                <a:latin typeface="Domine" panose="020B0604020202020204" charset="0"/>
              </a:rPr>
              <a:t>Figure 4: Point Cloud Data</a:t>
            </a:r>
          </a:p>
        </p:txBody>
      </p:sp>
      <p:sp>
        <p:nvSpPr>
          <p:cNvPr id="62" name="Rectangle 10">
            <a:extLst>
              <a:ext uri="{FF2B5EF4-FFF2-40B4-BE49-F238E27FC236}">
                <a16:creationId xmlns:a16="http://schemas.microsoft.com/office/drawing/2014/main" id="{976B9027-BA98-4F86-8ADF-920B2A31CDA0}"/>
              </a:ext>
            </a:extLst>
          </p:cNvPr>
          <p:cNvSpPr>
            <a:spLocks noChangeArrowheads="1"/>
          </p:cNvSpPr>
          <p:nvPr/>
        </p:nvSpPr>
        <p:spPr bwMode="auto">
          <a:xfrm>
            <a:off x="812800" y="7406640"/>
            <a:ext cx="10346522" cy="873301"/>
          </a:xfrm>
          <a:prstGeom prst="rect">
            <a:avLst/>
          </a:prstGeom>
          <a:gradFill flip="none" rotWithShape="1">
            <a:gsLst>
              <a:gs pos="0">
                <a:schemeClr val="accent2">
                  <a:lumMod val="60000"/>
                  <a:lumOff val="40000"/>
                </a:schemeClr>
              </a:gs>
              <a:gs pos="50000">
                <a:schemeClr val="accent2">
                  <a:lumMod val="40000"/>
                  <a:lumOff val="60000"/>
                </a:schemeClr>
              </a:gs>
              <a:gs pos="100000">
                <a:schemeClr val="bg1"/>
              </a:gs>
            </a:gsLst>
            <a:path path="circle">
              <a:fillToRect l="50000" t="50000" r="50000" b="50000"/>
            </a:path>
            <a:tileRect/>
          </a:gradFill>
          <a:ln w="12700">
            <a:noFill/>
            <a:miter lim="800000"/>
          </a:ln>
        </p:spPr>
        <p:txBody>
          <a:bodyPr wrap="none" lIns="274320" tIns="73152" rIns="274320" bIns="68563" anchor="ctr" anchorCtr="0"/>
          <a:lstStyle>
            <a:defPPr>
              <a:defRPr kern="1200" smtId="4294967295"/>
            </a:defPPr>
          </a:lstStyle>
          <a:p>
            <a:pPr defTabSz="4702588">
              <a:defRPr/>
            </a:pPr>
            <a:r>
              <a:rPr lang="en-US" sz="3600" b="1" dirty="0">
                <a:solidFill>
                  <a:schemeClr val="accent2">
                    <a:lumMod val="75000"/>
                  </a:schemeClr>
                </a:solidFill>
                <a:latin typeface="Montserrat Semi Bold" panose="00000700000000000000" pitchFamily="50" charset="0"/>
              </a:rPr>
              <a:t>Abstract</a:t>
            </a:r>
          </a:p>
        </p:txBody>
      </p:sp>
      <p:sp>
        <p:nvSpPr>
          <p:cNvPr id="63" name="Rectangle 10">
            <a:extLst>
              <a:ext uri="{FF2B5EF4-FFF2-40B4-BE49-F238E27FC236}">
                <a16:creationId xmlns:a16="http://schemas.microsoft.com/office/drawing/2014/main" id="{D572AB6B-9B17-4A8E-8E2A-868FABF29472}"/>
              </a:ext>
            </a:extLst>
          </p:cNvPr>
          <p:cNvSpPr>
            <a:spLocks noChangeArrowheads="1"/>
          </p:cNvSpPr>
          <p:nvPr/>
        </p:nvSpPr>
        <p:spPr bwMode="auto">
          <a:xfrm>
            <a:off x="808487" y="14245302"/>
            <a:ext cx="10346522" cy="873301"/>
          </a:xfrm>
          <a:prstGeom prst="rect">
            <a:avLst/>
          </a:prstGeom>
          <a:gradFill flip="none" rotWithShape="1">
            <a:gsLst>
              <a:gs pos="0">
                <a:schemeClr val="accent2">
                  <a:lumMod val="60000"/>
                  <a:lumOff val="40000"/>
                </a:schemeClr>
              </a:gs>
              <a:gs pos="50000">
                <a:schemeClr val="accent2">
                  <a:lumMod val="40000"/>
                  <a:lumOff val="60000"/>
                </a:schemeClr>
              </a:gs>
              <a:gs pos="100000">
                <a:schemeClr val="bg1"/>
              </a:gs>
            </a:gsLst>
            <a:path path="circle">
              <a:fillToRect l="50000" t="50000" r="50000" b="50000"/>
            </a:path>
            <a:tileRect/>
          </a:gradFill>
          <a:ln w="12700">
            <a:noFill/>
            <a:miter lim="800000"/>
          </a:ln>
        </p:spPr>
        <p:txBody>
          <a:bodyPr wrap="none" lIns="274320" tIns="73152" rIns="274320" bIns="68563" anchor="ctr" anchorCtr="0"/>
          <a:lstStyle>
            <a:defPPr>
              <a:defRPr kern="1200" smtId="4294967295"/>
            </a:defPPr>
          </a:lstStyle>
          <a:p>
            <a:pPr defTabSz="4702588">
              <a:defRPr/>
            </a:pPr>
            <a:r>
              <a:rPr lang="en-US" sz="3600" b="1" dirty="0">
                <a:solidFill>
                  <a:schemeClr val="accent2">
                    <a:lumMod val="75000"/>
                  </a:schemeClr>
                </a:solidFill>
                <a:latin typeface="Montserrat Semi Bold" panose="00000700000000000000" pitchFamily="50" charset="0"/>
              </a:rPr>
              <a:t>UVC Technology</a:t>
            </a:r>
          </a:p>
        </p:txBody>
      </p:sp>
      <p:sp>
        <p:nvSpPr>
          <p:cNvPr id="64" name="Rectangle 10">
            <a:extLst>
              <a:ext uri="{FF2B5EF4-FFF2-40B4-BE49-F238E27FC236}">
                <a16:creationId xmlns:a16="http://schemas.microsoft.com/office/drawing/2014/main" id="{4397B0F5-8E09-42DA-B9F2-F7D59A155FEF}"/>
              </a:ext>
            </a:extLst>
          </p:cNvPr>
          <p:cNvSpPr>
            <a:spLocks noChangeArrowheads="1"/>
          </p:cNvSpPr>
          <p:nvPr/>
        </p:nvSpPr>
        <p:spPr bwMode="auto">
          <a:xfrm>
            <a:off x="32875412" y="7403333"/>
            <a:ext cx="9982200" cy="835201"/>
          </a:xfrm>
          <a:prstGeom prst="rect">
            <a:avLst/>
          </a:prstGeom>
          <a:gradFill flip="none" rotWithShape="1">
            <a:gsLst>
              <a:gs pos="0">
                <a:schemeClr val="accent2">
                  <a:lumMod val="60000"/>
                  <a:lumOff val="40000"/>
                </a:schemeClr>
              </a:gs>
              <a:gs pos="50000">
                <a:schemeClr val="accent2">
                  <a:lumMod val="40000"/>
                  <a:lumOff val="60000"/>
                </a:schemeClr>
              </a:gs>
              <a:gs pos="100000">
                <a:schemeClr val="bg1"/>
              </a:gs>
            </a:gsLst>
            <a:path path="circle">
              <a:fillToRect l="50000" t="50000" r="50000" b="50000"/>
            </a:path>
            <a:tileRect/>
          </a:gradFill>
          <a:ln w="12700">
            <a:noFill/>
            <a:miter lim="800000"/>
          </a:ln>
        </p:spPr>
        <p:txBody>
          <a:bodyPr wrap="none" lIns="274320" tIns="73152" rIns="274320" bIns="68563" anchor="ctr" anchorCtr="0"/>
          <a:lstStyle>
            <a:defPPr>
              <a:defRPr kern="1200" smtId="4294967295"/>
            </a:defPPr>
          </a:lstStyle>
          <a:p>
            <a:pPr defTabSz="4702588">
              <a:defRPr/>
            </a:pPr>
            <a:r>
              <a:rPr lang="en-US" sz="3600" b="1" dirty="0">
                <a:solidFill>
                  <a:schemeClr val="accent2">
                    <a:lumMod val="75000"/>
                  </a:schemeClr>
                </a:solidFill>
                <a:latin typeface="Montserrat Semi Bold" panose="00000700000000000000" pitchFamily="50" charset="0"/>
              </a:rPr>
              <a:t>Usage of Robot</a:t>
            </a:r>
          </a:p>
        </p:txBody>
      </p:sp>
      <p:sp>
        <p:nvSpPr>
          <p:cNvPr id="65" name="Rectangle 10">
            <a:extLst>
              <a:ext uri="{FF2B5EF4-FFF2-40B4-BE49-F238E27FC236}">
                <a16:creationId xmlns:a16="http://schemas.microsoft.com/office/drawing/2014/main" id="{664E8A88-688D-4858-BA24-10B399F3A9C7}"/>
              </a:ext>
            </a:extLst>
          </p:cNvPr>
          <p:cNvSpPr>
            <a:spLocks noChangeArrowheads="1"/>
          </p:cNvSpPr>
          <p:nvPr/>
        </p:nvSpPr>
        <p:spPr bwMode="auto">
          <a:xfrm>
            <a:off x="11593068" y="22364700"/>
            <a:ext cx="20599400" cy="873301"/>
          </a:xfrm>
          <a:prstGeom prst="rect">
            <a:avLst/>
          </a:prstGeom>
          <a:gradFill flip="none" rotWithShape="1">
            <a:gsLst>
              <a:gs pos="0">
                <a:schemeClr val="accent2">
                  <a:lumMod val="60000"/>
                  <a:lumOff val="40000"/>
                </a:schemeClr>
              </a:gs>
              <a:gs pos="50000">
                <a:schemeClr val="accent2">
                  <a:lumMod val="40000"/>
                  <a:lumOff val="60000"/>
                </a:schemeClr>
              </a:gs>
              <a:gs pos="100000">
                <a:schemeClr val="bg1"/>
              </a:gs>
            </a:gsLst>
            <a:path path="circle">
              <a:fillToRect l="50000" t="50000" r="50000" b="50000"/>
            </a:path>
            <a:tileRect/>
          </a:gradFill>
          <a:ln w="12700">
            <a:noFill/>
            <a:miter lim="800000"/>
          </a:ln>
        </p:spPr>
        <p:txBody>
          <a:bodyPr wrap="none" lIns="274320" tIns="73152" rIns="274320" bIns="68563" anchor="ctr" anchorCtr="0"/>
          <a:lstStyle>
            <a:defPPr>
              <a:defRPr kern="1200" smtId="4294967295"/>
            </a:defPPr>
          </a:lstStyle>
          <a:p>
            <a:pPr defTabSz="4702588">
              <a:defRPr/>
            </a:pPr>
            <a:r>
              <a:rPr lang="en-US" sz="3600" b="1" dirty="0">
                <a:solidFill>
                  <a:schemeClr val="accent2">
                    <a:lumMod val="75000"/>
                  </a:schemeClr>
                </a:solidFill>
                <a:latin typeface="Montserrat Semi Bold" panose="00000700000000000000" pitchFamily="50" charset="0"/>
              </a:rPr>
              <a:t>Control of Robot</a:t>
            </a:r>
          </a:p>
        </p:txBody>
      </p:sp>
      <p:sp>
        <p:nvSpPr>
          <p:cNvPr id="66" name="Rectangle 10">
            <a:extLst>
              <a:ext uri="{FF2B5EF4-FFF2-40B4-BE49-F238E27FC236}">
                <a16:creationId xmlns:a16="http://schemas.microsoft.com/office/drawing/2014/main" id="{741E7C46-971C-4ECF-A0AF-931A437C47E8}"/>
              </a:ext>
            </a:extLst>
          </p:cNvPr>
          <p:cNvSpPr>
            <a:spLocks noChangeArrowheads="1"/>
          </p:cNvSpPr>
          <p:nvPr/>
        </p:nvSpPr>
        <p:spPr bwMode="auto">
          <a:xfrm>
            <a:off x="32875412" y="14263339"/>
            <a:ext cx="10096500" cy="873301"/>
          </a:xfrm>
          <a:prstGeom prst="rect">
            <a:avLst/>
          </a:prstGeom>
          <a:gradFill flip="none" rotWithShape="1">
            <a:gsLst>
              <a:gs pos="0">
                <a:schemeClr val="accent2">
                  <a:lumMod val="60000"/>
                  <a:lumOff val="40000"/>
                </a:schemeClr>
              </a:gs>
              <a:gs pos="50000">
                <a:schemeClr val="accent2">
                  <a:lumMod val="40000"/>
                  <a:lumOff val="60000"/>
                </a:schemeClr>
              </a:gs>
              <a:gs pos="100000">
                <a:schemeClr val="bg1"/>
              </a:gs>
            </a:gsLst>
            <a:path path="circle">
              <a:fillToRect l="50000" t="50000" r="50000" b="50000"/>
            </a:path>
            <a:tileRect/>
          </a:gradFill>
          <a:ln w="12700">
            <a:noFill/>
            <a:miter lim="800000"/>
          </a:ln>
        </p:spPr>
        <p:txBody>
          <a:bodyPr wrap="none" lIns="274320" tIns="73152" rIns="274320" bIns="68563" anchor="ctr" anchorCtr="0"/>
          <a:lstStyle>
            <a:defPPr>
              <a:defRPr kern="1200" smtId="4294967295"/>
            </a:defPPr>
          </a:lstStyle>
          <a:p>
            <a:pPr defTabSz="4702588">
              <a:defRPr/>
            </a:pPr>
            <a:r>
              <a:rPr lang="en-US" sz="3600" b="1" dirty="0">
                <a:solidFill>
                  <a:schemeClr val="accent2">
                    <a:lumMod val="75000"/>
                  </a:schemeClr>
                </a:solidFill>
                <a:latin typeface="Montserrat Semi Bold" panose="00000700000000000000" pitchFamily="50" charset="0"/>
              </a:rPr>
              <a:t>SLAM</a:t>
            </a:r>
          </a:p>
        </p:txBody>
      </p:sp>
      <p:sp>
        <p:nvSpPr>
          <p:cNvPr id="43" name="TextBox 42">
            <a:extLst>
              <a:ext uri="{FF2B5EF4-FFF2-40B4-BE49-F238E27FC236}">
                <a16:creationId xmlns:a16="http://schemas.microsoft.com/office/drawing/2014/main" id="{FA150745-9B3E-4EF8-B786-294C52AE1228}"/>
              </a:ext>
            </a:extLst>
          </p:cNvPr>
          <p:cNvSpPr txBox="1"/>
          <p:nvPr/>
        </p:nvSpPr>
        <p:spPr>
          <a:xfrm>
            <a:off x="957233" y="8426664"/>
            <a:ext cx="9921410" cy="5693866"/>
          </a:xfrm>
          <a:prstGeom prst="rect">
            <a:avLst/>
          </a:prstGeom>
          <a:noFill/>
        </p:spPr>
        <p:txBody>
          <a:bodyPr wrap="square" lIns="91440" tIns="45720" rIns="91440" bIns="45720" rtlCol="0" anchor="t">
            <a:spAutoFit/>
          </a:bodyPr>
          <a:lstStyle/>
          <a:p>
            <a:pPr algn="just"/>
            <a:r>
              <a:rPr lang="en-US" sz="2600" b="0" i="0" u="none" strike="noStrike" dirty="0">
                <a:solidFill>
                  <a:schemeClr val="tx1">
                    <a:lumMod val="65000"/>
                    <a:lumOff val="35000"/>
                  </a:schemeClr>
                </a:solidFill>
                <a:effectLst/>
                <a:latin typeface="Calibri"/>
                <a:cs typeface="Arial"/>
              </a:rPr>
              <a:t>With the pandemic affecting so much of our daily life around the world, we at IEEE UCF want to lend our resources and expertise toward the fight against COVID-19. Our objective is to create an autonomous robot that is capable of navigating </a:t>
            </a:r>
            <a:r>
              <a:rPr lang="en-US" sz="2600" dirty="0">
                <a:solidFill>
                  <a:schemeClr val="tx1">
                    <a:lumMod val="65000"/>
                    <a:lumOff val="35000"/>
                  </a:schemeClr>
                </a:solidFill>
                <a:latin typeface="Calibri"/>
                <a:cs typeface="Arial"/>
              </a:rPr>
              <a:t>an enclosed </a:t>
            </a:r>
            <a:r>
              <a:rPr lang="en-US" sz="2600" b="0" i="0" u="none" strike="noStrike" dirty="0">
                <a:solidFill>
                  <a:schemeClr val="tx1">
                    <a:lumMod val="65000"/>
                    <a:lumOff val="35000"/>
                  </a:schemeClr>
                </a:solidFill>
                <a:effectLst/>
                <a:latin typeface="Calibri"/>
                <a:cs typeface="Arial"/>
              </a:rPr>
              <a:t>space (such as a hospital room) and disinfecting </a:t>
            </a:r>
            <a:r>
              <a:rPr lang="en-US" sz="2600" dirty="0">
                <a:solidFill>
                  <a:schemeClr val="tx1">
                    <a:lumMod val="65000"/>
                    <a:lumOff val="35000"/>
                  </a:schemeClr>
                </a:solidFill>
                <a:latin typeface="Calibri"/>
                <a:cs typeface="Arial"/>
              </a:rPr>
              <a:t>all of</a:t>
            </a:r>
            <a:r>
              <a:rPr lang="en-US" sz="2600" b="0" i="0" u="none" strike="noStrike" dirty="0">
                <a:solidFill>
                  <a:schemeClr val="tx1">
                    <a:lumMod val="65000"/>
                    <a:lumOff val="35000"/>
                  </a:schemeClr>
                </a:solidFill>
                <a:effectLst/>
                <a:latin typeface="Calibri"/>
                <a:cs typeface="Arial"/>
              </a:rPr>
              <a:t> the accessible surfaces in the room using germicidal UVC radiation. The UVC lamps will be used to sanitize high-contact surfaces of SARS-CoV-2, as well as many other pathogens. The robot will work using Ultraviolet Type-C (UVC) radiation, which affects the DNA and RNA of viruses and bacteria to render them harmless. </a:t>
            </a:r>
            <a:r>
              <a:rPr lang="en-US" sz="2600" dirty="0">
                <a:solidFill>
                  <a:schemeClr val="tx1">
                    <a:lumMod val="65000"/>
                    <a:lumOff val="35000"/>
                  </a:schemeClr>
                </a:solidFill>
                <a:latin typeface="Calibri"/>
                <a:cs typeface="Arial"/>
              </a:rPr>
              <a:t>Autonomy will be achieved through a mapping system that allows the robot to navigate any enclosed space effectively. </a:t>
            </a:r>
            <a:r>
              <a:rPr lang="en-US" sz="2600" b="0" i="0" u="none" strike="noStrike" dirty="0">
                <a:solidFill>
                  <a:schemeClr val="tx1">
                    <a:lumMod val="65000"/>
                    <a:lumOff val="35000"/>
                  </a:schemeClr>
                </a:solidFill>
                <a:effectLst/>
                <a:latin typeface="Calibri"/>
                <a:cs typeface="Arial"/>
              </a:rPr>
              <a:t>The complete autonomous functionality will also mean that the robot can be used by anyone</a:t>
            </a:r>
            <a:r>
              <a:rPr lang="en-US" sz="2600" dirty="0">
                <a:solidFill>
                  <a:schemeClr val="tx1">
                    <a:lumMod val="65000"/>
                    <a:lumOff val="35000"/>
                  </a:schemeClr>
                </a:solidFill>
                <a:latin typeface="Calibri"/>
                <a:cs typeface="Arial"/>
              </a:rPr>
              <a:t> with minimal training required, making for a more safe and accessible cleaning process.</a:t>
            </a:r>
            <a:endParaRPr lang="en-US" sz="2600">
              <a:solidFill>
                <a:schemeClr val="tx1">
                  <a:lumMod val="65000"/>
                  <a:lumOff val="35000"/>
                </a:schemeClr>
              </a:solidFill>
              <a:latin typeface="Calibri"/>
              <a:cs typeface="Arial"/>
            </a:endParaRPr>
          </a:p>
        </p:txBody>
      </p:sp>
      <p:sp>
        <p:nvSpPr>
          <p:cNvPr id="77" name="TextBox 76">
            <a:extLst>
              <a:ext uri="{FF2B5EF4-FFF2-40B4-BE49-F238E27FC236}">
                <a16:creationId xmlns:a16="http://schemas.microsoft.com/office/drawing/2014/main" id="{82A656D6-0E76-455E-A5BC-FF72F420E388}"/>
              </a:ext>
            </a:extLst>
          </p:cNvPr>
          <p:cNvSpPr txBox="1"/>
          <p:nvPr/>
        </p:nvSpPr>
        <p:spPr>
          <a:xfrm>
            <a:off x="946150" y="15390691"/>
            <a:ext cx="9924115" cy="3293209"/>
          </a:xfrm>
          <a:prstGeom prst="rect">
            <a:avLst/>
          </a:prstGeom>
          <a:noFill/>
        </p:spPr>
        <p:txBody>
          <a:bodyPr wrap="square" lIns="91440" tIns="45720" rIns="91440" bIns="45720" anchor="t">
            <a:spAutoFit/>
          </a:bodyPr>
          <a:lstStyle/>
          <a:p>
            <a:pPr algn="just"/>
            <a:r>
              <a:rPr lang="en-US" sz="2600" b="0" i="0" u="none" strike="noStrike" dirty="0">
                <a:solidFill>
                  <a:schemeClr val="tx1">
                    <a:lumMod val="65000"/>
                    <a:lumOff val="35000"/>
                  </a:schemeClr>
                </a:solidFill>
                <a:effectLst/>
                <a:latin typeface="Calibri"/>
                <a:cs typeface="Calibri"/>
              </a:rPr>
              <a:t>UVC radiation absorption is measured in dosage </a:t>
            </a:r>
            <a:r>
              <a:rPr lang="en-US" sz="2600" dirty="0">
                <a:solidFill>
                  <a:schemeClr val="tx1">
                    <a:lumMod val="65000"/>
                    <a:lumOff val="35000"/>
                  </a:schemeClr>
                </a:solidFill>
                <a:latin typeface="Calibri"/>
                <a:cs typeface="Calibri"/>
              </a:rPr>
              <a:t>(J/m^2),</a:t>
            </a:r>
            <a:r>
              <a:rPr lang="en-US" sz="2600" b="0" i="0" u="none" strike="noStrike" dirty="0">
                <a:solidFill>
                  <a:schemeClr val="tx1">
                    <a:lumMod val="65000"/>
                    <a:lumOff val="35000"/>
                  </a:schemeClr>
                </a:solidFill>
                <a:effectLst/>
                <a:latin typeface="Calibri"/>
                <a:cs typeface="Calibri"/>
              </a:rPr>
              <a:t> which is a function of the UVC power emitting from the bulb, the distance between the bulb and the surface, and the amount of time the surface spends absorbing radiation. Higher doses can inactivate virus populations by 99.9999% or higher, whereas lower doses inactivate virus populations by less. Our goal is to demonstrate inactivation of &gt;99% of SARS-CoV-2 populations. The dosage necessary to disinfect a surface by 99% differs between different types of viruses, bacteria, and other pathogens.</a:t>
            </a:r>
            <a:r>
              <a:rPr lang="en-US" sz="2600" dirty="0">
                <a:solidFill>
                  <a:schemeClr val="tx1">
                    <a:lumMod val="65000"/>
                    <a:lumOff val="35000"/>
                  </a:schemeClr>
                </a:solidFill>
                <a:latin typeface="Calibri"/>
                <a:cs typeface="Calibri"/>
              </a:rPr>
              <a:t> </a:t>
            </a:r>
            <a:endParaRPr lang="en-US" sz="26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FF43C7D3-C395-4428-9CA9-5382400836E9}"/>
              </a:ext>
            </a:extLst>
          </p:cNvPr>
          <p:cNvSpPr txBox="1"/>
          <p:nvPr/>
        </p:nvSpPr>
        <p:spPr>
          <a:xfrm>
            <a:off x="33092271" y="19966720"/>
            <a:ext cx="9995447" cy="3293209"/>
          </a:xfrm>
          <a:prstGeom prst="rect">
            <a:avLst/>
          </a:prstGeom>
          <a:noFill/>
        </p:spPr>
        <p:txBody>
          <a:bodyPr wrap="square" lIns="91440" tIns="45720" rIns="91440" bIns="45720" anchor="t">
            <a:spAutoFit/>
          </a:bodyPr>
          <a:lstStyle/>
          <a:p>
            <a:pPr algn="just"/>
            <a:r>
              <a:rPr lang="en-US" sz="2600" b="0" i="0" u="none" strike="noStrike" dirty="0">
                <a:solidFill>
                  <a:schemeClr val="tx1">
                    <a:lumMod val="65000"/>
                    <a:lumOff val="35000"/>
                  </a:schemeClr>
                </a:solidFill>
                <a:effectLst/>
                <a:latin typeface="Calibri"/>
                <a:cs typeface="Arial"/>
              </a:rPr>
              <a:t>Simultaneous Localization and Mapping is achieved </a:t>
            </a:r>
            <a:r>
              <a:rPr lang="en-US" sz="2600" dirty="0">
                <a:solidFill>
                  <a:schemeClr val="tx1">
                    <a:lumMod val="65000"/>
                    <a:lumOff val="35000"/>
                  </a:schemeClr>
                </a:solidFill>
                <a:latin typeface="Calibri"/>
                <a:cs typeface="Arial"/>
              </a:rPr>
              <a:t>with </a:t>
            </a:r>
            <a:r>
              <a:rPr lang="en-US" sz="2600" b="0" i="0" u="none" strike="noStrike" dirty="0">
                <a:solidFill>
                  <a:schemeClr val="tx1">
                    <a:lumMod val="65000"/>
                    <a:lumOff val="35000"/>
                  </a:schemeClr>
                </a:solidFill>
                <a:effectLst/>
                <a:latin typeface="Calibri"/>
                <a:cs typeface="Arial"/>
              </a:rPr>
              <a:t>the </a:t>
            </a:r>
            <a:r>
              <a:rPr lang="en-US" sz="2600" dirty="0">
                <a:solidFill>
                  <a:schemeClr val="tx1">
                    <a:lumMod val="65000"/>
                    <a:lumOff val="35000"/>
                  </a:schemeClr>
                </a:solidFill>
                <a:latin typeface="Calibri"/>
                <a:cs typeface="Arial"/>
              </a:rPr>
              <a:t>RTAB-MAP (Real-Time Appearance-Based Mapping) library that uses </a:t>
            </a:r>
            <a:r>
              <a:rPr lang="en-US" sz="2600" b="0" i="0" u="none" strike="noStrike" dirty="0">
                <a:solidFill>
                  <a:schemeClr val="tx1">
                    <a:lumMod val="65000"/>
                    <a:lumOff val="35000"/>
                  </a:schemeClr>
                </a:solidFill>
                <a:effectLst/>
                <a:latin typeface="Calibri"/>
                <a:cs typeface="Arial"/>
              </a:rPr>
              <a:t>an </a:t>
            </a:r>
            <a:r>
              <a:rPr lang="en-US" sz="2600" dirty="0">
                <a:solidFill>
                  <a:schemeClr val="tx1">
                    <a:lumMod val="65000"/>
                    <a:lumOff val="35000"/>
                  </a:schemeClr>
                </a:solidFill>
                <a:latin typeface="Calibri"/>
                <a:cs typeface="Arial"/>
              </a:rPr>
              <a:t>incremental appearance-based loop closure detector. Upon loop closure the points are appended </a:t>
            </a:r>
            <a:r>
              <a:rPr lang="en-US" sz="2600" b="0" i="0" u="none" strike="noStrike" dirty="0">
                <a:solidFill>
                  <a:schemeClr val="tx1">
                    <a:lumMod val="65000"/>
                    <a:lumOff val="35000"/>
                  </a:schemeClr>
                </a:solidFill>
                <a:effectLst/>
                <a:latin typeface="Calibri"/>
                <a:cs typeface="Arial"/>
              </a:rPr>
              <a:t>to the </a:t>
            </a:r>
            <a:r>
              <a:rPr lang="en-US" sz="2600" dirty="0">
                <a:solidFill>
                  <a:schemeClr val="tx1">
                    <a:lumMod val="65000"/>
                    <a:lumOff val="35000"/>
                  </a:schemeClr>
                </a:solidFill>
                <a:latin typeface="Calibri"/>
                <a:cs typeface="Arial"/>
              </a:rPr>
              <a:t>map and the optimizer minimizes their errors with respect </a:t>
            </a:r>
            <a:r>
              <a:rPr lang="en-US" sz="2600" b="0" i="0" u="none" strike="noStrike" dirty="0">
                <a:solidFill>
                  <a:schemeClr val="tx1">
                    <a:lumMod val="65000"/>
                    <a:lumOff val="35000"/>
                  </a:schemeClr>
                </a:solidFill>
                <a:effectLst/>
                <a:latin typeface="Calibri"/>
                <a:cs typeface="Arial"/>
              </a:rPr>
              <a:t>to the </a:t>
            </a:r>
            <a:r>
              <a:rPr lang="en-US" sz="2600" dirty="0">
                <a:solidFill>
                  <a:schemeClr val="tx1">
                    <a:lumMod val="65000"/>
                    <a:lumOff val="35000"/>
                  </a:schemeClr>
                </a:solidFill>
                <a:latin typeface="Calibri"/>
                <a:cs typeface="Arial"/>
              </a:rPr>
              <a:t>existing </a:t>
            </a:r>
            <a:r>
              <a:rPr lang="en-US" sz="2600" b="0" i="0" u="none" strike="noStrike" dirty="0">
                <a:solidFill>
                  <a:schemeClr val="tx1">
                    <a:lumMod val="65000"/>
                    <a:lumOff val="35000"/>
                  </a:schemeClr>
                </a:solidFill>
                <a:effectLst/>
                <a:latin typeface="Calibri"/>
                <a:cs typeface="Arial"/>
              </a:rPr>
              <a:t>map</a:t>
            </a:r>
            <a:r>
              <a:rPr lang="en-US" sz="2600" dirty="0">
                <a:solidFill>
                  <a:schemeClr val="tx1">
                    <a:lumMod val="65000"/>
                    <a:lumOff val="35000"/>
                  </a:schemeClr>
                </a:solidFill>
                <a:latin typeface="Calibri"/>
                <a:cs typeface="Arial"/>
              </a:rPr>
              <a:t>, registering the constituent point clouds.</a:t>
            </a:r>
            <a:r>
              <a:rPr lang="en-US" sz="2600" b="0" i="0" u="none" strike="noStrike" dirty="0">
                <a:solidFill>
                  <a:schemeClr val="tx1">
                    <a:lumMod val="65000"/>
                    <a:lumOff val="35000"/>
                  </a:schemeClr>
                </a:solidFill>
                <a:effectLst/>
                <a:latin typeface="Calibri"/>
                <a:cs typeface="Arial"/>
              </a:rPr>
              <a:t> </a:t>
            </a:r>
            <a:r>
              <a:rPr lang="en-US" sz="2600" dirty="0">
                <a:solidFill>
                  <a:schemeClr val="tx1">
                    <a:lumMod val="65000"/>
                    <a:lumOff val="35000"/>
                  </a:schemeClr>
                </a:solidFill>
                <a:latin typeface="Calibri"/>
                <a:cs typeface="Arial"/>
              </a:rPr>
              <a:t>Accuracy </a:t>
            </a:r>
            <a:r>
              <a:rPr lang="en-US" sz="2600" b="0" i="0" u="none" strike="noStrike" dirty="0">
                <a:solidFill>
                  <a:schemeClr val="tx1">
                    <a:lumMod val="65000"/>
                    <a:lumOff val="35000"/>
                  </a:schemeClr>
                </a:solidFill>
                <a:effectLst/>
                <a:latin typeface="Calibri"/>
                <a:cs typeface="Arial"/>
              </a:rPr>
              <a:t>is </a:t>
            </a:r>
            <a:r>
              <a:rPr lang="en-US" sz="2600" dirty="0">
                <a:solidFill>
                  <a:schemeClr val="tx1">
                    <a:lumMod val="65000"/>
                    <a:lumOff val="35000"/>
                  </a:schemeClr>
                </a:solidFill>
                <a:latin typeface="Calibri"/>
                <a:cs typeface="Arial"/>
              </a:rPr>
              <a:t>further concretized using an Inertial Measurement Unit to approximate </a:t>
            </a:r>
            <a:r>
              <a:rPr lang="en-US" sz="2600" b="0" i="0" u="none" strike="noStrike" dirty="0">
                <a:solidFill>
                  <a:schemeClr val="tx1">
                    <a:lumMod val="65000"/>
                    <a:lumOff val="35000"/>
                  </a:schemeClr>
                </a:solidFill>
                <a:effectLst/>
                <a:latin typeface="Calibri"/>
                <a:cs typeface="Arial"/>
              </a:rPr>
              <a:t>the </a:t>
            </a:r>
            <a:r>
              <a:rPr lang="en-US" sz="2600" dirty="0">
                <a:solidFill>
                  <a:schemeClr val="tx1">
                    <a:lumMod val="65000"/>
                    <a:lumOff val="35000"/>
                  </a:schemeClr>
                </a:solidFill>
                <a:latin typeface="Calibri"/>
                <a:cs typeface="Arial"/>
              </a:rPr>
              <a:t>robot's orientation in space</a:t>
            </a:r>
            <a:r>
              <a:rPr lang="en-US" sz="2600" b="0" i="0" u="none" strike="noStrike" dirty="0">
                <a:solidFill>
                  <a:schemeClr val="tx1">
                    <a:lumMod val="65000"/>
                    <a:lumOff val="35000"/>
                  </a:schemeClr>
                </a:solidFill>
                <a:effectLst/>
                <a:latin typeface="Calibri"/>
                <a:cs typeface="Arial"/>
              </a:rPr>
              <a:t>.</a:t>
            </a:r>
            <a:endParaRPr lang="en-US" sz="2600">
              <a:solidFill>
                <a:schemeClr val="tx1">
                  <a:lumMod val="65000"/>
                  <a:lumOff val="35000"/>
                </a:schemeClr>
              </a:solidFill>
              <a:latin typeface="Calibri"/>
              <a:cs typeface="Arial"/>
            </a:endParaRPr>
          </a:p>
          <a:p>
            <a:pPr algn="just"/>
            <a:endParaRPr lang="en-US" sz="2600" dirty="0">
              <a:solidFill>
                <a:schemeClr val="tx1">
                  <a:lumMod val="65000"/>
                  <a:lumOff val="35000"/>
                </a:schemeClr>
              </a:solidFill>
              <a:latin typeface="Calibri"/>
              <a:cs typeface="Calibri" panose="020F0502020204030204" pitchFamily="34" charset="0"/>
            </a:endParaRPr>
          </a:p>
        </p:txBody>
      </p:sp>
      <p:sp>
        <p:nvSpPr>
          <p:cNvPr id="28" name="TextBox 27">
            <a:extLst>
              <a:ext uri="{FF2B5EF4-FFF2-40B4-BE49-F238E27FC236}">
                <a16:creationId xmlns:a16="http://schemas.microsoft.com/office/drawing/2014/main" id="{5000736D-0909-4AC5-B65A-935550D8C7DB}"/>
              </a:ext>
            </a:extLst>
          </p:cNvPr>
          <p:cNvSpPr txBox="1"/>
          <p:nvPr/>
        </p:nvSpPr>
        <p:spPr>
          <a:xfrm>
            <a:off x="11800103" y="23461980"/>
            <a:ext cx="6148160" cy="8494633"/>
          </a:xfrm>
          <a:prstGeom prst="rect">
            <a:avLst/>
          </a:prstGeom>
          <a:noFill/>
        </p:spPr>
        <p:txBody>
          <a:bodyPr wrap="square" lIns="91440" tIns="45720" rIns="91440" bIns="45720" anchor="t">
            <a:spAutoFit/>
          </a:bodyPr>
          <a:lstStyle/>
          <a:p>
            <a:pPr algn="just"/>
            <a:r>
              <a:rPr lang="en-US" sz="2600" b="0" i="0" u="none" strike="noStrike" dirty="0">
                <a:solidFill>
                  <a:schemeClr val="tx1">
                    <a:lumMod val="65000"/>
                    <a:lumOff val="35000"/>
                  </a:schemeClr>
                </a:solidFill>
                <a:effectLst/>
                <a:latin typeface="Calibri"/>
                <a:cs typeface="Arial"/>
              </a:rPr>
              <a:t>The robot is controlled by </a:t>
            </a:r>
            <a:r>
              <a:rPr lang="en-US" sz="2600" dirty="0">
                <a:solidFill>
                  <a:schemeClr val="tx1">
                    <a:lumMod val="65000"/>
                    <a:lumOff val="35000"/>
                  </a:schemeClr>
                </a:solidFill>
                <a:latin typeface="Calibri"/>
                <a:cs typeface="Arial"/>
              </a:rPr>
              <a:t>an HP EliteDesk 800 G2</a:t>
            </a:r>
            <a:r>
              <a:rPr lang="en-US" sz="2600" b="0" i="0" u="none" strike="noStrike" dirty="0">
                <a:solidFill>
                  <a:schemeClr val="tx1">
                    <a:lumMod val="65000"/>
                    <a:lumOff val="35000"/>
                  </a:schemeClr>
                </a:solidFill>
                <a:effectLst/>
                <a:latin typeface="Calibri"/>
                <a:cs typeface="Arial"/>
              </a:rPr>
              <a:t>. Figure 3 details the </a:t>
            </a:r>
            <a:r>
              <a:rPr lang="en-US" sz="2600" dirty="0">
                <a:solidFill>
                  <a:schemeClr val="tx1">
                    <a:lumMod val="65000"/>
                    <a:lumOff val="35000"/>
                  </a:schemeClr>
                </a:solidFill>
                <a:latin typeface="Calibri"/>
                <a:cs typeface="Arial"/>
              </a:rPr>
              <a:t>control</a:t>
            </a:r>
            <a:r>
              <a:rPr lang="en-US" sz="2600" b="0" i="0" u="none" strike="noStrike" dirty="0">
                <a:solidFill>
                  <a:schemeClr val="tx1">
                    <a:lumMod val="65000"/>
                    <a:lumOff val="35000"/>
                  </a:schemeClr>
                </a:solidFill>
                <a:effectLst/>
                <a:latin typeface="Calibri"/>
                <a:cs typeface="Arial"/>
              </a:rPr>
              <a:t> flow of the entire system and how each device interfaces with the </a:t>
            </a:r>
            <a:r>
              <a:rPr lang="en-US" sz="2600" dirty="0">
                <a:solidFill>
                  <a:schemeClr val="tx1">
                    <a:lumMod val="65000"/>
                    <a:lumOff val="35000"/>
                  </a:schemeClr>
                </a:solidFill>
                <a:latin typeface="Calibri"/>
                <a:cs typeface="Arial"/>
              </a:rPr>
              <a:t>computer</a:t>
            </a:r>
            <a:r>
              <a:rPr lang="en-US" sz="2600" b="0" i="0" u="none" strike="noStrike" dirty="0">
                <a:solidFill>
                  <a:schemeClr val="tx1">
                    <a:lumMod val="65000"/>
                    <a:lumOff val="35000"/>
                  </a:schemeClr>
                </a:solidFill>
                <a:effectLst/>
                <a:latin typeface="Calibri"/>
                <a:cs typeface="Arial"/>
              </a:rPr>
              <a:t>.</a:t>
            </a:r>
            <a:r>
              <a:rPr lang="en-US" sz="2600" dirty="0">
                <a:solidFill>
                  <a:schemeClr val="tx1">
                    <a:lumMod val="65000"/>
                    <a:lumOff val="35000"/>
                  </a:schemeClr>
                </a:solidFill>
                <a:latin typeface="Calibri"/>
              </a:rPr>
              <a:t> The computer controls the external components via Arduino GPIO. The motors are controlled with motor driver ICs and monitored with optical rotary encoders. The lamps are switched on and off using a relay. The user controls the robot through a frontend web application implemented with Vue and </a:t>
            </a:r>
            <a:r>
              <a:rPr lang="en-US" sz="2600" dirty="0" err="1">
                <a:solidFill>
                  <a:schemeClr val="tx1">
                    <a:lumMod val="65000"/>
                    <a:lumOff val="35000"/>
                  </a:schemeClr>
                </a:solidFill>
                <a:latin typeface="Calibri"/>
              </a:rPr>
              <a:t>Vuetify</a:t>
            </a:r>
            <a:r>
              <a:rPr lang="en-US" sz="2600" dirty="0">
                <a:solidFill>
                  <a:schemeClr val="tx1">
                    <a:lumMod val="65000"/>
                    <a:lumOff val="35000"/>
                  </a:schemeClr>
                </a:solidFill>
                <a:latin typeface="Calibri"/>
              </a:rPr>
              <a:t>.</a:t>
            </a:r>
            <a:endParaRPr lang="en-US" sz="2600">
              <a:solidFill>
                <a:schemeClr val="tx1">
                  <a:lumMod val="65000"/>
                  <a:lumOff val="35000"/>
                </a:schemeClr>
              </a:solidFill>
              <a:latin typeface="Calibri"/>
            </a:endParaRPr>
          </a:p>
          <a:p>
            <a:pPr algn="just"/>
            <a:endParaRPr lang="en-US" sz="2600" dirty="0">
              <a:solidFill>
                <a:schemeClr val="tx1">
                  <a:lumMod val="65000"/>
                  <a:lumOff val="35000"/>
                </a:schemeClr>
              </a:solidFill>
              <a:latin typeface="Calibri"/>
            </a:endParaRPr>
          </a:p>
          <a:p>
            <a:pPr algn="just"/>
            <a:r>
              <a:rPr lang="en-US" sz="2600" b="0" i="0" u="none" strike="noStrike" dirty="0">
                <a:solidFill>
                  <a:schemeClr val="tx1">
                    <a:lumMod val="65000"/>
                    <a:lumOff val="35000"/>
                  </a:schemeClr>
                </a:solidFill>
                <a:effectLst/>
                <a:latin typeface="Calibri"/>
                <a:cs typeface="Arial"/>
              </a:rPr>
              <a:t>A </a:t>
            </a:r>
            <a:r>
              <a:rPr lang="en-US" sz="2600" dirty="0">
                <a:solidFill>
                  <a:schemeClr val="tx1">
                    <a:lumMod val="65000"/>
                    <a:lumOff val="35000"/>
                  </a:schemeClr>
                </a:solidFill>
                <a:latin typeface="Calibri"/>
                <a:cs typeface="Arial"/>
              </a:rPr>
              <a:t>12V 75Ah </a:t>
            </a:r>
            <a:r>
              <a:rPr lang="en-US" sz="2600" b="0" i="0" u="none" strike="noStrike" dirty="0">
                <a:solidFill>
                  <a:schemeClr val="tx1">
                    <a:lumMod val="65000"/>
                    <a:lumOff val="35000"/>
                  </a:schemeClr>
                </a:solidFill>
                <a:effectLst/>
                <a:latin typeface="Calibri"/>
                <a:cs typeface="Arial"/>
              </a:rPr>
              <a:t>battery provides power for the entire system. </a:t>
            </a:r>
            <a:r>
              <a:rPr lang="en-US" sz="2600" dirty="0">
                <a:solidFill>
                  <a:schemeClr val="tx1">
                    <a:lumMod val="65000"/>
                    <a:lumOff val="35000"/>
                  </a:schemeClr>
                </a:solidFill>
                <a:latin typeface="Calibri"/>
                <a:cs typeface="Arial"/>
              </a:rPr>
              <a:t>The motors will be running directly from this 12V power supply, but other components require different voltages. A power inverter outputs 120V AC for the computer's power supply and for the lamps.  </a:t>
            </a:r>
            <a:endParaRPr lang="en-US" sz="2600" dirty="0">
              <a:solidFill>
                <a:schemeClr val="tx1">
                  <a:lumMod val="65000"/>
                  <a:lumOff val="35000"/>
                </a:schemeClr>
              </a:solidFill>
              <a:latin typeface="Calibri"/>
            </a:endParaRPr>
          </a:p>
          <a:p>
            <a:pPr algn="just"/>
            <a:endParaRPr lang="en-US" sz="2600" b="0" i="0" u="none" strike="noStrike" dirty="0">
              <a:solidFill>
                <a:schemeClr val="tx1">
                  <a:lumMod val="65000"/>
                  <a:lumOff val="35000"/>
                </a:schemeClr>
              </a:solidFill>
              <a:effectLst/>
              <a:latin typeface="Calibri"/>
            </a:endParaRPr>
          </a:p>
        </p:txBody>
      </p:sp>
      <p:pic>
        <p:nvPicPr>
          <p:cNvPr id="1028" name="Picture 4">
            <a:extLst>
              <a:ext uri="{FF2B5EF4-FFF2-40B4-BE49-F238E27FC236}">
                <a16:creationId xmlns:a16="http://schemas.microsoft.com/office/drawing/2014/main" id="{9DA0C93C-4A1F-456F-A2B1-A6B76FCA68F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01497" y="15386850"/>
            <a:ext cx="9752810" cy="395429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4" name="Chart 33">
            <a:extLst>
              <a:ext uri="{FF2B5EF4-FFF2-40B4-BE49-F238E27FC236}">
                <a16:creationId xmlns:a16="http://schemas.microsoft.com/office/drawing/2014/main" id="{DDC9D3A1-EF93-4EA3-B7BF-ADE379C20520}"/>
              </a:ext>
            </a:extLst>
          </p:cNvPr>
          <p:cNvGraphicFramePr>
            <a:graphicFrameLocks/>
          </p:cNvGraphicFramePr>
          <p:nvPr>
            <p:extLst>
              <p:ext uri="{D42A27DB-BD31-4B8C-83A1-F6EECF244321}">
                <p14:modId xmlns:p14="http://schemas.microsoft.com/office/powerpoint/2010/main" val="227581694"/>
              </p:ext>
            </p:extLst>
          </p:nvPr>
        </p:nvGraphicFramePr>
        <p:xfrm>
          <a:off x="952763" y="18853686"/>
          <a:ext cx="9928108" cy="5324410"/>
        </p:xfrm>
        <a:graphic>
          <a:graphicData uri="http://schemas.openxmlformats.org/drawingml/2006/chart">
            <c:chart xmlns:c="http://schemas.openxmlformats.org/drawingml/2006/chart" xmlns:r="http://schemas.openxmlformats.org/officeDocument/2006/relationships" r:id="rId8"/>
          </a:graphicData>
        </a:graphic>
      </p:graphicFrame>
      <p:sp>
        <p:nvSpPr>
          <p:cNvPr id="37" name="TextBox 36">
            <a:extLst>
              <a:ext uri="{FF2B5EF4-FFF2-40B4-BE49-F238E27FC236}">
                <a16:creationId xmlns:a16="http://schemas.microsoft.com/office/drawing/2014/main" id="{569AB70C-AB10-4442-843F-C79233F38A31}"/>
              </a:ext>
            </a:extLst>
          </p:cNvPr>
          <p:cNvSpPr txBox="1"/>
          <p:nvPr/>
        </p:nvSpPr>
        <p:spPr>
          <a:xfrm>
            <a:off x="22221861" y="11404256"/>
            <a:ext cx="10008707" cy="6093976"/>
          </a:xfrm>
          <a:prstGeom prst="rect">
            <a:avLst/>
          </a:prstGeom>
          <a:noFill/>
        </p:spPr>
        <p:txBody>
          <a:bodyPr wrap="square" lIns="91440" tIns="45720" rIns="91440" bIns="45720" anchor="t">
            <a:spAutoFit/>
          </a:bodyPr>
          <a:lstStyle/>
          <a:p>
            <a:pPr algn="just"/>
            <a:r>
              <a:rPr lang="en-US" sz="2600" b="1" i="0" u="none" strike="noStrike" dirty="0">
                <a:solidFill>
                  <a:schemeClr val="tx1">
                    <a:lumMod val="65000"/>
                    <a:lumOff val="35000"/>
                  </a:schemeClr>
                </a:solidFill>
                <a:effectLst/>
                <a:latin typeface="Calibri"/>
                <a:cs typeface="Arial"/>
              </a:rPr>
              <a:t>Electrical components:</a:t>
            </a:r>
            <a:r>
              <a:rPr lang="en-US" sz="2600" b="1" dirty="0">
                <a:solidFill>
                  <a:schemeClr val="tx1">
                    <a:lumMod val="65000"/>
                    <a:lumOff val="35000"/>
                  </a:schemeClr>
                </a:solidFill>
                <a:latin typeface="Calibri"/>
                <a:cs typeface="Arial"/>
              </a:rPr>
              <a:t> </a:t>
            </a:r>
            <a:endParaRPr lang="en-US" sz="2600" b="1">
              <a:solidFill>
                <a:schemeClr val="tx1">
                  <a:lumMod val="65000"/>
                  <a:lumOff val="35000"/>
                </a:schemeClr>
              </a:solidFill>
              <a:latin typeface="Calibri"/>
            </a:endParaRPr>
          </a:p>
          <a:p>
            <a:pPr algn="just"/>
            <a:r>
              <a:rPr lang="en-US" sz="2600" b="1" i="1" u="none" strike="noStrike" dirty="0">
                <a:solidFill>
                  <a:schemeClr val="tx1">
                    <a:lumMod val="65000"/>
                    <a:lumOff val="35000"/>
                  </a:schemeClr>
                </a:solidFill>
                <a:effectLst/>
                <a:latin typeface="Calibri"/>
                <a:cs typeface="Arial"/>
              </a:rPr>
              <a:t>Battery</a:t>
            </a:r>
            <a:r>
              <a:rPr lang="en-US" sz="2600" b="0" i="0" u="none" strike="noStrike" dirty="0">
                <a:solidFill>
                  <a:schemeClr val="tx1">
                    <a:lumMod val="65000"/>
                    <a:lumOff val="35000"/>
                  </a:schemeClr>
                </a:solidFill>
                <a:effectLst/>
                <a:latin typeface="Calibri"/>
                <a:cs typeface="Arial"/>
              </a:rPr>
              <a:t> A rechargeable </a:t>
            </a:r>
            <a:r>
              <a:rPr lang="en-US" sz="2600" dirty="0">
                <a:solidFill>
                  <a:schemeClr val="tx1">
                    <a:lumMod val="65000"/>
                    <a:lumOff val="35000"/>
                  </a:schemeClr>
                </a:solidFill>
                <a:latin typeface="Calibri"/>
                <a:cs typeface="Arial"/>
              </a:rPr>
              <a:t>12V 75Ah </a:t>
            </a:r>
            <a:r>
              <a:rPr lang="en-US" sz="2600" b="0" i="0" u="none" strike="noStrike" dirty="0">
                <a:solidFill>
                  <a:schemeClr val="tx1">
                    <a:lumMod val="65000"/>
                    <a:lumOff val="35000"/>
                  </a:schemeClr>
                </a:solidFill>
                <a:effectLst/>
                <a:latin typeface="Calibri"/>
                <a:cs typeface="Arial"/>
              </a:rPr>
              <a:t>lead-acid battery will provide power to the entire robot.</a:t>
            </a:r>
            <a:r>
              <a:rPr lang="en-US" sz="2600" dirty="0">
                <a:solidFill>
                  <a:schemeClr val="tx1">
                    <a:lumMod val="65000"/>
                    <a:lumOff val="35000"/>
                  </a:schemeClr>
                </a:solidFill>
                <a:latin typeface="Calibri"/>
                <a:cs typeface="Arial"/>
              </a:rPr>
              <a:t> </a:t>
            </a:r>
            <a:endParaRPr lang="en-US" sz="2600">
              <a:solidFill>
                <a:schemeClr val="tx1">
                  <a:lumMod val="65000"/>
                  <a:lumOff val="35000"/>
                </a:schemeClr>
              </a:solidFill>
              <a:latin typeface="Calibri"/>
            </a:endParaRPr>
          </a:p>
          <a:p>
            <a:pPr algn="just"/>
            <a:r>
              <a:rPr lang="en-US" sz="2600" b="1" i="1" dirty="0">
                <a:solidFill>
                  <a:schemeClr val="tx1">
                    <a:lumMod val="65000"/>
                    <a:lumOff val="35000"/>
                  </a:schemeClr>
                </a:solidFill>
                <a:latin typeface="Calibri"/>
                <a:cs typeface="Arial"/>
              </a:rPr>
              <a:t>Charger</a:t>
            </a:r>
            <a:r>
              <a:rPr lang="en-US" sz="2600" dirty="0">
                <a:solidFill>
                  <a:schemeClr val="tx1">
                    <a:lumMod val="65000"/>
                    <a:lumOff val="35000"/>
                  </a:schemeClr>
                </a:solidFill>
                <a:latin typeface="Calibri"/>
                <a:cs typeface="Arial"/>
              </a:rPr>
              <a:t> This allows for battery recharging after use and has a cord that plugs into AC wall power.</a:t>
            </a:r>
            <a:endParaRPr lang="en-US" sz="2600">
              <a:solidFill>
                <a:schemeClr val="tx1">
                  <a:lumMod val="65000"/>
                  <a:lumOff val="35000"/>
                </a:schemeClr>
              </a:solidFill>
              <a:latin typeface="Calibri"/>
            </a:endParaRPr>
          </a:p>
          <a:p>
            <a:pPr algn="just"/>
            <a:r>
              <a:rPr lang="en-US" sz="2600" b="1" i="1" u="none" strike="noStrike" dirty="0">
                <a:solidFill>
                  <a:schemeClr val="tx1">
                    <a:lumMod val="65000"/>
                    <a:lumOff val="35000"/>
                  </a:schemeClr>
                </a:solidFill>
                <a:effectLst/>
                <a:latin typeface="Calibri"/>
                <a:cs typeface="Arial"/>
              </a:rPr>
              <a:t>Power Inverter</a:t>
            </a:r>
            <a:r>
              <a:rPr lang="en-US" sz="2600" u="none" strike="noStrike" dirty="0">
                <a:solidFill>
                  <a:schemeClr val="tx1">
                    <a:lumMod val="65000"/>
                    <a:lumOff val="35000"/>
                  </a:schemeClr>
                </a:solidFill>
                <a:effectLst/>
                <a:latin typeface="Calibri"/>
                <a:cs typeface="Arial"/>
              </a:rPr>
              <a:t> </a:t>
            </a:r>
            <a:r>
              <a:rPr lang="en-US" sz="2600" b="0" i="0" u="none" strike="noStrike" dirty="0">
                <a:solidFill>
                  <a:schemeClr val="tx1">
                    <a:lumMod val="65000"/>
                    <a:lumOff val="35000"/>
                  </a:schemeClr>
                </a:solidFill>
                <a:effectLst/>
                <a:latin typeface="Calibri"/>
                <a:cs typeface="Arial"/>
              </a:rPr>
              <a:t>This </a:t>
            </a:r>
            <a:r>
              <a:rPr lang="en-US" sz="2600" dirty="0">
                <a:solidFill>
                  <a:schemeClr val="tx1">
                    <a:lumMod val="65000"/>
                    <a:lumOff val="35000"/>
                  </a:schemeClr>
                </a:solidFill>
                <a:latin typeface="Calibri"/>
                <a:cs typeface="Arial"/>
              </a:rPr>
              <a:t>provides DC-to-AC conversion </a:t>
            </a:r>
            <a:r>
              <a:rPr lang="en-US" sz="2600" b="0" i="0" u="none" strike="noStrike" dirty="0">
                <a:solidFill>
                  <a:schemeClr val="tx1">
                    <a:lumMod val="65000"/>
                    <a:lumOff val="35000"/>
                  </a:schemeClr>
                </a:solidFill>
                <a:effectLst/>
                <a:latin typeface="Calibri"/>
                <a:cs typeface="Arial"/>
              </a:rPr>
              <a:t>to </a:t>
            </a:r>
            <a:r>
              <a:rPr lang="en-US" sz="2600" dirty="0">
                <a:solidFill>
                  <a:schemeClr val="tx1">
                    <a:lumMod val="65000"/>
                    <a:lumOff val="35000"/>
                  </a:schemeClr>
                </a:solidFill>
                <a:latin typeface="Calibri"/>
                <a:cs typeface="Arial"/>
              </a:rPr>
              <a:t>power </a:t>
            </a:r>
            <a:r>
              <a:rPr lang="en-US" sz="2600" b="0" i="0" u="none" strike="noStrike" dirty="0">
                <a:solidFill>
                  <a:schemeClr val="tx1">
                    <a:lumMod val="65000"/>
                    <a:lumOff val="35000"/>
                  </a:schemeClr>
                </a:solidFill>
                <a:effectLst/>
                <a:latin typeface="Calibri"/>
                <a:cs typeface="Arial"/>
              </a:rPr>
              <a:t>the lamps.</a:t>
            </a:r>
            <a:r>
              <a:rPr lang="en-US" sz="2600" dirty="0">
                <a:solidFill>
                  <a:schemeClr val="tx1">
                    <a:lumMod val="65000"/>
                    <a:lumOff val="35000"/>
                  </a:schemeClr>
                </a:solidFill>
                <a:latin typeface="Calibri"/>
                <a:cs typeface="Arial"/>
              </a:rPr>
              <a:t> </a:t>
            </a:r>
            <a:endParaRPr lang="en-US" sz="2600">
              <a:solidFill>
                <a:schemeClr val="tx1">
                  <a:lumMod val="65000"/>
                  <a:lumOff val="35000"/>
                </a:schemeClr>
              </a:solidFill>
              <a:latin typeface="Calibri"/>
            </a:endParaRPr>
          </a:p>
          <a:p>
            <a:pPr algn="just"/>
            <a:r>
              <a:rPr lang="en-US" sz="2600" b="1" i="1" dirty="0">
                <a:solidFill>
                  <a:schemeClr val="tx1">
                    <a:lumMod val="65000"/>
                    <a:lumOff val="35000"/>
                  </a:schemeClr>
                </a:solidFill>
                <a:latin typeface="Calibri"/>
                <a:cs typeface="Arial"/>
              </a:rPr>
              <a:t>Computer</a:t>
            </a:r>
            <a:r>
              <a:rPr lang="en-US" sz="2600" dirty="0">
                <a:solidFill>
                  <a:schemeClr val="tx1">
                    <a:lumMod val="65000"/>
                    <a:lumOff val="35000"/>
                  </a:schemeClr>
                </a:solidFill>
                <a:latin typeface="Calibri"/>
                <a:cs typeface="Arial"/>
              </a:rPr>
              <a:t> An HP EliteDesk 800 G2 equipped with a 4-core 2.5GHz Intel Core i5-6500T, 16GB RAM, and 512GB HDD </a:t>
            </a:r>
            <a:r>
              <a:rPr lang="en-US" sz="2600" i="0" u="none" strike="noStrike" dirty="0">
                <a:solidFill>
                  <a:schemeClr val="tx1">
                    <a:lumMod val="65000"/>
                    <a:lumOff val="35000"/>
                  </a:schemeClr>
                </a:solidFill>
                <a:effectLst/>
                <a:latin typeface="Calibri"/>
                <a:cs typeface="Arial"/>
              </a:rPr>
              <a:t>will control all </a:t>
            </a:r>
            <a:r>
              <a:rPr lang="en-US" sz="2600" dirty="0">
                <a:solidFill>
                  <a:schemeClr val="tx1">
                    <a:lumMod val="65000"/>
                    <a:lumOff val="35000"/>
                  </a:schemeClr>
                </a:solidFill>
                <a:latin typeface="Calibri"/>
                <a:cs typeface="Arial"/>
              </a:rPr>
              <a:t>of the robot's </a:t>
            </a:r>
            <a:r>
              <a:rPr lang="en-US" sz="2600" i="0" u="none" strike="noStrike" dirty="0">
                <a:solidFill>
                  <a:schemeClr val="tx1">
                    <a:lumMod val="65000"/>
                    <a:lumOff val="35000"/>
                  </a:schemeClr>
                </a:solidFill>
                <a:effectLst/>
                <a:latin typeface="Calibri"/>
                <a:cs typeface="Arial"/>
              </a:rPr>
              <a:t>systems.</a:t>
            </a:r>
            <a:r>
              <a:rPr lang="en-US" sz="2600" dirty="0">
                <a:solidFill>
                  <a:schemeClr val="tx1">
                    <a:lumMod val="65000"/>
                    <a:lumOff val="35000"/>
                  </a:schemeClr>
                </a:solidFill>
                <a:latin typeface="Calibri"/>
                <a:cs typeface="Arial"/>
              </a:rPr>
              <a:t> </a:t>
            </a:r>
          </a:p>
          <a:p>
            <a:pPr algn="just"/>
            <a:r>
              <a:rPr lang="en-US" sz="2600" b="1" i="1" u="none" strike="noStrike" dirty="0">
                <a:solidFill>
                  <a:schemeClr val="tx1">
                    <a:lumMod val="65000"/>
                    <a:lumOff val="35000"/>
                  </a:schemeClr>
                </a:solidFill>
                <a:effectLst/>
                <a:latin typeface="Calibri"/>
                <a:cs typeface="Arial"/>
              </a:rPr>
              <a:t>Ballasts</a:t>
            </a:r>
            <a:r>
              <a:rPr lang="en-US" sz="2600" i="0" u="none" strike="noStrike" dirty="0">
                <a:solidFill>
                  <a:schemeClr val="tx1">
                    <a:lumMod val="65000"/>
                    <a:lumOff val="35000"/>
                  </a:schemeClr>
                </a:solidFill>
                <a:effectLst/>
                <a:latin typeface="Calibri"/>
                <a:cs typeface="Arial"/>
              </a:rPr>
              <a:t> These regulate AC power to the UVC lamps.</a:t>
            </a:r>
            <a:r>
              <a:rPr lang="en-US" sz="2600" dirty="0">
                <a:solidFill>
                  <a:schemeClr val="tx1">
                    <a:lumMod val="65000"/>
                    <a:lumOff val="35000"/>
                  </a:schemeClr>
                </a:solidFill>
                <a:latin typeface="Calibri"/>
                <a:cs typeface="Arial"/>
              </a:rPr>
              <a:t> </a:t>
            </a:r>
            <a:endParaRPr lang="en-US" sz="2600">
              <a:solidFill>
                <a:schemeClr val="tx1">
                  <a:lumMod val="65000"/>
                  <a:lumOff val="35000"/>
                </a:schemeClr>
              </a:solidFill>
              <a:latin typeface="Calibri"/>
            </a:endParaRPr>
          </a:p>
          <a:p>
            <a:pPr algn="just"/>
            <a:r>
              <a:rPr lang="en-US" sz="2600" b="1" i="1" u="none" strike="noStrike" dirty="0">
                <a:solidFill>
                  <a:schemeClr val="tx1">
                    <a:lumMod val="65000"/>
                    <a:lumOff val="35000"/>
                  </a:schemeClr>
                </a:solidFill>
                <a:effectLst/>
                <a:latin typeface="Calibri"/>
                <a:cs typeface="Arial"/>
              </a:rPr>
              <a:t>Lamps</a:t>
            </a:r>
            <a:r>
              <a:rPr lang="en-US" sz="2600" i="0" u="none" strike="noStrike" dirty="0">
                <a:solidFill>
                  <a:schemeClr val="tx1">
                    <a:lumMod val="65000"/>
                    <a:lumOff val="35000"/>
                  </a:schemeClr>
                </a:solidFill>
                <a:effectLst/>
                <a:latin typeface="Calibri"/>
                <a:cs typeface="Arial"/>
              </a:rPr>
              <a:t> </a:t>
            </a:r>
            <a:r>
              <a:rPr lang="en-US" sz="2600" dirty="0">
                <a:solidFill>
                  <a:schemeClr val="tx1">
                    <a:lumMod val="65000"/>
                    <a:lumOff val="35000"/>
                  </a:schemeClr>
                </a:solidFill>
                <a:latin typeface="Calibri"/>
                <a:cs typeface="Arial"/>
              </a:rPr>
              <a:t>Eight </a:t>
            </a:r>
            <a:r>
              <a:rPr lang="en-US" sz="2600" i="0" u="none" strike="noStrike" dirty="0">
                <a:solidFill>
                  <a:schemeClr val="tx1">
                    <a:lumMod val="65000"/>
                    <a:lumOff val="35000"/>
                  </a:schemeClr>
                </a:solidFill>
                <a:effectLst/>
                <a:latin typeface="Calibri"/>
                <a:cs typeface="Arial"/>
              </a:rPr>
              <a:t>Philips TUV T8 30W 1SL/25 </a:t>
            </a:r>
            <a:r>
              <a:rPr lang="en-US" sz="2600" dirty="0">
                <a:solidFill>
                  <a:schemeClr val="tx1">
                    <a:lumMod val="65000"/>
                    <a:lumOff val="35000"/>
                  </a:schemeClr>
                </a:solidFill>
                <a:latin typeface="Calibri"/>
                <a:cs typeface="Arial"/>
              </a:rPr>
              <a:t>lamps emit UVC radiation, each </a:t>
            </a:r>
            <a:r>
              <a:rPr lang="en-US" sz="2600" i="0" u="none" strike="noStrike" dirty="0">
                <a:solidFill>
                  <a:schemeClr val="tx1">
                    <a:lumMod val="65000"/>
                    <a:lumOff val="35000"/>
                  </a:schemeClr>
                </a:solidFill>
                <a:effectLst/>
                <a:latin typeface="Calibri"/>
                <a:cs typeface="Arial"/>
              </a:rPr>
              <a:t>with a UVC output of 12.0W.</a:t>
            </a:r>
            <a:r>
              <a:rPr lang="en-US" sz="2600" dirty="0">
                <a:solidFill>
                  <a:schemeClr val="tx1">
                    <a:lumMod val="65000"/>
                    <a:lumOff val="35000"/>
                  </a:schemeClr>
                </a:solidFill>
                <a:latin typeface="Calibri"/>
                <a:cs typeface="Arial"/>
              </a:rPr>
              <a:t> </a:t>
            </a:r>
            <a:endParaRPr lang="en-US" sz="2600">
              <a:solidFill>
                <a:schemeClr val="tx1">
                  <a:lumMod val="65000"/>
                  <a:lumOff val="35000"/>
                </a:schemeClr>
              </a:solidFill>
              <a:latin typeface="Calibri"/>
            </a:endParaRPr>
          </a:p>
          <a:p>
            <a:pPr algn="just"/>
            <a:r>
              <a:rPr lang="en-US" sz="2600" b="1" i="1" dirty="0">
                <a:solidFill>
                  <a:schemeClr val="tx1">
                    <a:lumMod val="65000"/>
                    <a:lumOff val="35000"/>
                  </a:schemeClr>
                </a:solidFill>
                <a:latin typeface="Calibri"/>
                <a:cs typeface="Arial"/>
              </a:rPr>
              <a:t>Depth Camera</a:t>
            </a:r>
            <a:r>
              <a:rPr lang="en-US" sz="2600" dirty="0">
                <a:solidFill>
                  <a:schemeClr val="tx1">
                    <a:lumMod val="65000"/>
                    <a:lumOff val="35000"/>
                  </a:schemeClr>
                </a:solidFill>
                <a:latin typeface="Calibri"/>
                <a:cs typeface="Arial"/>
              </a:rPr>
              <a:t> An Intel RealSense D415 that uses infrared stereoscopy provides point cloud data.</a:t>
            </a:r>
          </a:p>
          <a:p>
            <a:pPr algn="just"/>
            <a:endParaRPr lang="en-US" sz="2600" b="1" dirty="0">
              <a:solidFill>
                <a:schemeClr val="tx1">
                  <a:lumMod val="65000"/>
                  <a:lumOff val="35000"/>
                </a:schemeClr>
              </a:solidFill>
              <a:latin typeface="Calibri"/>
              <a:cs typeface="Calibri"/>
            </a:endParaRPr>
          </a:p>
        </p:txBody>
      </p:sp>
      <p:sp>
        <p:nvSpPr>
          <p:cNvPr id="40" name="TextBox 39">
            <a:extLst>
              <a:ext uri="{FF2B5EF4-FFF2-40B4-BE49-F238E27FC236}">
                <a16:creationId xmlns:a16="http://schemas.microsoft.com/office/drawing/2014/main" id="{7E646075-8F3D-4BCA-841A-D469CB565DF1}"/>
              </a:ext>
            </a:extLst>
          </p:cNvPr>
          <p:cNvSpPr txBox="1"/>
          <p:nvPr/>
        </p:nvSpPr>
        <p:spPr>
          <a:xfrm>
            <a:off x="11808968" y="8432657"/>
            <a:ext cx="20421600" cy="2893100"/>
          </a:xfrm>
          <a:prstGeom prst="rect">
            <a:avLst/>
          </a:prstGeom>
          <a:noFill/>
        </p:spPr>
        <p:txBody>
          <a:bodyPr wrap="square" lIns="91440" tIns="45720" rIns="91440" bIns="45720" anchor="t">
            <a:spAutoFit/>
          </a:bodyPr>
          <a:lstStyle/>
          <a:p>
            <a:pPr algn="just"/>
            <a:r>
              <a:rPr lang="en-US" sz="2600" b="1" i="0" u="none" strike="noStrike" dirty="0">
                <a:solidFill>
                  <a:schemeClr val="tx1">
                    <a:lumMod val="65000"/>
                    <a:lumOff val="35000"/>
                  </a:schemeClr>
                </a:solidFill>
                <a:effectLst/>
                <a:latin typeface="Calibri"/>
                <a:cs typeface="Arial"/>
              </a:rPr>
              <a:t>Mechanical components:</a:t>
            </a:r>
            <a:r>
              <a:rPr lang="en-US" sz="2600" b="1" dirty="0">
                <a:solidFill>
                  <a:schemeClr val="tx1">
                    <a:lumMod val="65000"/>
                    <a:lumOff val="35000"/>
                  </a:schemeClr>
                </a:solidFill>
                <a:latin typeface="Calibri"/>
                <a:cs typeface="Arial"/>
              </a:rPr>
              <a:t> </a:t>
            </a:r>
            <a:endParaRPr lang="en-US" sz="2600" b="1">
              <a:solidFill>
                <a:schemeClr val="tx1">
                  <a:lumMod val="65000"/>
                  <a:lumOff val="35000"/>
                </a:schemeClr>
              </a:solidFill>
              <a:latin typeface="Calibri"/>
            </a:endParaRPr>
          </a:p>
          <a:p>
            <a:pPr algn="just"/>
            <a:r>
              <a:rPr lang="en-US" sz="2600" b="1" i="1" dirty="0">
                <a:solidFill>
                  <a:schemeClr val="tx1">
                    <a:lumMod val="65000"/>
                    <a:lumOff val="35000"/>
                  </a:schemeClr>
                </a:solidFill>
                <a:latin typeface="Calibri"/>
                <a:cs typeface="Arial"/>
              </a:rPr>
              <a:t>Body</a:t>
            </a:r>
            <a:r>
              <a:rPr lang="en-US" sz="2600" dirty="0">
                <a:solidFill>
                  <a:schemeClr val="tx1">
                    <a:lumMod val="65000"/>
                    <a:lumOff val="35000"/>
                  </a:schemeClr>
                </a:solidFill>
                <a:latin typeface="Calibri"/>
                <a:cs typeface="Arial"/>
              </a:rPr>
              <a:t> This consists </a:t>
            </a:r>
            <a:r>
              <a:rPr lang="en-US" sz="2600" i="0" u="none" strike="noStrike" dirty="0">
                <a:solidFill>
                  <a:schemeClr val="tx1">
                    <a:lumMod val="65000"/>
                    <a:lumOff val="35000"/>
                  </a:schemeClr>
                </a:solidFill>
                <a:effectLst/>
                <a:latin typeface="Calibri"/>
                <a:cs typeface="Arial"/>
              </a:rPr>
              <a:t>of a </a:t>
            </a:r>
            <a:r>
              <a:rPr lang="en-US" sz="2600" dirty="0">
                <a:solidFill>
                  <a:schemeClr val="tx1">
                    <a:lumMod val="65000"/>
                    <a:lumOff val="35000"/>
                  </a:schemeClr>
                </a:solidFill>
                <a:latin typeface="Calibri"/>
                <a:cs typeface="Arial"/>
              </a:rPr>
              <a:t>steel </a:t>
            </a:r>
            <a:r>
              <a:rPr lang="en-US" sz="2600" i="0" u="none" strike="noStrike" dirty="0">
                <a:solidFill>
                  <a:schemeClr val="tx1">
                    <a:lumMod val="65000"/>
                    <a:lumOff val="35000"/>
                  </a:schemeClr>
                </a:solidFill>
                <a:effectLst/>
                <a:latin typeface="Calibri"/>
                <a:cs typeface="Arial"/>
              </a:rPr>
              <a:t>frame that holds all </a:t>
            </a:r>
            <a:r>
              <a:rPr lang="en-US" sz="2600" dirty="0">
                <a:solidFill>
                  <a:schemeClr val="tx1">
                    <a:lumMod val="65000"/>
                    <a:lumOff val="35000"/>
                  </a:schemeClr>
                </a:solidFill>
                <a:latin typeface="Calibri"/>
                <a:cs typeface="Arial"/>
              </a:rPr>
              <a:t>of the</a:t>
            </a:r>
            <a:r>
              <a:rPr lang="en-US" sz="2600" i="0" u="none" strike="noStrike" dirty="0">
                <a:solidFill>
                  <a:schemeClr val="tx1">
                    <a:lumMod val="65000"/>
                    <a:lumOff val="35000"/>
                  </a:schemeClr>
                </a:solidFill>
                <a:effectLst/>
                <a:latin typeface="Calibri"/>
                <a:cs typeface="Arial"/>
              </a:rPr>
              <a:t> electrical equipment and provides structure for the robot.</a:t>
            </a:r>
            <a:r>
              <a:rPr lang="en-US" sz="2600" dirty="0">
                <a:solidFill>
                  <a:schemeClr val="tx1">
                    <a:lumMod val="65000"/>
                    <a:lumOff val="35000"/>
                  </a:schemeClr>
                </a:solidFill>
                <a:latin typeface="Calibri"/>
                <a:cs typeface="Arial"/>
              </a:rPr>
              <a:t> </a:t>
            </a:r>
            <a:endParaRPr lang="en-US" sz="2600" dirty="0">
              <a:solidFill>
                <a:schemeClr val="tx1">
                  <a:lumMod val="65000"/>
                  <a:lumOff val="35000"/>
                </a:schemeClr>
              </a:solidFill>
              <a:latin typeface="Calibri"/>
            </a:endParaRPr>
          </a:p>
          <a:p>
            <a:pPr algn="just"/>
            <a:r>
              <a:rPr lang="en-US" sz="2600" b="1" i="1" u="none" strike="noStrike" dirty="0">
                <a:solidFill>
                  <a:schemeClr val="tx1">
                    <a:lumMod val="65000"/>
                    <a:lumOff val="35000"/>
                  </a:schemeClr>
                </a:solidFill>
                <a:effectLst/>
                <a:latin typeface="Calibri"/>
                <a:cs typeface="Arial"/>
              </a:rPr>
              <a:t>Shell</a:t>
            </a:r>
            <a:r>
              <a:rPr lang="en-US" sz="2600" u="none" strike="noStrike" dirty="0">
                <a:solidFill>
                  <a:schemeClr val="tx1">
                    <a:lumMod val="65000"/>
                    <a:lumOff val="35000"/>
                  </a:schemeClr>
                </a:solidFill>
                <a:effectLst/>
                <a:latin typeface="Calibri"/>
                <a:cs typeface="Arial"/>
              </a:rPr>
              <a:t> </a:t>
            </a:r>
            <a:r>
              <a:rPr lang="en-US" sz="2600" i="0" u="none" strike="noStrike" dirty="0">
                <a:solidFill>
                  <a:schemeClr val="tx1">
                    <a:lumMod val="65000"/>
                    <a:lumOff val="35000"/>
                  </a:schemeClr>
                </a:solidFill>
                <a:effectLst/>
                <a:latin typeface="Calibri"/>
                <a:cs typeface="Arial"/>
              </a:rPr>
              <a:t>This is the enclosure that goes over the base to conceal sensitive equipment.</a:t>
            </a:r>
            <a:r>
              <a:rPr lang="en-US" sz="2600" dirty="0">
                <a:solidFill>
                  <a:schemeClr val="tx1">
                    <a:lumMod val="65000"/>
                    <a:lumOff val="35000"/>
                  </a:schemeClr>
                </a:solidFill>
                <a:latin typeface="Calibri"/>
                <a:cs typeface="Arial"/>
              </a:rPr>
              <a:t> </a:t>
            </a:r>
            <a:endParaRPr lang="en-US" sz="2600">
              <a:solidFill>
                <a:schemeClr val="tx1">
                  <a:lumMod val="65000"/>
                  <a:lumOff val="35000"/>
                </a:schemeClr>
              </a:solidFill>
              <a:latin typeface="Calibri"/>
            </a:endParaRPr>
          </a:p>
          <a:p>
            <a:pPr algn="just"/>
            <a:r>
              <a:rPr lang="en-US" sz="2600" b="1" i="1" u="none" strike="noStrike" dirty="0">
                <a:solidFill>
                  <a:schemeClr val="tx1">
                    <a:lumMod val="65000"/>
                    <a:lumOff val="35000"/>
                  </a:schemeClr>
                </a:solidFill>
                <a:effectLst/>
                <a:latin typeface="Calibri"/>
                <a:cs typeface="Arial"/>
              </a:rPr>
              <a:t>Sockets</a:t>
            </a:r>
            <a:r>
              <a:rPr lang="en-US" sz="2600" i="0" u="none" strike="noStrike" dirty="0">
                <a:solidFill>
                  <a:schemeClr val="tx1">
                    <a:lumMod val="65000"/>
                    <a:lumOff val="35000"/>
                  </a:schemeClr>
                </a:solidFill>
                <a:effectLst/>
                <a:latin typeface="Calibri"/>
                <a:cs typeface="Arial"/>
              </a:rPr>
              <a:t> These are the devices that plug into the </a:t>
            </a:r>
            <a:r>
              <a:rPr lang="en-US" sz="2600" dirty="0">
                <a:solidFill>
                  <a:schemeClr val="tx1">
                    <a:lumMod val="65000"/>
                    <a:lumOff val="35000"/>
                  </a:schemeClr>
                </a:solidFill>
                <a:latin typeface="Calibri"/>
                <a:cs typeface="Arial"/>
              </a:rPr>
              <a:t>contacts </a:t>
            </a:r>
            <a:r>
              <a:rPr lang="en-US" sz="2600" i="0" u="none" strike="noStrike" dirty="0">
                <a:solidFill>
                  <a:schemeClr val="tx1">
                    <a:lumMod val="65000"/>
                    <a:lumOff val="35000"/>
                  </a:schemeClr>
                </a:solidFill>
                <a:effectLst/>
                <a:latin typeface="Calibri"/>
                <a:cs typeface="Arial"/>
              </a:rPr>
              <a:t>of the lamps, connecting them to power.</a:t>
            </a:r>
            <a:r>
              <a:rPr lang="en-US" sz="2600" dirty="0">
                <a:solidFill>
                  <a:schemeClr val="tx1">
                    <a:lumMod val="65000"/>
                    <a:lumOff val="35000"/>
                  </a:schemeClr>
                </a:solidFill>
                <a:latin typeface="Calibri"/>
                <a:cs typeface="Arial"/>
              </a:rPr>
              <a:t> </a:t>
            </a:r>
            <a:endParaRPr lang="en-US" sz="2600">
              <a:solidFill>
                <a:schemeClr val="tx1">
                  <a:lumMod val="65000"/>
                  <a:lumOff val="35000"/>
                </a:schemeClr>
              </a:solidFill>
              <a:latin typeface="Calibri"/>
            </a:endParaRPr>
          </a:p>
          <a:p>
            <a:pPr algn="just"/>
            <a:r>
              <a:rPr lang="en-US" sz="2600" b="1" i="1" u="none" strike="noStrike" dirty="0">
                <a:solidFill>
                  <a:schemeClr val="tx1">
                    <a:lumMod val="65000"/>
                    <a:lumOff val="35000"/>
                  </a:schemeClr>
                </a:solidFill>
                <a:effectLst/>
                <a:latin typeface="Calibri"/>
                <a:cs typeface="Arial"/>
              </a:rPr>
              <a:t>Tube</a:t>
            </a:r>
            <a:r>
              <a:rPr lang="en-US" sz="2600" i="0" u="none" strike="noStrike" dirty="0">
                <a:solidFill>
                  <a:schemeClr val="tx1">
                    <a:lumMod val="65000"/>
                    <a:lumOff val="35000"/>
                  </a:schemeClr>
                </a:solidFill>
                <a:effectLst/>
                <a:latin typeface="Calibri"/>
                <a:cs typeface="Arial"/>
              </a:rPr>
              <a:t> This is the central column that connects the bottom of the robot to the top of the lamps.</a:t>
            </a:r>
            <a:endParaRPr lang="en-US" sz="2600">
              <a:solidFill>
                <a:schemeClr val="tx1">
                  <a:lumMod val="65000"/>
                  <a:lumOff val="35000"/>
                </a:schemeClr>
              </a:solidFill>
              <a:latin typeface="Calibri"/>
            </a:endParaRPr>
          </a:p>
          <a:p>
            <a:pPr algn="just"/>
            <a:r>
              <a:rPr lang="en-US" sz="2600" b="1" i="1" dirty="0">
                <a:solidFill>
                  <a:schemeClr val="tx1">
                    <a:lumMod val="65000"/>
                    <a:lumOff val="35000"/>
                  </a:schemeClr>
                </a:solidFill>
                <a:latin typeface="Calibri"/>
                <a:cs typeface="Arial"/>
              </a:rPr>
              <a:t>Motors</a:t>
            </a:r>
            <a:r>
              <a:rPr lang="en-US" sz="2600" dirty="0">
                <a:solidFill>
                  <a:schemeClr val="tx1">
                    <a:lumMod val="65000"/>
                    <a:lumOff val="35000"/>
                  </a:schemeClr>
                </a:solidFill>
                <a:latin typeface="Calibri"/>
                <a:cs typeface="Arial"/>
              </a:rPr>
              <a:t> Four 2.8A 1.8° stepper motors with 15:1 gearboxes will provide mobility</a:t>
            </a:r>
            <a:r>
              <a:rPr lang="en-US" sz="2600" i="0" u="none" strike="noStrike" dirty="0">
                <a:solidFill>
                  <a:schemeClr val="tx1">
                    <a:lumMod val="65000"/>
                    <a:lumOff val="35000"/>
                  </a:schemeClr>
                </a:solidFill>
                <a:effectLst/>
                <a:latin typeface="Calibri"/>
                <a:cs typeface="Arial"/>
              </a:rPr>
              <a:t>.</a:t>
            </a:r>
            <a:endParaRPr lang="en-US" sz="2600">
              <a:solidFill>
                <a:schemeClr val="tx1">
                  <a:lumMod val="65000"/>
                  <a:lumOff val="35000"/>
                </a:schemeClr>
              </a:solidFill>
              <a:latin typeface="Calibri"/>
            </a:endParaRPr>
          </a:p>
          <a:p>
            <a:pPr algn="just"/>
            <a:r>
              <a:rPr lang="en-US" sz="2600" b="1" i="1" u="none" strike="noStrike" dirty="0">
                <a:solidFill>
                  <a:schemeClr val="tx1">
                    <a:lumMod val="65000"/>
                    <a:lumOff val="35000"/>
                  </a:schemeClr>
                </a:solidFill>
                <a:effectLst/>
                <a:latin typeface="Calibri"/>
                <a:cs typeface="Arial"/>
              </a:rPr>
              <a:t>Wheels</a:t>
            </a:r>
            <a:r>
              <a:rPr lang="en-US" sz="2600" u="none" strike="noStrike" dirty="0">
                <a:solidFill>
                  <a:schemeClr val="tx1">
                    <a:lumMod val="65000"/>
                    <a:lumOff val="35000"/>
                  </a:schemeClr>
                </a:solidFill>
                <a:effectLst/>
                <a:latin typeface="Calibri"/>
                <a:cs typeface="Arial"/>
              </a:rPr>
              <a:t> </a:t>
            </a:r>
            <a:r>
              <a:rPr lang="en-US" sz="2600" i="0" u="none" strike="noStrike" dirty="0">
                <a:solidFill>
                  <a:schemeClr val="tx1">
                    <a:lumMod val="65000"/>
                    <a:lumOff val="35000"/>
                  </a:schemeClr>
                </a:solidFill>
                <a:effectLst/>
                <a:latin typeface="Calibri"/>
                <a:cs typeface="Arial"/>
              </a:rPr>
              <a:t>Four </a:t>
            </a:r>
            <a:r>
              <a:rPr lang="en-US" sz="2600" dirty="0">
                <a:solidFill>
                  <a:schemeClr val="tx1">
                    <a:lumMod val="65000"/>
                    <a:lumOff val="35000"/>
                  </a:schemeClr>
                </a:solidFill>
                <a:latin typeface="Calibri"/>
                <a:cs typeface="Arial"/>
              </a:rPr>
              <a:t>6-inch </a:t>
            </a:r>
            <a:r>
              <a:rPr lang="en-US" sz="2600" i="0" u="none" strike="noStrike" dirty="0">
                <a:solidFill>
                  <a:schemeClr val="tx1">
                    <a:lumMod val="65000"/>
                    <a:lumOff val="35000"/>
                  </a:schemeClr>
                </a:solidFill>
                <a:effectLst/>
                <a:latin typeface="Calibri"/>
                <a:cs typeface="Arial"/>
              </a:rPr>
              <a:t>wheels will </a:t>
            </a:r>
            <a:r>
              <a:rPr lang="en-US" sz="2600" dirty="0">
                <a:solidFill>
                  <a:schemeClr val="tx1">
                    <a:lumMod val="65000"/>
                    <a:lumOff val="35000"/>
                  </a:schemeClr>
                </a:solidFill>
                <a:latin typeface="Calibri"/>
                <a:cs typeface="Arial"/>
              </a:rPr>
              <a:t>be driven by </a:t>
            </a:r>
            <a:r>
              <a:rPr lang="en-US" sz="2600" i="0" u="none" strike="noStrike" dirty="0">
                <a:solidFill>
                  <a:schemeClr val="tx1">
                    <a:lumMod val="65000"/>
                    <a:lumOff val="35000"/>
                  </a:schemeClr>
                </a:solidFill>
                <a:effectLst/>
                <a:latin typeface="Calibri"/>
                <a:cs typeface="Arial"/>
              </a:rPr>
              <a:t>the </a:t>
            </a:r>
            <a:r>
              <a:rPr lang="en-US" sz="2600" dirty="0">
                <a:solidFill>
                  <a:schemeClr val="tx1">
                    <a:lumMod val="65000"/>
                    <a:lumOff val="35000"/>
                  </a:schemeClr>
                </a:solidFill>
                <a:latin typeface="Calibri"/>
                <a:cs typeface="Arial"/>
              </a:rPr>
              <a:t>motors</a:t>
            </a:r>
            <a:r>
              <a:rPr lang="en-US" sz="2600" i="0" u="none" strike="noStrike" dirty="0">
                <a:solidFill>
                  <a:schemeClr val="tx1">
                    <a:lumMod val="65000"/>
                    <a:lumOff val="35000"/>
                  </a:schemeClr>
                </a:solidFill>
                <a:effectLst/>
                <a:latin typeface="Calibri"/>
                <a:cs typeface="Arial"/>
              </a:rPr>
              <a:t>.</a:t>
            </a:r>
            <a:endParaRPr lang="en-US" sz="2600">
              <a:solidFill>
                <a:schemeClr val="tx1">
                  <a:lumMod val="65000"/>
                  <a:lumOff val="35000"/>
                </a:schemeClr>
              </a:solidFill>
              <a:latin typeface="Calibri"/>
            </a:endParaRPr>
          </a:p>
        </p:txBody>
      </p:sp>
      <p:sp>
        <p:nvSpPr>
          <p:cNvPr id="41" name="TextBox 40">
            <a:extLst>
              <a:ext uri="{FF2B5EF4-FFF2-40B4-BE49-F238E27FC236}">
                <a16:creationId xmlns:a16="http://schemas.microsoft.com/office/drawing/2014/main" id="{90B7A778-937C-431A-A20F-77B514E76D25}"/>
              </a:ext>
            </a:extLst>
          </p:cNvPr>
          <p:cNvSpPr txBox="1"/>
          <p:nvPr/>
        </p:nvSpPr>
        <p:spPr>
          <a:xfrm>
            <a:off x="22231312" y="17157574"/>
            <a:ext cx="9722167" cy="5293757"/>
          </a:xfrm>
          <a:prstGeom prst="rect">
            <a:avLst/>
          </a:prstGeom>
          <a:noFill/>
        </p:spPr>
        <p:txBody>
          <a:bodyPr wrap="square" lIns="91440" tIns="45720" rIns="91440" bIns="45720" anchor="t">
            <a:spAutoFit/>
          </a:bodyPr>
          <a:lstStyle/>
          <a:p>
            <a:pPr algn="just"/>
            <a:r>
              <a:rPr lang="en-US" sz="2600" b="1" dirty="0">
                <a:solidFill>
                  <a:schemeClr val="tx1">
                    <a:lumMod val="65000"/>
                    <a:lumOff val="35000"/>
                  </a:schemeClr>
                </a:solidFill>
                <a:latin typeface="Calibri"/>
              </a:rPr>
              <a:t>Software components:</a:t>
            </a:r>
          </a:p>
          <a:p>
            <a:pPr algn="just"/>
            <a:r>
              <a:rPr lang="en-US" sz="2600" b="1" i="1" dirty="0">
                <a:solidFill>
                  <a:schemeClr val="tx1">
                    <a:lumMod val="65000"/>
                    <a:lumOff val="35000"/>
                  </a:schemeClr>
                </a:solidFill>
                <a:latin typeface="Calibri"/>
              </a:rPr>
              <a:t>ROS Noetic</a:t>
            </a:r>
            <a:r>
              <a:rPr lang="en-US" sz="2600" dirty="0">
                <a:solidFill>
                  <a:schemeClr val="tx1">
                    <a:lumMod val="65000"/>
                    <a:lumOff val="35000"/>
                  </a:schemeClr>
                </a:solidFill>
                <a:latin typeface="Calibri"/>
              </a:rPr>
              <a:t> Provides communication and hardware abstraction services to implement complex robot behaviors.</a:t>
            </a:r>
          </a:p>
          <a:p>
            <a:pPr algn="just"/>
            <a:r>
              <a:rPr lang="en-US" sz="2600" b="1" i="1" dirty="0">
                <a:solidFill>
                  <a:schemeClr val="tx1">
                    <a:lumMod val="65000"/>
                    <a:lumOff val="35000"/>
                  </a:schemeClr>
                </a:solidFill>
                <a:latin typeface="Calibri"/>
              </a:rPr>
              <a:t>RealSense</a:t>
            </a:r>
            <a:r>
              <a:rPr lang="en-US" sz="2600" dirty="0">
                <a:solidFill>
                  <a:schemeClr val="tx1">
                    <a:lumMod val="65000"/>
                    <a:lumOff val="35000"/>
                  </a:schemeClr>
                </a:solidFill>
                <a:latin typeface="Calibri"/>
              </a:rPr>
              <a:t> A ROS package for interfacing with the RealSense camera.</a:t>
            </a:r>
          </a:p>
          <a:p>
            <a:pPr algn="just"/>
            <a:r>
              <a:rPr lang="en-US" sz="2600" b="1" i="1" dirty="0">
                <a:solidFill>
                  <a:schemeClr val="tx1">
                    <a:lumMod val="65000"/>
                    <a:lumOff val="35000"/>
                  </a:schemeClr>
                </a:solidFill>
                <a:latin typeface="Calibri"/>
              </a:rPr>
              <a:t>RTAB-MAP</a:t>
            </a:r>
            <a:r>
              <a:rPr lang="en-US" sz="2600" dirty="0">
                <a:solidFill>
                  <a:schemeClr val="tx1">
                    <a:lumMod val="65000"/>
                    <a:lumOff val="35000"/>
                  </a:schemeClr>
                </a:solidFill>
                <a:latin typeface="Calibri"/>
              </a:rPr>
              <a:t> A ROS package for SLAM (Simultaneous Localization And Mapping).</a:t>
            </a:r>
          </a:p>
          <a:p>
            <a:pPr algn="just"/>
            <a:r>
              <a:rPr lang="en-US" sz="2600" b="1" i="1" dirty="0">
                <a:solidFill>
                  <a:schemeClr val="tx1">
                    <a:lumMod val="65000"/>
                    <a:lumOff val="35000"/>
                  </a:schemeClr>
                </a:solidFill>
                <a:latin typeface="Calibri"/>
              </a:rPr>
              <a:t>C++ REST SDK</a:t>
            </a:r>
            <a:r>
              <a:rPr lang="en-US" sz="2600" dirty="0">
                <a:solidFill>
                  <a:schemeClr val="tx1">
                    <a:lumMod val="65000"/>
                    <a:lumOff val="35000"/>
                  </a:schemeClr>
                </a:solidFill>
                <a:latin typeface="Calibri"/>
              </a:rPr>
              <a:t> Allows for the implementation of a RESTful API to communicate with the frontend environment.</a:t>
            </a:r>
          </a:p>
          <a:p>
            <a:pPr algn="just"/>
            <a:r>
              <a:rPr lang="en-US" sz="2600" b="1" i="1" dirty="0">
                <a:solidFill>
                  <a:schemeClr val="tx1">
                    <a:lumMod val="65000"/>
                    <a:lumOff val="35000"/>
                  </a:schemeClr>
                </a:solidFill>
                <a:latin typeface="Calibri"/>
              </a:rPr>
              <a:t>HFSM2</a:t>
            </a:r>
            <a:r>
              <a:rPr lang="en-US" sz="2600" dirty="0">
                <a:solidFill>
                  <a:schemeClr val="tx1">
                    <a:lumMod val="65000"/>
                    <a:lumOff val="35000"/>
                  </a:schemeClr>
                </a:solidFill>
                <a:latin typeface="Calibri"/>
              </a:rPr>
              <a:t> A Hierarchical Finite State Machine to implement complex behaviors.</a:t>
            </a:r>
          </a:p>
          <a:p>
            <a:pPr algn="just"/>
            <a:r>
              <a:rPr lang="en-US" sz="2600" b="1" i="1" dirty="0">
                <a:solidFill>
                  <a:schemeClr val="tx1">
                    <a:lumMod val="65000"/>
                    <a:lumOff val="35000"/>
                  </a:schemeClr>
                </a:solidFill>
                <a:latin typeface="Calibri"/>
              </a:rPr>
              <a:t>Vue</a:t>
            </a:r>
            <a:r>
              <a:rPr lang="en-US" sz="2600" dirty="0">
                <a:solidFill>
                  <a:schemeClr val="tx1">
                    <a:lumMod val="65000"/>
                    <a:lumOff val="35000"/>
                  </a:schemeClr>
                </a:solidFill>
                <a:latin typeface="Calibri"/>
              </a:rPr>
              <a:t> A model-view-</a:t>
            </a:r>
            <a:r>
              <a:rPr lang="en-US" sz="2600" dirty="0" err="1">
                <a:solidFill>
                  <a:schemeClr val="tx1">
                    <a:lumMod val="65000"/>
                    <a:lumOff val="35000"/>
                  </a:schemeClr>
                </a:solidFill>
                <a:latin typeface="Calibri"/>
              </a:rPr>
              <a:t>viewmodel</a:t>
            </a:r>
            <a:r>
              <a:rPr lang="en-US" sz="2600" dirty="0">
                <a:solidFill>
                  <a:schemeClr val="tx1">
                    <a:lumMod val="65000"/>
                    <a:lumOff val="35000"/>
                  </a:schemeClr>
                </a:solidFill>
                <a:latin typeface="Calibri"/>
              </a:rPr>
              <a:t> framework for implementing user interfaces.</a:t>
            </a:r>
          </a:p>
          <a:p>
            <a:pPr algn="just"/>
            <a:endParaRPr lang="en-US" sz="2600" dirty="0">
              <a:solidFill>
                <a:schemeClr val="tx1">
                  <a:lumMod val="65000"/>
                  <a:lumOff val="35000"/>
                </a:schemeClr>
              </a:solidFill>
              <a:latin typeface="Calibri"/>
            </a:endParaRPr>
          </a:p>
        </p:txBody>
      </p:sp>
      <p:sp>
        <p:nvSpPr>
          <p:cNvPr id="9" name="TextBox 8">
            <a:extLst>
              <a:ext uri="{FF2B5EF4-FFF2-40B4-BE49-F238E27FC236}">
                <a16:creationId xmlns:a16="http://schemas.microsoft.com/office/drawing/2014/main" id="{FAAA41EB-97E2-49BE-957C-50902463F86A}"/>
              </a:ext>
            </a:extLst>
          </p:cNvPr>
          <p:cNvSpPr txBox="1"/>
          <p:nvPr/>
        </p:nvSpPr>
        <p:spPr>
          <a:xfrm>
            <a:off x="12801079" y="11985428"/>
            <a:ext cx="3014644" cy="553998"/>
          </a:xfrm>
          <a:prstGeom prst="rect">
            <a:avLst/>
          </a:prstGeom>
          <a:noFill/>
        </p:spPr>
        <p:txBody>
          <a:bodyPr wrap="square" lIns="91440" tIns="45720" rIns="91440" bIns="45720" rtlCol="0" anchor="t">
            <a:spAutoFit/>
          </a:bodyPr>
          <a:lstStyle/>
          <a:p>
            <a:r>
              <a:rPr lang="en-US" dirty="0">
                <a:solidFill>
                  <a:schemeClr val="accent2">
                    <a:lumMod val="50000"/>
                  </a:schemeClr>
                </a:solidFill>
                <a:latin typeface="Calibri"/>
                <a:cs typeface="Calibri"/>
              </a:rPr>
              <a:t>Depth Camera</a:t>
            </a:r>
            <a:endParaRPr lang="en-US" dirty="0">
              <a:solidFill>
                <a:schemeClr val="accent2">
                  <a:lumMod val="50000"/>
                </a:schemeClr>
              </a:solidFill>
            </a:endParaRPr>
          </a:p>
        </p:txBody>
      </p:sp>
      <p:cxnSp>
        <p:nvCxnSpPr>
          <p:cNvPr id="11" name="Straight Arrow Connector 10">
            <a:extLst>
              <a:ext uri="{FF2B5EF4-FFF2-40B4-BE49-F238E27FC236}">
                <a16:creationId xmlns:a16="http://schemas.microsoft.com/office/drawing/2014/main" id="{B880626A-BACE-4AFF-9D5B-71A4A678D000}"/>
              </a:ext>
            </a:extLst>
          </p:cNvPr>
          <p:cNvCxnSpPr/>
          <p:nvPr/>
        </p:nvCxnSpPr>
        <p:spPr bwMode="auto">
          <a:xfrm>
            <a:off x="15160690" y="12221021"/>
            <a:ext cx="446913" cy="0"/>
          </a:xfrm>
          <a:prstGeom prst="straightConnector1">
            <a:avLst/>
          </a:prstGeom>
          <a:ln>
            <a:solidFill>
              <a:schemeClr val="accent2">
                <a:lumMod val="50000"/>
              </a:schemeClr>
            </a:solidFill>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44" name="TextBox 43">
            <a:extLst>
              <a:ext uri="{FF2B5EF4-FFF2-40B4-BE49-F238E27FC236}">
                <a16:creationId xmlns:a16="http://schemas.microsoft.com/office/drawing/2014/main" id="{6D225C27-BF84-47A7-B6AE-C9045BE44780}"/>
              </a:ext>
            </a:extLst>
          </p:cNvPr>
          <p:cNvSpPr txBox="1"/>
          <p:nvPr/>
        </p:nvSpPr>
        <p:spPr>
          <a:xfrm>
            <a:off x="13895717" y="14323458"/>
            <a:ext cx="1981200" cy="553998"/>
          </a:xfrm>
          <a:prstGeom prst="rect">
            <a:avLst/>
          </a:prstGeom>
          <a:noFill/>
        </p:spPr>
        <p:txBody>
          <a:bodyPr wrap="square" rtlCol="0">
            <a:spAutoFit/>
          </a:bodyPr>
          <a:lstStyle/>
          <a:p>
            <a:r>
              <a:rPr lang="en-US" dirty="0">
                <a:solidFill>
                  <a:schemeClr val="accent2">
                    <a:lumMod val="50000"/>
                  </a:schemeClr>
                </a:solidFill>
                <a:latin typeface="Calibri" panose="020F0502020204030204" pitchFamily="34" charset="0"/>
                <a:cs typeface="Calibri" panose="020F0502020204030204" pitchFamily="34" charset="0"/>
              </a:rPr>
              <a:t>Lamps</a:t>
            </a:r>
          </a:p>
        </p:txBody>
      </p:sp>
      <p:cxnSp>
        <p:nvCxnSpPr>
          <p:cNvPr id="45" name="Straight Arrow Connector 44">
            <a:extLst>
              <a:ext uri="{FF2B5EF4-FFF2-40B4-BE49-F238E27FC236}">
                <a16:creationId xmlns:a16="http://schemas.microsoft.com/office/drawing/2014/main" id="{369EA5F7-2C37-4B97-B19F-DDE84FEF02A1}"/>
              </a:ext>
            </a:extLst>
          </p:cNvPr>
          <p:cNvCxnSpPr/>
          <p:nvPr/>
        </p:nvCxnSpPr>
        <p:spPr bwMode="auto">
          <a:xfrm>
            <a:off x="15132169" y="14600457"/>
            <a:ext cx="446913" cy="0"/>
          </a:xfrm>
          <a:prstGeom prst="straightConnector1">
            <a:avLst/>
          </a:prstGeom>
          <a:ln>
            <a:solidFill>
              <a:schemeClr val="accent2">
                <a:lumMod val="50000"/>
              </a:schemeClr>
            </a:solidFill>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46" name="TextBox 45">
            <a:extLst>
              <a:ext uri="{FF2B5EF4-FFF2-40B4-BE49-F238E27FC236}">
                <a16:creationId xmlns:a16="http://schemas.microsoft.com/office/drawing/2014/main" id="{ECC87B03-CF21-473A-9948-071036100BAC}"/>
              </a:ext>
            </a:extLst>
          </p:cNvPr>
          <p:cNvSpPr txBox="1"/>
          <p:nvPr/>
        </p:nvSpPr>
        <p:spPr>
          <a:xfrm>
            <a:off x="17949413" y="13809894"/>
            <a:ext cx="1524000" cy="553998"/>
          </a:xfrm>
          <a:prstGeom prst="rect">
            <a:avLst/>
          </a:prstGeom>
          <a:noFill/>
        </p:spPr>
        <p:txBody>
          <a:bodyPr wrap="square" rtlCol="0">
            <a:spAutoFit/>
          </a:bodyPr>
          <a:lstStyle/>
          <a:p>
            <a:r>
              <a:rPr lang="en-US" dirty="0">
                <a:solidFill>
                  <a:schemeClr val="accent2">
                    <a:lumMod val="50000"/>
                  </a:schemeClr>
                </a:solidFill>
                <a:latin typeface="Calibri" panose="020F0502020204030204" pitchFamily="34" charset="0"/>
                <a:cs typeface="Calibri" panose="020F0502020204030204" pitchFamily="34" charset="0"/>
              </a:rPr>
              <a:t>Tube</a:t>
            </a:r>
          </a:p>
        </p:txBody>
      </p:sp>
      <p:cxnSp>
        <p:nvCxnSpPr>
          <p:cNvPr id="47" name="Straight Arrow Connector 46">
            <a:extLst>
              <a:ext uri="{FF2B5EF4-FFF2-40B4-BE49-F238E27FC236}">
                <a16:creationId xmlns:a16="http://schemas.microsoft.com/office/drawing/2014/main" id="{D75D3A74-E147-4E10-A3E8-CF56293564B4}"/>
              </a:ext>
            </a:extLst>
          </p:cNvPr>
          <p:cNvCxnSpPr>
            <a:cxnSpLocks/>
          </p:cNvCxnSpPr>
          <p:nvPr/>
        </p:nvCxnSpPr>
        <p:spPr bwMode="auto">
          <a:xfrm flipH="1">
            <a:off x="17097555" y="14069640"/>
            <a:ext cx="762000" cy="0"/>
          </a:xfrm>
          <a:prstGeom prst="straightConnector1">
            <a:avLst/>
          </a:prstGeom>
          <a:ln>
            <a:solidFill>
              <a:schemeClr val="accent2">
                <a:lumMod val="50000"/>
              </a:schemeClr>
            </a:solidFill>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50" name="TextBox 49">
            <a:extLst>
              <a:ext uri="{FF2B5EF4-FFF2-40B4-BE49-F238E27FC236}">
                <a16:creationId xmlns:a16="http://schemas.microsoft.com/office/drawing/2014/main" id="{4FE0BF1A-48B3-4844-B34C-0E2124B0BC97}"/>
              </a:ext>
            </a:extLst>
          </p:cNvPr>
          <p:cNvSpPr txBox="1"/>
          <p:nvPr/>
        </p:nvSpPr>
        <p:spPr>
          <a:xfrm>
            <a:off x="12176681" y="16341711"/>
            <a:ext cx="3766947" cy="553998"/>
          </a:xfrm>
          <a:prstGeom prst="rect">
            <a:avLst/>
          </a:prstGeom>
          <a:noFill/>
        </p:spPr>
        <p:txBody>
          <a:bodyPr wrap="square" rtlCol="0">
            <a:spAutoFit/>
          </a:bodyPr>
          <a:lstStyle/>
          <a:p>
            <a:r>
              <a:rPr lang="en-US" dirty="0">
                <a:solidFill>
                  <a:schemeClr val="accent2">
                    <a:lumMod val="50000"/>
                  </a:schemeClr>
                </a:solidFill>
                <a:latin typeface="Calibri" panose="020F0502020204030204" pitchFamily="34" charset="0"/>
                <a:cs typeface="Calibri" panose="020F0502020204030204" pitchFamily="34" charset="0"/>
              </a:rPr>
              <a:t>Sockets</a:t>
            </a:r>
          </a:p>
        </p:txBody>
      </p:sp>
      <p:cxnSp>
        <p:nvCxnSpPr>
          <p:cNvPr id="51" name="Straight Arrow Connector 50">
            <a:extLst>
              <a:ext uri="{FF2B5EF4-FFF2-40B4-BE49-F238E27FC236}">
                <a16:creationId xmlns:a16="http://schemas.microsoft.com/office/drawing/2014/main" id="{D80B0695-0B85-46DE-BEFE-5CB12FA54D52}"/>
              </a:ext>
            </a:extLst>
          </p:cNvPr>
          <p:cNvCxnSpPr>
            <a:cxnSpLocks/>
          </p:cNvCxnSpPr>
          <p:nvPr/>
        </p:nvCxnSpPr>
        <p:spPr bwMode="auto">
          <a:xfrm>
            <a:off x="13539952" y="16618710"/>
            <a:ext cx="2080260" cy="0"/>
          </a:xfrm>
          <a:prstGeom prst="straightConnector1">
            <a:avLst/>
          </a:prstGeom>
          <a:ln>
            <a:solidFill>
              <a:schemeClr val="accent2">
                <a:lumMod val="50000"/>
              </a:schemeClr>
            </a:solidFill>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54" name="TextBox 53">
            <a:extLst>
              <a:ext uri="{FF2B5EF4-FFF2-40B4-BE49-F238E27FC236}">
                <a16:creationId xmlns:a16="http://schemas.microsoft.com/office/drawing/2014/main" id="{92A62F3E-7364-49FA-86E3-263414ED00F4}"/>
              </a:ext>
            </a:extLst>
          </p:cNvPr>
          <p:cNvSpPr txBox="1"/>
          <p:nvPr/>
        </p:nvSpPr>
        <p:spPr>
          <a:xfrm>
            <a:off x="19746799" y="16795282"/>
            <a:ext cx="1524000" cy="553998"/>
          </a:xfrm>
          <a:prstGeom prst="rect">
            <a:avLst/>
          </a:prstGeom>
          <a:noFill/>
        </p:spPr>
        <p:txBody>
          <a:bodyPr wrap="square" lIns="91440" tIns="45720" rIns="91440" bIns="45720" rtlCol="0" anchor="t">
            <a:spAutoFit/>
          </a:bodyPr>
          <a:lstStyle/>
          <a:p>
            <a:r>
              <a:rPr lang="en-US" dirty="0">
                <a:solidFill>
                  <a:schemeClr val="accent2">
                    <a:lumMod val="50000"/>
                  </a:schemeClr>
                </a:solidFill>
                <a:latin typeface="Calibri"/>
                <a:cs typeface="Calibri"/>
              </a:rPr>
              <a:t>Body</a:t>
            </a:r>
            <a:endParaRPr lang="en-US" dirty="0">
              <a:solidFill>
                <a:schemeClr val="accent2">
                  <a:lumMod val="50000"/>
                </a:schemeClr>
              </a:solidFill>
            </a:endParaRPr>
          </a:p>
        </p:txBody>
      </p:sp>
      <p:cxnSp>
        <p:nvCxnSpPr>
          <p:cNvPr id="57" name="Straight Arrow Connector 56">
            <a:extLst>
              <a:ext uri="{FF2B5EF4-FFF2-40B4-BE49-F238E27FC236}">
                <a16:creationId xmlns:a16="http://schemas.microsoft.com/office/drawing/2014/main" id="{FCC5ECDC-0E7B-444A-B1AF-32AB79D427AE}"/>
              </a:ext>
            </a:extLst>
          </p:cNvPr>
          <p:cNvCxnSpPr>
            <a:cxnSpLocks/>
          </p:cNvCxnSpPr>
          <p:nvPr/>
        </p:nvCxnSpPr>
        <p:spPr bwMode="auto">
          <a:xfrm flipH="1">
            <a:off x="18946699" y="17055028"/>
            <a:ext cx="762000" cy="0"/>
          </a:xfrm>
          <a:prstGeom prst="straightConnector1">
            <a:avLst/>
          </a:prstGeom>
          <a:ln>
            <a:solidFill>
              <a:schemeClr val="accent2">
                <a:lumMod val="50000"/>
              </a:schemeClr>
            </a:solidFill>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58" name="TextBox 57">
            <a:extLst>
              <a:ext uri="{FF2B5EF4-FFF2-40B4-BE49-F238E27FC236}">
                <a16:creationId xmlns:a16="http://schemas.microsoft.com/office/drawing/2014/main" id="{2EC99926-35FB-4FDB-AF8C-338898D9EA62}"/>
              </a:ext>
            </a:extLst>
          </p:cNvPr>
          <p:cNvSpPr txBox="1"/>
          <p:nvPr/>
        </p:nvSpPr>
        <p:spPr>
          <a:xfrm>
            <a:off x="19510075" y="18826123"/>
            <a:ext cx="3131390" cy="553998"/>
          </a:xfrm>
          <a:prstGeom prst="rect">
            <a:avLst/>
          </a:prstGeom>
          <a:noFill/>
        </p:spPr>
        <p:txBody>
          <a:bodyPr wrap="square" lIns="91440" tIns="45720" rIns="91440" bIns="45720" rtlCol="0" anchor="t">
            <a:spAutoFit/>
          </a:bodyPr>
          <a:lstStyle/>
          <a:p>
            <a:r>
              <a:rPr lang="en-US" dirty="0">
                <a:solidFill>
                  <a:schemeClr val="accent2">
                    <a:lumMod val="50000"/>
                  </a:schemeClr>
                </a:solidFill>
                <a:latin typeface="Calibri"/>
                <a:cs typeface="Calibri"/>
              </a:rPr>
              <a:t>Motors</a:t>
            </a:r>
            <a:endParaRPr lang="en-US" dirty="0">
              <a:solidFill>
                <a:schemeClr val="accent2">
                  <a:lumMod val="50000"/>
                </a:schemeClr>
              </a:solidFill>
            </a:endParaRPr>
          </a:p>
        </p:txBody>
      </p:sp>
      <p:cxnSp>
        <p:nvCxnSpPr>
          <p:cNvPr id="59" name="Straight Arrow Connector 58">
            <a:extLst>
              <a:ext uri="{FF2B5EF4-FFF2-40B4-BE49-F238E27FC236}">
                <a16:creationId xmlns:a16="http://schemas.microsoft.com/office/drawing/2014/main" id="{E9EE050A-1B96-4495-A37F-93943060E851}"/>
              </a:ext>
            </a:extLst>
          </p:cNvPr>
          <p:cNvCxnSpPr>
            <a:cxnSpLocks/>
          </p:cNvCxnSpPr>
          <p:nvPr/>
        </p:nvCxnSpPr>
        <p:spPr bwMode="auto">
          <a:xfrm flipH="1">
            <a:off x="18851592" y="19068616"/>
            <a:ext cx="658483" cy="0"/>
          </a:xfrm>
          <a:prstGeom prst="straightConnector1">
            <a:avLst/>
          </a:prstGeom>
          <a:ln>
            <a:solidFill>
              <a:schemeClr val="accent2">
                <a:lumMod val="50000"/>
              </a:schemeClr>
            </a:solidFill>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67" name="TextBox 66">
            <a:extLst>
              <a:ext uri="{FF2B5EF4-FFF2-40B4-BE49-F238E27FC236}">
                <a16:creationId xmlns:a16="http://schemas.microsoft.com/office/drawing/2014/main" id="{BA906B8D-BA0D-4502-944B-ED47E3A9E4EE}"/>
              </a:ext>
            </a:extLst>
          </p:cNvPr>
          <p:cNvSpPr txBox="1"/>
          <p:nvPr/>
        </p:nvSpPr>
        <p:spPr>
          <a:xfrm>
            <a:off x="33082446" y="8424997"/>
            <a:ext cx="9771860" cy="6093976"/>
          </a:xfrm>
          <a:prstGeom prst="rect">
            <a:avLst/>
          </a:prstGeom>
          <a:noFill/>
        </p:spPr>
        <p:txBody>
          <a:bodyPr wrap="square" lIns="91440" tIns="45720" rIns="91440" bIns="45720" anchor="t">
            <a:spAutoFit/>
          </a:bodyPr>
          <a:lstStyle/>
          <a:p>
            <a:pPr algn="just"/>
            <a:r>
              <a:rPr lang="en-US" sz="2600" b="0" i="0" u="none" strike="noStrike" dirty="0">
                <a:solidFill>
                  <a:schemeClr val="tx1">
                    <a:lumMod val="65000"/>
                    <a:lumOff val="35000"/>
                  </a:schemeClr>
                </a:solidFill>
                <a:effectLst/>
                <a:latin typeface="Calibri"/>
                <a:cs typeface="Arial"/>
              </a:rPr>
              <a:t>To use the Disinfection Robot, the room must first be cleared of people, and all </a:t>
            </a:r>
            <a:r>
              <a:rPr lang="en-US" sz="2600" dirty="0">
                <a:solidFill>
                  <a:schemeClr val="tx1">
                    <a:lumMod val="65000"/>
                    <a:lumOff val="35000"/>
                  </a:schemeClr>
                </a:solidFill>
                <a:latin typeface="Calibri"/>
                <a:cs typeface="Arial"/>
              </a:rPr>
              <a:t>of the</a:t>
            </a:r>
            <a:r>
              <a:rPr lang="en-US" sz="2600" b="0" i="0" u="none" strike="noStrike" dirty="0">
                <a:solidFill>
                  <a:schemeClr val="tx1">
                    <a:lumMod val="65000"/>
                    <a:lumOff val="35000"/>
                  </a:schemeClr>
                </a:solidFill>
                <a:effectLst/>
                <a:latin typeface="Calibri"/>
                <a:cs typeface="Arial"/>
              </a:rPr>
              <a:t> doors must be shut. UVC radiation is harmful to humans and viruses alike. The operator presses a button</a:t>
            </a:r>
            <a:r>
              <a:rPr lang="en-US" sz="2600" dirty="0">
                <a:solidFill>
                  <a:schemeClr val="tx1">
                    <a:lumMod val="65000"/>
                    <a:lumOff val="35000"/>
                  </a:schemeClr>
                </a:solidFill>
                <a:latin typeface="Calibri"/>
                <a:cs typeface="Arial"/>
              </a:rPr>
              <a:t>,</a:t>
            </a:r>
            <a:r>
              <a:rPr lang="en-US" sz="2600" b="0" i="0" u="none" strike="noStrike" dirty="0">
                <a:solidFill>
                  <a:schemeClr val="tx1">
                    <a:lumMod val="65000"/>
                    <a:lumOff val="35000"/>
                  </a:schemeClr>
                </a:solidFill>
                <a:effectLst/>
                <a:latin typeface="Calibri"/>
                <a:cs typeface="Arial"/>
              </a:rPr>
              <a:t> and the robot will automatically disinfect the room. During operation</a:t>
            </a:r>
            <a:r>
              <a:rPr lang="en-US" sz="2600" dirty="0">
                <a:solidFill>
                  <a:schemeClr val="tx1">
                    <a:lumMod val="65000"/>
                    <a:lumOff val="35000"/>
                  </a:schemeClr>
                </a:solidFill>
                <a:latin typeface="Calibri"/>
                <a:cs typeface="Arial"/>
              </a:rPr>
              <a:t>,</a:t>
            </a:r>
            <a:r>
              <a:rPr lang="en-US" sz="2600" b="0" i="0" u="none" strike="noStrike" dirty="0">
                <a:solidFill>
                  <a:schemeClr val="tx1">
                    <a:lumMod val="65000"/>
                    <a:lumOff val="35000"/>
                  </a:schemeClr>
                </a:solidFill>
                <a:effectLst/>
                <a:latin typeface="Calibri"/>
                <a:cs typeface="Arial"/>
              </a:rPr>
              <a:t> the robot will drive around the room collecting data on where surfaces exist. Once it has determined this, it will </a:t>
            </a:r>
            <a:r>
              <a:rPr lang="en-US" sz="2600" dirty="0">
                <a:solidFill>
                  <a:schemeClr val="tx1">
                    <a:lumMod val="65000"/>
                    <a:lumOff val="35000"/>
                  </a:schemeClr>
                </a:solidFill>
                <a:latin typeface="Calibri"/>
                <a:cs typeface="Arial"/>
              </a:rPr>
              <a:t>generate a "coverage path" </a:t>
            </a:r>
            <a:r>
              <a:rPr lang="en-US" sz="2600" b="0" i="0" u="none" strike="noStrike" dirty="0">
                <a:solidFill>
                  <a:schemeClr val="tx1">
                    <a:lumMod val="65000"/>
                    <a:lumOff val="35000"/>
                  </a:schemeClr>
                </a:solidFill>
                <a:effectLst/>
                <a:latin typeface="Calibri"/>
                <a:cs typeface="Arial"/>
              </a:rPr>
              <a:t>to </a:t>
            </a:r>
            <a:r>
              <a:rPr lang="en-US" sz="2600" dirty="0">
                <a:solidFill>
                  <a:schemeClr val="tx1">
                    <a:lumMod val="65000"/>
                    <a:lumOff val="35000"/>
                  </a:schemeClr>
                </a:solidFill>
                <a:latin typeface="Calibri"/>
                <a:cs typeface="Arial"/>
              </a:rPr>
              <a:t>navigate </a:t>
            </a:r>
            <a:r>
              <a:rPr lang="en-US" sz="2600" b="0" i="0" u="none" strike="noStrike" dirty="0">
                <a:solidFill>
                  <a:schemeClr val="tx1">
                    <a:lumMod val="65000"/>
                    <a:lumOff val="35000"/>
                  </a:schemeClr>
                </a:solidFill>
                <a:effectLst/>
                <a:latin typeface="Calibri"/>
                <a:cs typeface="Arial"/>
              </a:rPr>
              <a:t>for disinfection. It will begin radiating throughout the room</a:t>
            </a:r>
            <a:r>
              <a:rPr lang="en-US" sz="2600" dirty="0">
                <a:solidFill>
                  <a:schemeClr val="tx1">
                    <a:lumMod val="65000"/>
                    <a:lumOff val="35000"/>
                  </a:schemeClr>
                </a:solidFill>
                <a:latin typeface="Calibri"/>
                <a:cs typeface="Arial"/>
              </a:rPr>
              <a:t> while navigating the path </a:t>
            </a:r>
            <a:r>
              <a:rPr lang="en-US" sz="2600" b="0" i="0" u="none" strike="noStrike" dirty="0">
                <a:solidFill>
                  <a:schemeClr val="tx1">
                    <a:lumMod val="65000"/>
                    <a:lumOff val="35000"/>
                  </a:schemeClr>
                </a:solidFill>
                <a:effectLst/>
                <a:latin typeface="Calibri"/>
                <a:cs typeface="Arial"/>
              </a:rPr>
              <a:t>until all</a:t>
            </a:r>
            <a:r>
              <a:rPr lang="en-US" sz="2600" dirty="0">
                <a:solidFill>
                  <a:schemeClr val="tx1">
                    <a:lumMod val="65000"/>
                    <a:lumOff val="35000"/>
                  </a:schemeClr>
                </a:solidFill>
                <a:latin typeface="Calibri"/>
                <a:cs typeface="Arial"/>
              </a:rPr>
              <a:t> of</a:t>
            </a:r>
            <a:r>
              <a:rPr lang="en-US" sz="2600" b="0" i="0" u="none" strike="noStrike" dirty="0">
                <a:solidFill>
                  <a:schemeClr val="tx1">
                    <a:lumMod val="65000"/>
                    <a:lumOff val="35000"/>
                  </a:schemeClr>
                </a:solidFill>
                <a:effectLst/>
                <a:latin typeface="Calibri"/>
                <a:cs typeface="Arial"/>
              </a:rPr>
              <a:t> the room’s surfaces are sanitized. The spacing between segments of the path are determined by a prescribed dose of UVC that inactivates 99% of SARS-CoV-2, whose effectiveness is inversely proportional to the squared distance between the robot and the surface being disinfected. After its route is finished, the robot will send a notification to the operator via </a:t>
            </a:r>
            <a:r>
              <a:rPr lang="en-US" sz="2600" dirty="0">
                <a:solidFill>
                  <a:schemeClr val="tx1">
                    <a:lumMod val="65000"/>
                    <a:lumOff val="35000"/>
                  </a:schemeClr>
                </a:solidFill>
                <a:latin typeface="Calibri"/>
                <a:cs typeface="Arial"/>
              </a:rPr>
              <a:t>the </a:t>
            </a:r>
            <a:r>
              <a:rPr lang="en-US" sz="2600" b="0" i="0" u="none" strike="noStrike" dirty="0">
                <a:solidFill>
                  <a:schemeClr val="tx1">
                    <a:lumMod val="65000"/>
                    <a:lumOff val="35000"/>
                  </a:schemeClr>
                </a:solidFill>
                <a:effectLst/>
                <a:latin typeface="Calibri"/>
                <a:cs typeface="Arial"/>
              </a:rPr>
              <a:t>web application. At this point, the operator may retrieve the robot for </a:t>
            </a:r>
            <a:r>
              <a:rPr lang="en-US" sz="2600" dirty="0">
                <a:solidFill>
                  <a:schemeClr val="tx1">
                    <a:lumMod val="65000"/>
                    <a:lumOff val="35000"/>
                  </a:schemeClr>
                </a:solidFill>
                <a:latin typeface="Calibri"/>
                <a:cs typeface="Arial"/>
              </a:rPr>
              <a:t>further </a:t>
            </a:r>
            <a:r>
              <a:rPr lang="en-US" sz="2600" b="0" i="0" u="none" strike="noStrike" dirty="0">
                <a:solidFill>
                  <a:schemeClr val="tx1">
                    <a:lumMod val="65000"/>
                    <a:lumOff val="35000"/>
                  </a:schemeClr>
                </a:solidFill>
                <a:effectLst/>
                <a:latin typeface="Calibri"/>
                <a:cs typeface="Arial"/>
              </a:rPr>
              <a:t>use.</a:t>
            </a:r>
            <a:endParaRPr lang="en-US" sz="2600">
              <a:solidFill>
                <a:schemeClr val="tx1">
                  <a:lumMod val="65000"/>
                  <a:lumOff val="35000"/>
                </a:schemeClr>
              </a:solidFill>
              <a:latin typeface="Calibri"/>
              <a:cs typeface="Arial"/>
            </a:endParaRPr>
          </a:p>
          <a:p>
            <a:pPr algn="just"/>
            <a:endParaRPr lang="en-US" sz="2600" b="0" i="0" u="none" strike="noStrike" dirty="0">
              <a:solidFill>
                <a:schemeClr val="tx1">
                  <a:lumMod val="65000"/>
                  <a:lumOff val="35000"/>
                </a:schemeClr>
              </a:solidFill>
              <a:effectLst/>
              <a:latin typeface="Calibri"/>
              <a:cs typeface="Calibri" panose="020F0502020204030204" pitchFamily="34" charset="0"/>
            </a:endParaRPr>
          </a:p>
        </p:txBody>
      </p:sp>
      <p:sp>
        <p:nvSpPr>
          <p:cNvPr id="70" name="TextBox 69">
            <a:extLst>
              <a:ext uri="{FF2B5EF4-FFF2-40B4-BE49-F238E27FC236}">
                <a16:creationId xmlns:a16="http://schemas.microsoft.com/office/drawing/2014/main" id="{B6B18D17-20FD-4B7F-8445-049384B06476}"/>
              </a:ext>
            </a:extLst>
          </p:cNvPr>
          <p:cNvSpPr txBox="1"/>
          <p:nvPr/>
        </p:nvSpPr>
        <p:spPr>
          <a:xfrm>
            <a:off x="23583900" y="31244857"/>
            <a:ext cx="8336024" cy="492443"/>
          </a:xfrm>
          <a:prstGeom prst="rect">
            <a:avLst/>
          </a:prstGeom>
          <a:noFill/>
        </p:spPr>
        <p:txBody>
          <a:bodyPr wrap="square">
            <a:spAutoFit/>
          </a:bodyPr>
          <a:lstStyle/>
          <a:p>
            <a:pPr algn="r"/>
            <a:r>
              <a:rPr lang="en-US" sz="2600" dirty="0">
                <a:solidFill>
                  <a:schemeClr val="accent2"/>
                </a:solidFill>
                <a:latin typeface="Domine" panose="020B0604020202020204" charset="0"/>
              </a:rPr>
              <a:t>Figure 3: Robot Control Diagram</a:t>
            </a:r>
          </a:p>
        </p:txBody>
      </p:sp>
      <p:sp>
        <p:nvSpPr>
          <p:cNvPr id="71" name="Rectangle 10">
            <a:extLst>
              <a:ext uri="{FF2B5EF4-FFF2-40B4-BE49-F238E27FC236}">
                <a16:creationId xmlns:a16="http://schemas.microsoft.com/office/drawing/2014/main" id="{103B7E6B-AA7B-42F3-BB98-15F683C8AAC5}"/>
              </a:ext>
            </a:extLst>
          </p:cNvPr>
          <p:cNvSpPr>
            <a:spLocks noChangeArrowheads="1"/>
          </p:cNvSpPr>
          <p:nvPr/>
        </p:nvSpPr>
        <p:spPr bwMode="auto">
          <a:xfrm>
            <a:off x="32894462" y="23066244"/>
            <a:ext cx="9925050" cy="873301"/>
          </a:xfrm>
          <a:prstGeom prst="rect">
            <a:avLst/>
          </a:prstGeom>
          <a:gradFill flip="none" rotWithShape="1">
            <a:gsLst>
              <a:gs pos="0">
                <a:schemeClr val="accent2">
                  <a:lumMod val="60000"/>
                  <a:lumOff val="40000"/>
                </a:schemeClr>
              </a:gs>
              <a:gs pos="50000">
                <a:schemeClr val="accent2">
                  <a:lumMod val="40000"/>
                  <a:lumOff val="60000"/>
                </a:schemeClr>
              </a:gs>
              <a:gs pos="100000">
                <a:schemeClr val="bg1"/>
              </a:gs>
            </a:gsLst>
            <a:path path="circle">
              <a:fillToRect l="50000" t="50000" r="50000" b="50000"/>
            </a:path>
            <a:tileRect/>
          </a:gradFill>
          <a:ln w="12700">
            <a:noFill/>
            <a:miter lim="800000"/>
          </a:ln>
        </p:spPr>
        <p:txBody>
          <a:bodyPr wrap="none" lIns="274320" tIns="73152" rIns="274320" bIns="68563" anchor="ctr" anchorCtr="0"/>
          <a:lstStyle>
            <a:defPPr>
              <a:defRPr kern="1200" smtId="4294967295"/>
            </a:defPPr>
          </a:lstStyle>
          <a:p>
            <a:pPr defTabSz="4702588">
              <a:defRPr/>
            </a:pPr>
            <a:r>
              <a:rPr lang="en-US" sz="3600" b="1" dirty="0">
                <a:solidFill>
                  <a:schemeClr val="accent2">
                    <a:lumMod val="75000"/>
                  </a:schemeClr>
                </a:solidFill>
                <a:latin typeface="Montserrat Semi Bold" panose="00000700000000000000" pitchFamily="50" charset="0"/>
              </a:rPr>
              <a:t>Sources</a:t>
            </a:r>
          </a:p>
        </p:txBody>
      </p:sp>
      <p:sp>
        <p:nvSpPr>
          <p:cNvPr id="72" name="TextBox 71">
            <a:extLst>
              <a:ext uri="{FF2B5EF4-FFF2-40B4-BE49-F238E27FC236}">
                <a16:creationId xmlns:a16="http://schemas.microsoft.com/office/drawing/2014/main" id="{A60A7429-0E95-45BA-8142-49B01F01ED32}"/>
              </a:ext>
            </a:extLst>
          </p:cNvPr>
          <p:cNvSpPr txBox="1"/>
          <p:nvPr/>
        </p:nvSpPr>
        <p:spPr>
          <a:xfrm>
            <a:off x="33101496" y="24148366"/>
            <a:ext cx="10012880" cy="4801314"/>
          </a:xfrm>
          <a:prstGeom prst="rect">
            <a:avLst/>
          </a:prstGeom>
          <a:noFill/>
        </p:spPr>
        <p:txBody>
          <a:bodyPr wrap="square" lIns="91440" tIns="45720" rIns="91440" bIns="45720" anchor="t">
            <a:spAutoFit/>
          </a:bodyPr>
          <a:lstStyle/>
          <a:p>
            <a:pPr algn="just"/>
            <a:r>
              <a:rPr lang="en-US" sz="1800" b="0" i="0" u="none" strike="noStrike" dirty="0">
                <a:solidFill>
                  <a:schemeClr val="accent2">
                    <a:lumMod val="50000"/>
                  </a:schemeClr>
                </a:solidFill>
                <a:effectLst/>
                <a:latin typeface="Calibri"/>
                <a:cs typeface="Calibri"/>
              </a:rPr>
              <a:t>Begić, Aladin. “Application of Service Robots for Disinfection in Medical Institutions.” </a:t>
            </a:r>
            <a:r>
              <a:rPr lang="en-US" sz="1800" dirty="0">
                <a:solidFill>
                  <a:schemeClr val="accent2">
                    <a:lumMod val="50000"/>
                  </a:schemeClr>
                </a:solidFill>
                <a:latin typeface="Calibri"/>
                <a:cs typeface="Calibri"/>
              </a:rPr>
              <a:t>Lecture Notes</a:t>
            </a:r>
            <a:r>
              <a:rPr lang="en-US" sz="1800" b="0" i="0" u="none" strike="noStrike" dirty="0">
                <a:solidFill>
                  <a:schemeClr val="accent2">
                    <a:lumMod val="50000"/>
                  </a:schemeClr>
                </a:solidFill>
                <a:effectLst/>
                <a:latin typeface="Calibri"/>
                <a:cs typeface="Calibri"/>
              </a:rPr>
              <a:t> in Networks and Systems, Springer International Publishing, 2018, 1056–1065.</a:t>
            </a:r>
            <a:r>
              <a:rPr lang="en-US" sz="1800" dirty="0">
                <a:solidFill>
                  <a:schemeClr val="accent2">
                    <a:lumMod val="50000"/>
                  </a:schemeClr>
                </a:solidFill>
                <a:latin typeface="Calibri"/>
                <a:cs typeface="Calibri"/>
              </a:rPr>
              <a:t> </a:t>
            </a:r>
            <a:r>
              <a:rPr lang="en-US" sz="1800" b="0" i="0" u="none" strike="noStrike" dirty="0" err="1">
                <a:solidFill>
                  <a:schemeClr val="accent2">
                    <a:lumMod val="50000"/>
                  </a:schemeClr>
                </a:solidFill>
                <a:effectLst/>
                <a:latin typeface="Calibri"/>
                <a:cs typeface="Calibri"/>
              </a:rPr>
              <a:t>Crossref</a:t>
            </a:r>
            <a:r>
              <a:rPr lang="en-US" sz="1800" b="0" i="0" u="none" strike="noStrike" dirty="0">
                <a:solidFill>
                  <a:schemeClr val="accent2">
                    <a:lumMod val="50000"/>
                  </a:schemeClr>
                </a:solidFill>
                <a:effectLst/>
                <a:latin typeface="Calibri"/>
                <a:cs typeface="Calibri"/>
              </a:rPr>
              <a:t>, doi:10.1007/978-3-319-71321-2_89.</a:t>
            </a:r>
            <a:r>
              <a:rPr lang="en-US" sz="1800" dirty="0">
                <a:solidFill>
                  <a:schemeClr val="accent2">
                    <a:lumMod val="50000"/>
                  </a:schemeClr>
                </a:solidFill>
                <a:latin typeface="Calibri"/>
                <a:cs typeface="Calibri"/>
              </a:rPr>
              <a:t> </a:t>
            </a:r>
            <a:endParaRPr lang="en-US" sz="1800" b="0" i="0" u="none" strike="noStrike">
              <a:solidFill>
                <a:schemeClr val="accent2">
                  <a:lumMod val="50000"/>
                </a:schemeClr>
              </a:solidFill>
              <a:effectLst/>
              <a:latin typeface="Calibri" panose="020F0502020204030204" pitchFamily="34" charset="0"/>
              <a:cs typeface="Calibri" panose="020F0502020204030204" pitchFamily="34" charset="0"/>
            </a:endParaRPr>
          </a:p>
          <a:p>
            <a:pPr algn="just"/>
            <a:r>
              <a:rPr lang="en-US" sz="1800" b="0" i="0" u="none" strike="noStrike" dirty="0" err="1">
                <a:solidFill>
                  <a:schemeClr val="accent2">
                    <a:lumMod val="50000"/>
                  </a:schemeClr>
                </a:solidFill>
                <a:effectLst/>
                <a:latin typeface="Calibri"/>
                <a:cs typeface="Calibri"/>
              </a:rPr>
              <a:t>Heßling</a:t>
            </a:r>
            <a:r>
              <a:rPr lang="en-US" sz="1800" b="0" i="0" u="none" strike="noStrike" dirty="0">
                <a:solidFill>
                  <a:schemeClr val="accent2">
                    <a:lumMod val="50000"/>
                  </a:schemeClr>
                </a:solidFill>
                <a:effectLst/>
                <a:latin typeface="Calibri"/>
                <a:cs typeface="Calibri"/>
              </a:rPr>
              <a:t>, Martin, et al. “Ultraviolet Irradiation Doses for Coronavirus Inactivation – Review and</a:t>
            </a:r>
            <a:r>
              <a:rPr lang="en-US" sz="1800" dirty="0">
                <a:solidFill>
                  <a:schemeClr val="accent2">
                    <a:lumMod val="50000"/>
                  </a:schemeClr>
                </a:solidFill>
                <a:latin typeface="Calibri"/>
                <a:cs typeface="Calibri"/>
              </a:rPr>
              <a:t> </a:t>
            </a:r>
            <a:r>
              <a:rPr lang="en-US" sz="1800" b="0" i="0" u="none" strike="noStrike" dirty="0">
                <a:solidFill>
                  <a:schemeClr val="accent2">
                    <a:lumMod val="50000"/>
                  </a:schemeClr>
                </a:solidFill>
                <a:effectLst/>
                <a:latin typeface="Calibri"/>
                <a:cs typeface="Calibri"/>
              </a:rPr>
              <a:t>Analysis of Coronavirus Photoinactivation Studies.” GMS Hygiene and </a:t>
            </a:r>
            <a:r>
              <a:rPr lang="en-US" sz="1800" dirty="0">
                <a:solidFill>
                  <a:schemeClr val="accent2">
                    <a:lumMod val="50000"/>
                  </a:schemeClr>
                </a:solidFill>
                <a:latin typeface="Calibri"/>
                <a:cs typeface="Calibri"/>
              </a:rPr>
              <a:t>Infection Control</a:t>
            </a:r>
            <a:r>
              <a:rPr lang="en-US" sz="1800" b="0" i="0" u="none" strike="noStrike" dirty="0">
                <a:solidFill>
                  <a:schemeClr val="accent2">
                    <a:lumMod val="50000"/>
                  </a:schemeClr>
                </a:solidFill>
                <a:effectLst/>
                <a:latin typeface="Calibri"/>
                <a:cs typeface="Calibri"/>
              </a:rPr>
              <a:t>; 15:Doc08, German Medical Science GMS Publishing House, May 2020,</a:t>
            </a:r>
            <a:r>
              <a:rPr lang="en-US" sz="1800" dirty="0">
                <a:solidFill>
                  <a:schemeClr val="accent2">
                    <a:lumMod val="50000"/>
                  </a:schemeClr>
                </a:solidFill>
                <a:latin typeface="Calibri"/>
                <a:cs typeface="Calibri"/>
              </a:rPr>
              <a:t> </a:t>
            </a:r>
            <a:r>
              <a:rPr lang="en-US" sz="1800" b="0" i="0" u="none" strike="noStrike" dirty="0">
                <a:solidFill>
                  <a:schemeClr val="accent2">
                    <a:lumMod val="50000"/>
                  </a:schemeClr>
                </a:solidFill>
                <a:effectLst/>
                <a:latin typeface="Calibri"/>
                <a:cs typeface="Calibri"/>
              </a:rPr>
              <a:t>doi:10.3205/DGKH000343.</a:t>
            </a:r>
          </a:p>
          <a:p>
            <a:pPr algn="just"/>
            <a:r>
              <a:rPr lang="en-US" sz="1800" b="0" i="0" u="none" strike="noStrike" dirty="0">
                <a:solidFill>
                  <a:schemeClr val="accent2">
                    <a:lumMod val="50000"/>
                  </a:schemeClr>
                </a:solidFill>
                <a:effectLst/>
                <a:latin typeface="Calibri"/>
                <a:cs typeface="Calibri"/>
              </a:rPr>
              <a:t>Inagaki, Hiroko, et al. “Rapid Inactivation of SARS-CoV-2 with Deep-UV LED Irradiation.”</a:t>
            </a:r>
          </a:p>
          <a:p>
            <a:pPr algn="just"/>
            <a:r>
              <a:rPr lang="en-US" sz="1800" b="0" i="0" u="none" strike="noStrike" dirty="0">
                <a:solidFill>
                  <a:schemeClr val="accent2">
                    <a:lumMod val="50000"/>
                  </a:schemeClr>
                </a:solidFill>
                <a:effectLst/>
                <a:latin typeface="Calibri"/>
                <a:cs typeface="Calibri"/>
              </a:rPr>
              <a:t>Emerging Microbes &amp; Infections, vol. 9, no. 1, Informa UK Limited, Jan. 2020, pp.</a:t>
            </a:r>
            <a:r>
              <a:rPr lang="en-US" sz="1800" dirty="0">
                <a:solidFill>
                  <a:schemeClr val="accent2">
                    <a:lumMod val="50000"/>
                  </a:schemeClr>
                </a:solidFill>
                <a:latin typeface="Calibri"/>
                <a:cs typeface="Calibri"/>
              </a:rPr>
              <a:t> </a:t>
            </a:r>
            <a:r>
              <a:rPr lang="en-US" sz="1800" b="0" i="0" u="none" strike="noStrike" dirty="0">
                <a:solidFill>
                  <a:schemeClr val="accent2">
                    <a:lumMod val="50000"/>
                  </a:schemeClr>
                </a:solidFill>
                <a:effectLst/>
                <a:latin typeface="Calibri"/>
                <a:cs typeface="Calibri"/>
              </a:rPr>
              <a:t>1744–1747. </a:t>
            </a:r>
            <a:r>
              <a:rPr lang="en-US" sz="1800" b="0" i="0" u="none" strike="noStrike" dirty="0" err="1">
                <a:solidFill>
                  <a:schemeClr val="accent2">
                    <a:lumMod val="50000"/>
                  </a:schemeClr>
                </a:solidFill>
                <a:effectLst/>
                <a:latin typeface="Calibri"/>
                <a:cs typeface="Calibri"/>
              </a:rPr>
              <a:t>Crossref</a:t>
            </a:r>
            <a:r>
              <a:rPr lang="en-US" sz="1800" b="0" i="0" u="none" strike="noStrike" dirty="0">
                <a:solidFill>
                  <a:schemeClr val="accent2">
                    <a:lumMod val="50000"/>
                  </a:schemeClr>
                </a:solidFill>
                <a:effectLst/>
                <a:latin typeface="Calibri"/>
                <a:cs typeface="Calibri"/>
              </a:rPr>
              <a:t>, doi:10.1080/22221751.2020.1796529.</a:t>
            </a:r>
          </a:p>
          <a:p>
            <a:pPr algn="just"/>
            <a:r>
              <a:rPr lang="en-US" sz="1800" b="0" i="0" u="none" strike="noStrike" dirty="0">
                <a:solidFill>
                  <a:schemeClr val="accent2">
                    <a:lumMod val="50000"/>
                  </a:schemeClr>
                </a:solidFill>
                <a:effectLst/>
                <a:latin typeface="Calibri"/>
                <a:cs typeface="Calibri"/>
              </a:rPr>
              <a:t>Kowalski, Wladyslaw &amp; Walsh, Thomas &amp; Petraitis, Vidmantas. (2020). 2020 </a:t>
            </a:r>
            <a:r>
              <a:rPr lang="en-US" sz="1800" dirty="0">
                <a:solidFill>
                  <a:schemeClr val="accent2">
                    <a:lumMod val="50000"/>
                  </a:schemeClr>
                </a:solidFill>
                <a:latin typeface="Calibri"/>
                <a:cs typeface="Calibri"/>
              </a:rPr>
              <a:t>COVID-19 Coronavirus</a:t>
            </a:r>
            <a:r>
              <a:rPr lang="en-US" sz="1800" b="0" i="0" u="none" strike="noStrike" dirty="0">
                <a:solidFill>
                  <a:schemeClr val="accent2">
                    <a:lumMod val="50000"/>
                  </a:schemeClr>
                </a:solidFill>
                <a:effectLst/>
                <a:latin typeface="Calibri"/>
                <a:cs typeface="Calibri"/>
              </a:rPr>
              <a:t> Ultraviolet Susceptibility.</a:t>
            </a:r>
          </a:p>
          <a:p>
            <a:pPr algn="just"/>
            <a:r>
              <a:rPr lang="en-US" sz="1800" b="0" i="0" u="none" strike="noStrike" dirty="0">
                <a:solidFill>
                  <a:schemeClr val="accent2">
                    <a:lumMod val="50000"/>
                  </a:schemeClr>
                </a:solidFill>
                <a:effectLst/>
                <a:latin typeface="Calibri"/>
                <a:cs typeface="Calibri"/>
              </a:rPr>
              <a:t>Lindblad, Marie, et al. “Ultraviolet-C Decontamination of a Hospital Room: Amount of </a:t>
            </a:r>
            <a:r>
              <a:rPr lang="en-US" sz="1800" dirty="0">
                <a:solidFill>
                  <a:schemeClr val="accent2">
                    <a:lumMod val="50000"/>
                  </a:schemeClr>
                </a:solidFill>
                <a:latin typeface="Calibri"/>
                <a:cs typeface="Calibri"/>
              </a:rPr>
              <a:t>UV Light</a:t>
            </a:r>
            <a:r>
              <a:rPr lang="en-US" sz="1800" b="0" i="0" u="none" strike="noStrike" dirty="0">
                <a:solidFill>
                  <a:schemeClr val="accent2">
                    <a:lumMod val="50000"/>
                  </a:schemeClr>
                </a:solidFill>
                <a:effectLst/>
                <a:latin typeface="Calibri"/>
                <a:cs typeface="Calibri"/>
              </a:rPr>
              <a:t> Needed.” Burns, vol. 46, no. 4, Elsevier BV, June 2020, pp. 842–849. </a:t>
            </a:r>
            <a:r>
              <a:rPr lang="en-US" sz="1800" b="0" i="0" u="none" strike="noStrike" dirty="0" err="1">
                <a:solidFill>
                  <a:schemeClr val="accent2">
                    <a:lumMod val="50000"/>
                  </a:schemeClr>
                </a:solidFill>
                <a:effectLst/>
                <a:latin typeface="Calibri"/>
                <a:cs typeface="Calibri"/>
              </a:rPr>
              <a:t>Crossref</a:t>
            </a:r>
            <a:r>
              <a:rPr lang="en-US" sz="1800" b="0" i="0" u="none" strike="noStrike" dirty="0">
                <a:solidFill>
                  <a:schemeClr val="accent2">
                    <a:lumMod val="50000"/>
                  </a:schemeClr>
                </a:solidFill>
                <a:effectLst/>
                <a:latin typeface="Calibri"/>
                <a:cs typeface="Calibri"/>
              </a:rPr>
              <a:t>,</a:t>
            </a:r>
          </a:p>
          <a:p>
            <a:pPr algn="just"/>
            <a:r>
              <a:rPr lang="en-US" sz="1800" b="0" i="0" u="none" strike="noStrike" dirty="0">
                <a:solidFill>
                  <a:schemeClr val="accent2">
                    <a:lumMod val="50000"/>
                  </a:schemeClr>
                </a:solidFill>
                <a:effectLst/>
                <a:latin typeface="Calibri"/>
                <a:cs typeface="Calibri"/>
              </a:rPr>
              <a:t>doi:10.1016/j.burns.2019.10.004.</a:t>
            </a:r>
          </a:p>
          <a:p>
            <a:pPr algn="just"/>
            <a:r>
              <a:rPr lang="en-US" sz="1800" b="0" i="0" u="none" strike="noStrike" dirty="0">
                <a:solidFill>
                  <a:schemeClr val="accent2">
                    <a:lumMod val="50000"/>
                  </a:schemeClr>
                </a:solidFill>
                <a:effectLst/>
                <a:latin typeface="Calibri"/>
                <a:cs typeface="Calibri"/>
              </a:rPr>
              <a:t>Storm, Nadia, et al. Rapid and Complete Inactivation of SARS-CoV-2 by </a:t>
            </a:r>
            <a:r>
              <a:rPr lang="en-US" sz="1800" dirty="0">
                <a:solidFill>
                  <a:schemeClr val="accent2">
                    <a:lumMod val="50000"/>
                  </a:schemeClr>
                </a:solidFill>
                <a:latin typeface="Calibri"/>
                <a:cs typeface="Calibri"/>
              </a:rPr>
              <a:t>Ultraviolet-C Irradiation</a:t>
            </a:r>
            <a:r>
              <a:rPr lang="en-US" sz="1800" b="0" i="0" u="none" strike="noStrike" dirty="0">
                <a:solidFill>
                  <a:schemeClr val="accent2">
                    <a:lumMod val="50000"/>
                  </a:schemeClr>
                </a:solidFill>
                <a:effectLst/>
                <a:latin typeface="Calibri"/>
                <a:cs typeface="Calibri"/>
              </a:rPr>
              <a:t>. Research Square, 3 Sept. 2020. </a:t>
            </a:r>
            <a:r>
              <a:rPr lang="en-US" sz="1800" b="0" i="0" u="none" strike="noStrike" dirty="0" err="1">
                <a:solidFill>
                  <a:schemeClr val="accent2">
                    <a:lumMod val="50000"/>
                  </a:schemeClr>
                </a:solidFill>
                <a:effectLst/>
                <a:latin typeface="Calibri"/>
                <a:cs typeface="Calibri"/>
              </a:rPr>
              <a:t>Crossref</a:t>
            </a:r>
            <a:r>
              <a:rPr lang="en-US" sz="1800" b="0" i="0" u="none" strike="noStrike" dirty="0">
                <a:solidFill>
                  <a:schemeClr val="accent2">
                    <a:lumMod val="50000"/>
                  </a:schemeClr>
                </a:solidFill>
                <a:effectLst/>
                <a:latin typeface="Calibri"/>
                <a:cs typeface="Calibri"/>
              </a:rPr>
              <a:t>, doi:10.21203/rs.3.rs-65742/v1.</a:t>
            </a:r>
          </a:p>
          <a:p>
            <a:pPr algn="just"/>
            <a:r>
              <a:rPr lang="en-US" sz="1800" b="0" i="0" u="none" strike="noStrike" dirty="0">
                <a:solidFill>
                  <a:schemeClr val="accent2">
                    <a:lumMod val="50000"/>
                  </a:schemeClr>
                </a:solidFill>
                <a:effectLst/>
                <a:latin typeface="Calibri"/>
                <a:cs typeface="Calibri"/>
              </a:rPr>
              <a:t>Suraj, Tharindu. "Disinfecting Robot with Ultraviolet Lights." 21 May 2020. Web. 29 Jan. 2021.</a:t>
            </a:r>
            <a:endParaRPr lang="en-US" sz="1800" dirty="0">
              <a:solidFill>
                <a:schemeClr val="accent2">
                  <a:lumMod val="50000"/>
                </a:schemeClr>
              </a:solidFill>
              <a:latin typeface="Calibri"/>
              <a:cs typeface="Calibri"/>
            </a:endParaRPr>
          </a:p>
        </p:txBody>
      </p:sp>
      <p:sp>
        <p:nvSpPr>
          <p:cNvPr id="48" name="TextBox 47">
            <a:extLst>
              <a:ext uri="{FF2B5EF4-FFF2-40B4-BE49-F238E27FC236}">
                <a16:creationId xmlns:a16="http://schemas.microsoft.com/office/drawing/2014/main" id="{2BBEF84D-AD2A-43B6-BA76-091D5EF9027A}"/>
              </a:ext>
            </a:extLst>
          </p:cNvPr>
          <p:cNvSpPr txBox="1"/>
          <p:nvPr/>
        </p:nvSpPr>
        <p:spPr>
          <a:xfrm>
            <a:off x="13516153" y="20068649"/>
            <a:ext cx="1981200" cy="553998"/>
          </a:xfrm>
          <a:prstGeom prst="rect">
            <a:avLst/>
          </a:prstGeom>
          <a:noFill/>
        </p:spPr>
        <p:txBody>
          <a:bodyPr wrap="square" lIns="91440" tIns="45720" rIns="91440" bIns="45720" rtlCol="0" anchor="t">
            <a:spAutoFit/>
          </a:bodyPr>
          <a:lstStyle/>
          <a:p>
            <a:r>
              <a:rPr lang="en-US" dirty="0">
                <a:solidFill>
                  <a:schemeClr val="accent2">
                    <a:lumMod val="50000"/>
                  </a:schemeClr>
                </a:solidFill>
                <a:latin typeface="Calibri"/>
                <a:cs typeface="Calibri"/>
              </a:rPr>
              <a:t>Wheels</a:t>
            </a:r>
            <a:endParaRPr lang="en-US" dirty="0">
              <a:solidFill>
                <a:schemeClr val="accent2">
                  <a:lumMod val="50000"/>
                </a:schemeClr>
              </a:solidFill>
              <a:latin typeface="Calibri" panose="020F0502020204030204" pitchFamily="34" charset="0"/>
              <a:cs typeface="Calibri" panose="020F0502020204030204" pitchFamily="34" charset="0"/>
            </a:endParaRPr>
          </a:p>
        </p:txBody>
      </p:sp>
      <p:cxnSp>
        <p:nvCxnSpPr>
          <p:cNvPr id="49" name="Straight Arrow Connector 48">
            <a:extLst>
              <a:ext uri="{FF2B5EF4-FFF2-40B4-BE49-F238E27FC236}">
                <a16:creationId xmlns:a16="http://schemas.microsoft.com/office/drawing/2014/main" id="{B27D57E2-72D0-4F9A-9E6D-52B591D8416C}"/>
              </a:ext>
            </a:extLst>
          </p:cNvPr>
          <p:cNvCxnSpPr>
            <a:cxnSpLocks/>
          </p:cNvCxnSpPr>
          <p:nvPr/>
        </p:nvCxnSpPr>
        <p:spPr bwMode="auto">
          <a:xfrm>
            <a:off x="14907881" y="20345648"/>
            <a:ext cx="446913" cy="0"/>
          </a:xfrm>
          <a:prstGeom prst="straightConnector1">
            <a:avLst/>
          </a:prstGeom>
          <a:ln>
            <a:solidFill>
              <a:schemeClr val="accent2">
                <a:lumMod val="50000"/>
              </a:schemeClr>
            </a:solidFill>
            <a:headEnd type="none" w="med" len="med"/>
            <a:tailEnd type="triangle"/>
          </a:ln>
        </p:spPr>
        <p:style>
          <a:lnRef idx="2">
            <a:schemeClr val="accent2"/>
          </a:lnRef>
          <a:fillRef idx="0">
            <a:schemeClr val="accent2"/>
          </a:fillRef>
          <a:effectRef idx="1">
            <a:schemeClr val="accent2"/>
          </a:effectRef>
          <a:fontRef idx="minor">
            <a:schemeClr val="tx1"/>
          </a:fontRef>
        </p:style>
      </p:cxnSp>
      <p:pic>
        <p:nvPicPr>
          <p:cNvPr id="2" name="Picture 3" descr="Diagram, schematic&#10;&#10;Description automatically generated">
            <a:extLst>
              <a:ext uri="{FF2B5EF4-FFF2-40B4-BE49-F238E27FC236}">
                <a16:creationId xmlns:a16="http://schemas.microsoft.com/office/drawing/2014/main" id="{FF639D0E-FA0B-4634-ADE0-98B0CF07CEF2}"/>
              </a:ext>
            </a:extLst>
          </p:cNvPr>
          <p:cNvPicPr>
            <a:picLocks noChangeAspect="1"/>
          </p:cNvPicPr>
          <p:nvPr/>
        </p:nvPicPr>
        <p:blipFill>
          <a:blip r:embed="rId9"/>
          <a:stretch>
            <a:fillRect/>
          </a:stretch>
        </p:blipFill>
        <p:spPr>
          <a:xfrm>
            <a:off x="18175713" y="23461080"/>
            <a:ext cx="13777247" cy="7800151"/>
          </a:xfrm>
          <a:prstGeom prst="rect">
            <a:avLst/>
          </a:prstGeom>
        </p:spPr>
      </p:pic>
      <p:sp>
        <p:nvSpPr>
          <p:cNvPr id="52" name="Rectangle 10">
            <a:extLst>
              <a:ext uri="{FF2B5EF4-FFF2-40B4-BE49-F238E27FC236}">
                <a16:creationId xmlns:a16="http://schemas.microsoft.com/office/drawing/2014/main" id="{E8FF2817-F59C-438E-BBE9-29971DDEB76D}"/>
              </a:ext>
            </a:extLst>
          </p:cNvPr>
          <p:cNvSpPr>
            <a:spLocks noChangeArrowheads="1"/>
          </p:cNvSpPr>
          <p:nvPr/>
        </p:nvSpPr>
        <p:spPr bwMode="auto">
          <a:xfrm>
            <a:off x="32894462" y="29153043"/>
            <a:ext cx="9925050" cy="873301"/>
          </a:xfrm>
          <a:prstGeom prst="rect">
            <a:avLst/>
          </a:prstGeom>
          <a:gradFill flip="none" rotWithShape="1">
            <a:gsLst>
              <a:gs pos="0">
                <a:schemeClr val="accent2">
                  <a:lumMod val="60000"/>
                  <a:lumOff val="40000"/>
                </a:schemeClr>
              </a:gs>
              <a:gs pos="50000">
                <a:schemeClr val="accent2">
                  <a:lumMod val="40000"/>
                  <a:lumOff val="60000"/>
                </a:schemeClr>
              </a:gs>
              <a:gs pos="100000">
                <a:schemeClr val="bg1"/>
              </a:gs>
            </a:gsLst>
            <a:path path="circle">
              <a:fillToRect l="50000" t="50000" r="50000" b="50000"/>
            </a:path>
            <a:tileRect/>
          </a:gradFill>
          <a:ln w="12700">
            <a:noFill/>
            <a:miter lim="800000"/>
          </a:ln>
        </p:spPr>
        <p:txBody>
          <a:bodyPr wrap="none" lIns="274320" tIns="73152" rIns="274320" bIns="68563" anchor="ctr" anchorCtr="0"/>
          <a:lstStyle>
            <a:defPPr>
              <a:defRPr kern="1200" smtId="4294967295"/>
            </a:defPPr>
          </a:lstStyle>
          <a:p>
            <a:pPr defTabSz="4702588">
              <a:defRPr/>
            </a:pPr>
            <a:r>
              <a:rPr lang="en-US" sz="3600" b="1" dirty="0">
                <a:solidFill>
                  <a:schemeClr val="accent2">
                    <a:lumMod val="75000"/>
                  </a:schemeClr>
                </a:solidFill>
                <a:latin typeface="Montserrat Semi Bold"/>
              </a:rPr>
              <a:t>Project Sponsors</a:t>
            </a:r>
            <a:endParaRPr lang="en-US" dirty="0">
              <a:solidFill>
                <a:schemeClr val="accent2">
                  <a:lumMod val="75000"/>
                </a:schemeClr>
              </a:solidFill>
            </a:endParaRPr>
          </a:p>
        </p:txBody>
      </p:sp>
      <p:pic>
        <p:nvPicPr>
          <p:cNvPr id="4" name="Picture 4">
            <a:extLst>
              <a:ext uri="{FF2B5EF4-FFF2-40B4-BE49-F238E27FC236}">
                <a16:creationId xmlns:a16="http://schemas.microsoft.com/office/drawing/2014/main" id="{A1B1A527-E314-4CCE-8B19-98DA9CBDC7BF}"/>
              </a:ext>
            </a:extLst>
          </p:cNvPr>
          <p:cNvPicPr>
            <a:picLocks noChangeAspect="1"/>
          </p:cNvPicPr>
          <p:nvPr/>
        </p:nvPicPr>
        <p:blipFill>
          <a:blip r:embed="rId10"/>
          <a:stretch>
            <a:fillRect/>
          </a:stretch>
        </p:blipFill>
        <p:spPr>
          <a:xfrm>
            <a:off x="32989423" y="30038758"/>
            <a:ext cx="1824704" cy="1926567"/>
          </a:xfrm>
          <a:prstGeom prst="rect">
            <a:avLst/>
          </a:prstGeom>
        </p:spPr>
      </p:pic>
      <p:pic>
        <p:nvPicPr>
          <p:cNvPr id="5" name="Picture 5">
            <a:extLst>
              <a:ext uri="{FF2B5EF4-FFF2-40B4-BE49-F238E27FC236}">
                <a16:creationId xmlns:a16="http://schemas.microsoft.com/office/drawing/2014/main" id="{C92ED5ED-2067-4FC9-A50D-912496F51D58}"/>
              </a:ext>
            </a:extLst>
          </p:cNvPr>
          <p:cNvPicPr>
            <a:picLocks noChangeAspect="1"/>
          </p:cNvPicPr>
          <p:nvPr/>
        </p:nvPicPr>
        <p:blipFill>
          <a:blip r:embed="rId11"/>
          <a:stretch>
            <a:fillRect/>
          </a:stretch>
        </p:blipFill>
        <p:spPr>
          <a:xfrm>
            <a:off x="35773204" y="30596241"/>
            <a:ext cx="3996114" cy="1306901"/>
          </a:xfrm>
          <a:prstGeom prst="rect">
            <a:avLst/>
          </a:prstGeom>
        </p:spPr>
      </p:pic>
      <p:pic>
        <p:nvPicPr>
          <p:cNvPr id="6" name="Picture 6" descr="Logo&#10;&#10;Description automatically generated">
            <a:extLst>
              <a:ext uri="{FF2B5EF4-FFF2-40B4-BE49-F238E27FC236}">
                <a16:creationId xmlns:a16="http://schemas.microsoft.com/office/drawing/2014/main" id="{3FA35FDB-161D-4BE4-BA4D-B8BEAB1C3DB8}"/>
              </a:ext>
            </a:extLst>
          </p:cNvPr>
          <p:cNvPicPr>
            <a:picLocks noChangeAspect="1"/>
          </p:cNvPicPr>
          <p:nvPr/>
        </p:nvPicPr>
        <p:blipFill>
          <a:blip r:embed="rId12"/>
          <a:stretch>
            <a:fillRect/>
          </a:stretch>
        </p:blipFill>
        <p:spPr>
          <a:xfrm>
            <a:off x="40766497" y="30149924"/>
            <a:ext cx="2209799" cy="1936142"/>
          </a:xfrm>
          <a:prstGeom prst="rect">
            <a:avLst/>
          </a:prstGeom>
        </p:spPr>
      </p:pic>
      <p:sp>
        <p:nvSpPr>
          <p:cNvPr id="60" name="TextBox 1">
            <a:extLst>
              <a:ext uri="{FF2B5EF4-FFF2-40B4-BE49-F238E27FC236}">
                <a16:creationId xmlns:a16="http://schemas.microsoft.com/office/drawing/2014/main" id="{9D78927F-9C45-47BD-8E42-A9BC5C59BB17}"/>
              </a:ext>
            </a:extLst>
          </p:cNvPr>
          <p:cNvSpPr txBox="1"/>
          <p:nvPr/>
        </p:nvSpPr>
        <p:spPr>
          <a:xfrm>
            <a:off x="954442" y="30155504"/>
            <a:ext cx="9775453" cy="2092881"/>
          </a:xfrm>
          <a:prstGeom prst="rect">
            <a:avLst/>
          </a:prstGeom>
          <a:noFill/>
        </p:spPr>
        <p:txBody>
          <a:bodyPr wrap="square" lIns="91440" tIns="45720" rIns="91440" bIns="45720" rtlCol="0" anchor="t">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rtl="0"/>
            <a:r>
              <a:rPr lang="en-US" sz="2600" b="0" i="0" u="none" strike="noStrike" dirty="0">
                <a:solidFill>
                  <a:srgbClr val="595959"/>
                </a:solidFill>
                <a:latin typeface="Calibri"/>
              </a:rPr>
              <a:t>In this case, the dosage is set at 250 J/m^2. Our chosen lamps irradiate at 1 W/m^2 at a realistic distance of 1 meter. Using this equation, a robot with 8 UVC lamps would need an estimated 31.25 seconds in order to achieve our desired inactivation on a surface 1 meter away.</a:t>
            </a:r>
            <a:r>
              <a:rPr lang="en-US" sz="2600" b="0" i="0" dirty="0">
                <a:latin typeface="Calibri"/>
              </a:rPr>
              <a:t>​</a:t>
            </a:r>
            <a:endParaRPr lang="en-US"/>
          </a:p>
          <a:p>
            <a:pPr algn="just" rtl="0"/>
            <a:r>
              <a:rPr lang="en-US" sz="2600" b="0" i="0" dirty="0">
                <a:latin typeface="Calibri"/>
              </a:rPr>
              <a:t>​</a:t>
            </a:r>
            <a:endParaRPr lang="en-US" sz="2600">
              <a:latin typeface="Calibri"/>
            </a:endParaRPr>
          </a:p>
        </p:txBody>
      </p:sp>
      <p:pic>
        <p:nvPicPr>
          <p:cNvPr id="15" name="Picture 15" descr="Shape, rectangle&#10;&#10;Description automatically generated">
            <a:extLst>
              <a:ext uri="{FF2B5EF4-FFF2-40B4-BE49-F238E27FC236}">
                <a16:creationId xmlns:a16="http://schemas.microsoft.com/office/drawing/2014/main" id="{5E1F3BA3-1A15-466F-A90E-6E9757DB31B2}"/>
              </a:ext>
            </a:extLst>
          </p:cNvPr>
          <p:cNvPicPr>
            <a:picLocks noChangeAspect="1"/>
          </p:cNvPicPr>
          <p:nvPr/>
        </p:nvPicPr>
        <p:blipFill>
          <a:blip r:embed="rId13"/>
          <a:stretch>
            <a:fillRect/>
          </a:stretch>
        </p:blipFill>
        <p:spPr>
          <a:xfrm>
            <a:off x="947181" y="28806779"/>
            <a:ext cx="9782353" cy="1059865"/>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5.10.08"/>
  <p:tag name="AS_TITLE" val="Aspose.Slides for .NET 4.0"/>
  <p:tag name="AS_VERSION" val="15.8.1.0"/>
</p:tagLst>
</file>

<file path=ppt/theme/theme1.xml><?xml version="1.0" encoding="utf-8"?>
<a:theme xmlns:a="http://schemas.openxmlformats.org/drawingml/2006/main" name="Default Design">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1526</Words>
  <Application>Microsoft Office PowerPoint</Application>
  <PresentationFormat>Custom</PresentationFormat>
  <Paragraphs>75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
  <cp:revision>469</cp:revision>
  <dcterms:modified xsi:type="dcterms:W3CDTF">2022-03-22T13:23:08Z</dcterms:modified>
  <cp:category/>
</cp:coreProperties>
</file>